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6"/>
  </p:notesMasterIdLst>
  <p:handoutMasterIdLst>
    <p:handoutMasterId r:id="rId57"/>
  </p:handoutMasterIdLst>
  <p:sldIdLst>
    <p:sldId id="256" r:id="rId2"/>
    <p:sldId id="375" r:id="rId3"/>
    <p:sldId id="411" r:id="rId4"/>
    <p:sldId id="412" r:id="rId5"/>
    <p:sldId id="385" r:id="rId6"/>
    <p:sldId id="386" r:id="rId7"/>
    <p:sldId id="387" r:id="rId8"/>
    <p:sldId id="359" r:id="rId9"/>
    <p:sldId id="341" r:id="rId10"/>
    <p:sldId id="306" r:id="rId11"/>
    <p:sldId id="420" r:id="rId12"/>
    <p:sldId id="421" r:id="rId13"/>
    <p:sldId id="355" r:id="rId14"/>
    <p:sldId id="373" r:id="rId15"/>
    <p:sldId id="409" r:id="rId16"/>
    <p:sldId id="410" r:id="rId17"/>
    <p:sldId id="356" r:id="rId18"/>
    <p:sldId id="369" r:id="rId19"/>
    <p:sldId id="315" r:id="rId20"/>
    <p:sldId id="316" r:id="rId21"/>
    <p:sldId id="317" r:id="rId22"/>
    <p:sldId id="324" r:id="rId23"/>
    <p:sldId id="307" r:id="rId24"/>
    <p:sldId id="335" r:id="rId25"/>
    <p:sldId id="372" r:id="rId26"/>
    <p:sldId id="326" r:id="rId27"/>
    <p:sldId id="365" r:id="rId28"/>
    <p:sldId id="328" r:id="rId29"/>
    <p:sldId id="371" r:id="rId30"/>
    <p:sldId id="330" r:id="rId31"/>
    <p:sldId id="382" r:id="rId32"/>
    <p:sldId id="422" r:id="rId33"/>
    <p:sldId id="366" r:id="rId34"/>
    <p:sldId id="318" r:id="rId35"/>
    <p:sldId id="425" r:id="rId36"/>
    <p:sldId id="423" r:id="rId37"/>
    <p:sldId id="424" r:id="rId38"/>
    <p:sldId id="374" r:id="rId39"/>
    <p:sldId id="381" r:id="rId40"/>
    <p:sldId id="376" r:id="rId41"/>
    <p:sldId id="379" r:id="rId42"/>
    <p:sldId id="332" r:id="rId43"/>
    <p:sldId id="370" r:id="rId44"/>
    <p:sldId id="367" r:id="rId45"/>
    <p:sldId id="308" r:id="rId46"/>
    <p:sldId id="427" r:id="rId47"/>
    <p:sldId id="426" r:id="rId48"/>
    <p:sldId id="414" r:id="rId49"/>
    <p:sldId id="415" r:id="rId50"/>
    <p:sldId id="416" r:id="rId51"/>
    <p:sldId id="417" r:id="rId52"/>
    <p:sldId id="418" r:id="rId53"/>
    <p:sldId id="419" r:id="rId54"/>
    <p:sldId id="343" r:id="rId55"/>
  </p:sldIdLst>
  <p:sldSz cx="9144000" cy="6858000" type="screen4x3"/>
  <p:notesSz cx="6784975" cy="9856788"/>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65"/>
    <p:restoredTop sz="82881" autoAdjust="0"/>
  </p:normalViewPr>
  <p:slideViewPr>
    <p:cSldViewPr>
      <p:cViewPr varScale="1">
        <p:scale>
          <a:sx n="52" d="100"/>
          <a:sy n="52" d="100"/>
        </p:scale>
        <p:origin x="139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40050" cy="493713"/>
          </a:xfrm>
          <a:prstGeom prst="rect">
            <a:avLst/>
          </a:prstGeom>
          <a:noFill/>
          <a:ln w="9525">
            <a:noFill/>
            <a:miter lim="800000"/>
            <a:headEnd/>
            <a:tailEnd/>
          </a:ln>
          <a:effectLst/>
        </p:spPr>
        <p:txBody>
          <a:bodyPr vert="horz" wrap="square" lIns="92245" tIns="46122" rIns="92245" bIns="46122" numCol="1" anchor="t" anchorCtr="0" compatLnSpc="1">
            <a:prstTxWarp prst="textNoShape">
              <a:avLst/>
            </a:prstTxWarp>
          </a:bodyPr>
          <a:lstStyle>
            <a:lvl1pPr defTabSz="922338" eaLnBrk="1" hangingPunct="1">
              <a:defRPr sz="1200">
                <a:latin typeface="Times New Roman" charset="0"/>
              </a:defRPr>
            </a:lvl1pPr>
          </a:lstStyle>
          <a:p>
            <a:pPr>
              <a:defRPr/>
            </a:pPr>
            <a:endParaRPr lang="en-US"/>
          </a:p>
        </p:txBody>
      </p:sp>
      <p:sp>
        <p:nvSpPr>
          <p:cNvPr id="21507" name="Rectangle 3"/>
          <p:cNvSpPr>
            <a:spLocks noGrp="1" noChangeArrowheads="1"/>
          </p:cNvSpPr>
          <p:nvPr>
            <p:ph type="dt" sz="quarter" idx="1"/>
          </p:nvPr>
        </p:nvSpPr>
        <p:spPr bwMode="auto">
          <a:xfrm>
            <a:off x="3844925" y="0"/>
            <a:ext cx="2940050" cy="493713"/>
          </a:xfrm>
          <a:prstGeom prst="rect">
            <a:avLst/>
          </a:prstGeom>
          <a:noFill/>
          <a:ln w="9525">
            <a:noFill/>
            <a:miter lim="800000"/>
            <a:headEnd/>
            <a:tailEnd/>
          </a:ln>
          <a:effectLst/>
        </p:spPr>
        <p:txBody>
          <a:bodyPr vert="horz" wrap="square" lIns="92245" tIns="46122" rIns="92245" bIns="46122" numCol="1" anchor="t" anchorCtr="0" compatLnSpc="1">
            <a:prstTxWarp prst="textNoShape">
              <a:avLst/>
            </a:prstTxWarp>
          </a:bodyPr>
          <a:lstStyle>
            <a:lvl1pPr algn="r" defTabSz="922338" eaLnBrk="1" hangingPunct="1">
              <a:defRPr sz="1200">
                <a:latin typeface="Times New Roman" charset="0"/>
              </a:defRPr>
            </a:lvl1pPr>
          </a:lstStyle>
          <a:p>
            <a:pPr>
              <a:defRPr/>
            </a:pPr>
            <a:endParaRPr lang="en-US"/>
          </a:p>
        </p:txBody>
      </p:sp>
      <p:sp>
        <p:nvSpPr>
          <p:cNvPr id="21508" name="Rectangle 4"/>
          <p:cNvSpPr>
            <a:spLocks noGrp="1" noChangeArrowheads="1"/>
          </p:cNvSpPr>
          <p:nvPr>
            <p:ph type="ftr" sz="quarter" idx="2"/>
          </p:nvPr>
        </p:nvSpPr>
        <p:spPr bwMode="auto">
          <a:xfrm>
            <a:off x="0" y="9363075"/>
            <a:ext cx="2940050" cy="493713"/>
          </a:xfrm>
          <a:prstGeom prst="rect">
            <a:avLst/>
          </a:prstGeom>
          <a:noFill/>
          <a:ln w="9525">
            <a:noFill/>
            <a:miter lim="800000"/>
            <a:headEnd/>
            <a:tailEnd/>
          </a:ln>
          <a:effectLst/>
        </p:spPr>
        <p:txBody>
          <a:bodyPr vert="horz" wrap="square" lIns="92245" tIns="46122" rIns="92245" bIns="46122" numCol="1" anchor="b" anchorCtr="0" compatLnSpc="1">
            <a:prstTxWarp prst="textNoShape">
              <a:avLst/>
            </a:prstTxWarp>
          </a:bodyPr>
          <a:lstStyle>
            <a:lvl1pPr defTabSz="922338" eaLnBrk="1" hangingPunct="1">
              <a:defRPr sz="1200">
                <a:latin typeface="Times New Roman" charset="0"/>
              </a:defRPr>
            </a:lvl1pPr>
          </a:lstStyle>
          <a:p>
            <a:pPr>
              <a:defRPr/>
            </a:pPr>
            <a:endParaRPr lang="en-US"/>
          </a:p>
        </p:txBody>
      </p:sp>
      <p:sp>
        <p:nvSpPr>
          <p:cNvPr id="21509" name="Rectangle 5"/>
          <p:cNvSpPr>
            <a:spLocks noGrp="1" noChangeArrowheads="1"/>
          </p:cNvSpPr>
          <p:nvPr>
            <p:ph type="sldNum" sz="quarter" idx="3"/>
          </p:nvPr>
        </p:nvSpPr>
        <p:spPr bwMode="auto">
          <a:xfrm>
            <a:off x="3844925" y="9363075"/>
            <a:ext cx="2940050" cy="493713"/>
          </a:xfrm>
          <a:prstGeom prst="rect">
            <a:avLst/>
          </a:prstGeom>
          <a:noFill/>
          <a:ln w="9525">
            <a:noFill/>
            <a:miter lim="800000"/>
            <a:headEnd/>
            <a:tailEnd/>
          </a:ln>
          <a:effectLst/>
        </p:spPr>
        <p:txBody>
          <a:bodyPr vert="horz" wrap="square" lIns="92245" tIns="46122" rIns="92245" bIns="46122" numCol="1" anchor="b" anchorCtr="0" compatLnSpc="1">
            <a:prstTxWarp prst="textNoShape">
              <a:avLst/>
            </a:prstTxWarp>
          </a:bodyPr>
          <a:lstStyle>
            <a:lvl1pPr algn="r" defTabSz="922338" eaLnBrk="1" hangingPunct="1">
              <a:defRPr sz="1200"/>
            </a:lvl1pPr>
          </a:lstStyle>
          <a:p>
            <a:fld id="{6AC7F81B-2E57-4810-9266-D1642FB2CA6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2940050" cy="493713"/>
          </a:xfrm>
          <a:prstGeom prst="rect">
            <a:avLst/>
          </a:prstGeom>
          <a:noFill/>
          <a:ln w="9525">
            <a:noFill/>
            <a:miter lim="800000"/>
            <a:headEnd/>
            <a:tailEnd/>
          </a:ln>
          <a:effectLst/>
        </p:spPr>
        <p:txBody>
          <a:bodyPr vert="horz" wrap="square" lIns="92245" tIns="46122" rIns="92245" bIns="46122" numCol="1" anchor="t" anchorCtr="0" compatLnSpc="1">
            <a:prstTxWarp prst="textNoShape">
              <a:avLst/>
            </a:prstTxWarp>
          </a:bodyPr>
          <a:lstStyle>
            <a:lvl1pPr defTabSz="922338" eaLnBrk="1" hangingPunct="1">
              <a:defRPr sz="1200">
                <a:latin typeface="Times New Roman" charset="0"/>
              </a:defRPr>
            </a:lvl1pPr>
          </a:lstStyle>
          <a:p>
            <a:pPr>
              <a:defRPr/>
            </a:pPr>
            <a:endParaRPr lang="en-US"/>
          </a:p>
        </p:txBody>
      </p:sp>
      <p:sp>
        <p:nvSpPr>
          <p:cNvPr id="64515" name="Rectangle 1027"/>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92245" tIns="46122" rIns="92245" bIns="46122" numCol="1" anchor="t" anchorCtr="0" compatLnSpc="1">
            <a:prstTxWarp prst="textNoShape">
              <a:avLst/>
            </a:prstTxWarp>
          </a:bodyPr>
          <a:lstStyle>
            <a:lvl1pPr algn="r" defTabSz="922338" eaLnBrk="1" hangingPunct="1">
              <a:defRPr sz="1200">
                <a:latin typeface="Times New Roman" charset="0"/>
              </a:defRPr>
            </a:lvl1pPr>
          </a:lstStyle>
          <a:p>
            <a:pPr>
              <a:defRPr/>
            </a:pPr>
            <a:endParaRPr lang="en-US"/>
          </a:p>
        </p:txBody>
      </p:sp>
      <p:sp>
        <p:nvSpPr>
          <p:cNvPr id="13316" name="Rectangle 1028"/>
          <p:cNvSpPr>
            <a:spLocks noGrp="1" noRot="1" noChangeAspect="1" noChangeArrowheads="1" noTextEdit="1"/>
          </p:cNvSpPr>
          <p:nvPr>
            <p:ph type="sldImg" idx="2"/>
          </p:nvPr>
        </p:nvSpPr>
        <p:spPr bwMode="auto">
          <a:xfrm>
            <a:off x="928688" y="739775"/>
            <a:ext cx="4927600" cy="369570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04875" y="4681538"/>
            <a:ext cx="4975225" cy="4435475"/>
          </a:xfrm>
          <a:prstGeom prst="rect">
            <a:avLst/>
          </a:prstGeom>
          <a:noFill/>
          <a:ln w="9525">
            <a:noFill/>
            <a:miter lim="800000"/>
            <a:headEnd/>
            <a:tailEnd/>
          </a:ln>
          <a:effectLst/>
        </p:spPr>
        <p:txBody>
          <a:bodyPr vert="horz" wrap="square" lIns="92245" tIns="46122" rIns="92245" bIns="461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9363075"/>
            <a:ext cx="2940050" cy="493713"/>
          </a:xfrm>
          <a:prstGeom prst="rect">
            <a:avLst/>
          </a:prstGeom>
          <a:noFill/>
          <a:ln w="9525">
            <a:noFill/>
            <a:miter lim="800000"/>
            <a:headEnd/>
            <a:tailEnd/>
          </a:ln>
          <a:effectLst/>
        </p:spPr>
        <p:txBody>
          <a:bodyPr vert="horz" wrap="square" lIns="92245" tIns="46122" rIns="92245" bIns="46122" numCol="1" anchor="b" anchorCtr="0" compatLnSpc="1">
            <a:prstTxWarp prst="textNoShape">
              <a:avLst/>
            </a:prstTxWarp>
          </a:bodyPr>
          <a:lstStyle>
            <a:lvl1pPr defTabSz="922338" eaLnBrk="1" hangingPunct="1">
              <a:defRPr sz="1200">
                <a:latin typeface="Times New Roman" charset="0"/>
              </a:defRPr>
            </a:lvl1pPr>
          </a:lstStyle>
          <a:p>
            <a:pPr>
              <a:defRPr/>
            </a:pPr>
            <a:endParaRPr lang="en-US"/>
          </a:p>
        </p:txBody>
      </p:sp>
      <p:sp>
        <p:nvSpPr>
          <p:cNvPr id="64519" name="Rectangle 1031"/>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92245" tIns="46122" rIns="92245" bIns="46122" numCol="1" anchor="b" anchorCtr="0" compatLnSpc="1">
            <a:prstTxWarp prst="textNoShape">
              <a:avLst/>
            </a:prstTxWarp>
          </a:bodyPr>
          <a:lstStyle>
            <a:lvl1pPr algn="r" defTabSz="922338" eaLnBrk="1" hangingPunct="1">
              <a:defRPr sz="1200"/>
            </a:lvl1pPr>
          </a:lstStyle>
          <a:p>
            <a:fld id="{790BCF91-0EC8-4066-95F4-6CC141F097B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1"/>
          <p:cNvSpPr>
            <a:spLocks noGrp="1" noChangeArrowheads="1"/>
          </p:cNvSpPr>
          <p:nvPr>
            <p:ph type="sldNum" sz="quarter" idx="5"/>
          </p:nvPr>
        </p:nvSpPr>
        <p:spPr>
          <a:noFill/>
        </p:spPr>
        <p:txBody>
          <a:bodyPr/>
          <a:lstStyle/>
          <a:p>
            <a:fld id="{42976E83-F2EA-4EC0-84F6-2EB2F1CDBC46}" type="slidenum">
              <a:rPr lang="en-US" altLang="en-US"/>
              <a:pPr/>
              <a:t>1</a:t>
            </a:fld>
            <a:endParaRPr lang="en-US" alt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67FA3FE7-7585-4194-80FE-DF8ED5BD8B82}" type="slidenum">
              <a:rPr lang="en-US" altLang="en-US"/>
              <a:pPr/>
              <a:t>21</a:t>
            </a:fld>
            <a:endParaRPr lang="en-US" altLang="en-US"/>
          </a:p>
        </p:txBody>
      </p:sp>
      <p:sp>
        <p:nvSpPr>
          <p:cNvPr id="46082"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ln/>
        </p:spPr>
        <p:txBody>
          <a:bodyPr/>
          <a:lstStyle/>
          <a:p>
            <a:pPr>
              <a:defRPr/>
            </a:pPr>
            <a:r>
              <a:rPr lang="en-SG" dirty="0">
                <a:effectLst>
                  <a:outerShdw blurRad="38100" dist="38100" dir="2700000" algn="tl">
                    <a:srgbClr val="C0C0C0"/>
                  </a:outerShdw>
                </a:effectLst>
                <a:latin typeface="Times New Roman" pitchFamily="18" charset="0"/>
              </a:rPr>
              <a:t>International commercial arbitration is a means by which disputes arising out of </a:t>
            </a:r>
            <a:r>
              <a:rPr lang="en-SG" u="sng" dirty="0">
                <a:effectLst>
                  <a:outerShdw blurRad="38100" dist="38100" dir="2700000" algn="tl">
                    <a:srgbClr val="C0C0C0"/>
                  </a:outerShdw>
                </a:effectLst>
                <a:latin typeface="Times New Roman" pitchFamily="18" charset="0"/>
              </a:rPr>
              <a:t>international trade and commerce</a:t>
            </a:r>
            <a:r>
              <a:rPr lang="en-SG" dirty="0">
                <a:effectLst>
                  <a:outerShdw blurRad="38100" dist="38100" dir="2700000" algn="tl">
                    <a:srgbClr val="C0C0C0"/>
                  </a:outerShdw>
                </a:effectLst>
                <a:latin typeface="Times New Roman" pitchFamily="18" charset="0"/>
              </a:rPr>
              <a:t> could be resolved pursuant to the parties’ voluntary agreement, through a process other than a court of competent jurisdiction.</a:t>
            </a:r>
            <a:endParaRPr lang="en-US" dirty="0">
              <a:effectLst>
                <a:outerShdw blurRad="38100" dist="38100" dir="2700000" algn="tl">
                  <a:srgbClr val="C0C0C0"/>
                </a:outerShdw>
              </a:effectLst>
              <a:latin typeface="Times New Roman" pitchFamily="18" charset="0"/>
            </a:endParaRPr>
          </a:p>
          <a:p>
            <a:pPr>
              <a:defRPr/>
            </a:pPr>
            <a:endParaRPr lang="en-US" dirty="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ChangeArrowheads="1" noTextEdit="1"/>
          </p:cNvSpPr>
          <p:nvPr>
            <p:ph type="sldImg"/>
          </p:nvPr>
        </p:nvSpPr>
        <p:spPr>
          <a:ln/>
        </p:spPr>
      </p:sp>
      <p:sp>
        <p:nvSpPr>
          <p:cNvPr id="48130" name="Notes Placeholder 2"/>
          <p:cNvSpPr>
            <a:spLocks noGrp="1"/>
          </p:cNvSpPr>
          <p:nvPr>
            <p:ph type="body" idx="1"/>
          </p:nvPr>
        </p:nvSpPr>
        <p:spPr>
          <a:noFill/>
          <a:ln/>
        </p:spPr>
        <p:txBody>
          <a:bodyPr/>
          <a:lstStyle/>
          <a:p>
            <a:r>
              <a:rPr lang="en-US" altLang="en-US"/>
              <a:t>[On the possibility of resolving disputes involving issues of fraud, read decision of the Supreme Court in Maestro Engineers case. Of course that decision was rendered in an appeal emanating from an application under Section 8 of ACA where the defendants in a suit had applied to the court to refer the parties to arbitration in view of a pre-existing arbitration agreement and the Court contended that it has powers to refuse to grant the application if it is of the opinion that the issues involved allegations of fraud which will not be possible to be resolved by arbitral tribunal]</a:t>
            </a:r>
          </a:p>
        </p:txBody>
      </p:sp>
      <p:sp>
        <p:nvSpPr>
          <p:cNvPr id="48131" name="Slide Number Placeholder 3"/>
          <p:cNvSpPr>
            <a:spLocks noGrp="1"/>
          </p:cNvSpPr>
          <p:nvPr>
            <p:ph type="sldNum" sz="quarter" idx="5"/>
          </p:nvPr>
        </p:nvSpPr>
        <p:spPr>
          <a:noFill/>
        </p:spPr>
        <p:txBody>
          <a:bodyPr/>
          <a:lstStyle/>
          <a:p>
            <a:fld id="{0E1C1163-B605-4CB6-A59D-8333C0ED939F}" type="slidenum">
              <a:rPr lang="en-US" altLang="en-US"/>
              <a:pPr/>
              <a:t>22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ln/>
        </p:spPr>
        <p:txBody>
          <a:bodyPr/>
          <a:lstStyle/>
          <a:p>
            <a:pPr eaLnBrk="1" hangingPunct="1">
              <a:defRPr/>
            </a:pPr>
            <a:r>
              <a:rPr lang="en-SG" sz="1100" dirty="0">
                <a:effectLst>
                  <a:outerShdw blurRad="38100" dist="38100" dir="2700000" algn="tl">
                    <a:srgbClr val="C0C0C0"/>
                  </a:outerShdw>
                </a:effectLst>
                <a:latin typeface="Times New Roman" pitchFamily="18" charset="0"/>
              </a:rPr>
              <a:t>Possibility of limiting costly and cumbersome procedures </a:t>
            </a:r>
            <a:r>
              <a:rPr lang="fr-FR" sz="1100" dirty="0">
                <a:effectLst>
                  <a:outerShdw blurRad="38100" dist="38100" dir="2700000" algn="tl">
                    <a:srgbClr val="C0C0C0"/>
                  </a:outerShdw>
                </a:effectLst>
                <a:latin typeface="Times New Roman" pitchFamily="18" charset="0"/>
              </a:rPr>
              <a:t>(</a:t>
            </a:r>
            <a:r>
              <a:rPr lang="fr-FR" sz="1100" i="1" dirty="0">
                <a:effectLst>
                  <a:outerShdw blurRad="38100" dist="38100" dir="2700000" algn="tl">
                    <a:srgbClr val="C0C0C0"/>
                  </a:outerShdw>
                </a:effectLst>
                <a:latin typeface="Times New Roman" pitchFamily="18" charset="0"/>
              </a:rPr>
              <a:t>e.g., </a:t>
            </a:r>
            <a:r>
              <a:rPr lang="fr-FR" sz="1100" i="1" dirty="0" err="1">
                <a:effectLst>
                  <a:outerShdw blurRad="38100" dist="38100" dir="2700000" algn="tl">
                    <a:srgbClr val="C0C0C0"/>
                  </a:outerShdw>
                </a:effectLst>
                <a:latin typeface="Times New Roman" pitchFamily="18" charset="0"/>
              </a:rPr>
              <a:t>depositions</a:t>
            </a:r>
            <a:r>
              <a:rPr lang="fr-FR" sz="1100" i="1" dirty="0">
                <a:effectLst>
                  <a:outerShdw blurRad="38100" dist="38100" dir="2700000" algn="tl">
                    <a:srgbClr val="C0C0C0"/>
                  </a:outerShdw>
                </a:effectLst>
                <a:latin typeface="Times New Roman" pitchFamily="18" charset="0"/>
              </a:rPr>
              <a:t>, document productions, etc.) </a:t>
            </a:r>
          </a:p>
          <a:p>
            <a:pPr eaLnBrk="1" hangingPunct="1">
              <a:defRPr/>
            </a:pPr>
            <a:r>
              <a:rPr lang="en-SG" sz="1100" dirty="0">
                <a:effectLst>
                  <a:outerShdw blurRad="38100" dist="38100" dir="2700000" algn="tl">
                    <a:srgbClr val="C0C0C0"/>
                  </a:outerShdw>
                </a:effectLst>
                <a:latin typeface="Times New Roman" pitchFamily="18" charset="0"/>
              </a:rPr>
              <a:t>Ability to select an arbitrator with desirable skills and cultural or legal background and to have significant input into selection of “chair”</a:t>
            </a:r>
          </a:p>
          <a:p>
            <a:pPr>
              <a:defRPr/>
            </a:pPr>
            <a:r>
              <a:rPr lang="en-SG" b="1" dirty="0">
                <a:effectLst>
                  <a:outerShdw blurRad="38100" dist="38100" dir="2700000" algn="tl">
                    <a:srgbClr val="C0C0C0"/>
                  </a:outerShdw>
                </a:effectLst>
                <a:latin typeface="Times New Roman" pitchFamily="18" charset="0"/>
              </a:rPr>
              <a:t>Confidentiality: International arbitration is generally “private,” but not necessarily “confidential”: </a:t>
            </a:r>
            <a:r>
              <a:rPr lang="en-SG" i="1" dirty="0"/>
              <a:t>“Unless the parties expressly agree in writing to the contrary, the parties undertake as a general principle to keep confidential all awards in their</a:t>
            </a:r>
          </a:p>
          <a:p>
            <a:pPr>
              <a:defRPr/>
            </a:pPr>
            <a:r>
              <a:rPr lang="en-SG" i="1" dirty="0"/>
              <a:t>arbitration, together with all materials in the proceedings created for the purpose of the arbitration and all other documents produced by another party in the proceedings not otherwise in the public domain - save and to the extent that disclosure may be required of a party by legal duty, to protect or pursue a legal right or to enforce or challenge an award in bona fide legal proceedings before a state court or other judicial authority.”</a:t>
            </a:r>
            <a:endParaRPr lang="en-SG" b="1" dirty="0">
              <a:effectLst>
                <a:outerShdw blurRad="38100" dist="38100" dir="2700000" algn="tl">
                  <a:srgbClr val="C0C0C0"/>
                </a:outerShdw>
              </a:effectLst>
              <a:latin typeface="Times New Roman" pitchFamily="18" charset="0"/>
            </a:endParaRPr>
          </a:p>
          <a:p>
            <a:pPr eaLnBrk="1" hangingPunct="1">
              <a:defRPr/>
            </a:pPr>
            <a:r>
              <a:rPr lang="en-SG" b="1" dirty="0">
                <a:effectLst>
                  <a:outerShdw blurRad="38100" dist="38100" dir="2700000" algn="tl">
                    <a:srgbClr val="C0C0C0"/>
                  </a:outerShdw>
                </a:effectLst>
                <a:latin typeface="Times New Roman" pitchFamily="18" charset="0"/>
              </a:rPr>
              <a:t>Neutrality: Mitigate the risk of a potential home court advantage or home country advantage</a:t>
            </a:r>
            <a:endParaRPr lang="en-US" sz="1100" dirty="0">
              <a:effectLst>
                <a:outerShdw blurRad="38100" dist="38100" dir="2700000" algn="tl">
                  <a:srgbClr val="C0C0C0"/>
                </a:outerShdw>
              </a:effectLst>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p:spPr>
        <p:txBody>
          <a:bodyPr/>
          <a:lstStyle/>
          <a:p>
            <a:r>
              <a:rPr lang="en-US" altLang="en-US"/>
              <a:t>Domestic arbitration takes place in India when the arbitration proceedings, the subject matter of the contract and the merits of the disputes are all governed by Indian law, or when the cause of action for the dispute arises wholly in India, or where the parties are otherwise subject to Indian jurisdiction.</a:t>
            </a:r>
          </a:p>
          <a:p>
            <a:r>
              <a:rPr lang="en-US" altLang="en-US"/>
              <a:t>Can take place either </a:t>
            </a:r>
            <a:r>
              <a:rPr lang="en-US" altLang="en-US" u="sng"/>
              <a:t>within India or outside India </a:t>
            </a:r>
            <a:r>
              <a:rPr lang="en-US" altLang="en-US"/>
              <a:t>The ‘applicable law’ may be Indian or foreign law</a:t>
            </a:r>
          </a:p>
          <a:p>
            <a:r>
              <a:rPr lang="en-SG" altLang="en-US"/>
              <a:t>"</a:t>
            </a: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ChangeArrowheads="1" noTextEdit="1"/>
          </p:cNvSpPr>
          <p:nvPr>
            <p:ph type="sldImg"/>
          </p:nvPr>
        </p:nvSpPr>
        <p:spPr>
          <a:ln/>
        </p:spPr>
      </p:sp>
      <p:sp>
        <p:nvSpPr>
          <p:cNvPr id="39939" name="Notes Placeholder 2"/>
          <p:cNvSpPr>
            <a:spLocks noGrp="1"/>
          </p:cNvSpPr>
          <p:nvPr>
            <p:ph type="body" idx="1"/>
          </p:nvPr>
        </p:nvSpPr>
        <p:spPr>
          <a:ln/>
        </p:spPr>
        <p:txBody>
          <a:bodyPr/>
          <a:lstStyle/>
          <a:p>
            <a:pPr>
              <a:defRPr/>
            </a:pPr>
            <a:r>
              <a:rPr lang="en-US" dirty="0">
                <a:latin typeface="Times New Roman" pitchFamily="18" charset="0"/>
              </a:rPr>
              <a:t>It acts a court’s Registry: It provides for rules that govern the arbitral process and an administrative structure or secretariat. These rules will govern such matters as the commencement and conduct of the arbitration, and the fees to be charged by the service provider and the arbitrations. </a:t>
            </a:r>
          </a:p>
          <a:p>
            <a:pPr eaLnBrk="1" hangingPunct="1">
              <a:defRPr/>
            </a:pPr>
            <a:r>
              <a:rPr lang="en-SG" dirty="0">
                <a:effectLst>
                  <a:outerShdw blurRad="38100" dist="38100" dir="2700000" algn="tl">
                    <a:srgbClr val="C0C0C0"/>
                  </a:outerShdw>
                </a:effectLst>
                <a:latin typeface="Times New Roman" pitchFamily="18" charset="0"/>
              </a:rPr>
              <a:t>American Arbitration Association (AAA); London Court of International Arbitration (LCIA); Singapore International Arbitration Centre (SIAC); AALCO Regional Arbitration Centres  - Kuala Lumpur, Cairo, Tehran and Lagos; Indian Council of Arbitration (ICA), New Delhi; Federation of Indian Chamber of Commerce and Industry;  Bengal Chamber of Commerce.</a:t>
            </a:r>
            <a:endParaRPr lang="en-US" dirty="0">
              <a:latin typeface="Times New Roman" pitchFamily="18" charset="0"/>
            </a:endParaRPr>
          </a:p>
          <a:p>
            <a:pPr>
              <a:defRPr/>
            </a:pPr>
            <a:endParaRPr lang="en-SG" dirty="0">
              <a:latin typeface="Times New Roman" pitchFamily="18" charset="0"/>
            </a:endParaRPr>
          </a:p>
        </p:txBody>
      </p:sp>
      <p:sp>
        <p:nvSpPr>
          <p:cNvPr id="55299" name="Slide Number Placeholder 3"/>
          <p:cNvSpPr>
            <a:spLocks noGrp="1"/>
          </p:cNvSpPr>
          <p:nvPr>
            <p:ph type="sldNum" sz="quarter" idx="5"/>
          </p:nvPr>
        </p:nvSpPr>
        <p:spPr>
          <a:noFill/>
        </p:spPr>
        <p:txBody>
          <a:bodyPr/>
          <a:lstStyle/>
          <a:p>
            <a:fld id="{CDB20318-3139-45C3-A974-C2FB5415CBA7}" type="slidenum">
              <a:rPr lang="en-US" altLang="en-US"/>
              <a:pPr/>
              <a:t>26</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ChangeArrowheads="1" noTextEdit="1"/>
          </p:cNvSpPr>
          <p:nvPr>
            <p:ph type="sldImg"/>
          </p:nvPr>
        </p:nvSpPr>
        <p:spPr>
          <a:ln/>
        </p:spPr>
      </p:sp>
      <p:sp>
        <p:nvSpPr>
          <p:cNvPr id="58370" name="Notes Placeholder 2"/>
          <p:cNvSpPr>
            <a:spLocks noGrp="1"/>
          </p:cNvSpPr>
          <p:nvPr>
            <p:ph type="body" idx="1"/>
          </p:nvPr>
        </p:nvSpPr>
        <p:spPr>
          <a:noFill/>
          <a:ln/>
        </p:spPr>
        <p:txBody>
          <a:bodyPr/>
          <a:lstStyle/>
          <a:p>
            <a:r>
              <a:rPr lang="en-SG" altLang="en-US"/>
              <a:t>The major disadvantage of </a:t>
            </a:r>
            <a:r>
              <a:rPr lang="en-SG" altLang="en-US" i="1"/>
              <a:t>ad hoc arbitration is that, while at the time of </a:t>
            </a:r>
            <a:r>
              <a:rPr lang="en-SG" altLang="en-US"/>
              <a:t>concluding the contract the parties may expect any dispute they might have to be settled in a friendly manner; at the time the dispute ripens they may be less inclined to cooperate. In particular, since any particular procedural rule may favour one or the other party in the dispute that now exists, they are unlikely</a:t>
            </a:r>
          </a:p>
          <a:p>
            <a:r>
              <a:rPr lang="en-SG" altLang="en-US"/>
              <a:t>to be able to settle upon the rules of procedure for their arbitration. Without the rules of an arbitration institution as well as the impetus that a permanent structure can give, they may well find it difficult even to commence the arbitration.</a:t>
            </a:r>
            <a:endParaRPr lang="en-US" altLang="en-US"/>
          </a:p>
          <a:p>
            <a:endParaRPr lang="en-US" altLang="en-US"/>
          </a:p>
        </p:txBody>
      </p:sp>
      <p:sp>
        <p:nvSpPr>
          <p:cNvPr id="58371" name="Slide Number Placeholder 3"/>
          <p:cNvSpPr>
            <a:spLocks noGrp="1"/>
          </p:cNvSpPr>
          <p:nvPr>
            <p:ph type="sldNum" sz="quarter" idx="5"/>
          </p:nvPr>
        </p:nvSpPr>
        <p:spPr>
          <a:noFill/>
        </p:spPr>
        <p:txBody>
          <a:bodyPr/>
          <a:lstStyle/>
          <a:p>
            <a:fld id="{06117D69-9774-4449-B828-C86435D76792}" type="slidenum">
              <a:rPr lang="en-US" altLang="en-US"/>
              <a:pPr/>
              <a:t>28</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ChangeArrowheads="1" noTextEdit="1"/>
          </p:cNvSpPr>
          <p:nvPr>
            <p:ph type="sldImg"/>
          </p:nvPr>
        </p:nvSpPr>
        <p:spPr>
          <a:ln/>
        </p:spPr>
      </p:sp>
      <p:sp>
        <p:nvSpPr>
          <p:cNvPr id="60418" name="Notes Placeholder 2"/>
          <p:cNvSpPr>
            <a:spLocks noGrp="1"/>
          </p:cNvSpPr>
          <p:nvPr>
            <p:ph type="body" idx="1"/>
          </p:nvPr>
        </p:nvSpPr>
        <p:spPr>
          <a:noFill/>
          <a:ln/>
        </p:spPr>
        <p:txBody>
          <a:bodyPr/>
          <a:lstStyle/>
          <a:p>
            <a:r>
              <a:rPr lang="en-US" altLang="en-US"/>
              <a:t>Writing </a:t>
            </a:r>
            <a:endParaRPr lang="en-IN" altLang="en-US"/>
          </a:p>
        </p:txBody>
      </p:sp>
      <p:sp>
        <p:nvSpPr>
          <p:cNvPr id="60419" name="Slide Number Placeholder 3"/>
          <p:cNvSpPr>
            <a:spLocks noGrp="1"/>
          </p:cNvSpPr>
          <p:nvPr>
            <p:ph type="sldNum" sz="quarter" idx="5"/>
          </p:nvPr>
        </p:nvSpPr>
        <p:spPr>
          <a:noFill/>
        </p:spPr>
        <p:txBody>
          <a:bodyPr/>
          <a:lstStyle/>
          <a:p>
            <a:fld id="{177C2D54-8D84-4FDB-A201-49A773DBFA72}" type="slidenum">
              <a:rPr lang="en-US" altLang="en-US"/>
              <a:pPr/>
              <a:t>29</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ChangeArrowheads="1" noTextEdit="1"/>
          </p:cNvSpPr>
          <p:nvPr>
            <p:ph type="sldImg"/>
          </p:nvPr>
        </p:nvSpPr>
        <p:spPr>
          <a:ln/>
        </p:spPr>
      </p:sp>
      <p:sp>
        <p:nvSpPr>
          <p:cNvPr id="73730" name="Notes Placeholder 2"/>
          <p:cNvSpPr>
            <a:spLocks noGrp="1"/>
          </p:cNvSpPr>
          <p:nvPr>
            <p:ph type="body" idx="1"/>
          </p:nvPr>
        </p:nvSpPr>
        <p:spPr>
          <a:ln/>
        </p:spPr>
        <p:txBody>
          <a:bodyPr/>
          <a:lstStyle/>
          <a:p>
            <a:pPr>
              <a:defRPr/>
            </a:pPr>
            <a:r>
              <a:rPr lang="en-US" altLang="en-US" dirty="0">
                <a:latin typeface="Times New Roman" panose="02020603050405020304" pitchFamily="18" charset="0"/>
              </a:rPr>
              <a:t>If the parties has not agreed on a particular law, the arbitrator would decide the applicable law. The settled legal presumption is that the law of the place with which the contract has the closest connection will be the substantive law applicable to the contract. </a:t>
            </a:r>
          </a:p>
          <a:p>
            <a:pPr>
              <a:defRPr/>
            </a:pPr>
            <a:endParaRPr lang="en-US" altLang="en-US" dirty="0">
              <a:latin typeface="Times New Roman" panose="02020603050405020304" pitchFamily="18" charset="0"/>
            </a:endParaRPr>
          </a:p>
          <a:p>
            <a:pPr>
              <a:defRPr/>
            </a:pPr>
            <a:r>
              <a:rPr lang="en-IN" dirty="0"/>
              <a:t>The tribunal shall decide ex </a:t>
            </a:r>
            <a:r>
              <a:rPr lang="en-IN" dirty="0" err="1"/>
              <a:t>aequo</a:t>
            </a:r>
            <a:r>
              <a:rPr lang="en-IN" dirty="0"/>
              <a:t> et bono only if the parties have expressly authorised it to do so. </a:t>
            </a:r>
          </a:p>
          <a:p>
            <a:pPr>
              <a:defRPr/>
            </a:pPr>
            <a:r>
              <a:rPr lang="en-IN" dirty="0"/>
              <a:t>While deciding and making an award, the arbitral tribunal shall, in all cases, take into account the terms of the contract and trade usages applicable to the transaction.]</a:t>
            </a:r>
            <a:endParaRPr lang="en-US" dirty="0">
              <a:effectLst>
                <a:outerShdw blurRad="38100" dist="38100" dir="2700000" algn="tl">
                  <a:srgbClr val="000000">
                    <a:alpha val="43137"/>
                  </a:srgbClr>
                </a:outerShdw>
              </a:effectLst>
            </a:endParaRPr>
          </a:p>
          <a:p>
            <a:pPr>
              <a:defRPr/>
            </a:pPr>
            <a:endParaRPr lang="en-SG" altLang="en-US" dirty="0">
              <a:latin typeface="Times New Roman" panose="02020603050405020304" pitchFamily="18" charset="0"/>
            </a:endParaRPr>
          </a:p>
        </p:txBody>
      </p:sp>
      <p:sp>
        <p:nvSpPr>
          <p:cNvPr id="65539" name="Slide Number Placeholder 3"/>
          <p:cNvSpPr>
            <a:spLocks noGrp="1"/>
          </p:cNvSpPr>
          <p:nvPr>
            <p:ph type="sldNum" sz="quarter" idx="5"/>
          </p:nvPr>
        </p:nvSpPr>
        <p:spPr>
          <a:noFill/>
        </p:spPr>
        <p:txBody>
          <a:bodyPr/>
          <a:lstStyle/>
          <a:p>
            <a:fld id="{FBA08185-2E60-49CC-9E33-7D9BBC01C36F}" type="slidenum">
              <a:rPr lang="en-US" altLang="en-US"/>
              <a:pPr/>
              <a:t>33</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ChangeArrowheads="1" noTextEdit="1"/>
          </p:cNvSpPr>
          <p:nvPr>
            <p:ph type="sldImg"/>
          </p:nvPr>
        </p:nvSpPr>
        <p:spPr>
          <a:ln/>
        </p:spPr>
      </p:sp>
      <p:sp>
        <p:nvSpPr>
          <p:cNvPr id="67586" name="Notes Placeholder 2"/>
          <p:cNvSpPr>
            <a:spLocks noGrp="1"/>
          </p:cNvSpPr>
          <p:nvPr>
            <p:ph type="body" idx="1"/>
          </p:nvPr>
        </p:nvSpPr>
        <p:spPr>
          <a:noFill/>
          <a:ln/>
        </p:spPr>
        <p:txBody>
          <a:bodyPr/>
          <a:lstStyle/>
          <a:p>
            <a:r>
              <a:rPr lang="en-US" altLang="en-US"/>
              <a:t>In case of three arbitrators, one each would be chosen by the parties, and if there is no consensus for choosing the third arbitrator (presiding or chairman), the same could be done by the referring the matter to a court or in certain cases the arbitral institution has the power of selection.</a:t>
            </a:r>
          </a:p>
          <a:p>
            <a:endParaRPr lang="en-US" altLang="en-US"/>
          </a:p>
          <a:p>
            <a:r>
              <a:rPr lang="en-US" altLang="en-US"/>
              <a:t>Disagreement in Appointment of Arbitrators: the CJI of SC and HC have the power to nominate (section 11). Appointment could be challenged on the ground of impartiality or independence; does to have the request qualification.</a:t>
            </a:r>
            <a:endParaRPr lang="en-SG" altLang="en-US"/>
          </a:p>
        </p:txBody>
      </p:sp>
      <p:sp>
        <p:nvSpPr>
          <p:cNvPr id="67587" name="Slide Number Placeholder 3"/>
          <p:cNvSpPr>
            <a:spLocks noGrp="1"/>
          </p:cNvSpPr>
          <p:nvPr>
            <p:ph type="sldNum" sz="quarter" idx="5"/>
          </p:nvPr>
        </p:nvSpPr>
        <p:spPr>
          <a:noFill/>
        </p:spPr>
        <p:txBody>
          <a:bodyPr/>
          <a:lstStyle/>
          <a:p>
            <a:fld id="{16FF59FF-DD5E-4C1E-9F05-B122CE228CF2}" type="slidenum">
              <a:rPr lang="en-US" altLang="en-US"/>
              <a:pPr/>
              <a:t>34</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ChangeArrowheads="1" noTextEdit="1"/>
          </p:cNvSpPr>
          <p:nvPr>
            <p:ph type="sldImg"/>
          </p:nvPr>
        </p:nvSpPr>
        <p:spPr>
          <a:ln/>
        </p:spPr>
      </p:sp>
      <p:sp>
        <p:nvSpPr>
          <p:cNvPr id="73730" name="Notes Placeholder 2"/>
          <p:cNvSpPr>
            <a:spLocks noGrp="1"/>
          </p:cNvSpPr>
          <p:nvPr>
            <p:ph type="body" idx="1"/>
          </p:nvPr>
        </p:nvSpPr>
        <p:spPr>
          <a:noFill/>
          <a:ln/>
        </p:spPr>
        <p:txBody>
          <a:bodyPr/>
          <a:lstStyle/>
          <a:p>
            <a:r>
              <a:rPr lang="en-US" altLang="en-US" i="1"/>
              <a:t>Section No. 31(7)(a) </a:t>
            </a:r>
            <a:r>
              <a:rPr lang="en-US" altLang="en-US" b="1" i="1"/>
              <a:t>:</a:t>
            </a:r>
          </a:p>
          <a:p>
            <a:r>
              <a:rPr lang="en-US" altLang="en-US" i="1"/>
              <a:t>Unless otherwise agreed by the parties, where and in so far as an arbitral award is for the payment of money, the arbitral tribunal may include in the sum for which the award is made interest, at such rate as it deems reasonable, on the whole or any part of the money, for the whole or any part of the period between the date on which the cause of action arose and the date on which the award is made.</a:t>
            </a:r>
          </a:p>
          <a:p>
            <a:r>
              <a:rPr lang="en-US" altLang="en-US" b="1"/>
              <a:t>FUTURE INTEREST </a:t>
            </a:r>
            <a:r>
              <a:rPr lang="en-US" altLang="en-US" b="1" i="1"/>
              <a:t>Section 31 (7)(b) OF Arbitration Act</a:t>
            </a:r>
          </a:p>
          <a:p>
            <a:r>
              <a:rPr lang="en-US" altLang="en-US" i="1"/>
              <a:t>A sum directed to be paid by an arbitral award shall, unless the award otherwise directs, carry interest at the rate of eighteen per centum per annum from the date of the award to the date of payment.</a:t>
            </a:r>
            <a:endParaRPr lang="en-US" altLang="en-US"/>
          </a:p>
        </p:txBody>
      </p:sp>
      <p:sp>
        <p:nvSpPr>
          <p:cNvPr id="73731" name="Slide Number Placeholder 3"/>
          <p:cNvSpPr>
            <a:spLocks noGrp="1"/>
          </p:cNvSpPr>
          <p:nvPr>
            <p:ph type="sldNum" sz="quarter" idx="5"/>
          </p:nvPr>
        </p:nvSpPr>
        <p:spPr>
          <a:noFill/>
        </p:spPr>
        <p:txBody>
          <a:bodyPr/>
          <a:lstStyle/>
          <a:p>
            <a:fld id="{4EECBB6E-E04E-4109-8833-A9777E154A0A}" type="slidenum">
              <a:rPr lang="en-US" altLang="en-US"/>
              <a:pPr/>
              <a:t>39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ChangeArrowheads="1" noTextEdit="1"/>
          </p:cNvSpPr>
          <p:nvPr>
            <p:ph type="sldImg"/>
          </p:nvPr>
        </p:nvSpPr>
        <p:spPr>
          <a:ln/>
        </p:spPr>
      </p:sp>
      <p:sp>
        <p:nvSpPr>
          <p:cNvPr id="25602" name="Notes Placeholder 2"/>
          <p:cNvSpPr>
            <a:spLocks noGrp="1"/>
          </p:cNvSpPr>
          <p:nvPr>
            <p:ph type="body" idx="1"/>
          </p:nvPr>
        </p:nvSpPr>
        <p:spPr>
          <a:noFill/>
          <a:ln/>
        </p:spPr>
        <p:txBody>
          <a:bodyPr/>
          <a:lstStyle/>
          <a:p>
            <a:endParaRPr lang="en-SG" altLang="en-US"/>
          </a:p>
        </p:txBody>
      </p:sp>
      <p:sp>
        <p:nvSpPr>
          <p:cNvPr id="25603" name="Slide Number Placeholder 3"/>
          <p:cNvSpPr>
            <a:spLocks noGrp="1"/>
          </p:cNvSpPr>
          <p:nvPr>
            <p:ph type="sldNum" sz="quarter" idx="5"/>
          </p:nvPr>
        </p:nvSpPr>
        <p:spPr>
          <a:noFill/>
        </p:spPr>
        <p:txBody>
          <a:bodyPr/>
          <a:lstStyle/>
          <a:p>
            <a:fld id="{0A676678-132F-483A-9F9E-4B0984019ED2}" type="slidenum">
              <a:rPr lang="en-US" altLang="en-US"/>
              <a:pPr/>
              <a:t>9</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ChangeArrowheads="1" noTextEdit="1"/>
          </p:cNvSpPr>
          <p:nvPr>
            <p:ph type="sldImg"/>
          </p:nvPr>
        </p:nvSpPr>
        <p:spPr>
          <a:ln/>
        </p:spPr>
      </p:sp>
      <p:sp>
        <p:nvSpPr>
          <p:cNvPr id="76802" name="Notes Placeholder 2"/>
          <p:cNvSpPr>
            <a:spLocks noGrp="1"/>
          </p:cNvSpPr>
          <p:nvPr>
            <p:ph type="body" idx="1"/>
          </p:nvPr>
        </p:nvSpPr>
        <p:spPr>
          <a:noFill/>
          <a:ln/>
        </p:spPr>
        <p:txBody>
          <a:bodyPr/>
          <a:lstStyle/>
          <a:p>
            <a:r>
              <a:rPr lang="en-US" altLang="en-US"/>
              <a:t>Huge delays in dismissing challenges to awards which ranges from 3 years, and which may go upto 8 years or more (including appeals to High Court/Division Bench High Court &amp; Supreme Court) depending on State of jurisdiction, etc.</a:t>
            </a:r>
            <a:endParaRPr lang="en-IN" altLang="en-US"/>
          </a:p>
          <a:p>
            <a:endParaRPr lang="en-IN" altLang="en-US"/>
          </a:p>
        </p:txBody>
      </p:sp>
      <p:sp>
        <p:nvSpPr>
          <p:cNvPr id="76803" name="Slide Number Placeholder 3"/>
          <p:cNvSpPr>
            <a:spLocks noGrp="1"/>
          </p:cNvSpPr>
          <p:nvPr>
            <p:ph type="sldNum" sz="quarter" idx="5"/>
          </p:nvPr>
        </p:nvSpPr>
        <p:spPr>
          <a:noFill/>
        </p:spPr>
        <p:txBody>
          <a:bodyPr/>
          <a:lstStyle/>
          <a:p>
            <a:fld id="{1F308CBB-0DB3-4FBD-95A4-DDD2091CCB78}" type="slidenum">
              <a:rPr lang="en-US" altLang="en-US"/>
              <a:pPr/>
              <a:t>41</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ChangeArrowheads="1" noTextEdit="1"/>
          </p:cNvSpPr>
          <p:nvPr>
            <p:ph type="sldImg"/>
          </p:nvPr>
        </p:nvSpPr>
        <p:spPr>
          <a:ln/>
        </p:spPr>
      </p:sp>
      <p:sp>
        <p:nvSpPr>
          <p:cNvPr id="78850" name="Notes Placeholder 2"/>
          <p:cNvSpPr>
            <a:spLocks noGrp="1"/>
          </p:cNvSpPr>
          <p:nvPr>
            <p:ph type="body" idx="1"/>
          </p:nvPr>
        </p:nvSpPr>
        <p:spPr>
          <a:noFill/>
          <a:ln/>
        </p:spPr>
        <p:txBody>
          <a:bodyPr/>
          <a:lstStyle/>
          <a:p>
            <a:r>
              <a:rPr lang="en-SG" altLang="en-US" u="sng"/>
              <a:t>Non-arbitrable issues</a:t>
            </a:r>
            <a:r>
              <a:rPr lang="en-SG" altLang="en-US"/>
              <a:t>:  guardianship of a minor or other person under disability;  testamentary, such as questions about the validity of a will;  insolvency, such as adjudication of a person as an insolvent; criminal proceedings;  questions relating to charities or charitable trusts;  those falling within the purview of the anti-trust or competition law, and  dissolution or winding up of a company, which is governed by the </a:t>
            </a:r>
            <a:r>
              <a:rPr lang="en-SG" altLang="en-US" i="1"/>
              <a:t>Companies Act, 1956</a:t>
            </a:r>
            <a:r>
              <a:rPr lang="en-SG" altLang="en-US"/>
              <a:t>.</a:t>
            </a:r>
            <a:endParaRPr lang="en-US" altLang="en-US"/>
          </a:p>
          <a:p>
            <a:endParaRPr lang="en-US" altLang="en-US"/>
          </a:p>
          <a:p>
            <a:r>
              <a:rPr lang="en-US" altLang="en-US"/>
              <a:t>Public policy includes – fraud and corruption: ONGC v. Saw Pipes Pvt Ltd (SC 2003) – any award which is ‘patently illegal’ or against any statutory provision’ violate the public policy of India and liable to be struck down. SC has given very wide meaning for the term ‘Public Policy’.</a:t>
            </a:r>
          </a:p>
          <a:p>
            <a:endParaRPr lang="en-US" altLang="en-US"/>
          </a:p>
          <a:p>
            <a:endParaRPr lang="en-SG" altLang="en-US"/>
          </a:p>
        </p:txBody>
      </p:sp>
      <p:sp>
        <p:nvSpPr>
          <p:cNvPr id="78851" name="Slide Number Placeholder 3"/>
          <p:cNvSpPr>
            <a:spLocks noGrp="1"/>
          </p:cNvSpPr>
          <p:nvPr>
            <p:ph type="sldNum" sz="quarter" idx="5"/>
          </p:nvPr>
        </p:nvSpPr>
        <p:spPr>
          <a:noFill/>
        </p:spPr>
        <p:txBody>
          <a:bodyPr/>
          <a:lstStyle/>
          <a:p>
            <a:fld id="{F93988D3-19C1-4935-9CDB-4103FCBEA3DF}" type="slidenum">
              <a:rPr lang="en-US" altLang="en-US"/>
              <a:pPr/>
              <a:t>42</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ChangeArrowheads="1" noTextEdit="1"/>
          </p:cNvSpPr>
          <p:nvPr>
            <p:ph type="sldImg"/>
          </p:nvPr>
        </p:nvSpPr>
        <p:spPr>
          <a:ln/>
        </p:spPr>
      </p:sp>
      <p:sp>
        <p:nvSpPr>
          <p:cNvPr id="80898" name="Notes Placeholder 2"/>
          <p:cNvSpPr>
            <a:spLocks noGrp="1"/>
          </p:cNvSpPr>
          <p:nvPr>
            <p:ph type="body" idx="1"/>
          </p:nvPr>
        </p:nvSpPr>
        <p:spPr>
          <a:noFill/>
          <a:ln/>
        </p:spPr>
        <p:txBody>
          <a:bodyPr/>
          <a:lstStyle/>
          <a:p>
            <a:r>
              <a:rPr lang="en-SG" altLang="en-US"/>
              <a:t>which is governed by the </a:t>
            </a:r>
            <a:r>
              <a:rPr lang="en-SG" altLang="en-US" i="1"/>
              <a:t>Companies Act, 1956</a:t>
            </a:r>
            <a:endParaRPr lang="en-SG" altLang="en-US"/>
          </a:p>
        </p:txBody>
      </p:sp>
      <p:sp>
        <p:nvSpPr>
          <p:cNvPr id="80899" name="Slide Number Placeholder 3"/>
          <p:cNvSpPr>
            <a:spLocks noGrp="1"/>
          </p:cNvSpPr>
          <p:nvPr>
            <p:ph type="sldNum" sz="quarter" idx="5"/>
          </p:nvPr>
        </p:nvSpPr>
        <p:spPr>
          <a:noFill/>
        </p:spPr>
        <p:txBody>
          <a:bodyPr/>
          <a:lstStyle/>
          <a:p>
            <a:fld id="{9A93E702-B343-4BB7-9207-6A8F26448327}" type="slidenum">
              <a:rPr lang="en-US" altLang="en-US"/>
              <a:pPr/>
              <a:t>43</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lstStyle/>
          <a:p>
            <a:pPr>
              <a:spcAft>
                <a:spcPts val="600"/>
              </a:spcAft>
              <a:defRPr/>
            </a:pPr>
            <a:r>
              <a:rPr lang="en-US" i="1" dirty="0"/>
              <a:t>ONGC vs. Saw Pipes Ltd</a:t>
            </a:r>
            <a:r>
              <a:rPr lang="en-US" dirty="0"/>
              <a:t>. (2003)</a:t>
            </a:r>
            <a:endParaRPr lang="en-IN" dirty="0"/>
          </a:p>
          <a:p>
            <a:pPr>
              <a:spcAft>
                <a:spcPts val="600"/>
              </a:spcAft>
              <a:defRPr/>
            </a:pPr>
            <a:r>
              <a:rPr lang="en-US" dirty="0"/>
              <a:t>Any award which is ‘patently illegal’ or against any statutory provision’ violate the public policy of India and liable to be struck down. SC gave very wide meaning for the term ‘</a:t>
            </a:r>
            <a:r>
              <a:rPr lang="en-US" dirty="0">
                <a:solidFill>
                  <a:schemeClr val="tx2"/>
                </a:solidFill>
              </a:rPr>
              <a:t>Public Policy</a:t>
            </a:r>
            <a:r>
              <a:rPr lang="en-US" dirty="0"/>
              <a:t>’ (s. 34, Part I). </a:t>
            </a:r>
          </a:p>
          <a:p>
            <a:pPr marL="514350" indent="-514350">
              <a:spcAft>
                <a:spcPts val="600"/>
              </a:spcAft>
              <a:buFont typeface="+mj-lt"/>
              <a:buAutoNum type="arabicPeriod"/>
              <a:defRPr/>
            </a:pPr>
            <a:r>
              <a:rPr lang="en-US" dirty="0"/>
              <a:t>the fundamental policy of India; or</a:t>
            </a:r>
          </a:p>
          <a:p>
            <a:pPr marL="514350" indent="-514350">
              <a:spcAft>
                <a:spcPts val="600"/>
              </a:spcAft>
              <a:buFont typeface="+mj-lt"/>
              <a:buAutoNum type="arabicPeriod"/>
              <a:defRPr/>
            </a:pPr>
            <a:r>
              <a:rPr lang="en-US" dirty="0"/>
              <a:t>the interests of India; or</a:t>
            </a:r>
          </a:p>
          <a:p>
            <a:pPr marL="514350" indent="-514350">
              <a:spcAft>
                <a:spcPts val="600"/>
              </a:spcAft>
              <a:buFont typeface="+mj-lt"/>
              <a:buAutoNum type="arabicPeriod"/>
              <a:defRPr/>
            </a:pPr>
            <a:r>
              <a:rPr lang="en-US" dirty="0"/>
              <a:t>justice or morality; or</a:t>
            </a:r>
          </a:p>
          <a:p>
            <a:pPr marL="514350" indent="-514350">
              <a:spcAft>
                <a:spcPts val="600"/>
              </a:spcAft>
              <a:buFont typeface="+mj-lt"/>
              <a:buAutoNum type="arabicPeriod"/>
              <a:defRPr/>
            </a:pPr>
            <a:r>
              <a:rPr lang="en-US" dirty="0"/>
              <a:t>In addition, if it is patently illegal (fraud and corruption) </a:t>
            </a:r>
            <a:endParaRPr lang="en-IN" dirty="0"/>
          </a:p>
          <a:p>
            <a:pPr>
              <a:defRPr/>
            </a:pPr>
            <a:endParaRPr lang="en-US" dirty="0"/>
          </a:p>
        </p:txBody>
      </p:sp>
      <p:sp>
        <p:nvSpPr>
          <p:cNvPr id="82947" name="Slide Number Placeholder 3"/>
          <p:cNvSpPr>
            <a:spLocks noGrp="1" noChangeArrowheads="1"/>
          </p:cNvSpPr>
          <p:nvPr>
            <p:ph type="sldNum" sz="quarter" idx="5"/>
          </p:nvPr>
        </p:nvSpPr>
        <p:spPr>
          <a:noFill/>
        </p:spPr>
        <p:txBody>
          <a:bodyPr/>
          <a:lstStyle/>
          <a:p>
            <a:fld id="{219A383B-113D-4BBB-9CC7-F00B8E4D43CE}" type="slidenum">
              <a:rPr lang="en-US" altLang="en-US"/>
              <a:pPr/>
              <a:t>44</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ChangeArrowheads="1" noTextEdit="1"/>
          </p:cNvSpPr>
          <p:nvPr>
            <p:ph type="sldImg"/>
          </p:nvPr>
        </p:nvSpPr>
        <p:spPr>
          <a:ln/>
        </p:spPr>
      </p:sp>
      <p:sp>
        <p:nvSpPr>
          <p:cNvPr id="84994" name="Notes Placeholder 2"/>
          <p:cNvSpPr>
            <a:spLocks noGrp="1"/>
          </p:cNvSpPr>
          <p:nvPr>
            <p:ph type="body" idx="1"/>
          </p:nvPr>
        </p:nvSpPr>
        <p:spPr>
          <a:noFill/>
          <a:ln/>
        </p:spPr>
        <p:txBody>
          <a:bodyPr/>
          <a:lstStyle/>
          <a:p>
            <a:pPr>
              <a:spcBef>
                <a:spcPct val="50000"/>
              </a:spcBef>
              <a:buFontTx/>
              <a:buBlip>
                <a:blip r:embed="rId3"/>
              </a:buBlip>
            </a:pPr>
            <a:r>
              <a:rPr lang="en-US" altLang="zh-CN">
                <a:latin typeface="Arial" charset="0"/>
              </a:rPr>
              <a:t> the Geneva Convention on the Execution of Foreign Arbitral Awards of 1927 </a:t>
            </a:r>
          </a:p>
          <a:p>
            <a:pPr>
              <a:spcBef>
                <a:spcPct val="50000"/>
              </a:spcBef>
              <a:buFontTx/>
              <a:buBlip>
                <a:blip r:embed="rId3"/>
              </a:buBlip>
            </a:pPr>
            <a:r>
              <a:rPr lang="en-US" altLang="zh-CN">
                <a:latin typeface="Arial" charset="0"/>
              </a:rPr>
              <a:t>  In 1958, the Convention on the Recognition and Enforcement of Foreign Arbitral Awards ("</a:t>
            </a:r>
            <a:r>
              <a:rPr lang="en-US" altLang="zh-CN" b="1">
                <a:latin typeface="Arial" charset="0"/>
              </a:rPr>
              <a:t> </a:t>
            </a:r>
            <a:r>
              <a:rPr lang="en-US" altLang="zh-CN">
                <a:latin typeface="Arial" charset="0"/>
              </a:rPr>
              <a:t>the New York Convention</a:t>
            </a:r>
            <a:r>
              <a:rPr lang="en-US" altLang="zh-CN" b="1">
                <a:latin typeface="Arial" charset="0"/>
              </a:rPr>
              <a:t> </a:t>
            </a:r>
            <a:r>
              <a:rPr lang="en-US" altLang="zh-CN">
                <a:latin typeface="Arial" charset="0"/>
              </a:rPr>
              <a:t>") </a:t>
            </a:r>
          </a:p>
        </p:txBody>
      </p:sp>
      <p:sp>
        <p:nvSpPr>
          <p:cNvPr id="84995" name="Slide Number Placeholder 3"/>
          <p:cNvSpPr>
            <a:spLocks noGrp="1"/>
          </p:cNvSpPr>
          <p:nvPr>
            <p:ph type="sldNum" sz="quarter" idx="5"/>
          </p:nvPr>
        </p:nvSpPr>
        <p:spPr>
          <a:noFill/>
        </p:spPr>
        <p:txBody>
          <a:bodyPr/>
          <a:lstStyle/>
          <a:p>
            <a:fld id="{2FB677F9-1E3D-4CE6-9059-8A86C0696C78}" type="slidenum">
              <a:rPr lang="en-US" altLang="en-US"/>
              <a:pPr/>
              <a:t>45</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ChangeArrowheads="1" noTextEdit="1"/>
          </p:cNvSpPr>
          <p:nvPr>
            <p:ph type="sldImg"/>
          </p:nvPr>
        </p:nvSpPr>
        <p:spPr>
          <a:ln/>
        </p:spPr>
      </p:sp>
      <p:sp>
        <p:nvSpPr>
          <p:cNvPr id="27650" name="Notes Placeholder 2"/>
          <p:cNvSpPr>
            <a:spLocks noGrp="1"/>
          </p:cNvSpPr>
          <p:nvPr>
            <p:ph type="body" idx="1"/>
          </p:nvPr>
        </p:nvSpPr>
        <p:spPr>
          <a:noFill/>
          <a:ln/>
        </p:spPr>
        <p:txBody>
          <a:bodyPr/>
          <a:lstStyle/>
          <a:p>
            <a:r>
              <a:rPr lang="en-SG" altLang="en-US"/>
              <a:t>Indian courts are severely backlogged (in 2005, lower courts had over 27 million pending cases and the higher courts had over 3 million) and may not be of much assistance other than for injunctive relief.</a:t>
            </a:r>
          </a:p>
          <a:p>
            <a:endParaRPr lang="en-SG" altLang="en-US"/>
          </a:p>
        </p:txBody>
      </p:sp>
      <p:sp>
        <p:nvSpPr>
          <p:cNvPr id="27651" name="Slide Number Placeholder 3"/>
          <p:cNvSpPr>
            <a:spLocks noGrp="1"/>
          </p:cNvSpPr>
          <p:nvPr>
            <p:ph type="sldNum" sz="quarter" idx="5"/>
          </p:nvPr>
        </p:nvSpPr>
        <p:spPr>
          <a:noFill/>
        </p:spPr>
        <p:txBody>
          <a:bodyPr/>
          <a:lstStyle/>
          <a:p>
            <a:fld id="{B75C8700-1A7B-4594-AF28-AFC5FCB0D5E5}" type="slidenum">
              <a:rPr lang="en-US" altLang="en-US"/>
              <a:pPr/>
              <a:t>10</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ChangeArrowheads="1" noTextEdit="1"/>
          </p:cNvSpPr>
          <p:nvPr>
            <p:ph type="sldImg"/>
          </p:nvPr>
        </p:nvSpPr>
        <p:spPr>
          <a:ln/>
        </p:spPr>
      </p:sp>
      <p:sp>
        <p:nvSpPr>
          <p:cNvPr id="29698" name="Notes Placeholder 2"/>
          <p:cNvSpPr>
            <a:spLocks noGrp="1"/>
          </p:cNvSpPr>
          <p:nvPr>
            <p:ph type="body" idx="1"/>
          </p:nvPr>
        </p:nvSpPr>
        <p:spPr>
          <a:noFill/>
          <a:ln/>
        </p:spPr>
        <p:txBody>
          <a:bodyPr/>
          <a:lstStyle/>
          <a:p>
            <a:r>
              <a:rPr lang="en-US" altLang="en-US"/>
              <a:t>[Explanation I- “Reciprocating territory’ means any country or territory outside India which the Central Government may, by notification in the official Gazette, declare to be a reciprocating territory for the purposes of this section; and “superior courts’, with reference to any such territory, means such Courts as may be specified in the said notification.</a:t>
            </a:r>
          </a:p>
          <a:p>
            <a:r>
              <a:rPr lang="en-US" altLang="en-US"/>
              <a:t>Explanation 2-‘Decree’ with reference to a superior court means any decree or judgment of such Court under which a sum of money is payable, not being a sum payable in respect of taxes or other charges of a like nature or in respect of a fine or other penalty, but shall in no case include an arbitration award, even if such an award is enforceable as a decree or judgment].</a:t>
            </a:r>
          </a:p>
          <a:p>
            <a:endParaRPr lang="en-IN" altLang="en-US"/>
          </a:p>
          <a:p>
            <a:r>
              <a:rPr lang="en-IN" altLang="en-US"/>
              <a:t>India is a signatory Hague Convention of the Recognition and Enforcement of Foreign Judgements 1971 (Not ratified)</a:t>
            </a:r>
          </a:p>
        </p:txBody>
      </p:sp>
      <p:sp>
        <p:nvSpPr>
          <p:cNvPr id="29699" name="Slide Number Placeholder 3"/>
          <p:cNvSpPr>
            <a:spLocks noGrp="1"/>
          </p:cNvSpPr>
          <p:nvPr>
            <p:ph type="sldNum" sz="quarter" idx="5"/>
          </p:nvPr>
        </p:nvSpPr>
        <p:spPr>
          <a:noFill/>
        </p:spPr>
        <p:txBody>
          <a:bodyPr/>
          <a:lstStyle/>
          <a:p>
            <a:fld id="{BE04244C-D6E0-45CB-A4B8-6083769B2036}" type="slidenum">
              <a:rPr lang="en-US" altLang="en-US"/>
              <a:pPr/>
              <a:t>11</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ChangeArrowheads="1" noTextEdit="1"/>
          </p:cNvSpPr>
          <p:nvPr>
            <p:ph type="sldImg"/>
          </p:nvPr>
        </p:nvSpPr>
        <p:spPr>
          <a:ln/>
        </p:spPr>
      </p:sp>
      <p:sp>
        <p:nvSpPr>
          <p:cNvPr id="32770" name="Notes Placeholder 2"/>
          <p:cNvSpPr>
            <a:spLocks noGrp="1"/>
          </p:cNvSpPr>
          <p:nvPr>
            <p:ph type="body" idx="1"/>
          </p:nvPr>
        </p:nvSpPr>
        <p:spPr>
          <a:noFill/>
          <a:ln/>
        </p:spPr>
        <p:txBody>
          <a:bodyPr/>
          <a:lstStyle/>
          <a:p>
            <a:r>
              <a:rPr lang="en-IN" altLang="en-US"/>
              <a:t>Arbitration and Conciliation (Amendment) Act, 2015 will not apply to the arbitral proceedings which commenced before the commencement of the Arbitration and Conciliation (Amendment) Act, 2015 i.e., October 23, 2015. This overrules the position laid down by the Supreme Court in </a:t>
            </a:r>
            <a:r>
              <a:rPr lang="en-IN" altLang="en-US" b="1"/>
              <a:t>BCCI v. Kochi Cricket Private Limited SC 2018</a:t>
            </a:r>
            <a:endParaRPr lang="en-SG" altLang="en-US"/>
          </a:p>
        </p:txBody>
      </p:sp>
      <p:sp>
        <p:nvSpPr>
          <p:cNvPr id="32771" name="Slide Number Placeholder 3"/>
          <p:cNvSpPr>
            <a:spLocks noGrp="1"/>
          </p:cNvSpPr>
          <p:nvPr>
            <p:ph type="sldNum" sz="quarter" idx="5"/>
          </p:nvPr>
        </p:nvSpPr>
        <p:spPr>
          <a:noFill/>
        </p:spPr>
        <p:txBody>
          <a:bodyPr/>
          <a:lstStyle/>
          <a:p>
            <a:fld id="{29F9EDA0-57B2-4FB7-9940-B2394D09A867}" type="slidenum">
              <a:rPr lang="en-US" altLang="en-US"/>
              <a:pPr/>
              <a:t>13</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ChangeArrowheads="1" noTextEdit="1"/>
          </p:cNvSpPr>
          <p:nvPr>
            <p:ph type="sldImg"/>
          </p:nvPr>
        </p:nvSpPr>
        <p:spPr>
          <a:ln/>
        </p:spPr>
      </p:sp>
      <p:sp>
        <p:nvSpPr>
          <p:cNvPr id="34818" name="Notes Placeholder 2"/>
          <p:cNvSpPr>
            <a:spLocks noGrp="1"/>
          </p:cNvSpPr>
          <p:nvPr>
            <p:ph type="body" idx="1"/>
          </p:nvPr>
        </p:nvSpPr>
        <p:spPr>
          <a:noFill/>
          <a:ln/>
        </p:spPr>
        <p:txBody>
          <a:bodyPr/>
          <a:lstStyle/>
          <a:p>
            <a:r>
              <a:rPr lang="en-US" altLang="en-US"/>
              <a:t>89. Settlement of disputes outside the Court.- (1) Where it appears to the court that there exist elements of a settlement which may be acceptable to the parties, the court shall formulate the terms of settlement and give them to the parties for their observations and after receiving the observations of the parties, the court may reformulate the terms of a possible settlement and refer the same for—</a:t>
            </a:r>
          </a:p>
          <a:p>
            <a:endParaRPr lang="en-US" altLang="en-US"/>
          </a:p>
          <a:p>
            <a:r>
              <a:rPr lang="en-US" altLang="en-US"/>
              <a:t>(a) arbitration;</a:t>
            </a:r>
          </a:p>
          <a:p>
            <a:endParaRPr lang="en-US" altLang="en-US"/>
          </a:p>
          <a:p>
            <a:r>
              <a:rPr lang="en-US" altLang="en-US"/>
              <a:t>(b) conciliation;</a:t>
            </a:r>
          </a:p>
          <a:p>
            <a:endParaRPr lang="en-US" altLang="en-US"/>
          </a:p>
          <a:p>
            <a:r>
              <a:rPr lang="en-US" altLang="en-US"/>
              <a:t>(c) judicial settlement including settlement through Lok Adalat; or</a:t>
            </a:r>
          </a:p>
          <a:p>
            <a:endParaRPr lang="en-US" altLang="en-US"/>
          </a:p>
          <a:p>
            <a:r>
              <a:rPr lang="en-US" altLang="en-US"/>
              <a:t>(d) mediation.</a:t>
            </a:r>
          </a:p>
          <a:p>
            <a:endParaRPr lang="en-US" altLang="en-US"/>
          </a:p>
          <a:p>
            <a:r>
              <a:rPr lang="en-US" altLang="en-US"/>
              <a:t>(2) Where a dispute has been referred—</a:t>
            </a:r>
          </a:p>
          <a:p>
            <a:endParaRPr lang="en-US" altLang="en-US"/>
          </a:p>
          <a:p>
            <a:r>
              <a:rPr lang="en-US" altLang="en-US"/>
              <a:t>(a) for arbitration of conciliation, the provisions of the Arbitration and Conciliation Act, 1996 shall apply as if the proceedings for arbitration or conciliation were referred for settlement under the provisions of that Act;</a:t>
            </a:r>
          </a:p>
          <a:p>
            <a:endParaRPr lang="en-US" altLang="en-US"/>
          </a:p>
          <a:p>
            <a:r>
              <a:rPr lang="en-US" altLang="en-US"/>
              <a:t>(b) to Lok Adalat, the court shall refer the same to the Lok Adalat in accordance with the provisions of sub-section (1) of section 20 of the Legal Services Authority Act, 1987 and all other provisions of that Act shall apply in respect of the dispute so referred to the Lok Adalat;</a:t>
            </a:r>
          </a:p>
          <a:p>
            <a:endParaRPr lang="en-US" altLang="en-US"/>
          </a:p>
          <a:p>
            <a:r>
              <a:rPr lang="en-US" altLang="en-US"/>
              <a:t>(c) for judicial settlement, the court shall refer the same to a suitable institution or person and such institution or person shall be deemed to be a Lok Adalat and all the provisions of the Legal Services Authority Act, 1987 shall apply as if the dispute were referred to a Lok Adalat under the provisions of that Act;</a:t>
            </a:r>
          </a:p>
          <a:p>
            <a:endParaRPr lang="en-US" altLang="en-US"/>
          </a:p>
          <a:p>
            <a:r>
              <a:rPr lang="en-US" altLang="en-US"/>
              <a:t>(d) for mediation, the court shall effect a compromise between the parties and shall follow such procedure as may be prescribed.</a:t>
            </a:r>
          </a:p>
        </p:txBody>
      </p:sp>
      <p:sp>
        <p:nvSpPr>
          <p:cNvPr id="34819" name="Slide Number Placeholder 3"/>
          <p:cNvSpPr>
            <a:spLocks noGrp="1"/>
          </p:cNvSpPr>
          <p:nvPr>
            <p:ph type="sldNum" sz="quarter" idx="5"/>
          </p:nvPr>
        </p:nvSpPr>
        <p:spPr>
          <a:noFill/>
        </p:spPr>
        <p:txBody>
          <a:bodyPr/>
          <a:lstStyle/>
          <a:p>
            <a:fld id="{D3E2C04F-78DF-4D7F-8E6C-8A370068DB09}" type="slidenum">
              <a:rPr lang="en-US" altLang="en-US"/>
              <a:pPr/>
              <a:t>14</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ChangeArrowheads="1" noTextEdit="1"/>
          </p:cNvSpPr>
          <p:nvPr>
            <p:ph type="sldImg"/>
          </p:nvPr>
        </p:nvSpPr>
        <p:spPr>
          <a:ln/>
        </p:spPr>
      </p:sp>
      <p:sp>
        <p:nvSpPr>
          <p:cNvPr id="38914" name="Notes Placeholder 2"/>
          <p:cNvSpPr>
            <a:spLocks noGrp="1"/>
          </p:cNvSpPr>
          <p:nvPr>
            <p:ph type="body" idx="1"/>
          </p:nvPr>
        </p:nvSpPr>
        <p:spPr>
          <a:noFill/>
          <a:ln/>
        </p:spPr>
        <p:txBody>
          <a:bodyPr/>
          <a:lstStyle/>
          <a:p>
            <a:r>
              <a:rPr lang="en-SG" altLang="en-US" b="1"/>
              <a:t>Legal Services Authorities Act, 1987</a:t>
            </a:r>
            <a:endParaRPr lang="en-SG" altLang="en-US"/>
          </a:p>
          <a:p>
            <a:r>
              <a:rPr lang="en-SG" altLang="en-US"/>
              <a:t>Every award of Lok Adalat shall be deemed as decree of Civil Court .</a:t>
            </a:r>
          </a:p>
          <a:p>
            <a:r>
              <a:rPr lang="en-SG" altLang="en-US"/>
              <a:t>Every shall be final and binding on all the parties to the dispute shall be final and binding on all the parties to the dispute. </a:t>
            </a:r>
            <a:br>
              <a:rPr lang="en-SG" altLang="en-US"/>
            </a:br>
            <a:r>
              <a:rPr lang="en-SG" altLang="en-US"/>
              <a:t>No appeal shall lie from the award of the Lok Adalat.</a:t>
            </a:r>
          </a:p>
        </p:txBody>
      </p:sp>
      <p:sp>
        <p:nvSpPr>
          <p:cNvPr id="38915" name="Slide Number Placeholder 3"/>
          <p:cNvSpPr>
            <a:spLocks noGrp="1"/>
          </p:cNvSpPr>
          <p:nvPr>
            <p:ph type="sldNum" sz="quarter" idx="5"/>
          </p:nvPr>
        </p:nvSpPr>
        <p:spPr>
          <a:noFill/>
        </p:spPr>
        <p:txBody>
          <a:bodyPr/>
          <a:lstStyle/>
          <a:p>
            <a:fld id="{A9D9BE50-1BE8-4616-A661-3068DB72AF57}" type="slidenum">
              <a:rPr lang="en-US" altLang="en-US"/>
              <a:pPr/>
              <a:t>17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p>
            <a:fld id="{9D9706EE-D933-494A-A262-3ABEAA3B1C88}" type="slidenum">
              <a:rPr lang="en-US" altLang="en-US"/>
              <a:pPr/>
              <a:t>19</a:t>
            </a:fld>
            <a:endParaRPr lang="en-US" alt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r>
              <a:rPr lang="en-IN" altLang="en-US"/>
              <a:t>Mediator and Conciliator: The facilitative and evaluativerolesofthemediatorhavebeenalreadyexplained.Theevaluative role of mediator is limited to the function of helping and guiding the parties to evaluate their case through reality testing and assisting the parties to evaluate the options for settlement. But in the process of a conciliation, the conciliator himself can evaluate the cases of the parties and the options for settlement for the purpose of suggesting the terms of settlement. </a:t>
            </a:r>
          </a:p>
          <a:p>
            <a:r>
              <a:rPr lang="en-IN" altLang="en-US"/>
              <a:t>The role of a mediator is not to give judgment on the merits of the case or to give advice to the parties or to suggest solutions to the parties. </a:t>
            </a:r>
          </a:p>
          <a:p>
            <a:r>
              <a:rPr lang="en-US" altLang="en-US"/>
              <a:t>https://www.sci.gov.in/pdf/mediation/MT%20MANUAL%20OF%20INDIA.pdf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954ED661-EFED-4D9D-A6B0-076EE19F8DE7}" type="slidenum">
              <a:rPr lang="en-US" altLang="en-US"/>
              <a:pPr/>
              <a:t>20</a:t>
            </a:fld>
            <a:endParaRPr lang="en-US" alt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r>
              <a:rPr lang="en-US" altLang="en-US"/>
              <a:t>The role of the ‘conciliator’ in India is pro-active and interventionist as stated above, the role of the ‘mediator’ must necessarily be restricted to that of a ‘facilitator’. Sections 61-81 of Arbitration and Conciliation Act 1996.</a:t>
            </a:r>
          </a:p>
          <a:p>
            <a:endParaRPr lang="en-US" altLang="en-US"/>
          </a:p>
          <a:p>
            <a:r>
              <a:rPr lang="en-US" altLang="en-US"/>
              <a:t>https://indiankanoon.org/doc/105929749/</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478838" cy="6173788"/>
            <a:chOff x="0" y="0"/>
            <a:chExt cx="5341" cy="3889"/>
          </a:xfrm>
        </p:grpSpPr>
        <p:sp>
          <p:nvSpPr>
            <p:cNvPr id="5" name="Freeform 3"/>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195"/>
              </a:schemeClr>
            </a:solidFill>
            <a:ln w="9525">
              <a:noFill/>
              <a:round/>
              <a:headEnd type="none" w="sm" len="sm"/>
              <a:tailEnd type="none" w="sm" len="sm"/>
            </a:ln>
          </p:spPr>
          <p:txBody>
            <a:bodyPr/>
            <a:lstStyle/>
            <a:p>
              <a:endParaRPr lang="en-US"/>
            </a:p>
          </p:txBody>
        </p:sp>
        <p:sp>
          <p:nvSpPr>
            <p:cNvPr id="6" name="Freeform 4"/>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94" h="3223">
                  <a:moveTo>
                    <a:pt x="370" y="0"/>
                  </a:moveTo>
                  <a:lnTo>
                    <a:pt x="3393" y="3036"/>
                  </a:lnTo>
                  <a:lnTo>
                    <a:pt x="3208" y="3222"/>
                  </a:lnTo>
                  <a:lnTo>
                    <a:pt x="0" y="0"/>
                  </a:lnTo>
                  <a:lnTo>
                    <a:pt x="370" y="0"/>
                  </a:lnTo>
                </a:path>
              </a:pathLst>
            </a:custGeom>
            <a:solidFill>
              <a:schemeClr val="bg1">
                <a:alpha val="50195"/>
              </a:schemeClr>
            </a:solidFill>
            <a:ln w="9525">
              <a:noFill/>
              <a:round/>
              <a:headEnd type="none" w="sm" len="sm"/>
              <a:tailEnd type="none" w="sm" len="sm"/>
            </a:ln>
          </p:spPr>
          <p:txBody>
            <a:bodyPr/>
            <a:lstStyle/>
            <a:p>
              <a:endParaRPr lang="en-US"/>
            </a:p>
          </p:txBody>
        </p:sp>
        <p:sp>
          <p:nvSpPr>
            <p:cNvPr id="7" name="Freeform 5"/>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9" h="2556">
                  <a:moveTo>
                    <a:pt x="630" y="0"/>
                  </a:moveTo>
                  <a:lnTo>
                    <a:pt x="2858" y="2238"/>
                  </a:lnTo>
                  <a:lnTo>
                    <a:pt x="2543" y="2555"/>
                  </a:lnTo>
                  <a:lnTo>
                    <a:pt x="0" y="0"/>
                  </a:lnTo>
                  <a:lnTo>
                    <a:pt x="630" y="0"/>
                  </a:lnTo>
                </a:path>
              </a:pathLst>
            </a:custGeom>
            <a:solidFill>
              <a:schemeClr val="bg1">
                <a:alpha val="50195"/>
              </a:schemeClr>
            </a:solidFill>
            <a:ln w="9525">
              <a:noFill/>
              <a:round/>
              <a:headEnd type="none" w="sm" len="sm"/>
              <a:tailEnd type="none" w="sm" len="sm"/>
            </a:ln>
          </p:spPr>
          <p:txBody>
            <a:bodyPr/>
            <a:lstStyle/>
            <a:p>
              <a:endParaRPr lang="en-US"/>
            </a:p>
          </p:txBody>
        </p:sp>
        <p:sp>
          <p:nvSpPr>
            <p:cNvPr id="8" name="Freeform 6"/>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6" h="2121">
                  <a:moveTo>
                    <a:pt x="0" y="0"/>
                  </a:moveTo>
                  <a:lnTo>
                    <a:pt x="2111" y="2120"/>
                  </a:lnTo>
                  <a:lnTo>
                    <a:pt x="2285" y="1945"/>
                  </a:lnTo>
                  <a:lnTo>
                    <a:pt x="348" y="0"/>
                  </a:lnTo>
                  <a:lnTo>
                    <a:pt x="0" y="0"/>
                  </a:lnTo>
                </a:path>
              </a:pathLst>
            </a:custGeom>
            <a:solidFill>
              <a:schemeClr val="bg1">
                <a:alpha val="50195"/>
              </a:schemeClr>
            </a:solidFill>
            <a:ln w="9525">
              <a:noFill/>
              <a:round/>
              <a:headEnd type="none" w="sm" len="sm"/>
              <a:tailEnd type="none" w="sm" len="sm"/>
            </a:ln>
          </p:spPr>
          <p:txBody>
            <a:bodyPr/>
            <a:lstStyle/>
            <a:p>
              <a:endParaRPr lang="en-US"/>
            </a:p>
          </p:txBody>
        </p:sp>
      </p:grpSp>
      <p:sp>
        <p:nvSpPr>
          <p:cNvPr id="26631" name="Rectangle 7"/>
          <p:cNvSpPr>
            <a:spLocks noGrp="1" noChangeArrowheads="1"/>
          </p:cNvSpPr>
          <p:nvPr>
            <p:ph type="ctrTitle" sz="quarter"/>
          </p:nvPr>
        </p:nvSpPr>
        <p:spPr>
          <a:xfrm>
            <a:off x="685800" y="1143000"/>
            <a:ext cx="7772400" cy="1143000"/>
          </a:xfrm>
        </p:spPr>
        <p:txBody>
          <a:bodyPr/>
          <a:lstStyle>
            <a:lvl1pPr>
              <a:defRPr/>
            </a:lvl1pPr>
          </a:lstStyle>
          <a:p>
            <a:r>
              <a:rPr lang="en-US"/>
              <a:t>Click to edit Master title style</a:t>
            </a:r>
          </a:p>
        </p:txBody>
      </p:sp>
      <p:sp>
        <p:nvSpPr>
          <p:cNvPr id="26632" name="Rectangle 8"/>
          <p:cNvSpPr>
            <a:spLocks noGrp="1" noChangeArrowheads="1"/>
          </p:cNvSpPr>
          <p:nvPr>
            <p:ph type="subTitle" sz="quarter" idx="1"/>
          </p:nvPr>
        </p:nvSpPr>
        <p:spPr>
          <a:xfrm>
            <a:off x="1371600" y="2819400"/>
            <a:ext cx="6400800" cy="1752600"/>
          </a:xfrm>
          <a:ln w="9525">
            <a:headEnd/>
            <a:tailEnd/>
          </a:ln>
        </p:spPr>
        <p:txBody>
          <a:bodyPr lIns="92075" tIns="46038" rIns="92075" bIns="46038"/>
          <a:lstStyle>
            <a:lvl1pPr marL="0" indent="0" algn="ctr">
              <a:buFont typeface="Wingdings" pitchFamily="2" charset="2"/>
              <a:buNone/>
              <a:defRPr/>
            </a:lvl1pPr>
          </a:lstStyle>
          <a:p>
            <a:r>
              <a:rPr lang="en-US"/>
              <a:t>Click to edit Master subtitle style</a:t>
            </a:r>
          </a:p>
        </p:txBody>
      </p:sp>
      <p:sp>
        <p:nvSpPr>
          <p:cNvPr id="9" name="Rectangle 9"/>
          <p:cNvSpPr>
            <a:spLocks noGrp="1" noChangeArrowheads="1"/>
          </p:cNvSpPr>
          <p:nvPr>
            <p:ph type="dt" sz="quarter" idx="10"/>
          </p:nvPr>
        </p:nvSpPr>
        <p:spPr/>
        <p:txBody>
          <a:bodyPr/>
          <a:lstStyle>
            <a:lvl1pPr>
              <a:defRPr>
                <a:solidFill>
                  <a:srgbClr val="FFFFFF"/>
                </a:solidFill>
              </a:defRPr>
            </a:lvl1pPr>
          </a:lstStyle>
          <a:p>
            <a:pPr>
              <a:defRPr/>
            </a:pPr>
            <a:fld id="{3FADA9A5-69CE-4CF9-9C0E-E161F7664E67}" type="datetime1">
              <a:rPr lang="en-US"/>
              <a:pPr>
                <a:defRPr/>
              </a:pPr>
              <a:t>10/3/2020</a:t>
            </a:fld>
            <a:endParaRPr lang="en-US"/>
          </a:p>
        </p:txBody>
      </p:sp>
      <p:sp>
        <p:nvSpPr>
          <p:cNvPr id="10" name="Rectangle 10"/>
          <p:cNvSpPr>
            <a:spLocks noGrp="1" noChangeArrowheads="1"/>
          </p:cNvSpPr>
          <p:nvPr>
            <p:ph type="ftr" sz="quarter" idx="11"/>
          </p:nvPr>
        </p:nvSpPr>
        <p:spPr/>
        <p:txBody>
          <a:bodyPr/>
          <a:lstStyle>
            <a:lvl1pPr>
              <a:defRPr>
                <a:solidFill>
                  <a:srgbClr val="FFFFFF"/>
                </a:solidFill>
              </a:defRPr>
            </a:lvl1pPr>
          </a:lstStyle>
          <a:p>
            <a:pPr>
              <a:defRPr/>
            </a:pPr>
            <a:endParaRPr lang="en-US"/>
          </a:p>
        </p:txBody>
      </p:sp>
      <p:sp>
        <p:nvSpPr>
          <p:cNvPr id="11" name="Rectangle 11"/>
          <p:cNvSpPr>
            <a:spLocks noGrp="1" noChangeArrowheads="1"/>
          </p:cNvSpPr>
          <p:nvPr>
            <p:ph type="sldNum" sz="quarter" idx="12"/>
          </p:nvPr>
        </p:nvSpPr>
        <p:spPr/>
        <p:txBody>
          <a:bodyPr/>
          <a:lstStyle>
            <a:lvl1pPr>
              <a:defRPr>
                <a:solidFill>
                  <a:srgbClr val="FFFFFF"/>
                </a:solidFill>
              </a:defRPr>
            </a:lvl1pPr>
          </a:lstStyle>
          <a:p>
            <a:fld id="{3FC3A170-220E-477A-BEA0-DB9B0993D009}"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8"/>
          <p:cNvSpPr>
            <a:spLocks noGrp="1" noChangeArrowheads="1"/>
          </p:cNvSpPr>
          <p:nvPr>
            <p:ph type="dt" sz="half" idx="10"/>
          </p:nvPr>
        </p:nvSpPr>
        <p:spPr>
          <a:ln/>
        </p:spPr>
        <p:txBody>
          <a:bodyPr/>
          <a:lstStyle>
            <a:lvl1pPr>
              <a:defRPr/>
            </a:lvl1pPr>
          </a:lstStyle>
          <a:p>
            <a:pPr>
              <a:defRPr/>
            </a:pPr>
            <a:fld id="{4064FB2B-17B6-47B5-8AC9-E98D58496F33}" type="datetime1">
              <a:rPr lang="en-US"/>
              <a:pPr>
                <a:defRPr/>
              </a:pPr>
              <a:t>10/3/2020</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fld id="{92658456-A616-4F93-8222-DE8290309167}"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8"/>
          <p:cNvSpPr>
            <a:spLocks noGrp="1" noChangeArrowheads="1"/>
          </p:cNvSpPr>
          <p:nvPr>
            <p:ph type="dt" sz="half" idx="10"/>
          </p:nvPr>
        </p:nvSpPr>
        <p:spPr>
          <a:ln/>
        </p:spPr>
        <p:txBody>
          <a:bodyPr/>
          <a:lstStyle>
            <a:lvl1pPr>
              <a:defRPr/>
            </a:lvl1pPr>
          </a:lstStyle>
          <a:p>
            <a:pPr>
              <a:defRPr/>
            </a:pPr>
            <a:fld id="{B3965943-F0CF-4E29-A238-8BF728A64F35}" type="datetime1">
              <a:rPr lang="en-US"/>
              <a:pPr>
                <a:defRPr/>
              </a:pPr>
              <a:t>10/3/2020</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fld id="{BAC4EA82-DDA2-462D-88A4-A5642CDA8667}"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8"/>
          <p:cNvSpPr>
            <a:spLocks noGrp="1" noChangeArrowheads="1"/>
          </p:cNvSpPr>
          <p:nvPr>
            <p:ph type="dt" sz="half" idx="10"/>
          </p:nvPr>
        </p:nvSpPr>
        <p:spPr>
          <a:ln/>
        </p:spPr>
        <p:txBody>
          <a:bodyPr/>
          <a:lstStyle>
            <a:lvl1pPr>
              <a:defRPr/>
            </a:lvl1pPr>
          </a:lstStyle>
          <a:p>
            <a:pPr>
              <a:defRPr/>
            </a:pPr>
            <a:fld id="{237ADB3F-971F-4356-B613-0911F14C1BAA}" type="datetime1">
              <a:rPr lang="en-US"/>
              <a:pPr>
                <a:defRPr/>
              </a:pPr>
              <a:t>10/3/2020</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fld id="{E5089F85-1A59-4F61-893D-2FA63CD5E59C}"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fld id="{8BA311DD-73F0-4707-B67E-7BE79D3DFFBC}" type="datetime1">
              <a:rPr lang="en-US"/>
              <a:pPr>
                <a:defRPr/>
              </a:pPr>
              <a:t>10/3/2020</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fld id="{BF385E51-889C-4F6C-91CC-0C1175054F9F}"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858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8"/>
          <p:cNvSpPr>
            <a:spLocks noGrp="1" noChangeArrowheads="1"/>
          </p:cNvSpPr>
          <p:nvPr>
            <p:ph type="dt" sz="half" idx="10"/>
          </p:nvPr>
        </p:nvSpPr>
        <p:spPr>
          <a:ln/>
        </p:spPr>
        <p:txBody>
          <a:bodyPr/>
          <a:lstStyle>
            <a:lvl1pPr>
              <a:defRPr/>
            </a:lvl1pPr>
          </a:lstStyle>
          <a:p>
            <a:pPr>
              <a:defRPr/>
            </a:pPr>
            <a:fld id="{5049FC22-477A-4569-988E-9A18E08C1D3D}" type="datetime1">
              <a:rPr lang="en-US"/>
              <a:pPr>
                <a:defRPr/>
              </a:pPr>
              <a:t>10/3/2020</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fld id="{76EDEE73-7A55-4F75-BA40-00BF4678D77F}"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8"/>
          <p:cNvSpPr>
            <a:spLocks noGrp="1" noChangeArrowheads="1"/>
          </p:cNvSpPr>
          <p:nvPr>
            <p:ph type="dt" sz="half" idx="10"/>
          </p:nvPr>
        </p:nvSpPr>
        <p:spPr>
          <a:ln/>
        </p:spPr>
        <p:txBody>
          <a:bodyPr/>
          <a:lstStyle>
            <a:lvl1pPr>
              <a:defRPr/>
            </a:lvl1pPr>
          </a:lstStyle>
          <a:p>
            <a:pPr>
              <a:defRPr/>
            </a:pPr>
            <a:fld id="{6BE100D6-03A9-470A-9651-F2FA0AD49936}" type="datetime1">
              <a:rPr lang="en-US"/>
              <a:pPr>
                <a:defRPr/>
              </a:pPr>
              <a:t>10/3/2020</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fld id="{8C12E890-6C7E-4AC2-85D8-F884D754E156}"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8"/>
          <p:cNvSpPr>
            <a:spLocks noGrp="1" noChangeArrowheads="1"/>
          </p:cNvSpPr>
          <p:nvPr>
            <p:ph type="dt" sz="half" idx="10"/>
          </p:nvPr>
        </p:nvSpPr>
        <p:spPr>
          <a:ln/>
        </p:spPr>
        <p:txBody>
          <a:bodyPr/>
          <a:lstStyle>
            <a:lvl1pPr>
              <a:defRPr/>
            </a:lvl1pPr>
          </a:lstStyle>
          <a:p>
            <a:pPr>
              <a:defRPr/>
            </a:pPr>
            <a:fld id="{3C0BD161-2CA9-4D66-A2EC-239204872B57}" type="datetime1">
              <a:rPr lang="en-US"/>
              <a:pPr>
                <a:defRPr/>
              </a:pPr>
              <a:t>10/3/2020</a:t>
            </a:fld>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fld id="{A2FD5015-C1CE-4DFF-83B4-2CB0ECA916FE}"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23CBC0EA-C151-4A3E-9226-D68BA5C42E0A}" type="datetime1">
              <a:rPr lang="en-US"/>
              <a:pPr>
                <a:defRPr/>
              </a:pPr>
              <a:t>10/3/2020</a:t>
            </a:fld>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fld id="{C6D5347C-E746-4E0F-AC6C-502B6B03AC45}"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AF000067-33DD-4B62-9023-A40B20A5B212}" type="datetime1">
              <a:rPr lang="en-US"/>
              <a:pPr>
                <a:defRPr/>
              </a:pPr>
              <a:t>10/3/2020</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fld id="{A91CD225-B4FE-4A9F-B730-03BD74172B47}"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DA439AF9-3492-4396-96EE-6B1B319B98C9}" type="datetime1">
              <a:rPr lang="en-US"/>
              <a:pPr>
                <a:defRPr/>
              </a:pPr>
              <a:t>10/3/2020</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fld id="{B0C967B9-6DC5-458E-9BF7-A77E5B4A5C01}"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478838" cy="6173788"/>
            <a:chOff x="0" y="0"/>
            <a:chExt cx="5341" cy="3889"/>
          </a:xfrm>
        </p:grpSpPr>
        <p:sp>
          <p:nvSpPr>
            <p:cNvPr id="1032" name="Freeform 3"/>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195"/>
              </a:schemeClr>
            </a:solidFill>
            <a:ln w="9525">
              <a:noFill/>
              <a:round/>
              <a:headEnd type="none" w="sm" len="sm"/>
              <a:tailEnd type="none" w="sm" len="sm"/>
            </a:ln>
          </p:spPr>
          <p:txBody>
            <a:bodyPr/>
            <a:lstStyle/>
            <a:p>
              <a:endParaRPr lang="en-US"/>
            </a:p>
          </p:txBody>
        </p:sp>
        <p:sp>
          <p:nvSpPr>
            <p:cNvPr id="1033" name="Freeform 4"/>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94" h="3223">
                  <a:moveTo>
                    <a:pt x="370" y="0"/>
                  </a:moveTo>
                  <a:lnTo>
                    <a:pt x="3393" y="3036"/>
                  </a:lnTo>
                  <a:lnTo>
                    <a:pt x="3208" y="3222"/>
                  </a:lnTo>
                  <a:lnTo>
                    <a:pt x="0" y="0"/>
                  </a:lnTo>
                  <a:lnTo>
                    <a:pt x="370" y="0"/>
                  </a:lnTo>
                </a:path>
              </a:pathLst>
            </a:custGeom>
            <a:solidFill>
              <a:schemeClr val="bg1">
                <a:alpha val="50195"/>
              </a:schemeClr>
            </a:solidFill>
            <a:ln w="9525">
              <a:noFill/>
              <a:round/>
              <a:headEnd type="none" w="sm" len="sm"/>
              <a:tailEnd type="none" w="sm" len="sm"/>
            </a:ln>
          </p:spPr>
          <p:txBody>
            <a:bodyPr/>
            <a:lstStyle/>
            <a:p>
              <a:endParaRPr lang="en-US"/>
            </a:p>
          </p:txBody>
        </p:sp>
        <p:sp>
          <p:nvSpPr>
            <p:cNvPr id="1034" name="Freeform 5"/>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9" h="2556">
                  <a:moveTo>
                    <a:pt x="630" y="0"/>
                  </a:moveTo>
                  <a:lnTo>
                    <a:pt x="2858" y="2238"/>
                  </a:lnTo>
                  <a:lnTo>
                    <a:pt x="2543" y="2555"/>
                  </a:lnTo>
                  <a:lnTo>
                    <a:pt x="0" y="0"/>
                  </a:lnTo>
                  <a:lnTo>
                    <a:pt x="630" y="0"/>
                  </a:lnTo>
                </a:path>
              </a:pathLst>
            </a:custGeom>
            <a:solidFill>
              <a:schemeClr val="bg1">
                <a:alpha val="50195"/>
              </a:schemeClr>
            </a:solidFill>
            <a:ln w="9525">
              <a:noFill/>
              <a:round/>
              <a:headEnd type="none" w="sm" len="sm"/>
              <a:tailEnd type="none" w="sm" len="sm"/>
            </a:ln>
          </p:spPr>
          <p:txBody>
            <a:bodyPr/>
            <a:lstStyle/>
            <a:p>
              <a:endParaRPr lang="en-US"/>
            </a:p>
          </p:txBody>
        </p:sp>
        <p:sp>
          <p:nvSpPr>
            <p:cNvPr id="1035" name="Freeform 6"/>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6" h="2121">
                  <a:moveTo>
                    <a:pt x="0" y="0"/>
                  </a:moveTo>
                  <a:lnTo>
                    <a:pt x="2111" y="2120"/>
                  </a:lnTo>
                  <a:lnTo>
                    <a:pt x="2285" y="1945"/>
                  </a:lnTo>
                  <a:lnTo>
                    <a:pt x="348" y="0"/>
                  </a:lnTo>
                  <a:lnTo>
                    <a:pt x="0" y="0"/>
                  </a:lnTo>
                </a:path>
              </a:pathLst>
            </a:custGeom>
            <a:solidFill>
              <a:schemeClr val="bg1">
                <a:alpha val="50195"/>
              </a:schemeClr>
            </a:solidFill>
            <a:ln w="9525">
              <a:noFill/>
              <a:round/>
              <a:headEnd type="none" w="sm" len="sm"/>
              <a:tailEnd type="none" w="sm" len="sm"/>
            </a:ln>
          </p:spPr>
          <p:txBody>
            <a:bodyPr/>
            <a:lstStyle/>
            <a:p>
              <a:endParaRPr lang="en-US"/>
            </a:p>
          </p:txBody>
        </p:sp>
      </p:grpSp>
      <p:sp>
        <p:nvSpPr>
          <p:cNvPr id="25607" name="Rectangle 7"/>
          <p:cNvSpPr>
            <a:spLocks noGrp="1" noChangeArrowheads="1"/>
          </p:cNvSpPr>
          <p:nvPr>
            <p:ph type="title"/>
          </p:nvPr>
        </p:nvSpPr>
        <p:spPr bwMode="auto">
          <a:xfrm>
            <a:off x="685800" y="228600"/>
            <a:ext cx="7772400" cy="1219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5608" name="Rectangle 8"/>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spcBef>
                <a:spcPct val="50000"/>
              </a:spcBef>
              <a:defRPr sz="1400">
                <a:latin typeface="Times New Roman" panose="02020603050405020304" pitchFamily="18" charset="0"/>
              </a:defRPr>
            </a:lvl1pPr>
          </a:lstStyle>
          <a:p>
            <a:pPr>
              <a:defRPr/>
            </a:pPr>
            <a:fld id="{9B3E5702-4AAC-46A4-A76E-4AD6A8D084FE}" type="datetime1">
              <a:rPr lang="en-US"/>
              <a:pPr>
                <a:defRPr/>
              </a:pPr>
              <a:t>10/3/2020</a:t>
            </a:fld>
            <a:endParaRPr lang="en-US"/>
          </a:p>
        </p:txBody>
      </p:sp>
      <p:sp>
        <p:nvSpPr>
          <p:cNvPr id="25609" name="Rectangle 9"/>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latin typeface="Times New Roman" panose="02020603050405020304" pitchFamily="18" charset="0"/>
              </a:defRPr>
            </a:lvl1pPr>
          </a:lstStyle>
          <a:p>
            <a:pPr>
              <a:defRPr/>
            </a:pPr>
            <a:endParaRPr lang="en-US"/>
          </a:p>
        </p:txBody>
      </p:sp>
      <p:sp>
        <p:nvSpPr>
          <p:cNvPr id="25610" name="Rectangle 10"/>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spcBef>
                <a:spcPct val="50000"/>
              </a:spcBef>
              <a:defRPr sz="1400"/>
            </a:lvl1pPr>
          </a:lstStyle>
          <a:p>
            <a:fld id="{A52BF5C8-213E-480C-9E7D-87F09F5E57D5}" type="slidenum">
              <a:rPr lang="en-US" altLang="en-US"/>
              <a:pPr/>
              <a:t>‹#›</a:t>
            </a:fld>
            <a:endParaRPr lang="en-US" altLang="en-US"/>
          </a:p>
        </p:txBody>
      </p:sp>
      <p:sp>
        <p:nvSpPr>
          <p:cNvPr id="25611" name="Rectangle 11"/>
          <p:cNvSpPr>
            <a:spLocks noGrp="1" noChangeArrowheads="1"/>
          </p:cNvSpPr>
          <p:nvPr>
            <p:ph type="body" idx="1"/>
          </p:nvPr>
        </p:nvSpPr>
        <p:spPr bwMode="auto">
          <a:xfrm>
            <a:off x="685800" y="1641475"/>
            <a:ext cx="7772400" cy="4454525"/>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4320"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imes New Roman"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imes New Roman"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imes New Roman"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imes New Roman"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defRPr>
      </a:lvl9pPr>
    </p:titleStyle>
    <p:bodyStyle>
      <a:lvl1pPr marL="342900" indent="-342900" algn="l" rtl="0" eaLnBrk="0" fontAlgn="base" hangingPunct="0">
        <a:spcBef>
          <a:spcPct val="20000"/>
        </a:spcBef>
        <a:spcAft>
          <a:spcPct val="0"/>
        </a:spcAft>
        <a:buClr>
          <a:schemeClr val="tx2"/>
        </a:buClr>
        <a:buSzPct val="7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7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143000"/>
            <a:ext cx="7772400" cy="1565275"/>
          </a:xfrm>
        </p:spPr>
        <p:txBody>
          <a:bodyPr/>
          <a:lstStyle/>
          <a:p>
            <a:pPr eaLnBrk="1" hangingPunct="1">
              <a:defRPr/>
            </a:pPr>
            <a:r>
              <a:rPr lang="en-US" dirty="0"/>
              <a:t>Commercial Dispute Resolution: </a:t>
            </a:r>
            <a:r>
              <a:rPr lang="en-US" sz="3600" dirty="0"/>
              <a:t>Adjudication, Arbitration and ADR</a:t>
            </a:r>
          </a:p>
        </p:txBody>
      </p:sp>
      <p:sp>
        <p:nvSpPr>
          <p:cNvPr id="2051" name="Rectangle 3"/>
          <p:cNvSpPr>
            <a:spLocks noGrp="1" noChangeArrowheads="1"/>
          </p:cNvSpPr>
          <p:nvPr>
            <p:ph type="subTitle" idx="1"/>
          </p:nvPr>
        </p:nvSpPr>
        <p:spPr>
          <a:xfrm>
            <a:off x="1371600" y="3429000"/>
            <a:ext cx="5943600" cy="2376488"/>
          </a:xfrm>
          <a:ln w="12700"/>
        </p:spPr>
        <p:txBody>
          <a:bodyPr/>
          <a:lstStyle/>
          <a:p>
            <a:pPr eaLnBrk="1" hangingPunct="1">
              <a:defRPr/>
            </a:pPr>
            <a:r>
              <a:rPr lang="en-US" sz="2800" dirty="0"/>
              <a:t>Dr. R. Rajesh </a:t>
            </a:r>
            <a:r>
              <a:rPr lang="en-US" sz="2800" dirty="0" err="1"/>
              <a:t>Babu</a:t>
            </a:r>
            <a:endParaRPr lang="en-US" sz="2800" dirty="0"/>
          </a:p>
          <a:p>
            <a:pPr eaLnBrk="1" hangingPunct="1">
              <a:defRPr/>
            </a:pPr>
            <a:r>
              <a:rPr lang="en-US" sz="2800" dirty="0"/>
              <a:t>Professor of Law</a:t>
            </a:r>
          </a:p>
          <a:p>
            <a:pPr eaLnBrk="1" hangingPunct="1">
              <a:defRPr/>
            </a:pPr>
            <a:r>
              <a:rPr lang="en-US" sz="2800" dirty="0" err="1"/>
              <a:t>rajeshbabu@iimcal.ac.in</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0"/>
          <p:cNvSpPr>
            <a:spLocks noGrp="1" noChangeArrowheads="1"/>
          </p:cNvSpPr>
          <p:nvPr>
            <p:ph type="sldNum" sz="quarter" idx="12"/>
          </p:nvPr>
        </p:nvSpPr>
        <p:spPr>
          <a:noFill/>
        </p:spPr>
        <p:txBody>
          <a:bodyPr/>
          <a:lstStyle/>
          <a:p>
            <a:fld id="{3E687288-3EB3-4A8B-A77B-F78B86A8B978}" type="slidenum">
              <a:rPr lang="en-US" altLang="en-US"/>
              <a:pPr/>
              <a:t>10</a:t>
            </a:fld>
            <a:endParaRPr lang="en-US" altLang="en-US"/>
          </a:p>
        </p:txBody>
      </p:sp>
      <p:sp>
        <p:nvSpPr>
          <p:cNvPr id="2" name="Title 1"/>
          <p:cNvSpPr>
            <a:spLocks noGrp="1"/>
          </p:cNvSpPr>
          <p:nvPr>
            <p:ph type="title"/>
          </p:nvPr>
        </p:nvSpPr>
        <p:spPr>
          <a:xfrm>
            <a:off x="685800" y="228600"/>
            <a:ext cx="7772400" cy="771525"/>
          </a:xfrm>
        </p:spPr>
        <p:txBody>
          <a:bodyPr/>
          <a:lstStyle/>
          <a:p>
            <a:pPr eaLnBrk="1" hangingPunct="1">
              <a:defRPr/>
            </a:pPr>
            <a:r>
              <a:rPr lang="en-US" sz="4000" dirty="0"/>
              <a:t>Litigation</a:t>
            </a:r>
            <a:endParaRPr lang="en-SG" sz="4000" dirty="0"/>
          </a:p>
        </p:txBody>
      </p:sp>
      <p:sp>
        <p:nvSpPr>
          <p:cNvPr id="3" name="Content Placeholder 2"/>
          <p:cNvSpPr>
            <a:spLocks noGrp="1"/>
          </p:cNvSpPr>
          <p:nvPr>
            <p:ph idx="1"/>
          </p:nvPr>
        </p:nvSpPr>
        <p:spPr>
          <a:xfrm>
            <a:off x="685800" y="1268413"/>
            <a:ext cx="8062913" cy="4608512"/>
          </a:xfrm>
        </p:spPr>
        <p:txBody>
          <a:bodyPr/>
          <a:lstStyle/>
          <a:p>
            <a:pPr eaLnBrk="1" hangingPunct="1">
              <a:defRPr/>
            </a:pPr>
            <a:r>
              <a:rPr lang="en-US" sz="2400" dirty="0"/>
              <a:t>Automatic recourse to civil courts -Leads to a binding decision</a:t>
            </a:r>
          </a:p>
          <a:p>
            <a:pPr eaLnBrk="1" hangingPunct="1">
              <a:defRPr/>
            </a:pPr>
            <a:r>
              <a:rPr lang="en-US" sz="2400" dirty="0"/>
              <a:t>Final decision/judgment is enforced by the State</a:t>
            </a:r>
          </a:p>
          <a:p>
            <a:pPr marL="0" indent="0" eaLnBrk="1" hangingPunct="1">
              <a:spcAft>
                <a:spcPts val="600"/>
              </a:spcAft>
              <a:buFont typeface="Wingdings" pitchFamily="2" charset="2"/>
              <a:buNone/>
              <a:defRPr/>
            </a:pPr>
            <a:r>
              <a:rPr lang="en-US" sz="2400" b="1" u="sng" dirty="0">
                <a:solidFill>
                  <a:schemeClr val="tx2"/>
                </a:solidFill>
              </a:rPr>
              <a:t>Problems</a:t>
            </a:r>
          </a:p>
          <a:p>
            <a:pPr eaLnBrk="1" hangingPunct="1">
              <a:defRPr/>
            </a:pPr>
            <a:r>
              <a:rPr lang="en-US" sz="2400" dirty="0"/>
              <a:t>Delay and expensive (30+ million cases) </a:t>
            </a:r>
          </a:p>
          <a:p>
            <a:pPr eaLnBrk="1" hangingPunct="1">
              <a:defRPr/>
            </a:pPr>
            <a:r>
              <a:rPr lang="en-US" sz="2400" dirty="0"/>
              <a:t>No control on the judicial process, law, procedures  or choice of judges; multiple appeals</a:t>
            </a:r>
          </a:p>
          <a:p>
            <a:pPr eaLnBrk="1" hangingPunct="1">
              <a:defRPr/>
            </a:pPr>
            <a:r>
              <a:rPr lang="en-US" sz="2400" dirty="0"/>
              <a:t>One in many cases - Not equipped for highly specialized cases</a:t>
            </a:r>
            <a:endParaRPr lang="en-SG" sz="2400" dirty="0"/>
          </a:p>
          <a:p>
            <a:pPr eaLnBrk="1" hangingPunct="1">
              <a:defRPr/>
            </a:pPr>
            <a:r>
              <a:rPr lang="en-SG" sz="2400" dirty="0"/>
              <a:t>India only enforces judgments from countries that have a reciprocal relationship with it.</a:t>
            </a:r>
            <a:endParaRPr lang="en-US" sz="2400" dirty="0"/>
          </a:p>
        </p:txBody>
      </p:sp>
      <p:sp>
        <p:nvSpPr>
          <p:cNvPr id="26628" name="Slide Number Placeholder 3"/>
          <p:cNvSpPr txBox="1">
            <a:spLocks noGrp="1"/>
          </p:cNvSpPr>
          <p:nvPr/>
        </p:nvSpPr>
        <p:spPr bwMode="auto">
          <a:xfrm>
            <a:off x="6553200" y="6248400"/>
            <a:ext cx="1905000" cy="457200"/>
          </a:xfrm>
          <a:prstGeom prst="rect">
            <a:avLst/>
          </a:prstGeom>
          <a:noFill/>
          <a:ln w="12700" cap="sq">
            <a:noFill/>
            <a:miter lim="800000"/>
            <a:headEnd type="none" w="sm" len="sm"/>
            <a:tailEnd type="none" w="sm" len="sm"/>
          </a:ln>
        </p:spPr>
        <p:txBody>
          <a:bodyPr/>
          <a:lstStyle/>
          <a:p>
            <a:pPr algn="r" eaLnBrk="1" hangingPunct="1">
              <a:spcBef>
                <a:spcPct val="50000"/>
              </a:spcBef>
            </a:pPr>
            <a:fld id="{6C64C368-0E2D-4E5E-B206-A996FB7DC5F9}" type="slidenum">
              <a:rPr lang="en-US" altLang="en-US" sz="1400"/>
              <a:pPr algn="r" eaLnBrk="1" hangingPunct="1">
                <a:spcBef>
                  <a:spcPct val="50000"/>
                </a:spcBef>
              </a:pPr>
              <a:t>10</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07375" cy="679450"/>
          </a:xfrm>
        </p:spPr>
        <p:txBody>
          <a:bodyPr/>
          <a:lstStyle/>
          <a:p>
            <a:pPr>
              <a:defRPr/>
            </a:pPr>
            <a:r>
              <a:rPr lang="en-IN" dirty="0"/>
              <a:t>Enforcement of foreign judgements </a:t>
            </a:r>
          </a:p>
        </p:txBody>
      </p:sp>
      <p:sp>
        <p:nvSpPr>
          <p:cNvPr id="3" name="Content Placeholder 2"/>
          <p:cNvSpPr>
            <a:spLocks noGrp="1"/>
          </p:cNvSpPr>
          <p:nvPr>
            <p:ph idx="1"/>
          </p:nvPr>
        </p:nvSpPr>
        <p:spPr>
          <a:xfrm>
            <a:off x="827088" y="1125538"/>
            <a:ext cx="7921625" cy="4970462"/>
          </a:xfrm>
        </p:spPr>
        <p:txBody>
          <a:bodyPr/>
          <a:lstStyle/>
          <a:p>
            <a:pPr>
              <a:spcAft>
                <a:spcPts val="600"/>
              </a:spcAft>
              <a:defRPr/>
            </a:pPr>
            <a:r>
              <a:rPr lang="en-US" sz="2200" dirty="0"/>
              <a:t>(1) Execution Petition under Section 44A of the CPC (reciprocal states)</a:t>
            </a:r>
          </a:p>
          <a:p>
            <a:pPr>
              <a:spcAft>
                <a:spcPts val="600"/>
              </a:spcAft>
              <a:defRPr/>
            </a:pPr>
            <a:r>
              <a:rPr lang="en-US" sz="2200" dirty="0"/>
              <a:t>(2) Filing a suit upon the foreign judgement/decree – (non-reciprocal)</a:t>
            </a:r>
          </a:p>
          <a:p>
            <a:pPr>
              <a:spcAft>
                <a:spcPts val="600"/>
              </a:spcAft>
              <a:defRPr/>
            </a:pPr>
            <a:r>
              <a:rPr lang="en-US" sz="2200" dirty="0">
                <a:solidFill>
                  <a:srgbClr val="FF0000"/>
                </a:solidFill>
              </a:rPr>
              <a:t>Reciprocal arrangement: </a:t>
            </a:r>
            <a:r>
              <a:rPr lang="en-US" sz="2200" dirty="0"/>
              <a:t>UK, Aden, Fiji, Republic of Singapore, Malaysia, Trinidad and </a:t>
            </a:r>
            <a:r>
              <a:rPr lang="en-US" sz="2200" dirty="0" err="1"/>
              <a:t>Tabago</a:t>
            </a:r>
            <a:r>
              <a:rPr lang="en-US" sz="2200" dirty="0"/>
              <a:t>, New Zealand, the Cook Island (Including Niue) and the Trust Territory of Western Samoa, Hong Kong, Papua and New Guinea, Bangladesh, Canada</a:t>
            </a:r>
          </a:p>
          <a:p>
            <a:pPr>
              <a:spcAft>
                <a:spcPts val="600"/>
              </a:spcAft>
              <a:defRPr/>
            </a:pPr>
            <a:r>
              <a:rPr lang="en-US" sz="2200" dirty="0">
                <a:solidFill>
                  <a:srgbClr val="FF0000"/>
                </a:solidFill>
              </a:rPr>
              <a:t>MLAT</a:t>
            </a:r>
            <a:r>
              <a:rPr lang="en-US" sz="2200" dirty="0"/>
              <a:t>- Sec 105 </a:t>
            </a:r>
            <a:r>
              <a:rPr lang="en-US" sz="2200" dirty="0" err="1"/>
              <a:t>CrPC</a:t>
            </a:r>
            <a:r>
              <a:rPr lang="en-US" sz="2200" dirty="0"/>
              <a:t> -Mutual Legal Assistance Treaties/Agreements on Criminal Matters with 39 countries which provide for serving of documents</a:t>
            </a:r>
          </a:p>
          <a:p>
            <a:pPr>
              <a:defRPr/>
            </a:pPr>
            <a:r>
              <a:rPr lang="en-IN" sz="2000" dirty="0">
                <a:solidFill>
                  <a:schemeClr val="tx2"/>
                </a:solidFill>
              </a:rPr>
              <a:t>URL: https://www.mlat.info/country-profile/india</a:t>
            </a:r>
          </a:p>
        </p:txBody>
      </p:sp>
      <p:sp>
        <p:nvSpPr>
          <p:cNvPr id="28675" name="Slide Number Placeholder 3"/>
          <p:cNvSpPr>
            <a:spLocks noGrp="1"/>
          </p:cNvSpPr>
          <p:nvPr>
            <p:ph type="sldNum" sz="quarter" idx="12"/>
          </p:nvPr>
        </p:nvSpPr>
        <p:spPr>
          <a:noFill/>
        </p:spPr>
        <p:txBody>
          <a:bodyPr/>
          <a:lstStyle/>
          <a:p>
            <a:fld id="{28259F55-873A-44BC-9DCA-1B4114B803F1}" type="slidenum">
              <a:rPr lang="en-US" altLang="en-US"/>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76250"/>
            <a:ext cx="7772400" cy="823913"/>
          </a:xfrm>
        </p:spPr>
        <p:txBody>
          <a:bodyPr/>
          <a:lstStyle/>
          <a:p>
            <a:pPr algn="l">
              <a:defRPr/>
            </a:pPr>
            <a:r>
              <a:rPr lang="en-US" dirty="0"/>
              <a:t>Section 13, CPC exceptions</a:t>
            </a:r>
            <a:endParaRPr lang="en-IN" dirty="0"/>
          </a:p>
        </p:txBody>
      </p:sp>
      <p:sp>
        <p:nvSpPr>
          <p:cNvPr id="3" name="Content Placeholder 2"/>
          <p:cNvSpPr>
            <a:spLocks noGrp="1"/>
          </p:cNvSpPr>
          <p:nvPr>
            <p:ph idx="1"/>
          </p:nvPr>
        </p:nvSpPr>
        <p:spPr>
          <a:xfrm>
            <a:off x="827088" y="1641475"/>
            <a:ext cx="7921625" cy="4454525"/>
          </a:xfrm>
        </p:spPr>
        <p:txBody>
          <a:bodyPr/>
          <a:lstStyle/>
          <a:p>
            <a:pPr>
              <a:defRPr/>
            </a:pPr>
            <a:r>
              <a:rPr lang="en-US" sz="2400" dirty="0"/>
              <a:t>A foreign judgment will not be considered conclusive: </a:t>
            </a:r>
          </a:p>
          <a:p>
            <a:pPr lvl="1">
              <a:defRPr/>
            </a:pPr>
            <a:r>
              <a:rPr lang="en-US" sz="2000" dirty="0"/>
              <a:t>where it has not been pronounced by a Court of competent jurisdiction;</a:t>
            </a:r>
          </a:p>
          <a:p>
            <a:pPr lvl="1">
              <a:defRPr/>
            </a:pPr>
            <a:r>
              <a:rPr lang="en-US" sz="2000" dirty="0"/>
              <a:t>where it has not been given on the merits of the case;</a:t>
            </a:r>
          </a:p>
          <a:p>
            <a:pPr lvl="1">
              <a:defRPr/>
            </a:pPr>
            <a:r>
              <a:rPr lang="en-US" sz="2000" dirty="0"/>
              <a:t>where it appears on the face of the proceedings to be founded on an incorrect view of international law or a refusal to recognize the law of India in cases in which such law is applicable;</a:t>
            </a:r>
          </a:p>
          <a:p>
            <a:pPr lvl="1">
              <a:defRPr/>
            </a:pPr>
            <a:r>
              <a:rPr lang="en-US" sz="2000" dirty="0"/>
              <a:t>where the proceedings in which the judgment was obtained are opposed to natural justice;</a:t>
            </a:r>
          </a:p>
          <a:p>
            <a:pPr lvl="1">
              <a:defRPr/>
            </a:pPr>
            <a:r>
              <a:rPr lang="en-US" sz="2000" dirty="0"/>
              <a:t>where it has been obtained by fraud;</a:t>
            </a:r>
          </a:p>
          <a:p>
            <a:pPr lvl="1">
              <a:defRPr/>
            </a:pPr>
            <a:r>
              <a:rPr lang="en-US" sz="2000" dirty="0"/>
              <a:t>where it sustains a claim founded on a breach of any law in force in India.</a:t>
            </a:r>
            <a:endParaRPr lang="en-IN" sz="2000" dirty="0"/>
          </a:p>
        </p:txBody>
      </p:sp>
      <p:sp>
        <p:nvSpPr>
          <p:cNvPr id="30723" name="Slide Number Placeholder 3"/>
          <p:cNvSpPr>
            <a:spLocks noGrp="1"/>
          </p:cNvSpPr>
          <p:nvPr>
            <p:ph type="sldNum" sz="quarter" idx="12"/>
          </p:nvPr>
        </p:nvSpPr>
        <p:spPr>
          <a:noFill/>
        </p:spPr>
        <p:txBody>
          <a:bodyPr/>
          <a:lstStyle/>
          <a:p>
            <a:fld id="{40E0AB4B-2DA6-4FD1-A39A-D74176AEB2E9}"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685800" y="228600"/>
            <a:ext cx="7989888" cy="842963"/>
          </a:xfrm>
        </p:spPr>
        <p:txBody>
          <a:bodyPr/>
          <a:lstStyle/>
          <a:p>
            <a:pPr>
              <a:defRPr/>
            </a:pPr>
            <a:r>
              <a:rPr lang="en-US" sz="3800" dirty="0"/>
              <a:t>Arbitration and Conciliation Act 1996</a:t>
            </a:r>
          </a:p>
        </p:txBody>
      </p:sp>
      <p:sp>
        <p:nvSpPr>
          <p:cNvPr id="65539" name="Rectangle 3"/>
          <p:cNvSpPr>
            <a:spLocks noGrp="1" noChangeArrowheads="1"/>
          </p:cNvSpPr>
          <p:nvPr>
            <p:ph type="body" idx="4294967295"/>
          </p:nvPr>
        </p:nvSpPr>
        <p:spPr>
          <a:xfrm>
            <a:off x="971550" y="1341438"/>
            <a:ext cx="7848600" cy="4535487"/>
          </a:xfrm>
          <a:ln w="9525"/>
        </p:spPr>
        <p:txBody>
          <a:bodyPr/>
          <a:lstStyle/>
          <a:p>
            <a:pPr>
              <a:spcBef>
                <a:spcPts val="1200"/>
              </a:spcBef>
              <a:spcAft>
                <a:spcPts val="600"/>
              </a:spcAft>
              <a:defRPr/>
            </a:pPr>
            <a:r>
              <a:rPr lang="en-US" sz="2000" dirty="0">
                <a:latin typeface="Constantia" panose="02030602050306030303" pitchFamily="18" charset="0"/>
              </a:rPr>
              <a:t>Repealed and replaced the Arbitration Act 1940 and included conciliation under its preview</a:t>
            </a:r>
          </a:p>
          <a:p>
            <a:pPr lvl="1">
              <a:spcBef>
                <a:spcPts val="1200"/>
              </a:spcBef>
              <a:spcAft>
                <a:spcPts val="600"/>
              </a:spcAft>
              <a:defRPr/>
            </a:pPr>
            <a:r>
              <a:rPr lang="en-US" sz="2000" dirty="0">
                <a:latin typeface="Constantia" panose="02030602050306030303" pitchFamily="18" charset="0"/>
              </a:rPr>
              <a:t>(i) the Arbitration Act, 1940; (ii) the Arbitration (Protocol and Convention) Act, 1937; and (iii) the Foreign Awards (Recognition and Enforcement) Act, 1961.</a:t>
            </a:r>
          </a:p>
          <a:p>
            <a:pPr>
              <a:spcAft>
                <a:spcPts val="600"/>
              </a:spcAft>
              <a:defRPr/>
            </a:pPr>
            <a:r>
              <a:rPr lang="en-US" sz="2000" dirty="0">
                <a:latin typeface="Constantia" panose="02030602050306030303" pitchFamily="18" charset="0"/>
              </a:rPr>
              <a:t>Based on UNCITRAL </a:t>
            </a:r>
            <a:r>
              <a:rPr lang="en-US" sz="2000" u="sng" dirty="0">
                <a:solidFill>
                  <a:schemeClr val="tx2"/>
                </a:solidFill>
                <a:latin typeface="Constantia" panose="02030602050306030303" pitchFamily="18" charset="0"/>
              </a:rPr>
              <a:t>Model Law</a:t>
            </a:r>
            <a:r>
              <a:rPr lang="en-US" sz="2000" dirty="0">
                <a:solidFill>
                  <a:schemeClr val="tx2"/>
                </a:solidFill>
                <a:latin typeface="Constantia" panose="02030602050306030303" pitchFamily="18" charset="0"/>
              </a:rPr>
              <a:t> </a:t>
            </a:r>
            <a:r>
              <a:rPr lang="en-US" sz="2000" dirty="0">
                <a:latin typeface="Constantia" panose="02030602050306030303" pitchFamily="18" charset="0"/>
              </a:rPr>
              <a:t>on International Commercial Arbitration 1985</a:t>
            </a:r>
            <a:r>
              <a:rPr lang="en-US" sz="2000" dirty="0">
                <a:effectLst/>
                <a:latin typeface="Constantia" panose="02030602050306030303" pitchFamily="18" charset="0"/>
              </a:rPr>
              <a:t> </a:t>
            </a:r>
          </a:p>
          <a:p>
            <a:pPr>
              <a:spcAft>
                <a:spcPts val="600"/>
              </a:spcAft>
              <a:defRPr/>
            </a:pPr>
            <a:r>
              <a:rPr lang="en-IN" sz="2000" kern="1200" dirty="0">
                <a:effectLst/>
                <a:latin typeface="Constantia" panose="02030602050306030303" pitchFamily="18" charset="0"/>
              </a:rPr>
              <a:t>Arbitration and Conciliation (Amendment) Act, 2015 </a:t>
            </a:r>
          </a:p>
          <a:p>
            <a:pPr>
              <a:spcAft>
                <a:spcPts val="600"/>
              </a:spcAft>
              <a:defRPr/>
            </a:pPr>
            <a:r>
              <a:rPr lang="en-IN" sz="2000" kern="1200" dirty="0">
                <a:effectLst/>
                <a:latin typeface="Constantia" panose="02030602050306030303" pitchFamily="18" charset="0"/>
              </a:rPr>
              <a:t>Arbitration and Conciliation (Amendment) Act, 2018</a:t>
            </a:r>
            <a:endParaRPr lang="en-IN" sz="2000" dirty="0">
              <a:effectLst/>
              <a:latin typeface="Constantia" panose="02030602050306030303" pitchFamily="18" charset="0"/>
            </a:endParaRPr>
          </a:p>
          <a:p>
            <a:pPr>
              <a:spcAft>
                <a:spcPts val="600"/>
              </a:spcAft>
              <a:defRPr/>
            </a:pPr>
            <a:r>
              <a:rPr lang="en-IN" sz="2000" dirty="0">
                <a:effectLst/>
                <a:latin typeface="Constantia" panose="02030602050306030303" pitchFamily="18" charset="0"/>
              </a:rPr>
              <a:t>Arbitration And Conciliation (Amendment) Act, 2019</a:t>
            </a:r>
          </a:p>
          <a:p>
            <a:pPr>
              <a:spcAft>
                <a:spcPts val="600"/>
              </a:spcAft>
              <a:defRPr/>
            </a:pPr>
            <a:endParaRPr lang="en-US" sz="2000" dirty="0">
              <a:effectLst/>
              <a:latin typeface="Constantia" panose="0203060205030603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1000"/>
                                        <p:tgtEl>
                                          <p:spTgt spid="65539">
                                            <p:txEl>
                                              <p:pRg st="0" end="0"/>
                                            </p:txEl>
                                          </p:spTgt>
                                        </p:tgtEl>
                                      </p:cBhvr>
                                    </p:animEffect>
                                    <p:anim calcmode="lin" valueType="num">
                                      <p:cBhvr>
                                        <p:cTn id="8" dur="10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55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fade">
                                      <p:cBhvr>
                                        <p:cTn id="12" dur="1000"/>
                                        <p:tgtEl>
                                          <p:spTgt spid="65539">
                                            <p:txEl>
                                              <p:pRg st="1" end="1"/>
                                            </p:txEl>
                                          </p:spTgt>
                                        </p:tgtEl>
                                      </p:cBhvr>
                                    </p:animEffect>
                                    <p:anim calcmode="lin" valueType="num">
                                      <p:cBhvr>
                                        <p:cTn id="13" dur="10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55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5539">
                                            <p:txEl>
                                              <p:pRg st="2" end="2"/>
                                            </p:txEl>
                                          </p:spTgt>
                                        </p:tgtEl>
                                        <p:attrNameLst>
                                          <p:attrName>style.visibility</p:attrName>
                                        </p:attrNameLst>
                                      </p:cBhvr>
                                      <p:to>
                                        <p:strVal val="visible"/>
                                      </p:to>
                                    </p:set>
                                    <p:animEffect transition="in" filter="fade">
                                      <p:cBhvr>
                                        <p:cTn id="19" dur="1000"/>
                                        <p:tgtEl>
                                          <p:spTgt spid="65539">
                                            <p:txEl>
                                              <p:pRg st="2" end="2"/>
                                            </p:txEl>
                                          </p:spTgt>
                                        </p:tgtEl>
                                      </p:cBhvr>
                                    </p:animEffect>
                                    <p:anim calcmode="lin" valueType="num">
                                      <p:cBhvr>
                                        <p:cTn id="20" dur="10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55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5539">
                                            <p:txEl>
                                              <p:pRg st="3" end="3"/>
                                            </p:txEl>
                                          </p:spTgt>
                                        </p:tgtEl>
                                        <p:attrNameLst>
                                          <p:attrName>style.visibility</p:attrName>
                                        </p:attrNameLst>
                                      </p:cBhvr>
                                      <p:to>
                                        <p:strVal val="visible"/>
                                      </p:to>
                                    </p:set>
                                    <p:animEffect transition="in" filter="fade">
                                      <p:cBhvr>
                                        <p:cTn id="26" dur="1000"/>
                                        <p:tgtEl>
                                          <p:spTgt spid="65539">
                                            <p:txEl>
                                              <p:pRg st="3" end="3"/>
                                            </p:txEl>
                                          </p:spTgt>
                                        </p:tgtEl>
                                      </p:cBhvr>
                                    </p:animEffect>
                                    <p:anim calcmode="lin" valueType="num">
                                      <p:cBhvr>
                                        <p:cTn id="27" dur="10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655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5539">
                                            <p:txEl>
                                              <p:pRg st="4" end="4"/>
                                            </p:txEl>
                                          </p:spTgt>
                                        </p:tgtEl>
                                        <p:attrNameLst>
                                          <p:attrName>style.visibility</p:attrName>
                                        </p:attrNameLst>
                                      </p:cBhvr>
                                      <p:to>
                                        <p:strVal val="visible"/>
                                      </p:to>
                                    </p:set>
                                    <p:animEffect transition="in" filter="fade">
                                      <p:cBhvr>
                                        <p:cTn id="33" dur="1000"/>
                                        <p:tgtEl>
                                          <p:spTgt spid="65539">
                                            <p:txEl>
                                              <p:pRg st="4" end="4"/>
                                            </p:txEl>
                                          </p:spTgt>
                                        </p:tgtEl>
                                      </p:cBhvr>
                                    </p:animEffect>
                                    <p:anim calcmode="lin" valueType="num">
                                      <p:cBhvr>
                                        <p:cTn id="34" dur="10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655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5539">
                                            <p:txEl>
                                              <p:pRg st="5" end="5"/>
                                            </p:txEl>
                                          </p:spTgt>
                                        </p:tgtEl>
                                        <p:attrNameLst>
                                          <p:attrName>style.visibility</p:attrName>
                                        </p:attrNameLst>
                                      </p:cBhvr>
                                      <p:to>
                                        <p:strVal val="visible"/>
                                      </p:to>
                                    </p:set>
                                    <p:animEffect transition="in" filter="fade">
                                      <p:cBhvr>
                                        <p:cTn id="40" dur="1000"/>
                                        <p:tgtEl>
                                          <p:spTgt spid="65539">
                                            <p:txEl>
                                              <p:pRg st="5" end="5"/>
                                            </p:txEl>
                                          </p:spTgt>
                                        </p:tgtEl>
                                      </p:cBhvr>
                                    </p:animEffect>
                                    <p:anim calcmode="lin" valueType="num">
                                      <p:cBhvr>
                                        <p:cTn id="41" dur="10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6553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062913" cy="1219200"/>
          </a:xfrm>
        </p:spPr>
        <p:txBody>
          <a:bodyPr/>
          <a:lstStyle/>
          <a:p>
            <a:pPr>
              <a:defRPr/>
            </a:pPr>
            <a:r>
              <a:rPr lang="en-SG" dirty="0"/>
              <a:t>Sec. 89, Code of Civil Procedure </a:t>
            </a:r>
            <a:endParaRPr lang="en-IN" dirty="0"/>
          </a:p>
        </p:txBody>
      </p:sp>
      <p:sp>
        <p:nvSpPr>
          <p:cNvPr id="3" name="Content Placeholder 2"/>
          <p:cNvSpPr>
            <a:spLocks noGrp="1"/>
          </p:cNvSpPr>
          <p:nvPr>
            <p:ph idx="1"/>
          </p:nvPr>
        </p:nvSpPr>
        <p:spPr>
          <a:xfrm>
            <a:off x="827088" y="1636713"/>
            <a:ext cx="7921625" cy="4611687"/>
          </a:xfrm>
        </p:spPr>
        <p:txBody>
          <a:bodyPr/>
          <a:lstStyle/>
          <a:p>
            <a:pPr>
              <a:spcAft>
                <a:spcPts val="1200"/>
              </a:spcAft>
              <a:defRPr/>
            </a:pPr>
            <a:r>
              <a:rPr lang="en-SG" sz="2400" dirty="0"/>
              <a:t>Section 89 of the CPC as amended in 2002 has introduced conciliation, mediation and pre-trial settlement methodologies for effective resolution of disputes. </a:t>
            </a:r>
            <a:r>
              <a:rPr lang="en-US" sz="2400" dirty="0"/>
              <a:t>Court can order ADR </a:t>
            </a:r>
          </a:p>
          <a:p>
            <a:pPr>
              <a:spcAft>
                <a:spcPts val="1200"/>
              </a:spcAft>
              <a:defRPr/>
            </a:pPr>
            <a:r>
              <a:rPr lang="en-US" sz="2400" dirty="0"/>
              <a:t>Usually followed in matrimonial, </a:t>
            </a:r>
            <a:r>
              <a:rPr lang="en-US" sz="2400" dirty="0" err="1"/>
              <a:t>labour</a:t>
            </a:r>
            <a:r>
              <a:rPr lang="en-US" sz="2400" dirty="0"/>
              <a:t>, motor accident cases, Section 138 of Negotiable Instrument Act 1881, petition under section 125 of the CPC</a:t>
            </a:r>
          </a:p>
          <a:p>
            <a:pPr>
              <a:spcAft>
                <a:spcPts val="1200"/>
              </a:spcAft>
              <a:defRPr/>
            </a:pPr>
            <a:r>
              <a:rPr lang="en-SG" sz="2400" i="1" dirty="0" err="1"/>
              <a:t>Afcons</a:t>
            </a:r>
            <a:r>
              <a:rPr lang="en-SG" sz="2400" i="1" dirty="0"/>
              <a:t> Infrastructure Ltd. v. Cherian </a:t>
            </a:r>
            <a:r>
              <a:rPr lang="en-SG" sz="2400" i="1" dirty="0" err="1"/>
              <a:t>Varkey</a:t>
            </a:r>
            <a:r>
              <a:rPr lang="en-SG" sz="2400" i="1" dirty="0"/>
              <a:t> Construction Co. (P) Ltd. </a:t>
            </a:r>
            <a:r>
              <a:rPr lang="en-SG" sz="2400" dirty="0"/>
              <a:t>(2010) 8 SCC 24</a:t>
            </a:r>
          </a:p>
          <a:p>
            <a:pPr marL="0" indent="0">
              <a:spcAft>
                <a:spcPts val="1200"/>
              </a:spcAft>
              <a:buFont typeface="Wingdings" pitchFamily="2" charset="2"/>
              <a:buNone/>
              <a:defRPr/>
            </a:pPr>
            <a:endParaRPr lang="en-SG" sz="2800" dirty="0"/>
          </a:p>
          <a:p>
            <a:pPr>
              <a:defRPr/>
            </a:pPr>
            <a:endParaRPr lang="en-IN" dirty="0"/>
          </a:p>
        </p:txBody>
      </p:sp>
      <p:sp>
        <p:nvSpPr>
          <p:cNvPr id="33795" name="Slide Number Placeholder 3"/>
          <p:cNvSpPr>
            <a:spLocks noGrp="1"/>
          </p:cNvSpPr>
          <p:nvPr>
            <p:ph type="sldNum" sz="quarter" idx="12"/>
          </p:nvPr>
        </p:nvSpPr>
        <p:spPr>
          <a:noFill/>
        </p:spPr>
        <p:txBody>
          <a:bodyPr/>
          <a:lstStyle/>
          <a:p>
            <a:fld id="{8CE38365-2D95-470E-87B5-B6AE970C490D}" type="slidenum">
              <a:rPr lang="en-US" altLang="en-US"/>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88913"/>
            <a:ext cx="8169275" cy="6192415"/>
          </a:xfrm>
        </p:spPr>
        <p:txBody>
          <a:bodyPr/>
          <a:lstStyle/>
          <a:p>
            <a:pPr>
              <a:defRPr/>
            </a:pPr>
            <a:r>
              <a:rPr lang="en-US" sz="2000" dirty="0"/>
              <a:t>In </a:t>
            </a:r>
            <a:r>
              <a:rPr lang="en-US" sz="2000" dirty="0" err="1">
                <a:solidFill>
                  <a:schemeClr val="tx2"/>
                </a:solidFill>
              </a:rPr>
              <a:t>Afcons’s</a:t>
            </a:r>
            <a:r>
              <a:rPr lang="en-US" sz="2000" dirty="0">
                <a:solidFill>
                  <a:schemeClr val="tx2"/>
                </a:solidFill>
              </a:rPr>
              <a:t> </a:t>
            </a:r>
            <a:r>
              <a:rPr lang="en-US" sz="2000" dirty="0"/>
              <a:t>case, SC held that the following categories of cases are normally considered to be not suitable for Arbitration or Conciliation [ADR process]:</a:t>
            </a:r>
          </a:p>
          <a:p>
            <a:pPr lvl="1">
              <a:defRPr/>
            </a:pPr>
            <a:r>
              <a:rPr lang="en-US" sz="1900" dirty="0"/>
              <a:t>Representative suits which involves public interest or interest of numerous persons who are not parties before the court (Order 1 Rule 8 CPC)</a:t>
            </a:r>
          </a:p>
          <a:p>
            <a:pPr lvl="1">
              <a:defRPr/>
            </a:pPr>
            <a:r>
              <a:rPr lang="en-US" sz="1900" dirty="0"/>
              <a:t>Disputes relating to election to public offices </a:t>
            </a:r>
          </a:p>
          <a:p>
            <a:pPr lvl="1">
              <a:defRPr/>
            </a:pPr>
            <a:r>
              <a:rPr lang="en-US" sz="1900" dirty="0"/>
              <a:t>Cases involving grant of authority by the court after enquiry, as for example, suits for grant of probate or letters of administration.</a:t>
            </a:r>
          </a:p>
          <a:p>
            <a:pPr lvl="1">
              <a:defRPr/>
            </a:pPr>
            <a:r>
              <a:rPr lang="en-US" sz="1900" dirty="0"/>
              <a:t>Cases involving serious and specific allegations of fraud, fabrication of documents, forgery, impersonation, coercion etc.</a:t>
            </a:r>
          </a:p>
          <a:p>
            <a:pPr lvl="1">
              <a:defRPr/>
            </a:pPr>
            <a:r>
              <a:rPr lang="en-US" sz="1900" dirty="0"/>
              <a:t>Cases requiring protection of courts, as for example, claims against minors, deities and mentally challenged and suits for declaration of title against government.</a:t>
            </a:r>
          </a:p>
          <a:p>
            <a:pPr lvl="1">
              <a:defRPr/>
            </a:pPr>
            <a:r>
              <a:rPr lang="en-US" sz="1900" dirty="0"/>
              <a:t>Cases involving prosecution for criminal offences.</a:t>
            </a:r>
          </a:p>
          <a:p>
            <a:pPr>
              <a:defRPr/>
            </a:pPr>
            <a:r>
              <a:rPr lang="en-US" sz="2000" dirty="0"/>
              <a:t>The SC further held that it is not mandatory to refer the Parties to any ADR process in all cases. Where the case falls under an excluded category there need not be reference to ADR Process. In all other cases reference to ADR process is a must unless there is a mutual consent of all parties, for such reference” (Para 17).</a:t>
            </a:r>
          </a:p>
          <a:p>
            <a:pPr>
              <a:defRPr/>
            </a:pPr>
            <a:endParaRPr lang="en-US" sz="2400" dirty="0"/>
          </a:p>
        </p:txBody>
      </p:sp>
      <p:sp>
        <p:nvSpPr>
          <p:cNvPr id="35842" name="Slide Number Placeholder 3"/>
          <p:cNvSpPr>
            <a:spLocks noGrp="1"/>
          </p:cNvSpPr>
          <p:nvPr>
            <p:ph type="sldNum" sz="quarter" idx="12"/>
          </p:nvPr>
        </p:nvSpPr>
        <p:spPr>
          <a:xfrm>
            <a:off x="6732588" y="6211888"/>
            <a:ext cx="1905000" cy="457200"/>
          </a:xfrm>
          <a:noFill/>
        </p:spPr>
        <p:txBody>
          <a:bodyPr/>
          <a:lstStyle/>
          <a:p>
            <a:fld id="{04390875-9D6E-4B95-90A5-CA82A40EFFE9}" type="slidenum">
              <a:rPr lang="en-US" altLang="en-US"/>
              <a:pPr/>
              <a:t>15</a:t>
            </a:fld>
            <a:endParaRPr lang="en-US" alt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188" y="176213"/>
            <a:ext cx="8532812" cy="5843587"/>
          </a:xfrm>
        </p:spPr>
        <p:txBody>
          <a:bodyPr/>
          <a:lstStyle/>
          <a:p>
            <a:pPr>
              <a:spcBef>
                <a:spcPts val="600"/>
              </a:spcBef>
              <a:defRPr/>
            </a:pPr>
            <a:r>
              <a:rPr lang="en-US" sz="2400" dirty="0"/>
              <a:t>All other suits and cases of civil nature in particular the following categories of cases (pending in civil courts or other special Tribunals/Forums) are suitable for ADR process:</a:t>
            </a:r>
          </a:p>
          <a:p>
            <a:pPr lvl="1">
              <a:spcBef>
                <a:spcPts val="600"/>
              </a:spcBef>
              <a:defRPr/>
            </a:pPr>
            <a:r>
              <a:rPr lang="en-US" sz="2000" dirty="0"/>
              <a:t>All cases relating to trade, commerce and contracts,</a:t>
            </a:r>
          </a:p>
          <a:p>
            <a:pPr lvl="1">
              <a:spcBef>
                <a:spcPts val="600"/>
              </a:spcBef>
              <a:defRPr/>
            </a:pPr>
            <a:r>
              <a:rPr lang="en-US" sz="2000" dirty="0"/>
              <a:t>All cases arising from strained or soured relationships,</a:t>
            </a:r>
          </a:p>
          <a:p>
            <a:pPr lvl="1">
              <a:spcBef>
                <a:spcPts val="600"/>
              </a:spcBef>
              <a:defRPr/>
            </a:pPr>
            <a:r>
              <a:rPr lang="en-US" sz="2000" dirty="0"/>
              <a:t>All cases where there is a need for continuation of the pre-existing relationship in spite of the disputes;</a:t>
            </a:r>
          </a:p>
          <a:p>
            <a:pPr lvl="1">
              <a:spcBef>
                <a:spcPts val="600"/>
              </a:spcBef>
              <a:defRPr/>
            </a:pPr>
            <a:r>
              <a:rPr lang="en-US" sz="2000" dirty="0"/>
              <a:t>All cases relating to tortious liability; and</a:t>
            </a:r>
          </a:p>
          <a:p>
            <a:pPr lvl="1">
              <a:spcBef>
                <a:spcPts val="600"/>
              </a:spcBef>
              <a:defRPr/>
            </a:pPr>
            <a:r>
              <a:rPr lang="en-US" sz="2000" dirty="0"/>
              <a:t>All consumer disputes."</a:t>
            </a:r>
          </a:p>
          <a:p>
            <a:pPr>
              <a:spcBef>
                <a:spcPts val="600"/>
              </a:spcBef>
              <a:defRPr/>
            </a:pPr>
            <a:r>
              <a:rPr lang="en-US" sz="2300" dirty="0"/>
              <a:t>Supreme Court further held that "the above enumeration of 'suitable' and 'unsuitable' category of cases is not intended to be exhaustive or rigid. They are only illustrative.”</a:t>
            </a:r>
          </a:p>
          <a:p>
            <a:pPr>
              <a:spcBef>
                <a:spcPts val="600"/>
              </a:spcBef>
              <a:defRPr/>
            </a:pPr>
            <a:r>
              <a:rPr lang="en-US" sz="2300" dirty="0">
                <a:solidFill>
                  <a:schemeClr val="tx2"/>
                </a:solidFill>
              </a:rPr>
              <a:t>Also held</a:t>
            </a:r>
            <a:r>
              <a:rPr lang="en-US" sz="2300" dirty="0"/>
              <a:t>: “a civil court, exercising power under Section 89 of CPC, cannot refer a suit to arbitration unless all the parties to the suit agree for such reference.” (see also, </a:t>
            </a:r>
            <a:r>
              <a:rPr lang="en-US" sz="2300" i="1" dirty="0" err="1"/>
              <a:t>Jagdish</a:t>
            </a:r>
            <a:r>
              <a:rPr lang="en-US" sz="2300" i="1" dirty="0"/>
              <a:t> </a:t>
            </a:r>
            <a:r>
              <a:rPr lang="en-US" sz="2300" i="1" dirty="0" err="1"/>
              <a:t>Chander</a:t>
            </a:r>
            <a:r>
              <a:rPr lang="en-US" sz="2300" i="1" dirty="0"/>
              <a:t> v. Ramesh </a:t>
            </a:r>
            <a:r>
              <a:rPr lang="en-US" sz="2300" i="1" dirty="0" err="1"/>
              <a:t>Chander</a:t>
            </a:r>
            <a:r>
              <a:rPr lang="en-US" sz="2300" dirty="0"/>
              <a:t> 2007 (5) SCC 719).</a:t>
            </a:r>
          </a:p>
          <a:p>
            <a:pPr>
              <a:defRPr/>
            </a:pPr>
            <a:endParaRPr lang="en-US" sz="2400" dirty="0"/>
          </a:p>
        </p:txBody>
      </p:sp>
      <p:sp>
        <p:nvSpPr>
          <p:cNvPr id="36866" name="Slide Number Placeholder 3"/>
          <p:cNvSpPr>
            <a:spLocks noGrp="1"/>
          </p:cNvSpPr>
          <p:nvPr>
            <p:ph type="sldNum" sz="quarter" idx="12"/>
          </p:nvPr>
        </p:nvSpPr>
        <p:spPr>
          <a:noFill/>
        </p:spPr>
        <p:txBody>
          <a:bodyPr/>
          <a:lstStyle/>
          <a:p>
            <a:fld id="{35A81B30-11ED-4B2F-8F9D-C0B584A4B42A}" type="slidenum">
              <a:rPr lang="en-US" altLang="en-US"/>
              <a:pPr/>
              <a:t>16</a:t>
            </a:fld>
            <a:endParaRPr lang="en-US"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00088"/>
          </a:xfrm>
        </p:spPr>
        <p:txBody>
          <a:bodyPr/>
          <a:lstStyle/>
          <a:p>
            <a:pPr>
              <a:defRPr/>
            </a:pPr>
            <a:r>
              <a:rPr lang="en-US" dirty="0" err="1"/>
              <a:t>Lok</a:t>
            </a:r>
            <a:r>
              <a:rPr lang="en-US" dirty="0"/>
              <a:t> </a:t>
            </a:r>
            <a:r>
              <a:rPr lang="en-US" dirty="0" err="1"/>
              <a:t>Adalat</a:t>
            </a:r>
            <a:endParaRPr lang="en-SG" dirty="0"/>
          </a:p>
        </p:txBody>
      </p:sp>
      <p:sp>
        <p:nvSpPr>
          <p:cNvPr id="3" name="Content Placeholder 2"/>
          <p:cNvSpPr>
            <a:spLocks noGrp="1"/>
          </p:cNvSpPr>
          <p:nvPr>
            <p:ph idx="1"/>
          </p:nvPr>
        </p:nvSpPr>
        <p:spPr>
          <a:xfrm>
            <a:off x="468313" y="1381125"/>
            <a:ext cx="8429625" cy="5095875"/>
          </a:xfrm>
        </p:spPr>
        <p:txBody>
          <a:bodyPr/>
          <a:lstStyle/>
          <a:p>
            <a:pPr>
              <a:defRPr/>
            </a:pPr>
            <a:r>
              <a:rPr lang="en-SG" sz="2400" dirty="0"/>
              <a:t>Civil courts can refer cases to </a:t>
            </a:r>
            <a:r>
              <a:rPr lang="en-SG" sz="2400" dirty="0" err="1"/>
              <a:t>Lok</a:t>
            </a:r>
            <a:r>
              <a:rPr lang="en-SG" sz="2400" dirty="0"/>
              <a:t> </a:t>
            </a:r>
            <a:r>
              <a:rPr lang="en-SG" sz="2400" dirty="0" err="1"/>
              <a:t>Adalat</a:t>
            </a:r>
            <a:r>
              <a:rPr lang="en-SG" sz="2400" dirty="0"/>
              <a:t>:-</a:t>
            </a:r>
          </a:p>
          <a:p>
            <a:pPr marL="514350" indent="-514350">
              <a:spcAft>
                <a:spcPts val="1200"/>
              </a:spcAft>
              <a:buFont typeface="+mj-lt"/>
              <a:buAutoNum type="arabicPeriod"/>
              <a:defRPr/>
            </a:pPr>
            <a:r>
              <a:rPr lang="en-SG" sz="2400" dirty="0"/>
              <a:t>By consent of both the parties to the disputes. </a:t>
            </a:r>
          </a:p>
          <a:p>
            <a:pPr marL="514350" indent="-514350">
              <a:spcAft>
                <a:spcPts val="1200"/>
              </a:spcAft>
              <a:buFont typeface="+mj-lt"/>
              <a:buAutoNum type="arabicPeriod"/>
              <a:defRPr/>
            </a:pPr>
            <a:r>
              <a:rPr lang="en-SG" sz="2400" dirty="0"/>
              <a:t>Where the Court is satisfied that the matter is an appropriate one to be taken cognizance of by the </a:t>
            </a:r>
            <a:r>
              <a:rPr lang="en-SG" sz="2400" dirty="0" err="1"/>
              <a:t>Lok</a:t>
            </a:r>
            <a:r>
              <a:rPr lang="en-SG" sz="2400" dirty="0"/>
              <a:t> </a:t>
            </a:r>
            <a:r>
              <a:rPr lang="en-SG" sz="2400" dirty="0" err="1"/>
              <a:t>Adalat</a:t>
            </a:r>
            <a:r>
              <a:rPr lang="en-SG" sz="2400" dirty="0"/>
              <a:t>. </a:t>
            </a:r>
          </a:p>
          <a:p>
            <a:pPr marL="514350" indent="-514350">
              <a:spcAft>
                <a:spcPts val="1200"/>
              </a:spcAft>
              <a:buFont typeface="+mj-lt"/>
              <a:buAutoNum type="arabicPeriod"/>
              <a:defRPr/>
            </a:pPr>
            <a:r>
              <a:rPr lang="en-SG" sz="2400" dirty="0"/>
              <a:t>Every award of </a:t>
            </a:r>
            <a:r>
              <a:rPr lang="en-SG" sz="2400" dirty="0" err="1"/>
              <a:t>Lok</a:t>
            </a:r>
            <a:r>
              <a:rPr lang="en-SG" sz="2400" dirty="0"/>
              <a:t> </a:t>
            </a:r>
            <a:r>
              <a:rPr lang="en-SG" sz="2400" dirty="0" err="1"/>
              <a:t>Adalat</a:t>
            </a:r>
            <a:r>
              <a:rPr lang="en-SG" sz="2400" dirty="0"/>
              <a:t> shall be final and binding on all the parties to the dispute</a:t>
            </a:r>
            <a:endParaRPr lang="en-SG" sz="2400" b="1" dirty="0"/>
          </a:p>
          <a:p>
            <a:pPr marL="514350" indent="-514350">
              <a:spcAft>
                <a:spcPts val="1200"/>
              </a:spcAft>
              <a:buFont typeface="+mj-lt"/>
              <a:buAutoNum type="arabicPeriod"/>
              <a:defRPr/>
            </a:pPr>
            <a:r>
              <a:rPr lang="en-SG" sz="2400" dirty="0"/>
              <a:t>Deemed as decree of Civil Court – </a:t>
            </a:r>
            <a:r>
              <a:rPr lang="en-SG" sz="2400" dirty="0">
                <a:solidFill>
                  <a:schemeClr val="tx2"/>
                </a:solidFill>
              </a:rPr>
              <a:t>no appeal</a:t>
            </a:r>
          </a:p>
          <a:p>
            <a:pPr marL="514350" indent="-514350">
              <a:spcAft>
                <a:spcPts val="1200"/>
              </a:spcAft>
              <a:buFont typeface="+mj-lt"/>
              <a:buAutoNum type="arabicPeriod"/>
              <a:defRPr/>
            </a:pPr>
            <a:r>
              <a:rPr lang="en-SG" sz="2400" dirty="0"/>
              <a:t>Case can be returned to the concerned court if no consensus.</a:t>
            </a:r>
          </a:p>
        </p:txBody>
      </p:sp>
      <p:sp>
        <p:nvSpPr>
          <p:cNvPr id="37891" name="Slide Number Placeholder 3"/>
          <p:cNvSpPr>
            <a:spLocks noGrp="1"/>
          </p:cNvSpPr>
          <p:nvPr>
            <p:ph type="sldNum" sz="quarter" idx="12"/>
          </p:nvPr>
        </p:nvSpPr>
        <p:spPr>
          <a:noFill/>
        </p:spPr>
        <p:txBody>
          <a:bodyPr/>
          <a:lstStyle/>
          <a:p>
            <a:fld id="{6E9ED913-6D72-43F5-BD5E-867E0439705F}" type="slidenum">
              <a:rPr lang="en-US" altLang="en-US"/>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23913"/>
          </a:xfrm>
        </p:spPr>
        <p:txBody>
          <a:bodyPr/>
          <a:lstStyle/>
          <a:p>
            <a:pPr>
              <a:defRPr/>
            </a:pPr>
            <a:r>
              <a:rPr lang="en-SG" sz="4000" dirty="0"/>
              <a:t>Arbitration and Conciliation Act 1996</a:t>
            </a:r>
          </a:p>
        </p:txBody>
      </p:sp>
      <p:sp>
        <p:nvSpPr>
          <p:cNvPr id="3" name="Content Placeholder 2"/>
          <p:cNvSpPr>
            <a:spLocks noGrp="1"/>
          </p:cNvSpPr>
          <p:nvPr>
            <p:ph idx="1"/>
          </p:nvPr>
        </p:nvSpPr>
        <p:spPr>
          <a:xfrm>
            <a:off x="685800" y="1577975"/>
            <a:ext cx="7989888" cy="4899025"/>
          </a:xfrm>
        </p:spPr>
        <p:txBody>
          <a:bodyPr/>
          <a:lstStyle/>
          <a:p>
            <a:pPr>
              <a:spcAft>
                <a:spcPts val="1200"/>
              </a:spcAft>
              <a:defRPr/>
            </a:pPr>
            <a:r>
              <a:rPr lang="en-SG" sz="2800" b="1" dirty="0"/>
              <a:t>Part I </a:t>
            </a:r>
            <a:r>
              <a:rPr lang="en-SG" sz="2800" dirty="0"/>
              <a:t>of the Act deals with domestic arbitration, </a:t>
            </a:r>
            <a:r>
              <a:rPr lang="en-SG" sz="2800" dirty="0" err="1"/>
              <a:t>ie</a:t>
            </a:r>
            <a:r>
              <a:rPr lang="en-SG" sz="2800" dirty="0"/>
              <a:t>, those arbitrations where the seat of arbitration is in India.</a:t>
            </a:r>
          </a:p>
          <a:p>
            <a:pPr>
              <a:spcAft>
                <a:spcPts val="1200"/>
              </a:spcAft>
              <a:defRPr/>
            </a:pPr>
            <a:r>
              <a:rPr lang="en-SG" sz="2800" b="1" dirty="0"/>
              <a:t>Part II </a:t>
            </a:r>
            <a:r>
              <a:rPr lang="en-SG" sz="2800" dirty="0"/>
              <a:t>deals with provisions relating to enforcement of New York Convention Awards and Geneva Convention Awards in India.</a:t>
            </a:r>
          </a:p>
          <a:p>
            <a:pPr>
              <a:spcAft>
                <a:spcPts val="1200"/>
              </a:spcAft>
              <a:defRPr/>
            </a:pPr>
            <a:r>
              <a:rPr lang="en-US" sz="2800" b="1" dirty="0"/>
              <a:t>Part III </a:t>
            </a:r>
            <a:r>
              <a:rPr lang="en-US" sz="2800" dirty="0"/>
              <a:t>deals with conciliation </a:t>
            </a:r>
            <a:endParaRPr lang="en-SG" sz="2800" dirty="0"/>
          </a:p>
        </p:txBody>
      </p:sp>
      <p:sp>
        <p:nvSpPr>
          <p:cNvPr id="39939" name="Slide Number Placeholder 3"/>
          <p:cNvSpPr>
            <a:spLocks noGrp="1"/>
          </p:cNvSpPr>
          <p:nvPr>
            <p:ph type="sldNum" sz="quarter" idx="12"/>
          </p:nvPr>
        </p:nvSpPr>
        <p:spPr>
          <a:noFill/>
        </p:spPr>
        <p:txBody>
          <a:bodyPr/>
          <a:lstStyle/>
          <a:p>
            <a:fld id="{497C8604-951A-426D-94D6-4D6C6802165F}"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0"/>
          <p:cNvSpPr>
            <a:spLocks noGrp="1" noChangeArrowheads="1"/>
          </p:cNvSpPr>
          <p:nvPr>
            <p:ph type="sldNum" sz="quarter" idx="12"/>
          </p:nvPr>
        </p:nvSpPr>
        <p:spPr>
          <a:noFill/>
        </p:spPr>
        <p:txBody>
          <a:bodyPr/>
          <a:lstStyle/>
          <a:p>
            <a:fld id="{47CD00C4-37EA-425D-9011-DCFEBAA1C562}" type="slidenum">
              <a:rPr lang="en-US" altLang="en-US"/>
              <a:pPr/>
              <a:t>19</a:t>
            </a:fld>
            <a:endParaRPr lang="en-US" altLang="en-US"/>
          </a:p>
        </p:txBody>
      </p:sp>
      <p:sp>
        <p:nvSpPr>
          <p:cNvPr id="2" name="Rectangle 2"/>
          <p:cNvSpPr>
            <a:spLocks noGrp="1" noChangeArrowheads="1"/>
          </p:cNvSpPr>
          <p:nvPr>
            <p:ph type="title"/>
          </p:nvPr>
        </p:nvSpPr>
        <p:spPr>
          <a:xfrm>
            <a:off x="685800" y="228600"/>
            <a:ext cx="7772400" cy="679450"/>
          </a:xfrm>
        </p:spPr>
        <p:txBody>
          <a:bodyPr/>
          <a:lstStyle/>
          <a:p>
            <a:pPr>
              <a:defRPr/>
            </a:pPr>
            <a:r>
              <a:rPr lang="en-US" sz="4000" b="1" dirty="0"/>
              <a:t>Mediation</a:t>
            </a:r>
          </a:p>
        </p:txBody>
      </p:sp>
      <p:sp>
        <p:nvSpPr>
          <p:cNvPr id="9219" name="Rectangle 3"/>
          <p:cNvSpPr>
            <a:spLocks noGrp="1" noChangeArrowheads="1"/>
          </p:cNvSpPr>
          <p:nvPr>
            <p:ph type="body" idx="1"/>
          </p:nvPr>
        </p:nvSpPr>
        <p:spPr>
          <a:xfrm>
            <a:off x="428625" y="765175"/>
            <a:ext cx="8715375" cy="5735638"/>
          </a:xfrm>
        </p:spPr>
        <p:txBody>
          <a:bodyPr/>
          <a:lstStyle/>
          <a:p>
            <a:pPr>
              <a:spcAft>
                <a:spcPts val="600"/>
              </a:spcAft>
              <a:defRPr/>
            </a:pPr>
            <a:r>
              <a:rPr lang="en-US" sz="2600" dirty="0"/>
              <a:t>A process of bringing two parties in dispute closer together toward agreement through a dialogue in which a </a:t>
            </a:r>
            <a:r>
              <a:rPr lang="en-US" sz="2600" dirty="0">
                <a:solidFill>
                  <a:schemeClr val="tx2"/>
                </a:solidFill>
              </a:rPr>
              <a:t>neutral third party mediates</a:t>
            </a:r>
            <a:r>
              <a:rPr lang="en-US" sz="2600" dirty="0"/>
              <a:t>. </a:t>
            </a:r>
          </a:p>
          <a:p>
            <a:pPr>
              <a:spcAft>
                <a:spcPts val="600"/>
              </a:spcAft>
              <a:defRPr/>
            </a:pPr>
            <a:r>
              <a:rPr lang="en-US" sz="2600" dirty="0"/>
              <a:t>No decision-making authority - cannot decide what is right or wrong, nor push for any one solution</a:t>
            </a:r>
          </a:p>
          <a:p>
            <a:pPr>
              <a:spcAft>
                <a:spcPts val="600"/>
              </a:spcAft>
              <a:defRPr/>
            </a:pPr>
            <a:r>
              <a:rPr lang="en-US" sz="2400" b="1" dirty="0"/>
              <a:t>Procedure: </a:t>
            </a:r>
          </a:p>
          <a:p>
            <a:pPr lvl="1" indent="-342900">
              <a:spcAft>
                <a:spcPts val="600"/>
              </a:spcAft>
              <a:defRPr/>
            </a:pPr>
            <a:r>
              <a:rPr lang="en-US" sz="2200" dirty="0"/>
              <a:t>Voluntary, private, informal, and cost effective process.	</a:t>
            </a:r>
          </a:p>
          <a:p>
            <a:pPr lvl="1" indent="-342900">
              <a:spcAft>
                <a:spcPts val="600"/>
              </a:spcAft>
              <a:defRPr/>
            </a:pPr>
            <a:r>
              <a:rPr lang="en-US" sz="2200" dirty="0"/>
              <a:t>No prescribed procedure; examination of witnesses; or insist on production of evidence.</a:t>
            </a:r>
            <a:r>
              <a:rPr lang="en-US" sz="2200" dirty="0">
                <a:effectLst/>
              </a:rPr>
              <a:t> </a:t>
            </a:r>
          </a:p>
          <a:p>
            <a:pPr lvl="1" indent="-342900">
              <a:spcAft>
                <a:spcPts val="600"/>
              </a:spcAft>
              <a:defRPr/>
            </a:pPr>
            <a:r>
              <a:rPr lang="en-US" sz="2200" dirty="0">
                <a:effectLst/>
              </a:rPr>
              <a:t>Agreement reached during mediation is </a:t>
            </a:r>
            <a:r>
              <a:rPr lang="en-US" sz="2200" b="1" u="sng" dirty="0">
                <a:solidFill>
                  <a:schemeClr val="tx2"/>
                </a:solidFill>
                <a:effectLst/>
              </a:rPr>
              <a:t>not binding</a:t>
            </a:r>
            <a:r>
              <a:rPr lang="en-US" sz="2200" dirty="0">
                <a:effectLst/>
              </a:rPr>
              <a:t>, </a:t>
            </a:r>
            <a:r>
              <a:rPr lang="en-US" sz="2200" u="sng" dirty="0">
                <a:solidFill>
                  <a:schemeClr val="tx2"/>
                </a:solidFill>
                <a:effectLst/>
              </a:rPr>
              <a:t>unless it is embodied in a contract</a:t>
            </a:r>
            <a:r>
              <a:rPr lang="en-US" sz="2200" dirty="0">
                <a:effectLst/>
              </a:rPr>
              <a:t>.</a:t>
            </a:r>
          </a:p>
          <a:p>
            <a:pPr lvl="1" indent="-342900">
              <a:spcAft>
                <a:spcPts val="600"/>
              </a:spcAft>
              <a:defRPr/>
            </a:pPr>
            <a:r>
              <a:rPr lang="en-IN" sz="2200" dirty="0">
                <a:effectLst/>
              </a:rPr>
              <a:t>Model Civil Procedure Mediation Rules by Law Commission of India. </a:t>
            </a:r>
            <a:r>
              <a:rPr lang="en-IN" sz="2200" i="1" dirty="0">
                <a:effectLst/>
              </a:rPr>
              <a:t>Salem Advocate Bar Ass V </a:t>
            </a:r>
            <a:r>
              <a:rPr lang="en-IN" sz="2200" i="1" dirty="0" err="1">
                <a:effectLst/>
              </a:rPr>
              <a:t>UoI</a:t>
            </a:r>
            <a:r>
              <a:rPr lang="en-IN" sz="2200" dirty="0">
                <a:effectLst/>
              </a:rPr>
              <a:t>, (2005) 6 SCC 344 </a:t>
            </a:r>
            <a:endParaRPr lang="en-IN" sz="2200" dirty="0"/>
          </a:p>
          <a:p>
            <a:pPr lvl="1" indent="-342900">
              <a:spcAft>
                <a:spcPts val="600"/>
              </a:spcAft>
              <a:defRPr/>
            </a:pPr>
            <a:endParaRPr lang="en-US" sz="2400" dirty="0"/>
          </a:p>
          <a:p>
            <a:pPr marL="1009650" lvl="1" indent="-609600">
              <a:buFont typeface="Wingdings" pitchFamily="2" charset="2"/>
              <a:buChar char="Ø"/>
              <a:defRPr/>
            </a:pP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1000"/>
                                        <p:tgtEl>
                                          <p:spTgt spid="9219">
                                            <p:txEl>
                                              <p:pRg st="0" end="0"/>
                                            </p:txEl>
                                          </p:spTgt>
                                        </p:tgtEl>
                                      </p:cBhvr>
                                    </p:animEffect>
                                    <p:anim calcmode="lin" valueType="num">
                                      <p:cBhvr>
                                        <p:cTn id="8"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1" end="1"/>
                                            </p:txEl>
                                          </p:spTgt>
                                        </p:tgtEl>
                                        <p:attrNameLst>
                                          <p:attrName>style.visibility</p:attrName>
                                        </p:attrNameLst>
                                      </p:cBhvr>
                                      <p:to>
                                        <p:strVal val="visible"/>
                                      </p:to>
                                    </p:set>
                                    <p:animEffect transition="in" filter="fade">
                                      <p:cBhvr>
                                        <p:cTn id="14" dur="1000"/>
                                        <p:tgtEl>
                                          <p:spTgt spid="9219">
                                            <p:txEl>
                                              <p:pRg st="1" end="1"/>
                                            </p:txEl>
                                          </p:spTgt>
                                        </p:tgtEl>
                                      </p:cBhvr>
                                    </p:animEffect>
                                    <p:anim calcmode="lin" valueType="num">
                                      <p:cBhvr>
                                        <p:cTn id="15"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animEffect transition="in" filter="fade">
                                      <p:cBhvr>
                                        <p:cTn id="21" dur="1000"/>
                                        <p:tgtEl>
                                          <p:spTgt spid="9219">
                                            <p:txEl>
                                              <p:pRg st="2" end="2"/>
                                            </p:txEl>
                                          </p:spTgt>
                                        </p:tgtEl>
                                      </p:cBhvr>
                                    </p:animEffect>
                                    <p:anim calcmode="lin" valueType="num">
                                      <p:cBhvr>
                                        <p:cTn id="22"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219">
                                            <p:txEl>
                                              <p:pRg st="3" end="3"/>
                                            </p:txEl>
                                          </p:spTgt>
                                        </p:tgtEl>
                                        <p:attrNameLst>
                                          <p:attrName>style.visibility</p:attrName>
                                        </p:attrNameLst>
                                      </p:cBhvr>
                                      <p:to>
                                        <p:strVal val="visible"/>
                                      </p:to>
                                    </p:set>
                                    <p:animEffect transition="in" filter="fade">
                                      <p:cBhvr>
                                        <p:cTn id="26" dur="1000"/>
                                        <p:tgtEl>
                                          <p:spTgt spid="9219">
                                            <p:txEl>
                                              <p:pRg st="3" end="3"/>
                                            </p:txEl>
                                          </p:spTgt>
                                        </p:tgtEl>
                                      </p:cBhvr>
                                    </p:animEffect>
                                    <p:anim calcmode="lin" valueType="num">
                                      <p:cBhvr>
                                        <p:cTn id="27"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9219">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Effect transition="in" filter="fade">
                                      <p:cBhvr>
                                        <p:cTn id="31" dur="1000"/>
                                        <p:tgtEl>
                                          <p:spTgt spid="9219">
                                            <p:txEl>
                                              <p:pRg st="4" end="4"/>
                                            </p:txEl>
                                          </p:spTgt>
                                        </p:tgtEl>
                                      </p:cBhvr>
                                    </p:animEffect>
                                    <p:anim calcmode="lin" valueType="num">
                                      <p:cBhvr>
                                        <p:cTn id="32"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9219">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219">
                                            <p:txEl>
                                              <p:pRg st="5" end="5"/>
                                            </p:txEl>
                                          </p:spTgt>
                                        </p:tgtEl>
                                        <p:attrNameLst>
                                          <p:attrName>style.visibility</p:attrName>
                                        </p:attrNameLst>
                                      </p:cBhvr>
                                      <p:to>
                                        <p:strVal val="visible"/>
                                      </p:to>
                                    </p:set>
                                    <p:animEffect transition="in" filter="fade">
                                      <p:cBhvr>
                                        <p:cTn id="36" dur="1000"/>
                                        <p:tgtEl>
                                          <p:spTgt spid="9219">
                                            <p:txEl>
                                              <p:pRg st="5" end="5"/>
                                            </p:txEl>
                                          </p:spTgt>
                                        </p:tgtEl>
                                      </p:cBhvr>
                                    </p:animEffect>
                                    <p:anim calcmode="lin" valueType="num">
                                      <p:cBhvr>
                                        <p:cTn id="37"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9219">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9219">
                                            <p:txEl>
                                              <p:pRg st="6" end="6"/>
                                            </p:txEl>
                                          </p:spTgt>
                                        </p:tgtEl>
                                        <p:attrNameLst>
                                          <p:attrName>style.visibility</p:attrName>
                                        </p:attrNameLst>
                                      </p:cBhvr>
                                      <p:to>
                                        <p:strVal val="visible"/>
                                      </p:to>
                                    </p:set>
                                    <p:animEffect transition="in" filter="fade">
                                      <p:cBhvr>
                                        <p:cTn id="41" dur="1000"/>
                                        <p:tgtEl>
                                          <p:spTgt spid="9219">
                                            <p:txEl>
                                              <p:pRg st="6" end="6"/>
                                            </p:txEl>
                                          </p:spTgt>
                                        </p:tgtEl>
                                      </p:cBhvr>
                                    </p:animEffect>
                                    <p:anim calcmode="lin" valueType="num">
                                      <p:cBhvr>
                                        <p:cTn id="42"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25538"/>
            <a:ext cx="7772400" cy="4970462"/>
          </a:xfrm>
        </p:spPr>
        <p:txBody>
          <a:bodyPr/>
          <a:lstStyle/>
          <a:p>
            <a:pPr marL="0" indent="0">
              <a:buFont typeface="Wingdings" pitchFamily="2" charset="2"/>
              <a:buNone/>
              <a:defRPr/>
            </a:pPr>
            <a:r>
              <a:rPr lang="en-US" dirty="0">
                <a:effectLst/>
              </a:rPr>
              <a:t>"It bids us remember ... to settle a dispute by negotiation and not by force; to prefer arbitration to litigation -- for an arbitrator goes by the equity of a case, a judge by the strict law, and arbitration was invented with the express purpose of securing full power for equity."</a:t>
            </a:r>
            <a:endParaRPr lang="en-IN" dirty="0">
              <a:effectLst/>
            </a:endParaRPr>
          </a:p>
          <a:p>
            <a:pPr marL="1371600" lvl="3" indent="0" algn="r">
              <a:buFont typeface="Wingdings" pitchFamily="2" charset="2"/>
              <a:buNone/>
              <a:defRPr/>
            </a:pPr>
            <a:endParaRPr lang="en-US" sz="2800" dirty="0">
              <a:effectLst/>
            </a:endParaRPr>
          </a:p>
          <a:p>
            <a:pPr marL="1371600" lvl="3" indent="0" algn="r">
              <a:buFont typeface="Wingdings" pitchFamily="2" charset="2"/>
              <a:buNone/>
              <a:defRPr/>
            </a:pPr>
            <a:r>
              <a:rPr lang="en-US" sz="2800" dirty="0">
                <a:effectLst/>
              </a:rPr>
              <a:t>Aristotle (384-322 BC) </a:t>
            </a:r>
            <a:endParaRPr lang="en-IN" sz="2800" dirty="0">
              <a:effectLst/>
            </a:endParaRPr>
          </a:p>
          <a:p>
            <a:pPr lvl="3">
              <a:defRPr/>
            </a:pPr>
            <a:endParaRPr lang="en-IN" dirty="0"/>
          </a:p>
        </p:txBody>
      </p:sp>
      <p:sp>
        <p:nvSpPr>
          <p:cNvPr id="17410" name="Slide Number Placeholder 3"/>
          <p:cNvSpPr>
            <a:spLocks noGrp="1"/>
          </p:cNvSpPr>
          <p:nvPr>
            <p:ph type="sldNum" sz="quarter" idx="12"/>
          </p:nvPr>
        </p:nvSpPr>
        <p:spPr>
          <a:noFill/>
        </p:spPr>
        <p:txBody>
          <a:bodyPr/>
          <a:lstStyle/>
          <a:p>
            <a:fld id="{38B0997C-A878-4E5C-9031-99903FF42FB6}"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0"/>
          <p:cNvSpPr>
            <a:spLocks noGrp="1" noChangeArrowheads="1"/>
          </p:cNvSpPr>
          <p:nvPr>
            <p:ph type="sldNum" sz="quarter" idx="12"/>
          </p:nvPr>
        </p:nvSpPr>
        <p:spPr>
          <a:noFill/>
        </p:spPr>
        <p:txBody>
          <a:bodyPr/>
          <a:lstStyle/>
          <a:p>
            <a:fld id="{E260F5E7-3587-4706-B852-0D12AB0851BD}" type="slidenum">
              <a:rPr lang="en-US" altLang="en-US"/>
              <a:pPr/>
              <a:t>20</a:t>
            </a:fld>
            <a:endParaRPr lang="en-US" altLang="en-US"/>
          </a:p>
        </p:txBody>
      </p:sp>
      <p:sp>
        <p:nvSpPr>
          <p:cNvPr id="2" name="Rectangle 2"/>
          <p:cNvSpPr>
            <a:spLocks noGrp="1" noChangeArrowheads="1"/>
          </p:cNvSpPr>
          <p:nvPr>
            <p:ph type="title"/>
          </p:nvPr>
        </p:nvSpPr>
        <p:spPr>
          <a:xfrm>
            <a:off x="685800" y="228600"/>
            <a:ext cx="7772400" cy="679450"/>
          </a:xfrm>
        </p:spPr>
        <p:txBody>
          <a:bodyPr/>
          <a:lstStyle/>
          <a:p>
            <a:pPr>
              <a:defRPr/>
            </a:pPr>
            <a:r>
              <a:rPr lang="en-US" sz="4000"/>
              <a:t>Conciliation</a:t>
            </a:r>
          </a:p>
        </p:txBody>
      </p:sp>
      <p:sp>
        <p:nvSpPr>
          <p:cNvPr id="14339" name="Rectangle 3"/>
          <p:cNvSpPr>
            <a:spLocks noGrp="1" noChangeArrowheads="1"/>
          </p:cNvSpPr>
          <p:nvPr>
            <p:ph type="body" idx="1"/>
          </p:nvPr>
        </p:nvSpPr>
        <p:spPr>
          <a:xfrm>
            <a:off x="500063" y="1125538"/>
            <a:ext cx="8643937" cy="5503862"/>
          </a:xfrm>
        </p:spPr>
        <p:txBody>
          <a:bodyPr>
            <a:normAutofit lnSpcReduction="10000"/>
          </a:bodyPr>
          <a:lstStyle/>
          <a:p>
            <a:pPr>
              <a:spcAft>
                <a:spcPts val="600"/>
              </a:spcAft>
              <a:defRPr/>
            </a:pPr>
            <a:r>
              <a:rPr lang="en-US" sz="2500" dirty="0"/>
              <a:t>A process whereby the parties to a dispute </a:t>
            </a:r>
            <a:r>
              <a:rPr lang="en-US" sz="2500" u="sng" dirty="0"/>
              <a:t>agree to utilize the services of a conciliator</a:t>
            </a:r>
            <a:r>
              <a:rPr lang="en-US" sz="2500" dirty="0"/>
              <a:t> who meets with the parties in an </a:t>
            </a:r>
            <a:r>
              <a:rPr lang="en-US" sz="2500" b="1" dirty="0">
                <a:solidFill>
                  <a:schemeClr val="tx2"/>
                </a:solidFill>
              </a:rPr>
              <a:t>attempt to resolve their differences</a:t>
            </a:r>
          </a:p>
          <a:p>
            <a:pPr>
              <a:spcAft>
                <a:spcPts val="600"/>
              </a:spcAft>
              <a:defRPr/>
            </a:pPr>
            <a:r>
              <a:rPr lang="en-US" sz="2500" dirty="0">
                <a:effectLst>
                  <a:outerShdw blurRad="38100" dist="38100" dir="2700000" algn="tl">
                    <a:srgbClr val="000000">
                      <a:alpha val="43137"/>
                    </a:srgbClr>
                  </a:outerShdw>
                </a:effectLst>
              </a:rPr>
              <a:t>When the conciliation proceedings are on, parties are </a:t>
            </a:r>
            <a:r>
              <a:rPr lang="en-US" sz="2500" u="sng" dirty="0">
                <a:solidFill>
                  <a:schemeClr val="tx2"/>
                </a:solidFill>
                <a:effectLst>
                  <a:outerShdw blurRad="38100" dist="38100" dir="2700000" algn="tl">
                    <a:srgbClr val="000000">
                      <a:alpha val="43137"/>
                    </a:srgbClr>
                  </a:outerShdw>
                </a:effectLst>
              </a:rPr>
              <a:t>barred</a:t>
            </a:r>
            <a:r>
              <a:rPr lang="en-US" sz="2500" dirty="0">
                <a:effectLst>
                  <a:outerShdw blurRad="38100" dist="38100" dir="2700000" algn="tl">
                    <a:srgbClr val="000000">
                      <a:alpha val="43137"/>
                    </a:srgbClr>
                  </a:outerShdw>
                </a:effectLst>
              </a:rPr>
              <a:t> from  initiating arbitral or judicial proceedings – not visa versa,</a:t>
            </a:r>
          </a:p>
          <a:p>
            <a:pPr>
              <a:spcAft>
                <a:spcPts val="600"/>
              </a:spcAft>
              <a:defRPr/>
            </a:pPr>
            <a:r>
              <a:rPr lang="en-US" sz="2500" dirty="0">
                <a:effectLst>
                  <a:outerShdw blurRad="38100" dist="38100" dir="2700000" algn="tl">
                    <a:srgbClr val="000000">
                      <a:alpha val="43137"/>
                    </a:srgbClr>
                  </a:outerShdw>
                </a:effectLst>
              </a:rPr>
              <a:t>Conciliator can make proposals - </a:t>
            </a:r>
            <a:r>
              <a:rPr lang="en-US" sz="2500" dirty="0"/>
              <a:t>‘formulate’ or ‘reformulate’ the terms of a possible settlement,</a:t>
            </a:r>
          </a:p>
          <a:p>
            <a:pPr>
              <a:spcAft>
                <a:spcPts val="600"/>
              </a:spcAft>
              <a:defRPr/>
            </a:pPr>
            <a:r>
              <a:rPr lang="en-US" sz="2500" dirty="0"/>
              <a:t>Conciliation is a confidential process and has not evidentiary value,</a:t>
            </a:r>
            <a:endParaRPr lang="en-US" sz="2400" dirty="0">
              <a:effectLst>
                <a:outerShdw blurRad="38100" dist="38100" dir="2700000" algn="tl">
                  <a:srgbClr val="000000">
                    <a:alpha val="43137"/>
                  </a:srgbClr>
                </a:outerShdw>
              </a:effectLst>
            </a:endParaRPr>
          </a:p>
          <a:p>
            <a:pPr>
              <a:spcAft>
                <a:spcPts val="600"/>
              </a:spcAft>
              <a:defRPr/>
            </a:pPr>
            <a:r>
              <a:rPr lang="en-US" sz="2400" dirty="0"/>
              <a:t>The product of conciliation (settlement agreement), will have the status of </a:t>
            </a:r>
            <a:r>
              <a:rPr lang="en-IN" sz="2400" i="1" dirty="0">
                <a:solidFill>
                  <a:schemeClr val="tx2"/>
                </a:solidFill>
                <a:effectLst/>
              </a:rPr>
              <a:t>an arbitral award </a:t>
            </a:r>
            <a:r>
              <a:rPr lang="en-US" sz="2400" u="sng" dirty="0">
                <a:solidFill>
                  <a:schemeClr val="tx2"/>
                </a:solidFill>
              </a:rPr>
              <a:t>and thus a decree (equal to that of a civil court (Sec 74</a:t>
            </a:r>
            <a:r>
              <a:rPr lang="en-US" sz="2400" u="sng" dirty="0"/>
              <a:t>) </a:t>
            </a:r>
            <a:r>
              <a:rPr lang="en-IN" sz="2400" i="1" dirty="0">
                <a:effectLst/>
              </a:rPr>
              <a:t>Haresh Dayaram Thakur v. State of Maharashtra </a:t>
            </a:r>
            <a:r>
              <a:rPr lang="en-IN" sz="2400" dirty="0">
                <a:effectLst/>
              </a:rPr>
              <a:t>(2000) 6 SCC 179</a:t>
            </a:r>
            <a:br>
              <a:rPr lang="en-US" sz="2500" dirty="0"/>
            </a:br>
            <a:endParaRPr lang="en-US" sz="25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 calcmode="lin" valueType="num">
                                      <p:cBhvr additive="base">
                                        <p:cTn id="25"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339">
                                            <p:txEl>
                                              <p:pRg st="4" end="4"/>
                                            </p:txEl>
                                          </p:spTgt>
                                        </p:tgtEl>
                                        <p:attrNameLst>
                                          <p:attrName>style.visibility</p:attrName>
                                        </p:attrNameLst>
                                      </p:cBhvr>
                                      <p:to>
                                        <p:strVal val="visible"/>
                                      </p:to>
                                    </p:set>
                                    <p:anim calcmode="lin" valueType="num">
                                      <p:cBhvr additive="base">
                                        <p:cTn id="31"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285750"/>
            <a:ext cx="7772400" cy="695325"/>
          </a:xfrm>
        </p:spPr>
        <p:txBody>
          <a:bodyPr/>
          <a:lstStyle/>
          <a:p>
            <a:pPr>
              <a:defRPr/>
            </a:pPr>
            <a:r>
              <a:rPr lang="en-US" sz="4000" dirty="0"/>
              <a:t>Commercial Arbitration</a:t>
            </a:r>
          </a:p>
        </p:txBody>
      </p:sp>
      <p:sp>
        <p:nvSpPr>
          <p:cNvPr id="17411" name="Rectangle 3"/>
          <p:cNvSpPr>
            <a:spLocks noGrp="1" noChangeArrowheads="1"/>
          </p:cNvSpPr>
          <p:nvPr>
            <p:ph type="subTitle" idx="1"/>
          </p:nvPr>
        </p:nvSpPr>
        <p:spPr>
          <a:xfrm>
            <a:off x="581025" y="1557338"/>
            <a:ext cx="7953375" cy="4246562"/>
          </a:xfrm>
        </p:spPr>
        <p:txBody>
          <a:bodyPr/>
          <a:lstStyle/>
          <a:p>
            <a:pPr marL="609600" indent="-609600" algn="l">
              <a:lnSpc>
                <a:spcPct val="90000"/>
              </a:lnSpc>
              <a:spcAft>
                <a:spcPts val="1200"/>
              </a:spcAft>
              <a:buFont typeface="Wingdings" pitchFamily="2" charset="2"/>
              <a:buChar char="v"/>
              <a:defRPr/>
            </a:pPr>
            <a:r>
              <a:rPr lang="en-US" sz="2400" dirty="0"/>
              <a:t>A legal technique wherein the parties to a dispute refer it to one or more persons by whose decision they agree to be bound.</a:t>
            </a:r>
          </a:p>
          <a:p>
            <a:pPr marL="609600" indent="-609600" algn="l">
              <a:lnSpc>
                <a:spcPct val="90000"/>
              </a:lnSpc>
              <a:spcAft>
                <a:spcPts val="1200"/>
              </a:spcAft>
              <a:buFont typeface="Wingdings" pitchFamily="2" charset="2"/>
              <a:buChar char="v"/>
              <a:defRPr/>
            </a:pPr>
            <a:r>
              <a:rPr lang="en-US" sz="2400" dirty="0"/>
              <a:t>The first Indian Arbitration Act was enacted in 1899; replaced in 1940</a:t>
            </a:r>
          </a:p>
          <a:p>
            <a:pPr marL="609600" indent="-609600" algn="l">
              <a:lnSpc>
                <a:spcPct val="90000"/>
              </a:lnSpc>
              <a:spcAft>
                <a:spcPts val="1200"/>
              </a:spcAft>
              <a:buFont typeface="Wingdings" pitchFamily="2" charset="2"/>
              <a:buChar char="v"/>
              <a:defRPr/>
            </a:pPr>
            <a:r>
              <a:rPr lang="en-US" sz="2400" dirty="0"/>
              <a:t>Arbitration and Conciliation Act 1996. </a:t>
            </a:r>
          </a:p>
          <a:p>
            <a:pPr marL="609600" indent="-609600" algn="l">
              <a:lnSpc>
                <a:spcPct val="90000"/>
              </a:lnSpc>
              <a:spcAft>
                <a:spcPts val="1200"/>
              </a:spcAft>
              <a:buFont typeface="Wingdings" pitchFamily="2" charset="2"/>
              <a:buChar char="v"/>
              <a:defRPr/>
            </a:pPr>
            <a:r>
              <a:rPr lang="en-US" sz="2400" u="sng" dirty="0"/>
              <a:t>Every modern commercial contract has an </a:t>
            </a:r>
            <a:r>
              <a:rPr lang="en-US" sz="2400" b="1" u="sng" dirty="0">
                <a:solidFill>
                  <a:schemeClr val="tx2"/>
                </a:solidFill>
              </a:rPr>
              <a:t>Arbitration Clause </a:t>
            </a:r>
            <a:r>
              <a:rPr lang="en-US" sz="2400" u="sng" dirty="0"/>
              <a:t>(some times after  conciliation), which makes arbitration mandatory (or optional)</a:t>
            </a:r>
          </a:p>
          <a:p>
            <a:pPr marL="609600" indent="-609600" algn="l">
              <a:lnSpc>
                <a:spcPct val="90000"/>
              </a:lnSpc>
              <a:buFont typeface="Wingdings" pitchFamily="2" charset="2"/>
              <a:buChar char="v"/>
              <a:defRPr/>
            </a:pPr>
            <a:endParaRPr lang="en-US" u="sng"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1000"/>
                                        <p:tgtEl>
                                          <p:spTgt spid="17411">
                                            <p:txEl>
                                              <p:pRg st="0" end="0"/>
                                            </p:txEl>
                                          </p:spTgt>
                                        </p:tgtEl>
                                      </p:cBhvr>
                                    </p:animEffect>
                                    <p:anim calcmode="lin" valueType="num">
                                      <p:cBhvr>
                                        <p:cTn id="8" dur="10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411">
                                            <p:txEl>
                                              <p:pRg st="1" end="1"/>
                                            </p:txEl>
                                          </p:spTgt>
                                        </p:tgtEl>
                                        <p:attrNameLst>
                                          <p:attrName>style.visibility</p:attrName>
                                        </p:attrNameLst>
                                      </p:cBhvr>
                                      <p:to>
                                        <p:strVal val="visible"/>
                                      </p:to>
                                    </p:set>
                                    <p:animEffect transition="in" filter="fade">
                                      <p:cBhvr>
                                        <p:cTn id="14" dur="1000"/>
                                        <p:tgtEl>
                                          <p:spTgt spid="17411">
                                            <p:txEl>
                                              <p:pRg st="1" end="1"/>
                                            </p:txEl>
                                          </p:spTgt>
                                        </p:tgtEl>
                                      </p:cBhvr>
                                    </p:animEffect>
                                    <p:anim calcmode="lin" valueType="num">
                                      <p:cBhvr>
                                        <p:cTn id="15" dur="10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4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411">
                                            <p:txEl>
                                              <p:pRg st="2" end="2"/>
                                            </p:txEl>
                                          </p:spTgt>
                                        </p:tgtEl>
                                        <p:attrNameLst>
                                          <p:attrName>style.visibility</p:attrName>
                                        </p:attrNameLst>
                                      </p:cBhvr>
                                      <p:to>
                                        <p:strVal val="visible"/>
                                      </p:to>
                                    </p:set>
                                    <p:animEffect transition="in" filter="fade">
                                      <p:cBhvr>
                                        <p:cTn id="21" dur="1000"/>
                                        <p:tgtEl>
                                          <p:spTgt spid="17411">
                                            <p:txEl>
                                              <p:pRg st="2" end="2"/>
                                            </p:txEl>
                                          </p:spTgt>
                                        </p:tgtEl>
                                      </p:cBhvr>
                                    </p:animEffect>
                                    <p:anim calcmode="lin" valueType="num">
                                      <p:cBhvr>
                                        <p:cTn id="22" dur="10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74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411">
                                            <p:txEl>
                                              <p:pRg st="3" end="3"/>
                                            </p:txEl>
                                          </p:spTgt>
                                        </p:tgtEl>
                                        <p:attrNameLst>
                                          <p:attrName>style.visibility</p:attrName>
                                        </p:attrNameLst>
                                      </p:cBhvr>
                                      <p:to>
                                        <p:strVal val="visible"/>
                                      </p:to>
                                    </p:set>
                                    <p:animEffect transition="in" filter="fade">
                                      <p:cBhvr>
                                        <p:cTn id="28" dur="1000"/>
                                        <p:tgtEl>
                                          <p:spTgt spid="17411">
                                            <p:txEl>
                                              <p:pRg st="3" end="3"/>
                                            </p:txEl>
                                          </p:spTgt>
                                        </p:tgtEl>
                                      </p:cBhvr>
                                    </p:animEffect>
                                    <p:anim calcmode="lin" valueType="num">
                                      <p:cBhvr>
                                        <p:cTn id="29" dur="10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74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0"/>
          <p:cNvSpPr>
            <a:spLocks noGrp="1" noChangeArrowheads="1"/>
          </p:cNvSpPr>
          <p:nvPr>
            <p:ph type="sldNum" sz="quarter" idx="12"/>
          </p:nvPr>
        </p:nvSpPr>
        <p:spPr>
          <a:noFill/>
        </p:spPr>
        <p:txBody>
          <a:bodyPr/>
          <a:lstStyle/>
          <a:p>
            <a:fld id="{0CEBA23A-C061-4377-AA8F-AE284003CFC3}" type="slidenum">
              <a:rPr lang="en-US" altLang="en-US"/>
              <a:pPr/>
              <a:t>22</a:t>
            </a:fld>
            <a:endParaRPr lang="en-US" altLang="en-US"/>
          </a:p>
        </p:txBody>
      </p:sp>
      <p:sp>
        <p:nvSpPr>
          <p:cNvPr id="2" name="Title 1"/>
          <p:cNvSpPr>
            <a:spLocks noGrp="1"/>
          </p:cNvSpPr>
          <p:nvPr>
            <p:ph type="title"/>
          </p:nvPr>
        </p:nvSpPr>
        <p:spPr>
          <a:xfrm>
            <a:off x="684213" y="228600"/>
            <a:ext cx="7773987" cy="823913"/>
          </a:xfrm>
        </p:spPr>
        <p:txBody>
          <a:bodyPr/>
          <a:lstStyle/>
          <a:p>
            <a:pPr>
              <a:defRPr/>
            </a:pPr>
            <a:r>
              <a:rPr lang="en-SG" sz="4000" dirty="0"/>
              <a:t>Arbitration: principal characteristics</a:t>
            </a:r>
          </a:p>
        </p:txBody>
      </p:sp>
      <p:sp>
        <p:nvSpPr>
          <p:cNvPr id="3" name="Content Placeholder 2"/>
          <p:cNvSpPr>
            <a:spLocks noGrp="1"/>
          </p:cNvSpPr>
          <p:nvPr>
            <p:ph idx="1"/>
          </p:nvPr>
        </p:nvSpPr>
        <p:spPr>
          <a:xfrm>
            <a:off x="685800" y="1268413"/>
            <a:ext cx="8458200" cy="5160962"/>
          </a:xfrm>
        </p:spPr>
        <p:txBody>
          <a:bodyPr/>
          <a:lstStyle/>
          <a:p>
            <a:pPr eaLnBrk="1" hangingPunct="1">
              <a:spcAft>
                <a:spcPts val="1200"/>
              </a:spcAft>
              <a:defRPr/>
            </a:pPr>
            <a:r>
              <a:rPr lang="en-SG" sz="2800" dirty="0"/>
              <a:t>consensual;</a:t>
            </a:r>
          </a:p>
          <a:p>
            <a:pPr eaLnBrk="1" hangingPunct="1">
              <a:spcAft>
                <a:spcPts val="1200"/>
              </a:spcAft>
              <a:defRPr/>
            </a:pPr>
            <a:r>
              <a:rPr lang="en-SG" sz="2800" dirty="0"/>
              <a:t>private procedure;</a:t>
            </a:r>
          </a:p>
          <a:p>
            <a:pPr eaLnBrk="1" hangingPunct="1">
              <a:spcAft>
                <a:spcPts val="1200"/>
              </a:spcAft>
              <a:defRPr/>
            </a:pPr>
            <a:r>
              <a:rPr lang="en-SG" sz="2800" dirty="0"/>
              <a:t>leads to a final and binding determination of the rights and obligations of the parties.</a:t>
            </a:r>
          </a:p>
          <a:p>
            <a:pPr eaLnBrk="1" hangingPunct="1">
              <a:spcAft>
                <a:spcPts val="1200"/>
              </a:spcAft>
              <a:defRPr/>
            </a:pPr>
            <a:r>
              <a:rPr lang="en-US" sz="2800" dirty="0"/>
              <a:t>appeals</a:t>
            </a:r>
            <a:endParaRPr lang="en-SG" sz="2800" dirty="0"/>
          </a:p>
          <a:p>
            <a:pPr eaLnBrk="1" hangingPunct="1">
              <a:spcAft>
                <a:spcPts val="1200"/>
              </a:spcAft>
              <a:defRPr/>
            </a:pPr>
            <a:r>
              <a:rPr lang="en-SG" sz="2800" dirty="0"/>
              <a:t>no government (court) support or interference, except in case of enforcement</a:t>
            </a:r>
          </a:p>
        </p:txBody>
      </p:sp>
      <p:sp>
        <p:nvSpPr>
          <p:cNvPr id="47108" name="Slide Number Placeholder 3"/>
          <p:cNvSpPr txBox="1">
            <a:spLocks noGrp="1"/>
          </p:cNvSpPr>
          <p:nvPr/>
        </p:nvSpPr>
        <p:spPr bwMode="auto">
          <a:xfrm>
            <a:off x="6553200" y="6248400"/>
            <a:ext cx="1905000" cy="457200"/>
          </a:xfrm>
          <a:prstGeom prst="rect">
            <a:avLst/>
          </a:prstGeom>
          <a:noFill/>
          <a:ln w="12700" cap="sq">
            <a:noFill/>
            <a:miter lim="800000"/>
            <a:headEnd type="none" w="sm" len="sm"/>
            <a:tailEnd type="none" w="sm" len="sm"/>
          </a:ln>
        </p:spPr>
        <p:txBody>
          <a:bodyPr/>
          <a:lstStyle/>
          <a:p>
            <a:pPr algn="r" eaLnBrk="1" hangingPunct="1">
              <a:spcBef>
                <a:spcPct val="50000"/>
              </a:spcBef>
            </a:pPr>
            <a:fld id="{A6DB3EF4-A2CB-4A50-9068-9A7C6BEA969B}" type="slidenum">
              <a:rPr lang="en-US" altLang="en-US" sz="1400"/>
              <a:pPr algn="r" eaLnBrk="1" hangingPunct="1">
                <a:spcBef>
                  <a:spcPct val="50000"/>
                </a:spcBef>
              </a:pPr>
              <a:t>22</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0"/>
          <p:cNvSpPr>
            <a:spLocks noGrp="1" noChangeArrowheads="1"/>
          </p:cNvSpPr>
          <p:nvPr>
            <p:ph type="sldNum" sz="quarter" idx="12"/>
          </p:nvPr>
        </p:nvSpPr>
        <p:spPr>
          <a:noFill/>
        </p:spPr>
        <p:txBody>
          <a:bodyPr/>
          <a:lstStyle/>
          <a:p>
            <a:fld id="{7653E590-F626-4886-B012-8F49143B27F5}" type="slidenum">
              <a:rPr lang="en-US" altLang="en-US"/>
              <a:pPr/>
              <a:t>23</a:t>
            </a:fld>
            <a:endParaRPr lang="en-US" altLang="en-US"/>
          </a:p>
        </p:txBody>
      </p:sp>
      <p:sp>
        <p:nvSpPr>
          <p:cNvPr id="2" name="Title 1"/>
          <p:cNvSpPr>
            <a:spLocks noGrp="1"/>
          </p:cNvSpPr>
          <p:nvPr>
            <p:ph type="title"/>
          </p:nvPr>
        </p:nvSpPr>
        <p:spPr>
          <a:xfrm>
            <a:off x="685800" y="228600"/>
            <a:ext cx="7772400" cy="771525"/>
          </a:xfrm>
        </p:spPr>
        <p:txBody>
          <a:bodyPr/>
          <a:lstStyle/>
          <a:p>
            <a:pPr eaLnBrk="1" hangingPunct="1">
              <a:defRPr/>
            </a:pPr>
            <a:r>
              <a:rPr lang="en-US" dirty="0"/>
              <a:t>Why Arbitration?</a:t>
            </a:r>
            <a:endParaRPr lang="en-SG" dirty="0"/>
          </a:p>
        </p:txBody>
      </p:sp>
      <p:sp>
        <p:nvSpPr>
          <p:cNvPr id="3" name="Content Placeholder 2"/>
          <p:cNvSpPr>
            <a:spLocks noGrp="1"/>
          </p:cNvSpPr>
          <p:nvPr>
            <p:ph idx="1"/>
          </p:nvPr>
        </p:nvSpPr>
        <p:spPr>
          <a:xfrm>
            <a:off x="500063" y="1268413"/>
            <a:ext cx="8175625" cy="4681537"/>
          </a:xfrm>
        </p:spPr>
        <p:txBody>
          <a:bodyPr/>
          <a:lstStyle/>
          <a:p>
            <a:pPr eaLnBrk="1" hangingPunct="1">
              <a:defRPr/>
            </a:pPr>
            <a:r>
              <a:rPr lang="en-US" sz="2400" dirty="0"/>
              <a:t>The failure of the courts to address delay and pending cases: “justice delayed is justice denied”</a:t>
            </a:r>
            <a:endParaRPr lang="en-SG" sz="2400" dirty="0"/>
          </a:p>
          <a:p>
            <a:pPr eaLnBrk="1" hangingPunct="1">
              <a:defRPr/>
            </a:pPr>
            <a:r>
              <a:rPr lang="en-SG" sz="2400" dirty="0"/>
              <a:t>Faster and less expensive (not anymore!)</a:t>
            </a:r>
          </a:p>
          <a:p>
            <a:pPr eaLnBrk="1" hangingPunct="1">
              <a:defRPr/>
            </a:pPr>
            <a:r>
              <a:rPr lang="en-SG" sz="2400" dirty="0"/>
              <a:t>Neutrality (schedule 5)</a:t>
            </a:r>
          </a:p>
          <a:p>
            <a:pPr eaLnBrk="1" hangingPunct="1">
              <a:defRPr/>
            </a:pPr>
            <a:r>
              <a:rPr lang="en-SG" sz="2400" dirty="0"/>
              <a:t>Procedural flexibility and control – convenience on time and venue</a:t>
            </a:r>
          </a:p>
          <a:p>
            <a:pPr eaLnBrk="1" hangingPunct="1">
              <a:defRPr/>
            </a:pPr>
            <a:r>
              <a:rPr lang="en-SG" sz="2400" dirty="0"/>
              <a:t>Selection of Arbitrators (experts)</a:t>
            </a:r>
          </a:p>
          <a:p>
            <a:pPr eaLnBrk="1" hangingPunct="1">
              <a:defRPr/>
            </a:pPr>
            <a:r>
              <a:rPr lang="en-SG" sz="2400" dirty="0"/>
              <a:t>Confidentiality – avoid unwanted publicity</a:t>
            </a:r>
          </a:p>
          <a:p>
            <a:pPr eaLnBrk="1" hangingPunct="1">
              <a:defRPr/>
            </a:pPr>
            <a:r>
              <a:rPr lang="en-SG" sz="2400" dirty="0"/>
              <a:t>Choice of applicable law (CPC, Evidence Act)</a:t>
            </a:r>
          </a:p>
          <a:p>
            <a:pPr eaLnBrk="1" hangingPunct="1">
              <a:defRPr/>
            </a:pPr>
            <a:r>
              <a:rPr lang="en-SG" sz="2400" dirty="0"/>
              <a:t>Choice of Forum</a:t>
            </a:r>
          </a:p>
          <a:p>
            <a:pPr eaLnBrk="1" hangingPunct="1">
              <a:defRPr/>
            </a:pPr>
            <a:endParaRPr lang="en-SG" sz="2800" dirty="0"/>
          </a:p>
        </p:txBody>
      </p:sp>
      <p:sp>
        <p:nvSpPr>
          <p:cNvPr id="49156" name="Slide Number Placeholder 3"/>
          <p:cNvSpPr txBox="1">
            <a:spLocks noGrp="1"/>
          </p:cNvSpPr>
          <p:nvPr/>
        </p:nvSpPr>
        <p:spPr bwMode="auto">
          <a:xfrm>
            <a:off x="6553200" y="6248400"/>
            <a:ext cx="1905000" cy="457200"/>
          </a:xfrm>
          <a:prstGeom prst="rect">
            <a:avLst/>
          </a:prstGeom>
          <a:noFill/>
          <a:ln w="12700" cap="sq">
            <a:noFill/>
            <a:miter lim="800000"/>
            <a:headEnd type="none" w="sm" len="sm"/>
            <a:tailEnd type="none" w="sm" len="sm"/>
          </a:ln>
        </p:spPr>
        <p:txBody>
          <a:bodyPr/>
          <a:lstStyle/>
          <a:p>
            <a:pPr algn="r" eaLnBrk="1" hangingPunct="1">
              <a:spcBef>
                <a:spcPct val="50000"/>
              </a:spcBef>
            </a:pPr>
            <a:fld id="{FDAB5895-1A51-4584-BC72-76C0DEE28BE2}" type="slidenum">
              <a:rPr lang="en-US" altLang="en-US" sz="1400"/>
              <a:pPr algn="r" eaLnBrk="1" hangingPunct="1">
                <a:spcBef>
                  <a:spcPct val="50000"/>
                </a:spcBef>
              </a:pPr>
              <a:t>23</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0"/>
          <p:cNvSpPr>
            <a:spLocks noGrp="1" noChangeArrowheads="1"/>
          </p:cNvSpPr>
          <p:nvPr>
            <p:ph type="sldNum" sz="quarter" idx="12"/>
          </p:nvPr>
        </p:nvSpPr>
        <p:spPr>
          <a:noFill/>
        </p:spPr>
        <p:txBody>
          <a:bodyPr/>
          <a:lstStyle/>
          <a:p>
            <a:fld id="{E91BD1E6-B9F4-4CF4-BFC7-02E672C4FEEC}" type="slidenum">
              <a:rPr lang="en-US" altLang="en-US"/>
              <a:pPr/>
              <a:t>24</a:t>
            </a:fld>
            <a:endParaRPr lang="en-US" altLang="en-US"/>
          </a:p>
        </p:txBody>
      </p:sp>
      <p:sp>
        <p:nvSpPr>
          <p:cNvPr id="15363" name="Rectangle 2"/>
          <p:cNvSpPr>
            <a:spLocks noGrp="1" noChangeArrowheads="1"/>
          </p:cNvSpPr>
          <p:nvPr>
            <p:ph type="title"/>
          </p:nvPr>
        </p:nvSpPr>
        <p:spPr>
          <a:xfrm>
            <a:off x="685800" y="228600"/>
            <a:ext cx="7772400" cy="896938"/>
          </a:xfrm>
        </p:spPr>
        <p:txBody>
          <a:bodyPr/>
          <a:lstStyle/>
          <a:p>
            <a:pPr>
              <a:defRPr/>
            </a:pPr>
            <a:r>
              <a:rPr lang="en-US" dirty="0">
                <a:solidFill>
                  <a:srgbClr val="FFFF00"/>
                </a:solidFill>
                <a:effectLst>
                  <a:outerShdw blurRad="38100" dist="38100" dir="2700000" algn="tl">
                    <a:srgbClr val="000000">
                      <a:alpha val="43137"/>
                    </a:srgbClr>
                  </a:outerShdw>
                </a:effectLst>
              </a:rPr>
              <a:t>Classification of Arbitration</a:t>
            </a:r>
          </a:p>
        </p:txBody>
      </p:sp>
      <p:sp>
        <p:nvSpPr>
          <p:cNvPr id="15364" name="Rectangle 3"/>
          <p:cNvSpPr>
            <a:spLocks noGrp="1" noChangeArrowheads="1"/>
          </p:cNvSpPr>
          <p:nvPr>
            <p:ph type="body" idx="1"/>
          </p:nvPr>
        </p:nvSpPr>
        <p:spPr>
          <a:xfrm>
            <a:off x="685800" y="1268413"/>
            <a:ext cx="8207375" cy="5256212"/>
          </a:xfrm>
        </p:spPr>
        <p:txBody>
          <a:bodyPr/>
          <a:lstStyle/>
          <a:p>
            <a:pPr>
              <a:lnSpc>
                <a:spcPct val="90000"/>
              </a:lnSpc>
              <a:spcAft>
                <a:spcPts val="600"/>
              </a:spcAft>
              <a:defRPr/>
            </a:pPr>
            <a:r>
              <a:rPr lang="en-US" sz="2400" b="1" u="sng" dirty="0"/>
              <a:t>International Arbitration</a:t>
            </a:r>
            <a:r>
              <a:rPr lang="en-US" sz="2400" dirty="0"/>
              <a:t>: </a:t>
            </a:r>
            <a:r>
              <a:rPr lang="en-SG" sz="2400" kern="1200" dirty="0">
                <a:effectLst>
                  <a:outerShdw blurRad="38100" dist="38100" dir="2700000" algn="tl">
                    <a:srgbClr val="000000">
                      <a:alpha val="43137"/>
                    </a:srgbClr>
                  </a:outerShdw>
                </a:effectLst>
              </a:rPr>
              <a:t>an arbitration relating to disputes arising out of legal relationships, whether contractual or not, considered as commercial under the law in India and where at least one of the parties is:- </a:t>
            </a:r>
          </a:p>
          <a:p>
            <a:pPr lvl="1">
              <a:lnSpc>
                <a:spcPct val="90000"/>
              </a:lnSpc>
              <a:spcAft>
                <a:spcPts val="600"/>
              </a:spcAft>
              <a:defRPr/>
            </a:pPr>
            <a:r>
              <a:rPr lang="en-SG" sz="2400" kern="1200" dirty="0">
                <a:effectLst>
                  <a:outerShdw blurRad="38100" dist="38100" dir="2700000" algn="tl">
                    <a:srgbClr val="000000">
                      <a:alpha val="43137"/>
                    </a:srgbClr>
                  </a:outerShdw>
                </a:effectLst>
              </a:rPr>
              <a:t>(i) an individual who is a national of, or habitually resident in, any country other than India; or </a:t>
            </a:r>
          </a:p>
          <a:p>
            <a:pPr lvl="1">
              <a:lnSpc>
                <a:spcPct val="90000"/>
              </a:lnSpc>
              <a:spcAft>
                <a:spcPts val="600"/>
              </a:spcAft>
              <a:defRPr/>
            </a:pPr>
            <a:r>
              <a:rPr lang="en-SG" sz="2400" kern="1200" dirty="0">
                <a:effectLst>
                  <a:outerShdw blurRad="38100" dist="38100" dir="2700000" algn="tl">
                    <a:srgbClr val="000000">
                      <a:alpha val="43137"/>
                    </a:srgbClr>
                  </a:outerShdw>
                </a:effectLst>
              </a:rPr>
              <a:t>(ii) a body corporate which is incorporated in any country other than India; or </a:t>
            </a:r>
          </a:p>
          <a:p>
            <a:pPr lvl="1">
              <a:lnSpc>
                <a:spcPct val="90000"/>
              </a:lnSpc>
              <a:spcAft>
                <a:spcPts val="600"/>
              </a:spcAft>
              <a:defRPr/>
            </a:pPr>
            <a:r>
              <a:rPr lang="en-SG" sz="2400" kern="1200" dirty="0">
                <a:effectLst>
                  <a:outerShdw blurRad="38100" dist="38100" dir="2700000" algn="tl">
                    <a:srgbClr val="000000">
                      <a:alpha val="43137"/>
                    </a:srgbClr>
                  </a:outerShdw>
                </a:effectLst>
              </a:rPr>
              <a:t>(iii) an association or a body of individuals whose central management and control is exercised in any country other than India; or </a:t>
            </a:r>
          </a:p>
          <a:p>
            <a:pPr lvl="1">
              <a:lnSpc>
                <a:spcPct val="90000"/>
              </a:lnSpc>
              <a:spcAft>
                <a:spcPts val="600"/>
              </a:spcAft>
              <a:defRPr/>
            </a:pPr>
            <a:r>
              <a:rPr lang="en-SG" sz="2400" kern="1200" dirty="0">
                <a:effectLst>
                  <a:outerShdw blurRad="38100" dist="38100" dir="2700000" algn="tl">
                    <a:srgbClr val="000000">
                      <a:alpha val="43137"/>
                    </a:srgbClr>
                  </a:outerShdw>
                </a:effectLst>
              </a:rPr>
              <a:t>(iv) the Government of a foreign country".</a:t>
            </a:r>
            <a:endParaRPr lang="en-US"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barn(inVertical)">
                                      <p:cBhvr>
                                        <p:cTn id="7" dur="500"/>
                                        <p:tgtEl>
                                          <p:spTgt spid="1536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364">
                                            <p:txEl>
                                              <p:pRg st="1" end="1"/>
                                            </p:txEl>
                                          </p:spTgt>
                                        </p:tgtEl>
                                        <p:attrNameLst>
                                          <p:attrName>style.visibility</p:attrName>
                                        </p:attrNameLst>
                                      </p:cBhvr>
                                      <p:to>
                                        <p:strVal val="visible"/>
                                      </p:to>
                                    </p:set>
                                    <p:animEffect transition="in" filter="barn(inVertical)">
                                      <p:cBhvr>
                                        <p:cTn id="10" dur="500"/>
                                        <p:tgtEl>
                                          <p:spTgt spid="15364">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364">
                                            <p:txEl>
                                              <p:pRg st="2" end="2"/>
                                            </p:txEl>
                                          </p:spTgt>
                                        </p:tgtEl>
                                        <p:attrNameLst>
                                          <p:attrName>style.visibility</p:attrName>
                                        </p:attrNameLst>
                                      </p:cBhvr>
                                      <p:to>
                                        <p:strVal val="visible"/>
                                      </p:to>
                                    </p:set>
                                    <p:animEffect transition="in" filter="barn(inVertical)">
                                      <p:cBhvr>
                                        <p:cTn id="13" dur="500"/>
                                        <p:tgtEl>
                                          <p:spTgt spid="15364">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364">
                                            <p:txEl>
                                              <p:pRg st="3" end="3"/>
                                            </p:txEl>
                                          </p:spTgt>
                                        </p:tgtEl>
                                        <p:attrNameLst>
                                          <p:attrName>style.visibility</p:attrName>
                                        </p:attrNameLst>
                                      </p:cBhvr>
                                      <p:to>
                                        <p:strVal val="visible"/>
                                      </p:to>
                                    </p:set>
                                    <p:animEffect transition="in" filter="barn(inVertical)">
                                      <p:cBhvr>
                                        <p:cTn id="16" dur="500"/>
                                        <p:tgtEl>
                                          <p:spTgt spid="15364">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5364">
                                            <p:txEl>
                                              <p:pRg st="4" end="4"/>
                                            </p:txEl>
                                          </p:spTgt>
                                        </p:tgtEl>
                                        <p:attrNameLst>
                                          <p:attrName>style.visibility</p:attrName>
                                        </p:attrNameLst>
                                      </p:cBhvr>
                                      <p:to>
                                        <p:strVal val="visible"/>
                                      </p:to>
                                    </p:set>
                                    <p:animEffect transition="in" filter="barn(inVertical)">
                                      <p:cBhvr>
                                        <p:cTn id="19" dur="500"/>
                                        <p:tgtEl>
                                          <p:spTgt spid="153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SG"/>
          </a:p>
        </p:txBody>
      </p:sp>
      <p:sp>
        <p:nvSpPr>
          <p:cNvPr id="3" name="Content Placeholder 2"/>
          <p:cNvSpPr>
            <a:spLocks noGrp="1"/>
          </p:cNvSpPr>
          <p:nvPr>
            <p:ph idx="1"/>
          </p:nvPr>
        </p:nvSpPr>
        <p:spPr/>
        <p:txBody>
          <a:bodyPr/>
          <a:lstStyle/>
          <a:p>
            <a:pPr>
              <a:lnSpc>
                <a:spcPct val="90000"/>
              </a:lnSpc>
              <a:spcAft>
                <a:spcPts val="1200"/>
              </a:spcAft>
              <a:defRPr/>
            </a:pPr>
            <a:r>
              <a:rPr lang="en-US" b="1" u="sng" dirty="0"/>
              <a:t>Domestic Arbitration</a:t>
            </a:r>
            <a:r>
              <a:rPr lang="en-US" b="1" dirty="0"/>
              <a:t> - </a:t>
            </a:r>
            <a:r>
              <a:rPr lang="en-SG" dirty="0">
                <a:effectLst>
                  <a:outerShdw blurRad="38100" dist="38100" dir="2700000" algn="tl">
                    <a:srgbClr val="000000">
                      <a:alpha val="43137"/>
                    </a:srgbClr>
                  </a:outerShdw>
                </a:effectLst>
              </a:rPr>
              <a:t>is an arbitration which does not fall within the definition of international arbitration.</a:t>
            </a:r>
            <a:endParaRPr lang="en-US" b="1" u="sng" dirty="0">
              <a:effectLst>
                <a:outerShdw blurRad="38100" dist="38100" dir="2700000" algn="tl">
                  <a:srgbClr val="000000">
                    <a:alpha val="43137"/>
                  </a:srgbClr>
                </a:outerShdw>
              </a:effectLst>
            </a:endParaRPr>
          </a:p>
          <a:p>
            <a:pPr>
              <a:lnSpc>
                <a:spcPct val="90000"/>
              </a:lnSpc>
              <a:defRPr/>
            </a:pPr>
            <a:r>
              <a:rPr lang="en-US" b="1" u="sng" dirty="0"/>
              <a:t>Foreign Arbitration</a:t>
            </a:r>
            <a:r>
              <a:rPr lang="en-US" dirty="0"/>
              <a:t>: an arbitration conducted in place outside India and the </a:t>
            </a:r>
            <a:r>
              <a:rPr lang="en-US" dirty="0">
                <a:solidFill>
                  <a:srgbClr val="FFFF00"/>
                </a:solidFill>
              </a:rPr>
              <a:t>resulting award is sought to be enforced </a:t>
            </a:r>
            <a:r>
              <a:rPr lang="en-US" dirty="0"/>
              <a:t>as a foreign award.</a:t>
            </a:r>
          </a:p>
          <a:p>
            <a:pPr>
              <a:defRPr/>
            </a:pPr>
            <a:endParaRPr lang="en-SG" dirty="0"/>
          </a:p>
        </p:txBody>
      </p:sp>
      <p:sp>
        <p:nvSpPr>
          <p:cNvPr id="53251" name="Slide Number Placeholder 3"/>
          <p:cNvSpPr>
            <a:spLocks noGrp="1"/>
          </p:cNvSpPr>
          <p:nvPr>
            <p:ph type="sldNum" sz="quarter" idx="12"/>
          </p:nvPr>
        </p:nvSpPr>
        <p:spPr>
          <a:noFill/>
        </p:spPr>
        <p:txBody>
          <a:bodyPr/>
          <a:lstStyle/>
          <a:p>
            <a:fld id="{B5589EE0-D0A9-4B4C-A07B-822DFE779B97}" type="slidenum">
              <a:rPr lang="en-US" altLang="en-US"/>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0"/>
          <p:cNvSpPr>
            <a:spLocks noGrp="1" noChangeArrowheads="1"/>
          </p:cNvSpPr>
          <p:nvPr>
            <p:ph type="sldNum" sz="quarter" idx="12"/>
          </p:nvPr>
        </p:nvSpPr>
        <p:spPr>
          <a:noFill/>
        </p:spPr>
        <p:txBody>
          <a:bodyPr/>
          <a:lstStyle/>
          <a:p>
            <a:fld id="{D1E19E75-286F-4D36-9B53-BA4A7AA22BEE}" type="slidenum">
              <a:rPr lang="en-US" altLang="en-US"/>
              <a:pPr/>
              <a:t>26</a:t>
            </a:fld>
            <a:endParaRPr lang="en-US" altLang="en-US"/>
          </a:p>
        </p:txBody>
      </p:sp>
      <p:sp>
        <p:nvSpPr>
          <p:cNvPr id="17411" name="Rectangle 2"/>
          <p:cNvSpPr>
            <a:spLocks noGrp="1" noChangeArrowheads="1"/>
          </p:cNvSpPr>
          <p:nvPr>
            <p:ph type="title"/>
          </p:nvPr>
        </p:nvSpPr>
        <p:spPr>
          <a:xfrm>
            <a:off x="685800" y="228600"/>
            <a:ext cx="8458200" cy="1219200"/>
          </a:xfrm>
        </p:spPr>
        <p:txBody>
          <a:bodyPr/>
          <a:lstStyle/>
          <a:p>
            <a:pPr algn="l">
              <a:defRPr/>
            </a:pPr>
            <a:r>
              <a:rPr lang="en-US" sz="4000" b="1" dirty="0"/>
              <a:t>Where to Arbitrate?: </a:t>
            </a:r>
            <a:r>
              <a:rPr lang="en-US" sz="2800" dirty="0">
                <a:effectLst/>
              </a:rPr>
              <a:t>Institutional vs. Ad hoc</a:t>
            </a:r>
          </a:p>
        </p:txBody>
      </p:sp>
      <p:sp>
        <p:nvSpPr>
          <p:cNvPr id="17412" name="Rectangle 3"/>
          <p:cNvSpPr>
            <a:spLocks noGrp="1" noChangeArrowheads="1"/>
          </p:cNvSpPr>
          <p:nvPr>
            <p:ph type="body" idx="1"/>
          </p:nvPr>
        </p:nvSpPr>
        <p:spPr>
          <a:xfrm>
            <a:off x="685800" y="1341438"/>
            <a:ext cx="7772400" cy="5111750"/>
          </a:xfrm>
        </p:spPr>
        <p:txBody>
          <a:bodyPr/>
          <a:lstStyle/>
          <a:p>
            <a:pPr>
              <a:lnSpc>
                <a:spcPct val="90000"/>
              </a:lnSpc>
              <a:buFont typeface="Wingdings" pitchFamily="2" charset="2"/>
              <a:buNone/>
              <a:defRPr/>
            </a:pPr>
            <a:r>
              <a:rPr lang="en-US" b="1" dirty="0">
                <a:solidFill>
                  <a:schemeClr val="tx2"/>
                </a:solidFill>
              </a:rPr>
              <a:t>Institutional Arbitration</a:t>
            </a:r>
            <a:r>
              <a:rPr lang="en-US" dirty="0">
                <a:solidFill>
                  <a:schemeClr val="tx2"/>
                </a:solidFill>
              </a:rPr>
              <a:t>:</a:t>
            </a:r>
            <a:endParaRPr lang="en-US" dirty="0"/>
          </a:p>
          <a:p>
            <a:pPr>
              <a:lnSpc>
                <a:spcPct val="90000"/>
              </a:lnSpc>
              <a:spcAft>
                <a:spcPts val="600"/>
              </a:spcAft>
              <a:defRPr/>
            </a:pPr>
            <a:r>
              <a:rPr lang="en-US" sz="2800" dirty="0"/>
              <a:t>The Institution help the parties in the smooth conduct of the arbitration – arranges all institutional and logistic support </a:t>
            </a:r>
          </a:p>
          <a:p>
            <a:pPr>
              <a:lnSpc>
                <a:spcPct val="90000"/>
              </a:lnSpc>
              <a:spcAft>
                <a:spcPts val="600"/>
              </a:spcAft>
              <a:defRPr/>
            </a:pPr>
            <a:r>
              <a:rPr lang="en-US" sz="2800" dirty="0">
                <a:effectLst>
                  <a:outerShdw blurRad="38100" dist="38100" dir="2700000" algn="tl">
                    <a:srgbClr val="000000">
                      <a:alpha val="43137"/>
                    </a:srgbClr>
                  </a:outerShdw>
                </a:effectLst>
              </a:rPr>
              <a:t>Appoint arbitrators; set arbitrators’ fees</a:t>
            </a:r>
          </a:p>
          <a:p>
            <a:pPr>
              <a:lnSpc>
                <a:spcPct val="90000"/>
              </a:lnSpc>
              <a:spcAft>
                <a:spcPts val="600"/>
              </a:spcAft>
              <a:defRPr/>
            </a:pPr>
            <a:r>
              <a:rPr lang="en-US" sz="2800" dirty="0">
                <a:effectLst>
                  <a:outerShdw blurRad="38100" dist="38100" dir="2700000" algn="tl">
                    <a:srgbClr val="000000">
                      <a:alpha val="43137"/>
                    </a:srgbClr>
                  </a:outerShdw>
                </a:effectLst>
              </a:rPr>
              <a:t>Supervise the arbitral procedure</a:t>
            </a:r>
          </a:p>
          <a:p>
            <a:pPr>
              <a:lnSpc>
                <a:spcPct val="90000"/>
              </a:lnSpc>
              <a:spcAft>
                <a:spcPts val="600"/>
              </a:spcAft>
              <a:defRPr/>
            </a:pPr>
            <a:r>
              <a:rPr lang="en-US" sz="2800" dirty="0">
                <a:effectLst>
                  <a:outerShdw blurRad="38100" dist="38100" dir="2700000" algn="tl">
                    <a:srgbClr val="000000">
                      <a:alpha val="43137"/>
                    </a:srgbClr>
                  </a:outerShdw>
                </a:effectLst>
              </a:rPr>
              <a:t>Provides for Rules of procedure </a:t>
            </a:r>
            <a:r>
              <a:rPr lang="en-US" sz="2800" dirty="0">
                <a:effectLst/>
              </a:rPr>
              <a:t>-</a:t>
            </a:r>
            <a:r>
              <a:rPr lang="en-US" sz="2800" dirty="0">
                <a:effectLst>
                  <a:outerShdw blurRad="38100" dist="38100" dir="2700000" algn="tl">
                    <a:srgbClr val="000000">
                      <a:alpha val="43137"/>
                    </a:srgbClr>
                  </a:outerShdw>
                </a:effectLst>
              </a:rPr>
              <a:t> </a:t>
            </a:r>
            <a:r>
              <a:rPr lang="en-US" sz="2800" dirty="0"/>
              <a:t>Notice – roster of arbitrators.</a:t>
            </a:r>
          </a:p>
          <a:p>
            <a:pPr>
              <a:lnSpc>
                <a:spcPct val="90000"/>
              </a:lnSpc>
              <a:spcAft>
                <a:spcPts val="600"/>
              </a:spcAft>
              <a:defRPr/>
            </a:pPr>
            <a:r>
              <a:rPr lang="en-US" sz="2800" dirty="0"/>
              <a:t> </a:t>
            </a:r>
            <a:r>
              <a:rPr lang="en-US" sz="2800" dirty="0">
                <a:effectLst/>
              </a:rPr>
              <a:t>Reviews of awards for procedural flaws (ICC arbitration)</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fade">
                                      <p:cBhvr>
                                        <p:cTn id="7" dur="1000"/>
                                        <p:tgtEl>
                                          <p:spTgt spid="17412">
                                            <p:txEl>
                                              <p:pRg st="0" end="0"/>
                                            </p:txEl>
                                          </p:spTgt>
                                        </p:tgtEl>
                                      </p:cBhvr>
                                    </p:animEffect>
                                    <p:anim calcmode="lin" valueType="num">
                                      <p:cBhvr>
                                        <p:cTn id="8" dur="1000" fill="hold"/>
                                        <p:tgtEl>
                                          <p:spTgt spid="174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4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412">
                                            <p:txEl>
                                              <p:pRg st="1" end="1"/>
                                            </p:txEl>
                                          </p:spTgt>
                                        </p:tgtEl>
                                        <p:attrNameLst>
                                          <p:attrName>style.visibility</p:attrName>
                                        </p:attrNameLst>
                                      </p:cBhvr>
                                      <p:to>
                                        <p:strVal val="visible"/>
                                      </p:to>
                                    </p:set>
                                    <p:animEffect transition="in" filter="fade">
                                      <p:cBhvr>
                                        <p:cTn id="14" dur="1000"/>
                                        <p:tgtEl>
                                          <p:spTgt spid="17412">
                                            <p:txEl>
                                              <p:pRg st="1" end="1"/>
                                            </p:txEl>
                                          </p:spTgt>
                                        </p:tgtEl>
                                      </p:cBhvr>
                                    </p:animEffect>
                                    <p:anim calcmode="lin" valueType="num">
                                      <p:cBhvr>
                                        <p:cTn id="15" dur="1000" fill="hold"/>
                                        <p:tgtEl>
                                          <p:spTgt spid="174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4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412">
                                            <p:txEl>
                                              <p:pRg st="2" end="2"/>
                                            </p:txEl>
                                          </p:spTgt>
                                        </p:tgtEl>
                                        <p:attrNameLst>
                                          <p:attrName>style.visibility</p:attrName>
                                        </p:attrNameLst>
                                      </p:cBhvr>
                                      <p:to>
                                        <p:strVal val="visible"/>
                                      </p:to>
                                    </p:set>
                                    <p:animEffect transition="in" filter="fade">
                                      <p:cBhvr>
                                        <p:cTn id="21" dur="1000"/>
                                        <p:tgtEl>
                                          <p:spTgt spid="17412">
                                            <p:txEl>
                                              <p:pRg st="2" end="2"/>
                                            </p:txEl>
                                          </p:spTgt>
                                        </p:tgtEl>
                                      </p:cBhvr>
                                    </p:animEffect>
                                    <p:anim calcmode="lin" valueType="num">
                                      <p:cBhvr>
                                        <p:cTn id="22" dur="1000" fill="hold"/>
                                        <p:tgtEl>
                                          <p:spTgt spid="174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74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412">
                                            <p:txEl>
                                              <p:pRg st="3" end="3"/>
                                            </p:txEl>
                                          </p:spTgt>
                                        </p:tgtEl>
                                        <p:attrNameLst>
                                          <p:attrName>style.visibility</p:attrName>
                                        </p:attrNameLst>
                                      </p:cBhvr>
                                      <p:to>
                                        <p:strVal val="visible"/>
                                      </p:to>
                                    </p:set>
                                    <p:animEffect transition="in" filter="fade">
                                      <p:cBhvr>
                                        <p:cTn id="28" dur="1000"/>
                                        <p:tgtEl>
                                          <p:spTgt spid="17412">
                                            <p:txEl>
                                              <p:pRg st="3" end="3"/>
                                            </p:txEl>
                                          </p:spTgt>
                                        </p:tgtEl>
                                      </p:cBhvr>
                                    </p:animEffect>
                                    <p:anim calcmode="lin" valueType="num">
                                      <p:cBhvr>
                                        <p:cTn id="29" dur="1000" fill="hold"/>
                                        <p:tgtEl>
                                          <p:spTgt spid="1741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74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412">
                                            <p:txEl>
                                              <p:pRg st="4" end="4"/>
                                            </p:txEl>
                                          </p:spTgt>
                                        </p:tgtEl>
                                        <p:attrNameLst>
                                          <p:attrName>style.visibility</p:attrName>
                                        </p:attrNameLst>
                                      </p:cBhvr>
                                      <p:to>
                                        <p:strVal val="visible"/>
                                      </p:to>
                                    </p:set>
                                    <p:animEffect transition="in" filter="fade">
                                      <p:cBhvr>
                                        <p:cTn id="35" dur="1000"/>
                                        <p:tgtEl>
                                          <p:spTgt spid="17412">
                                            <p:txEl>
                                              <p:pRg st="4" end="4"/>
                                            </p:txEl>
                                          </p:spTgt>
                                        </p:tgtEl>
                                      </p:cBhvr>
                                    </p:animEffect>
                                    <p:anim calcmode="lin" valueType="num">
                                      <p:cBhvr>
                                        <p:cTn id="36" dur="1000" fill="hold"/>
                                        <p:tgtEl>
                                          <p:spTgt spid="1741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74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412">
                                            <p:txEl>
                                              <p:pRg st="5" end="5"/>
                                            </p:txEl>
                                          </p:spTgt>
                                        </p:tgtEl>
                                        <p:attrNameLst>
                                          <p:attrName>style.visibility</p:attrName>
                                        </p:attrNameLst>
                                      </p:cBhvr>
                                      <p:to>
                                        <p:strVal val="visible"/>
                                      </p:to>
                                    </p:set>
                                    <p:animEffect transition="in" filter="fade">
                                      <p:cBhvr>
                                        <p:cTn id="42" dur="1000"/>
                                        <p:tgtEl>
                                          <p:spTgt spid="17412">
                                            <p:txEl>
                                              <p:pRg st="5" end="5"/>
                                            </p:txEl>
                                          </p:spTgt>
                                        </p:tgtEl>
                                      </p:cBhvr>
                                    </p:animEffect>
                                    <p:anim calcmode="lin" valueType="num">
                                      <p:cBhvr>
                                        <p:cTn id="43" dur="1000" fill="hold"/>
                                        <p:tgtEl>
                                          <p:spTgt spid="1741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741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p:cNvSpPr>
            <a:spLocks noGrp="1"/>
          </p:cNvSpPr>
          <p:nvPr>
            <p:ph type="sldNum" sz="quarter" idx="12"/>
          </p:nvPr>
        </p:nvSpPr>
        <p:spPr>
          <a:noFill/>
        </p:spPr>
        <p:txBody>
          <a:bodyPr/>
          <a:lstStyle/>
          <a:p>
            <a:fld id="{DFE32003-CE6F-4B41-B652-43DF4B63B564}" type="slidenum">
              <a:rPr lang="en-US" altLang="en-US"/>
              <a:pPr/>
              <a:t>27</a:t>
            </a:fld>
            <a:endParaRPr lang="en-US" altLang="en-US"/>
          </a:p>
        </p:txBody>
      </p:sp>
      <p:sp>
        <p:nvSpPr>
          <p:cNvPr id="1026" name="Rectangle 2"/>
          <p:cNvSpPr>
            <a:spLocks noGrp="1" noChangeArrowheads="1"/>
          </p:cNvSpPr>
          <p:nvPr>
            <p:ph type="title"/>
          </p:nvPr>
        </p:nvSpPr>
        <p:spPr/>
        <p:txBody>
          <a:bodyPr/>
          <a:lstStyle/>
          <a:p>
            <a:pPr eaLnBrk="1" hangingPunct="1">
              <a:defRPr/>
            </a:pPr>
            <a:r>
              <a:rPr lang="en-SG" sz="3200" b="1" dirty="0"/>
              <a:t>Examples of International Arbitral Institutions</a:t>
            </a:r>
            <a:endParaRPr lang="en-US" u="sng" dirty="0"/>
          </a:p>
        </p:txBody>
      </p:sp>
      <p:sp>
        <p:nvSpPr>
          <p:cNvPr id="1027" name="Rectangle 3"/>
          <p:cNvSpPr>
            <a:spLocks noGrp="1" noChangeArrowheads="1"/>
          </p:cNvSpPr>
          <p:nvPr>
            <p:ph type="body" idx="1"/>
          </p:nvPr>
        </p:nvSpPr>
        <p:spPr>
          <a:xfrm>
            <a:off x="395288" y="1428750"/>
            <a:ext cx="8748712" cy="5200650"/>
          </a:xfrm>
        </p:spPr>
        <p:txBody>
          <a:bodyPr/>
          <a:lstStyle/>
          <a:p>
            <a:pPr eaLnBrk="1" hangingPunct="1">
              <a:spcAft>
                <a:spcPts val="600"/>
              </a:spcAft>
              <a:defRPr/>
            </a:pPr>
            <a:r>
              <a:rPr lang="en-SG" sz="2800" dirty="0"/>
              <a:t>‘International Court of Arbitration’ of the International Chamber of Commerce (ICC)</a:t>
            </a:r>
          </a:p>
          <a:p>
            <a:pPr eaLnBrk="1" hangingPunct="1">
              <a:spcAft>
                <a:spcPts val="600"/>
              </a:spcAft>
              <a:defRPr/>
            </a:pPr>
            <a:r>
              <a:rPr lang="en-SG" sz="2800" dirty="0"/>
              <a:t>American Arbitration Association (AAA)</a:t>
            </a:r>
          </a:p>
          <a:p>
            <a:pPr eaLnBrk="1" hangingPunct="1">
              <a:spcAft>
                <a:spcPts val="600"/>
              </a:spcAft>
              <a:defRPr/>
            </a:pPr>
            <a:r>
              <a:rPr lang="en-SG" sz="2800" dirty="0"/>
              <a:t>London Court of International Arbitration (LCIA)</a:t>
            </a:r>
          </a:p>
          <a:p>
            <a:pPr eaLnBrk="1" hangingPunct="1">
              <a:spcAft>
                <a:spcPts val="600"/>
              </a:spcAft>
              <a:defRPr/>
            </a:pPr>
            <a:r>
              <a:rPr lang="en-SG" sz="2800" dirty="0"/>
              <a:t>Singapore International Arbitration Centre (SIAC)</a:t>
            </a:r>
          </a:p>
          <a:p>
            <a:pPr eaLnBrk="1" hangingPunct="1">
              <a:spcAft>
                <a:spcPts val="600"/>
              </a:spcAft>
              <a:defRPr/>
            </a:pPr>
            <a:r>
              <a:rPr lang="en-SG" sz="2800" dirty="0"/>
              <a:t>AALCO Regional Arbitration Centres  - Kuala Lumpur, Cairo, Tehran and Lagos</a:t>
            </a:r>
          </a:p>
          <a:p>
            <a:pPr eaLnBrk="1" hangingPunct="1">
              <a:spcAft>
                <a:spcPts val="600"/>
              </a:spcAft>
              <a:defRPr/>
            </a:pPr>
            <a:r>
              <a:rPr lang="en-SG" sz="2800" dirty="0"/>
              <a:t>Indian Council of Arbitration (ICA), New Delhi</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fade">
                                      <p:cBhvr>
                                        <p:cTn id="7" dur="1000"/>
                                        <p:tgtEl>
                                          <p:spTgt spid="1027">
                                            <p:txEl>
                                              <p:pRg st="0" end="0"/>
                                            </p:txEl>
                                          </p:spTgt>
                                        </p:tgtEl>
                                      </p:cBhvr>
                                    </p:animEffect>
                                    <p:anim calcmode="lin" valueType="num">
                                      <p:cBhvr>
                                        <p:cTn id="8" dur="10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27">
                                            <p:txEl>
                                              <p:pRg st="1" end="1"/>
                                            </p:txEl>
                                          </p:spTgt>
                                        </p:tgtEl>
                                        <p:attrNameLst>
                                          <p:attrName>style.visibility</p:attrName>
                                        </p:attrNameLst>
                                      </p:cBhvr>
                                      <p:to>
                                        <p:strVal val="visible"/>
                                      </p:to>
                                    </p:set>
                                    <p:animEffect transition="in" filter="fade">
                                      <p:cBhvr>
                                        <p:cTn id="14" dur="1000"/>
                                        <p:tgtEl>
                                          <p:spTgt spid="1027">
                                            <p:txEl>
                                              <p:pRg st="1" end="1"/>
                                            </p:txEl>
                                          </p:spTgt>
                                        </p:tgtEl>
                                      </p:cBhvr>
                                    </p:animEffect>
                                    <p:anim calcmode="lin" valueType="num">
                                      <p:cBhvr>
                                        <p:cTn id="15" dur="10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27">
                                            <p:txEl>
                                              <p:pRg st="2" end="2"/>
                                            </p:txEl>
                                          </p:spTgt>
                                        </p:tgtEl>
                                        <p:attrNameLst>
                                          <p:attrName>style.visibility</p:attrName>
                                        </p:attrNameLst>
                                      </p:cBhvr>
                                      <p:to>
                                        <p:strVal val="visible"/>
                                      </p:to>
                                    </p:set>
                                    <p:animEffect transition="in" filter="fade">
                                      <p:cBhvr>
                                        <p:cTn id="21" dur="1000"/>
                                        <p:tgtEl>
                                          <p:spTgt spid="1027">
                                            <p:txEl>
                                              <p:pRg st="2" end="2"/>
                                            </p:txEl>
                                          </p:spTgt>
                                        </p:tgtEl>
                                      </p:cBhvr>
                                    </p:animEffect>
                                    <p:anim calcmode="lin" valueType="num">
                                      <p:cBhvr>
                                        <p:cTn id="22" dur="10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27">
                                            <p:txEl>
                                              <p:pRg st="3" end="3"/>
                                            </p:txEl>
                                          </p:spTgt>
                                        </p:tgtEl>
                                        <p:attrNameLst>
                                          <p:attrName>style.visibility</p:attrName>
                                        </p:attrNameLst>
                                      </p:cBhvr>
                                      <p:to>
                                        <p:strVal val="visible"/>
                                      </p:to>
                                    </p:set>
                                    <p:animEffect transition="in" filter="fade">
                                      <p:cBhvr>
                                        <p:cTn id="28" dur="1000"/>
                                        <p:tgtEl>
                                          <p:spTgt spid="1027">
                                            <p:txEl>
                                              <p:pRg st="3" end="3"/>
                                            </p:txEl>
                                          </p:spTgt>
                                        </p:tgtEl>
                                      </p:cBhvr>
                                    </p:animEffect>
                                    <p:anim calcmode="lin" valueType="num">
                                      <p:cBhvr>
                                        <p:cTn id="29" dur="1000" fill="hold"/>
                                        <p:tgtEl>
                                          <p:spTgt spid="102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27">
                                            <p:txEl>
                                              <p:pRg st="4" end="4"/>
                                            </p:txEl>
                                          </p:spTgt>
                                        </p:tgtEl>
                                        <p:attrNameLst>
                                          <p:attrName>style.visibility</p:attrName>
                                        </p:attrNameLst>
                                      </p:cBhvr>
                                      <p:to>
                                        <p:strVal val="visible"/>
                                      </p:to>
                                    </p:set>
                                    <p:animEffect transition="in" filter="fade">
                                      <p:cBhvr>
                                        <p:cTn id="35" dur="1000"/>
                                        <p:tgtEl>
                                          <p:spTgt spid="1027">
                                            <p:txEl>
                                              <p:pRg st="4" end="4"/>
                                            </p:txEl>
                                          </p:spTgt>
                                        </p:tgtEl>
                                      </p:cBhvr>
                                    </p:animEffect>
                                    <p:anim calcmode="lin" valueType="num">
                                      <p:cBhvr>
                                        <p:cTn id="36" dur="1000" fill="hold"/>
                                        <p:tgtEl>
                                          <p:spTgt spid="102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27">
                                            <p:txEl>
                                              <p:pRg st="5" end="5"/>
                                            </p:txEl>
                                          </p:spTgt>
                                        </p:tgtEl>
                                        <p:attrNameLst>
                                          <p:attrName>style.visibility</p:attrName>
                                        </p:attrNameLst>
                                      </p:cBhvr>
                                      <p:to>
                                        <p:strVal val="visible"/>
                                      </p:to>
                                    </p:set>
                                    <p:animEffect transition="in" filter="fade">
                                      <p:cBhvr>
                                        <p:cTn id="42" dur="1000"/>
                                        <p:tgtEl>
                                          <p:spTgt spid="1027">
                                            <p:txEl>
                                              <p:pRg st="5" end="5"/>
                                            </p:txEl>
                                          </p:spTgt>
                                        </p:tgtEl>
                                      </p:cBhvr>
                                    </p:animEffect>
                                    <p:anim calcmode="lin" valueType="num">
                                      <p:cBhvr>
                                        <p:cTn id="43" dur="1000" fill="hold"/>
                                        <p:tgtEl>
                                          <p:spTgt spid="102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2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0"/>
          <p:cNvSpPr>
            <a:spLocks noGrp="1" noChangeArrowheads="1"/>
          </p:cNvSpPr>
          <p:nvPr>
            <p:ph type="sldNum" sz="quarter" idx="12"/>
          </p:nvPr>
        </p:nvSpPr>
        <p:spPr>
          <a:noFill/>
        </p:spPr>
        <p:txBody>
          <a:bodyPr/>
          <a:lstStyle/>
          <a:p>
            <a:fld id="{4557A410-F6F5-415A-814F-4188D9B8ECD4}" type="slidenum">
              <a:rPr lang="en-US" altLang="en-US"/>
              <a:pPr/>
              <a:t>28</a:t>
            </a:fld>
            <a:endParaRPr lang="en-US" altLang="en-US"/>
          </a:p>
        </p:txBody>
      </p:sp>
      <p:sp>
        <p:nvSpPr>
          <p:cNvPr id="2" name="Title 1"/>
          <p:cNvSpPr>
            <a:spLocks noGrp="1"/>
          </p:cNvSpPr>
          <p:nvPr>
            <p:ph type="title"/>
          </p:nvPr>
        </p:nvSpPr>
        <p:spPr>
          <a:xfrm>
            <a:off x="685800" y="228600"/>
            <a:ext cx="7772400" cy="700088"/>
          </a:xfrm>
        </p:spPr>
        <p:txBody>
          <a:bodyPr/>
          <a:lstStyle/>
          <a:p>
            <a:pPr algn="l">
              <a:defRPr/>
            </a:pPr>
            <a:r>
              <a:rPr lang="en-US" sz="3200" b="1" dirty="0"/>
              <a:t>Other options to conduct Arbitration…</a:t>
            </a:r>
            <a:endParaRPr lang="en-SG" sz="3200" b="1" dirty="0"/>
          </a:p>
        </p:txBody>
      </p:sp>
      <p:sp>
        <p:nvSpPr>
          <p:cNvPr id="3" name="Content Placeholder 2"/>
          <p:cNvSpPr>
            <a:spLocks noGrp="1"/>
          </p:cNvSpPr>
          <p:nvPr>
            <p:ph idx="1"/>
          </p:nvPr>
        </p:nvSpPr>
        <p:spPr>
          <a:xfrm>
            <a:off x="685800" y="1125538"/>
            <a:ext cx="8172450" cy="5232400"/>
          </a:xfrm>
        </p:spPr>
        <p:txBody>
          <a:bodyPr/>
          <a:lstStyle/>
          <a:p>
            <a:pPr>
              <a:defRPr/>
            </a:pPr>
            <a:r>
              <a:rPr lang="en-US" sz="2800" b="1" i="1" dirty="0">
                <a:solidFill>
                  <a:schemeClr val="tx2"/>
                </a:solidFill>
                <a:effectLst>
                  <a:outerShdw blurRad="38100" dist="38100" dir="2700000" algn="tl">
                    <a:srgbClr val="000000">
                      <a:alpha val="43137"/>
                    </a:srgbClr>
                  </a:outerShdw>
                </a:effectLst>
              </a:rPr>
              <a:t>Ad-hoc</a:t>
            </a:r>
            <a:r>
              <a:rPr lang="en-US" sz="2800" b="1" dirty="0">
                <a:solidFill>
                  <a:schemeClr val="tx2"/>
                </a:solidFill>
                <a:effectLst>
                  <a:outerShdw blurRad="38100" dist="38100" dir="2700000" algn="tl">
                    <a:srgbClr val="000000">
                      <a:alpha val="43137"/>
                    </a:srgbClr>
                  </a:outerShdw>
                </a:effectLst>
              </a:rPr>
              <a:t> Arbitration</a:t>
            </a:r>
            <a:r>
              <a:rPr lang="en-US" sz="2800" dirty="0">
                <a:solidFill>
                  <a:schemeClr val="tx2"/>
                </a:solidFill>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 Arbitration agreed to and arranged by the parties themselves without recourse to any Institution.</a:t>
            </a:r>
          </a:p>
          <a:p>
            <a:pPr>
              <a:buFont typeface="Wingdings" pitchFamily="2" charset="2"/>
              <a:buNone/>
              <a:defRPr/>
            </a:pPr>
            <a:r>
              <a:rPr lang="en-US" dirty="0">
                <a:effectLst>
                  <a:outerShdw blurRad="38100" dist="38100" dir="2700000" algn="tl">
                    <a:srgbClr val="000000">
                      <a:alpha val="43137"/>
                    </a:srgbClr>
                  </a:outerShdw>
                </a:effectLst>
              </a:rPr>
              <a:t>    	</a:t>
            </a:r>
            <a:r>
              <a:rPr lang="en-US" sz="2400" dirty="0">
                <a:solidFill>
                  <a:schemeClr val="tx2"/>
                </a:solidFill>
                <a:effectLst>
                  <a:outerShdw blurRad="38100" dist="38100" dir="2700000" algn="tl">
                    <a:srgbClr val="000000">
                      <a:alpha val="43137"/>
                    </a:srgbClr>
                  </a:outerShdw>
                </a:effectLst>
              </a:rPr>
              <a:t>UNCITRAL Rules on Arbitration</a:t>
            </a:r>
          </a:p>
          <a:p>
            <a:pPr>
              <a:defRPr/>
            </a:pPr>
            <a:r>
              <a:rPr lang="en-US" sz="2400" dirty="0">
                <a:solidFill>
                  <a:schemeClr val="accent6">
                    <a:lumMod val="20000"/>
                    <a:lumOff val="80000"/>
                  </a:schemeClr>
                </a:solidFill>
                <a:effectLst/>
              </a:rPr>
              <a:t>“86% of awards that were rendered over the last 10 years were under the rules of an arbitration institution, while 14% were under ad hoc arbitrations”.</a:t>
            </a:r>
            <a:r>
              <a:rPr lang="en-US" sz="2400" dirty="0">
                <a:effectLst/>
              </a:rPr>
              <a:t> </a:t>
            </a:r>
            <a:endParaRPr lang="en-US" sz="2400" dirty="0">
              <a:solidFill>
                <a:schemeClr val="tx2"/>
              </a:solidFill>
              <a:effectLst>
                <a:outerShdw blurRad="38100" dist="38100" dir="2700000" algn="tl">
                  <a:srgbClr val="000000">
                    <a:alpha val="43137"/>
                  </a:srgbClr>
                </a:outerShdw>
              </a:effectLst>
            </a:endParaRPr>
          </a:p>
          <a:p>
            <a:pPr>
              <a:defRPr/>
            </a:pPr>
            <a:r>
              <a:rPr lang="en-US" sz="2800" b="1" dirty="0">
                <a:solidFill>
                  <a:schemeClr val="tx2"/>
                </a:solidFill>
                <a:effectLst>
                  <a:outerShdw blurRad="38100" dist="38100" dir="2700000" algn="tl">
                    <a:srgbClr val="000000">
                      <a:alpha val="43137"/>
                    </a:srgbClr>
                  </a:outerShdw>
                </a:effectLst>
              </a:rPr>
              <a:t>Statutory Arbitration:</a:t>
            </a:r>
            <a:r>
              <a:rPr lang="en-US" sz="2800" b="1" dirty="0">
                <a:effectLst>
                  <a:outerShdw blurRad="38100" dist="38100" dir="2700000" algn="tl">
                    <a:srgbClr val="000000">
                      <a:alpha val="43137"/>
                    </a:srgbClr>
                  </a:outerShdw>
                </a:effectLst>
              </a:rPr>
              <a:t> </a:t>
            </a:r>
            <a:r>
              <a:rPr lang="en-US" sz="2800" dirty="0">
                <a:effectLst>
                  <a:outerShdw blurRad="38100" dist="38100" dir="2700000" algn="tl">
                    <a:srgbClr val="000000">
                      <a:alpha val="43137"/>
                    </a:srgbClr>
                  </a:outerShdw>
                </a:effectLst>
              </a:rPr>
              <a:t>ACA to apply to an arbitration under any other enactment except insofar as the Act is inconsistent with that enactment. </a:t>
            </a:r>
          </a:p>
          <a:p>
            <a:pPr>
              <a:buFont typeface="Wingdings" pitchFamily="2" charset="2"/>
              <a:buNone/>
              <a:defRPr/>
            </a:pPr>
            <a:r>
              <a:rPr lang="en-US"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Eg</a:t>
            </a:r>
            <a:r>
              <a:rPr lang="en-US" sz="2400" dirty="0">
                <a:effectLst>
                  <a:outerShdw blurRad="38100" dist="38100" dir="2700000" algn="tl">
                    <a:srgbClr val="000000">
                      <a:alpha val="43137"/>
                    </a:srgbClr>
                  </a:outerShdw>
                </a:effectLst>
              </a:rPr>
              <a:t>. Railways Act 1890; Land Acquisition Act 1894; Indian Electricity Act 1910.</a:t>
            </a:r>
            <a:r>
              <a:rPr lang="en-US" dirty="0">
                <a:effectLst>
                  <a:outerShdw blurRad="38100" dist="38100" dir="2700000" algn="tl">
                    <a:srgbClr val="000000">
                      <a:alpha val="43137"/>
                    </a:srgbClr>
                  </a:outerShdw>
                </a:effectLst>
              </a:rPr>
              <a:t> </a:t>
            </a:r>
            <a:endParaRPr lang="en-US" sz="3000" dirty="0">
              <a:solidFill>
                <a:schemeClr val="tx2"/>
              </a:solidFill>
              <a:effectLst>
                <a:outerShdw blurRad="38100" dist="38100" dir="2700000" algn="tl">
                  <a:srgbClr val="000000">
                    <a:alpha val="43137"/>
                  </a:srgbClr>
                </a:outerShdw>
              </a:effectLst>
            </a:endParaRPr>
          </a:p>
          <a:p>
            <a:pPr>
              <a:buFont typeface="Wingdings" pitchFamily="2" charset="2"/>
              <a:buNone/>
              <a:defRPr/>
            </a:pPr>
            <a:endParaRPr lang="en-SG" sz="3000" dirty="0">
              <a:solidFill>
                <a:schemeClr val="tx2"/>
              </a:solidFill>
              <a:effectLst/>
            </a:endParaRPr>
          </a:p>
        </p:txBody>
      </p:sp>
      <p:sp>
        <p:nvSpPr>
          <p:cNvPr id="57348" name="Slide Number Placeholder 3"/>
          <p:cNvSpPr txBox="1">
            <a:spLocks noGrp="1"/>
          </p:cNvSpPr>
          <p:nvPr/>
        </p:nvSpPr>
        <p:spPr bwMode="auto">
          <a:xfrm>
            <a:off x="6553200" y="6248400"/>
            <a:ext cx="1905000" cy="457200"/>
          </a:xfrm>
          <a:prstGeom prst="rect">
            <a:avLst/>
          </a:prstGeom>
          <a:noFill/>
          <a:ln w="12700" cap="sq">
            <a:noFill/>
            <a:miter lim="800000"/>
            <a:headEnd type="none" w="sm" len="sm"/>
            <a:tailEnd type="none" w="sm" len="sm"/>
          </a:ln>
        </p:spPr>
        <p:txBody>
          <a:bodyPr/>
          <a:lstStyle/>
          <a:p>
            <a:pPr algn="r" eaLnBrk="1" hangingPunct="1">
              <a:spcBef>
                <a:spcPct val="50000"/>
              </a:spcBef>
            </a:pPr>
            <a:fld id="{0EFF1105-C05C-4B74-90D6-EC05C7F233C5}" type="slidenum">
              <a:rPr lang="en-US" altLang="en-US" sz="1400"/>
              <a:pPr algn="r" eaLnBrk="1" hangingPunct="1">
                <a:spcBef>
                  <a:spcPct val="50000"/>
                </a:spcBef>
              </a:pPr>
              <a:t>28</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260350"/>
            <a:ext cx="8134350" cy="576263"/>
          </a:xfrm>
        </p:spPr>
        <p:txBody>
          <a:bodyPr/>
          <a:lstStyle/>
          <a:p>
            <a:pPr algn="l">
              <a:defRPr/>
            </a:pPr>
            <a:r>
              <a:rPr lang="en-US" sz="3600" dirty="0"/>
              <a:t>Arbitration Agreement (s. 7)</a:t>
            </a:r>
            <a:endParaRPr lang="en-SG" sz="3600" dirty="0"/>
          </a:p>
        </p:txBody>
      </p:sp>
      <p:sp>
        <p:nvSpPr>
          <p:cNvPr id="3" name="Content Placeholder 2"/>
          <p:cNvSpPr>
            <a:spLocks noGrp="1"/>
          </p:cNvSpPr>
          <p:nvPr>
            <p:ph idx="1"/>
          </p:nvPr>
        </p:nvSpPr>
        <p:spPr>
          <a:xfrm>
            <a:off x="395288" y="1052513"/>
            <a:ext cx="8748712" cy="5043487"/>
          </a:xfrm>
        </p:spPr>
        <p:txBody>
          <a:bodyPr/>
          <a:lstStyle/>
          <a:p>
            <a:pPr>
              <a:defRPr/>
            </a:pPr>
            <a:r>
              <a:rPr lang="en-US" sz="2600" dirty="0"/>
              <a:t>Arbitration agreement shall be in </a:t>
            </a:r>
            <a:r>
              <a:rPr lang="en-US" sz="2600" dirty="0">
                <a:solidFill>
                  <a:srgbClr val="FF0000"/>
                </a:solidFill>
              </a:rPr>
              <a:t>writing</a:t>
            </a:r>
            <a:r>
              <a:rPr lang="en-US" sz="2600" dirty="0"/>
              <a:t>: </a:t>
            </a:r>
          </a:p>
          <a:p>
            <a:pPr lvl="1">
              <a:defRPr/>
            </a:pPr>
            <a:r>
              <a:rPr lang="en-US" sz="2600" dirty="0"/>
              <a:t>(a) a document signed by the parties; or </a:t>
            </a:r>
          </a:p>
          <a:p>
            <a:pPr lvl="1">
              <a:defRPr/>
            </a:pPr>
            <a:r>
              <a:rPr lang="en-US" sz="2600" dirty="0"/>
              <a:t>(b) an exchange of letters, telex, telegrams or other means of telecommunication which provide a record of the agreement; or </a:t>
            </a:r>
          </a:p>
          <a:p>
            <a:pPr lvl="1">
              <a:defRPr/>
            </a:pPr>
            <a:r>
              <a:rPr lang="en-US" sz="2600" dirty="0"/>
              <a:t>(c) an exchange of statements of claim and </a:t>
            </a:r>
            <a:r>
              <a:rPr lang="en-US" sz="2600" dirty="0" err="1"/>
              <a:t>defence</a:t>
            </a:r>
            <a:r>
              <a:rPr lang="en-US" sz="2600" dirty="0"/>
              <a:t> in which the existence of the agreement is alleged by one party and not denied by the other.</a:t>
            </a:r>
          </a:p>
          <a:p>
            <a:pPr>
              <a:defRPr/>
            </a:pPr>
            <a:r>
              <a:rPr lang="en-US" sz="2600" dirty="0"/>
              <a:t>The </a:t>
            </a:r>
            <a:r>
              <a:rPr lang="en-US" sz="2600" dirty="0">
                <a:solidFill>
                  <a:srgbClr val="FFC000"/>
                </a:solidFill>
              </a:rPr>
              <a:t>reference in a contract to a document containing an arbitration clause</a:t>
            </a:r>
            <a:r>
              <a:rPr lang="en-US" sz="2600" dirty="0"/>
              <a:t> constitutes an arbitration agreement if the contract is in writing and the reference is such as to make that arbitration clause part of the contract.</a:t>
            </a:r>
          </a:p>
        </p:txBody>
      </p:sp>
      <p:sp>
        <p:nvSpPr>
          <p:cNvPr id="59395" name="Slide Number Placeholder 3"/>
          <p:cNvSpPr>
            <a:spLocks noGrp="1"/>
          </p:cNvSpPr>
          <p:nvPr>
            <p:ph type="sldNum" sz="quarter" idx="12"/>
          </p:nvPr>
        </p:nvSpPr>
        <p:spPr>
          <a:noFill/>
        </p:spPr>
        <p:txBody>
          <a:bodyPr/>
          <a:lstStyle/>
          <a:p>
            <a:fld id="{BC3D3B91-83BA-4E0B-8DC7-EE003771966A}" type="slidenum">
              <a:rPr lang="en-US" altLang="en-US"/>
              <a:pPr/>
              <a:t>29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685800" y="228600"/>
            <a:ext cx="7772400" cy="679450"/>
          </a:xfrm>
        </p:spPr>
        <p:txBody>
          <a:bodyPr/>
          <a:lstStyle/>
          <a:p>
            <a:pPr>
              <a:defRPr/>
            </a:pPr>
            <a:r>
              <a:rPr lang="en-US" altLang="en-US" sz="4000">
                <a:ea typeface="ＭＳ Ｐゴシック" charset="-128"/>
              </a:rPr>
              <a:t>Situations</a:t>
            </a:r>
          </a:p>
        </p:txBody>
      </p:sp>
      <p:sp>
        <p:nvSpPr>
          <p:cNvPr id="71683" name="Rectangle 3"/>
          <p:cNvSpPr>
            <a:spLocks noGrp="1" noChangeArrowheads="1"/>
          </p:cNvSpPr>
          <p:nvPr>
            <p:ph type="body" idx="4294967295"/>
          </p:nvPr>
        </p:nvSpPr>
        <p:spPr>
          <a:xfrm>
            <a:off x="539750" y="857250"/>
            <a:ext cx="8604250" cy="5811838"/>
          </a:xfrm>
          <a:ln w="9525"/>
        </p:spPr>
        <p:txBody>
          <a:bodyPr/>
          <a:lstStyle/>
          <a:p>
            <a:pPr marL="514350" indent="-514350">
              <a:lnSpc>
                <a:spcPct val="90000"/>
              </a:lnSpc>
              <a:buFont typeface="Times New Roman" pitchFamily="18" charset="0"/>
              <a:buAutoNum type="arabicPeriod"/>
              <a:defRPr/>
            </a:pPr>
            <a:r>
              <a:rPr lang="en-US" altLang="en-US" sz="2800">
                <a:ea typeface="ＭＳ Ｐゴシック" charset="-128"/>
              </a:rPr>
              <a:t>A contract of international sale of goods. Dispute may arise with respect to: </a:t>
            </a:r>
          </a:p>
          <a:p>
            <a:pPr marL="971550" lvl="1" indent="-514350">
              <a:lnSpc>
                <a:spcPct val="90000"/>
              </a:lnSpc>
              <a:buFont typeface="Times New Roman" pitchFamily="18" charset="0"/>
              <a:buAutoNum type="alphaLcPeriod"/>
              <a:defRPr/>
            </a:pPr>
            <a:r>
              <a:rPr lang="en-US" altLang="en-US">
                <a:ea typeface="ＭＳ Ｐゴシック" charset="-128"/>
              </a:rPr>
              <a:t>quality of goods, </a:t>
            </a:r>
          </a:p>
          <a:p>
            <a:pPr marL="971550" lvl="1" indent="-514350">
              <a:lnSpc>
                <a:spcPct val="90000"/>
              </a:lnSpc>
              <a:buFont typeface="Times New Roman" pitchFamily="18" charset="0"/>
              <a:buAutoNum type="alphaLcPeriod"/>
              <a:defRPr/>
            </a:pPr>
            <a:r>
              <a:rPr lang="en-US" altLang="en-US">
                <a:ea typeface="ＭＳ Ｐゴシック" charset="-128"/>
              </a:rPr>
              <a:t>their price and payment,</a:t>
            </a:r>
          </a:p>
          <a:p>
            <a:pPr marL="971550" lvl="1" indent="-514350">
              <a:lnSpc>
                <a:spcPct val="90000"/>
              </a:lnSpc>
              <a:buFont typeface="Times New Roman" pitchFamily="18" charset="0"/>
              <a:buAutoNum type="alphaLcPeriod"/>
              <a:defRPr/>
            </a:pPr>
            <a:r>
              <a:rPr lang="en-US" altLang="en-US">
                <a:ea typeface="ＭＳ Ｐゴシック" charset="-128"/>
              </a:rPr>
              <a:t>transportation and  mode of delivery. </a:t>
            </a:r>
          </a:p>
          <a:p>
            <a:pPr marL="514350" indent="-514350">
              <a:lnSpc>
                <a:spcPct val="90000"/>
              </a:lnSpc>
              <a:buFont typeface="Times New Roman" pitchFamily="18" charset="0"/>
              <a:buAutoNum type="arabicPeriod"/>
              <a:defRPr/>
            </a:pPr>
            <a:r>
              <a:rPr lang="ja-JP" altLang="en-US" sz="2800">
                <a:ea typeface="ＭＳ Ｐゴシック" charset="-128"/>
              </a:rPr>
              <a:t>‘</a:t>
            </a:r>
            <a:r>
              <a:rPr lang="en-US" altLang="ja-JP" sz="2800">
                <a:ea typeface="ＭＳ Ｐゴシック" charset="-128"/>
              </a:rPr>
              <a:t>Enron</a:t>
            </a:r>
            <a:r>
              <a:rPr lang="ja-JP" altLang="en-US" sz="2800">
                <a:ea typeface="ＭＳ Ｐゴシック" charset="-128"/>
              </a:rPr>
              <a:t>’</a:t>
            </a:r>
            <a:r>
              <a:rPr lang="en-US" altLang="ja-JP" sz="2800">
                <a:ea typeface="ＭＳ Ｐゴシック" charset="-128"/>
              </a:rPr>
              <a:t> an MNC enters into a contract with Indian Government to build a LNG power plant  and supply electricity (FDI):</a:t>
            </a:r>
          </a:p>
          <a:p>
            <a:pPr marL="971550" lvl="1" indent="-514350">
              <a:lnSpc>
                <a:spcPct val="90000"/>
              </a:lnSpc>
              <a:defRPr/>
            </a:pPr>
            <a:r>
              <a:rPr lang="ja-JP" altLang="en-US">
                <a:ea typeface="ＭＳ Ｐゴシック" charset="-128"/>
              </a:rPr>
              <a:t>‘</a:t>
            </a:r>
            <a:r>
              <a:rPr lang="en-US" altLang="ja-JP">
                <a:ea typeface="ＭＳ Ｐゴシック" charset="-128"/>
              </a:rPr>
              <a:t>Enron</a:t>
            </a:r>
            <a:r>
              <a:rPr lang="ja-JP" altLang="en-US">
                <a:ea typeface="ＭＳ Ｐゴシック" charset="-128"/>
              </a:rPr>
              <a:t>’</a:t>
            </a:r>
            <a:r>
              <a:rPr lang="en-US" altLang="ja-JP">
                <a:ea typeface="ＭＳ Ｐゴシック" charset="-128"/>
              </a:rPr>
              <a:t> unable to deliver the project/electricity.</a:t>
            </a:r>
          </a:p>
          <a:p>
            <a:pPr marL="971550" lvl="1" indent="-514350">
              <a:lnSpc>
                <a:spcPct val="90000"/>
              </a:lnSpc>
              <a:defRPr/>
            </a:pPr>
            <a:r>
              <a:rPr lang="en-US" altLang="en-US">
                <a:ea typeface="ＭＳ Ｐゴシック" charset="-128"/>
              </a:rPr>
              <a:t>India unwilling to buy electricity at the agreed price/unit. </a:t>
            </a:r>
          </a:p>
          <a:p>
            <a:pPr marL="971550" lvl="1" indent="-514350">
              <a:lnSpc>
                <a:spcPct val="90000"/>
              </a:lnSpc>
              <a:defRPr/>
            </a:pPr>
            <a:r>
              <a:rPr lang="en-US" altLang="en-US">
                <a:ea typeface="ＭＳ Ｐゴシック" charset="-128"/>
              </a:rPr>
              <a:t>Fraud/corruption</a:t>
            </a:r>
          </a:p>
          <a:p>
            <a:pPr marL="514350" indent="-514350">
              <a:lnSpc>
                <a:spcPct val="90000"/>
              </a:lnSpc>
              <a:defRPr/>
            </a:pPr>
            <a:endParaRPr lang="en-US" altLang="en-US">
              <a:ea typeface="ＭＳ Ｐゴシック" charset="-128"/>
            </a:endParaRPr>
          </a:p>
          <a:p>
            <a:pPr marL="514350" indent="-514350">
              <a:lnSpc>
                <a:spcPct val="90000"/>
              </a:lnSpc>
              <a:defRPr/>
            </a:pPr>
            <a:endParaRPr lang="en-US" altLang="en-US">
              <a:effectLst/>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fade">
                                      <p:cBhvr>
                                        <p:cTn id="7" dur="1000"/>
                                        <p:tgtEl>
                                          <p:spTgt spid="71683">
                                            <p:txEl>
                                              <p:pRg st="0" end="0"/>
                                            </p:txEl>
                                          </p:spTgt>
                                        </p:tgtEl>
                                      </p:cBhvr>
                                    </p:animEffect>
                                    <p:anim calcmode="lin" valueType="num">
                                      <p:cBhvr>
                                        <p:cTn id="8" dur="10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16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fade">
                                      <p:cBhvr>
                                        <p:cTn id="12" dur="1000"/>
                                        <p:tgtEl>
                                          <p:spTgt spid="71683">
                                            <p:txEl>
                                              <p:pRg st="1" end="1"/>
                                            </p:txEl>
                                          </p:spTgt>
                                        </p:tgtEl>
                                      </p:cBhvr>
                                    </p:animEffect>
                                    <p:anim calcmode="lin" valueType="num">
                                      <p:cBhvr>
                                        <p:cTn id="13" dur="10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168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Effect transition="in" filter="fade">
                                      <p:cBhvr>
                                        <p:cTn id="17" dur="1000"/>
                                        <p:tgtEl>
                                          <p:spTgt spid="71683">
                                            <p:txEl>
                                              <p:pRg st="2" end="2"/>
                                            </p:txEl>
                                          </p:spTgt>
                                        </p:tgtEl>
                                      </p:cBhvr>
                                    </p:animEffect>
                                    <p:anim calcmode="lin" valueType="num">
                                      <p:cBhvr>
                                        <p:cTn id="18" dur="10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168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1683">
                                            <p:txEl>
                                              <p:pRg st="3" end="3"/>
                                            </p:txEl>
                                          </p:spTgt>
                                        </p:tgtEl>
                                        <p:attrNameLst>
                                          <p:attrName>style.visibility</p:attrName>
                                        </p:attrNameLst>
                                      </p:cBhvr>
                                      <p:to>
                                        <p:strVal val="visible"/>
                                      </p:to>
                                    </p:set>
                                    <p:animEffect transition="in" filter="fade">
                                      <p:cBhvr>
                                        <p:cTn id="22" dur="1000"/>
                                        <p:tgtEl>
                                          <p:spTgt spid="71683">
                                            <p:txEl>
                                              <p:pRg st="3" end="3"/>
                                            </p:txEl>
                                          </p:spTgt>
                                        </p:tgtEl>
                                      </p:cBhvr>
                                    </p:animEffect>
                                    <p:anim calcmode="lin" valueType="num">
                                      <p:cBhvr>
                                        <p:cTn id="23" dur="1000" fill="hold"/>
                                        <p:tgtEl>
                                          <p:spTgt spid="7168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16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1683">
                                            <p:txEl>
                                              <p:pRg st="4" end="4"/>
                                            </p:txEl>
                                          </p:spTgt>
                                        </p:tgtEl>
                                        <p:attrNameLst>
                                          <p:attrName>style.visibility</p:attrName>
                                        </p:attrNameLst>
                                      </p:cBhvr>
                                      <p:to>
                                        <p:strVal val="visible"/>
                                      </p:to>
                                    </p:set>
                                    <p:animEffect transition="in" filter="fade">
                                      <p:cBhvr>
                                        <p:cTn id="29" dur="1000"/>
                                        <p:tgtEl>
                                          <p:spTgt spid="71683">
                                            <p:txEl>
                                              <p:pRg st="4" end="4"/>
                                            </p:txEl>
                                          </p:spTgt>
                                        </p:tgtEl>
                                      </p:cBhvr>
                                    </p:animEffect>
                                    <p:anim calcmode="lin" valueType="num">
                                      <p:cBhvr>
                                        <p:cTn id="30" dur="10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168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1683">
                                            <p:txEl>
                                              <p:pRg st="5" end="5"/>
                                            </p:txEl>
                                          </p:spTgt>
                                        </p:tgtEl>
                                        <p:attrNameLst>
                                          <p:attrName>style.visibility</p:attrName>
                                        </p:attrNameLst>
                                      </p:cBhvr>
                                      <p:to>
                                        <p:strVal val="visible"/>
                                      </p:to>
                                    </p:set>
                                    <p:animEffect transition="in" filter="fade">
                                      <p:cBhvr>
                                        <p:cTn id="34" dur="1000"/>
                                        <p:tgtEl>
                                          <p:spTgt spid="71683">
                                            <p:txEl>
                                              <p:pRg st="5" end="5"/>
                                            </p:txEl>
                                          </p:spTgt>
                                        </p:tgtEl>
                                      </p:cBhvr>
                                    </p:animEffect>
                                    <p:anim calcmode="lin" valueType="num">
                                      <p:cBhvr>
                                        <p:cTn id="35" dur="10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7168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1683">
                                            <p:txEl>
                                              <p:pRg st="6" end="6"/>
                                            </p:txEl>
                                          </p:spTgt>
                                        </p:tgtEl>
                                        <p:attrNameLst>
                                          <p:attrName>style.visibility</p:attrName>
                                        </p:attrNameLst>
                                      </p:cBhvr>
                                      <p:to>
                                        <p:strVal val="visible"/>
                                      </p:to>
                                    </p:set>
                                    <p:animEffect transition="in" filter="fade">
                                      <p:cBhvr>
                                        <p:cTn id="39" dur="1000"/>
                                        <p:tgtEl>
                                          <p:spTgt spid="71683">
                                            <p:txEl>
                                              <p:pRg st="6" end="6"/>
                                            </p:txEl>
                                          </p:spTgt>
                                        </p:tgtEl>
                                      </p:cBhvr>
                                    </p:animEffect>
                                    <p:anim calcmode="lin" valueType="num">
                                      <p:cBhvr>
                                        <p:cTn id="40" dur="1000" fill="hold"/>
                                        <p:tgtEl>
                                          <p:spTgt spid="7168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7168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1683">
                                            <p:txEl>
                                              <p:pRg st="7" end="7"/>
                                            </p:txEl>
                                          </p:spTgt>
                                        </p:tgtEl>
                                        <p:attrNameLst>
                                          <p:attrName>style.visibility</p:attrName>
                                        </p:attrNameLst>
                                      </p:cBhvr>
                                      <p:to>
                                        <p:strVal val="visible"/>
                                      </p:to>
                                    </p:set>
                                    <p:animEffect transition="in" filter="fade">
                                      <p:cBhvr>
                                        <p:cTn id="44" dur="1000"/>
                                        <p:tgtEl>
                                          <p:spTgt spid="71683">
                                            <p:txEl>
                                              <p:pRg st="7" end="7"/>
                                            </p:txEl>
                                          </p:spTgt>
                                        </p:tgtEl>
                                      </p:cBhvr>
                                    </p:animEffect>
                                    <p:anim calcmode="lin" valueType="num">
                                      <p:cBhvr>
                                        <p:cTn id="45" dur="1000" fill="hold"/>
                                        <p:tgtEl>
                                          <p:spTgt spid="7168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7168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0"/>
          <p:cNvSpPr>
            <a:spLocks noGrp="1" noChangeArrowheads="1"/>
          </p:cNvSpPr>
          <p:nvPr>
            <p:ph type="sldNum" sz="quarter" idx="12"/>
          </p:nvPr>
        </p:nvSpPr>
        <p:spPr>
          <a:noFill/>
        </p:spPr>
        <p:txBody>
          <a:bodyPr/>
          <a:lstStyle/>
          <a:p>
            <a:fld id="{EC9F9F98-12E8-4BD4-8849-C56D2F64E416}" type="slidenum">
              <a:rPr lang="en-US" altLang="en-US"/>
              <a:pPr/>
              <a:t>30</a:t>
            </a:fld>
            <a:endParaRPr lang="en-US" altLang="en-US"/>
          </a:p>
        </p:txBody>
      </p:sp>
      <p:sp>
        <p:nvSpPr>
          <p:cNvPr id="2" name="Title 1"/>
          <p:cNvSpPr>
            <a:spLocks noGrp="1"/>
          </p:cNvSpPr>
          <p:nvPr>
            <p:ph type="title"/>
          </p:nvPr>
        </p:nvSpPr>
        <p:spPr>
          <a:xfrm>
            <a:off x="685800" y="228600"/>
            <a:ext cx="7772400" cy="914400"/>
          </a:xfrm>
        </p:spPr>
        <p:txBody>
          <a:bodyPr/>
          <a:lstStyle/>
          <a:p>
            <a:pPr>
              <a:defRPr/>
            </a:pPr>
            <a:r>
              <a:rPr lang="en-US" sz="3600" dirty="0"/>
              <a:t>Model Arbitration Clause</a:t>
            </a:r>
            <a:endParaRPr lang="en-SG" sz="3600" dirty="0"/>
          </a:p>
        </p:txBody>
      </p:sp>
      <p:sp>
        <p:nvSpPr>
          <p:cNvPr id="3" name="Content Placeholder 2"/>
          <p:cNvSpPr>
            <a:spLocks noGrp="1"/>
          </p:cNvSpPr>
          <p:nvPr>
            <p:ph idx="1"/>
          </p:nvPr>
        </p:nvSpPr>
        <p:spPr>
          <a:xfrm>
            <a:off x="468313" y="1125538"/>
            <a:ext cx="8675687" cy="5327650"/>
          </a:xfrm>
        </p:spPr>
        <p:txBody>
          <a:bodyPr/>
          <a:lstStyle/>
          <a:p>
            <a:pPr>
              <a:defRPr/>
            </a:pPr>
            <a:r>
              <a:rPr lang="en-US" sz="2300" dirty="0"/>
              <a:t>“Any dispute, controversy or claim arising out of or relating to this contract, or the breach, termination or invalidity thereof, shall be settled by arbitration in accordance with the </a:t>
            </a:r>
            <a:r>
              <a:rPr lang="en-US" sz="2300" u="sng" dirty="0"/>
              <a:t>UNCITRAL Arbitration Rules</a:t>
            </a:r>
            <a:r>
              <a:rPr lang="en-US" sz="2300" dirty="0"/>
              <a:t> as present in force. </a:t>
            </a:r>
          </a:p>
          <a:p>
            <a:pPr>
              <a:defRPr/>
            </a:pPr>
            <a:r>
              <a:rPr lang="en-US" sz="2300" dirty="0"/>
              <a:t>Parties may wish to consider adding: </a:t>
            </a:r>
          </a:p>
          <a:p>
            <a:pPr>
              <a:buFont typeface="Wingdings" pitchFamily="2" charset="2"/>
              <a:buNone/>
              <a:defRPr/>
            </a:pPr>
            <a:r>
              <a:rPr lang="en-US" sz="2300" dirty="0"/>
              <a:t>     (a) The appointing authority shall be </a:t>
            </a:r>
            <a:r>
              <a:rPr lang="en-US" sz="2300" u="sng" dirty="0"/>
              <a:t>__________</a:t>
            </a:r>
            <a:r>
              <a:rPr lang="en-US" sz="2300" dirty="0"/>
              <a:t> (name of institution or person); </a:t>
            </a:r>
          </a:p>
          <a:p>
            <a:pPr>
              <a:buFont typeface="Wingdings" pitchFamily="2" charset="2"/>
              <a:buNone/>
              <a:defRPr/>
            </a:pPr>
            <a:r>
              <a:rPr lang="en-US" sz="2300" dirty="0"/>
              <a:t>     (b) The number of arbitrators shall be </a:t>
            </a:r>
            <a:r>
              <a:rPr lang="en-US" sz="2300" u="sng" dirty="0"/>
              <a:t>__________</a:t>
            </a:r>
            <a:r>
              <a:rPr lang="en-US" sz="2300" dirty="0"/>
              <a:t> (1 or 3); </a:t>
            </a:r>
          </a:p>
          <a:p>
            <a:pPr>
              <a:buFont typeface="Wingdings" pitchFamily="2" charset="2"/>
              <a:buNone/>
              <a:defRPr/>
            </a:pPr>
            <a:r>
              <a:rPr lang="en-US" sz="2300" dirty="0"/>
              <a:t>     (c) The place of arbitration shall be </a:t>
            </a:r>
            <a:r>
              <a:rPr lang="en-US" sz="2300" u="sng" dirty="0"/>
              <a:t>__________</a:t>
            </a:r>
            <a:r>
              <a:rPr lang="en-US" sz="2300" dirty="0"/>
              <a:t> (town/ country) </a:t>
            </a:r>
          </a:p>
          <a:p>
            <a:pPr>
              <a:buFont typeface="Wingdings" pitchFamily="2" charset="2"/>
              <a:buNone/>
              <a:defRPr/>
            </a:pPr>
            <a:r>
              <a:rPr lang="en-US" sz="2300" dirty="0"/>
              <a:t>     (d) The language(s) to be used in the arbitral proceedings shall be </a:t>
            </a:r>
            <a:r>
              <a:rPr lang="en-US" sz="2300" u="sng" dirty="0"/>
              <a:t>__________</a:t>
            </a:r>
            <a:r>
              <a:rPr lang="en-US" sz="2300" dirty="0"/>
              <a:t>.</a:t>
            </a:r>
            <a:r>
              <a:rPr lang="en-US" sz="2300" dirty="0">
                <a:effectLst/>
              </a:rPr>
              <a:t>”</a:t>
            </a:r>
          </a:p>
          <a:p>
            <a:pPr>
              <a:buFont typeface="Wingdings" pitchFamily="2" charset="2"/>
              <a:buNone/>
              <a:defRPr/>
            </a:pPr>
            <a:r>
              <a:rPr lang="en-US" sz="2200" dirty="0">
                <a:solidFill>
                  <a:schemeClr val="tx2"/>
                </a:solidFill>
                <a:effectLst/>
              </a:rPr>
              <a:t>(Arbitration clause are valid independent of the main agreement))</a:t>
            </a:r>
            <a:endParaRPr lang="en-SG" sz="2200" dirty="0">
              <a:solidFill>
                <a:schemeClr val="tx2"/>
              </a:solidFill>
              <a:effectLst/>
            </a:endParaRPr>
          </a:p>
        </p:txBody>
      </p:sp>
      <p:sp>
        <p:nvSpPr>
          <p:cNvPr id="61444" name="Slide Number Placeholder 3"/>
          <p:cNvSpPr txBox="1">
            <a:spLocks noGrp="1"/>
          </p:cNvSpPr>
          <p:nvPr/>
        </p:nvSpPr>
        <p:spPr bwMode="auto">
          <a:xfrm>
            <a:off x="6553200" y="6248400"/>
            <a:ext cx="1905000" cy="457200"/>
          </a:xfrm>
          <a:prstGeom prst="rect">
            <a:avLst/>
          </a:prstGeom>
          <a:noFill/>
          <a:ln w="12700" cap="sq">
            <a:noFill/>
            <a:miter lim="800000"/>
            <a:headEnd type="none" w="sm" len="sm"/>
            <a:tailEnd type="none" w="sm" len="sm"/>
          </a:ln>
        </p:spPr>
        <p:txBody>
          <a:bodyPr/>
          <a:lstStyle/>
          <a:p>
            <a:pPr algn="r" eaLnBrk="1" hangingPunct="1">
              <a:spcBef>
                <a:spcPct val="50000"/>
              </a:spcBef>
            </a:pPr>
            <a:fld id="{FCCBED38-0BC2-481E-9E2E-C824A6E9F2D8}" type="slidenum">
              <a:rPr lang="en-US" altLang="en-US" sz="1400"/>
              <a:pPr algn="r" eaLnBrk="1" hangingPunct="1">
                <a:spcBef>
                  <a:spcPct val="50000"/>
                </a:spcBef>
              </a:pPr>
              <a:t>30</a:t>
            </a:fld>
            <a:endParaRPr lang="en-US" alt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52475"/>
          </a:xfrm>
        </p:spPr>
        <p:txBody>
          <a:bodyPr/>
          <a:lstStyle/>
          <a:p>
            <a:pPr>
              <a:defRPr/>
            </a:pPr>
            <a:r>
              <a:rPr lang="en-US" dirty="0"/>
              <a:t>ICC Arbitration Clause</a:t>
            </a:r>
            <a:endParaRPr lang="en-IN" dirty="0"/>
          </a:p>
        </p:txBody>
      </p:sp>
      <p:sp>
        <p:nvSpPr>
          <p:cNvPr id="3" name="Content Placeholder 2"/>
          <p:cNvSpPr>
            <a:spLocks noGrp="1"/>
          </p:cNvSpPr>
          <p:nvPr>
            <p:ph idx="1"/>
          </p:nvPr>
        </p:nvSpPr>
        <p:spPr>
          <a:xfrm>
            <a:off x="395288" y="1125538"/>
            <a:ext cx="8640762" cy="4970462"/>
          </a:xfrm>
        </p:spPr>
        <p:txBody>
          <a:bodyPr/>
          <a:lstStyle/>
          <a:p>
            <a:pPr>
              <a:defRPr/>
            </a:pPr>
            <a:r>
              <a:rPr lang="en-US" sz="2800" dirty="0"/>
              <a:t>“All disputes arising out of or in connection with the present contract shall be finally settled under the Rules of Arbitration of the International Chamber of Commerce by one or more arbitrators appointed in accordance with the said Rules. The Emergency Arbitrator Provisions shall not apply.”</a:t>
            </a:r>
          </a:p>
          <a:p>
            <a:pPr>
              <a:defRPr/>
            </a:pPr>
            <a:r>
              <a:rPr lang="en-US" sz="2800" dirty="0"/>
              <a:t>The parties may also wish to stipulate:</a:t>
            </a:r>
          </a:p>
          <a:p>
            <a:pPr marL="514350" indent="-514350">
              <a:buFont typeface="+mj-lt"/>
              <a:buAutoNum type="arabicPeriod"/>
              <a:defRPr/>
            </a:pPr>
            <a:r>
              <a:rPr lang="en-US" sz="2800" dirty="0"/>
              <a:t>the law governing the contract;</a:t>
            </a:r>
          </a:p>
          <a:p>
            <a:pPr marL="514350" indent="-514350">
              <a:buFont typeface="+mj-lt"/>
              <a:buAutoNum type="arabicPeriod"/>
              <a:defRPr/>
            </a:pPr>
            <a:r>
              <a:rPr lang="en-US" sz="2800" dirty="0"/>
              <a:t>the number of arbitrators;</a:t>
            </a:r>
          </a:p>
          <a:p>
            <a:pPr marL="514350" indent="-514350">
              <a:buFont typeface="+mj-lt"/>
              <a:buAutoNum type="arabicPeriod"/>
              <a:defRPr/>
            </a:pPr>
            <a:r>
              <a:rPr lang="en-US" sz="2800" dirty="0"/>
              <a:t>the place of arbitration; and/or</a:t>
            </a:r>
          </a:p>
          <a:p>
            <a:pPr marL="514350" indent="-514350">
              <a:buFont typeface="+mj-lt"/>
              <a:buAutoNum type="arabicPeriod"/>
              <a:defRPr/>
            </a:pPr>
            <a:r>
              <a:rPr lang="en-US" sz="2800" dirty="0"/>
              <a:t>the language of the arbitration</a:t>
            </a:r>
            <a:r>
              <a:rPr lang="en-US" dirty="0"/>
              <a:t>.</a:t>
            </a:r>
            <a:endParaRPr lang="en-IN" dirty="0"/>
          </a:p>
        </p:txBody>
      </p:sp>
      <p:sp>
        <p:nvSpPr>
          <p:cNvPr id="62467" name="Slide Number Placeholder 3"/>
          <p:cNvSpPr>
            <a:spLocks noGrp="1"/>
          </p:cNvSpPr>
          <p:nvPr>
            <p:ph type="sldNum" sz="quarter" idx="12"/>
          </p:nvPr>
        </p:nvSpPr>
        <p:spPr>
          <a:noFill/>
        </p:spPr>
        <p:txBody>
          <a:bodyPr/>
          <a:lstStyle/>
          <a:p>
            <a:fld id="{282D09EA-BDAB-45DD-B66C-32D3ED34B41B}" type="slidenum">
              <a:rPr lang="en-US" altLang="en-US"/>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b="1" dirty="0">
                <a:effectLst/>
              </a:rPr>
              <a:t>Arbitration Council of India</a:t>
            </a:r>
            <a:endParaRPr lang="en-US" dirty="0"/>
          </a:p>
        </p:txBody>
      </p:sp>
      <p:sp>
        <p:nvSpPr>
          <p:cNvPr id="3" name="Content Placeholder 2"/>
          <p:cNvSpPr>
            <a:spLocks noGrp="1"/>
          </p:cNvSpPr>
          <p:nvPr>
            <p:ph idx="1"/>
          </p:nvPr>
        </p:nvSpPr>
        <p:spPr/>
        <p:txBody>
          <a:bodyPr/>
          <a:lstStyle/>
          <a:p>
            <a:pPr>
              <a:defRPr/>
            </a:pPr>
            <a:r>
              <a:rPr lang="en-IN" sz="2400" dirty="0">
                <a:effectLst/>
              </a:rPr>
              <a:t> The 2019 amendment introduced regulatory mechanism in the field of arbitration and provides for constitution of Arbitration Council of India. ((Section 43A to Section 43M) </a:t>
            </a:r>
          </a:p>
          <a:p>
            <a:pPr>
              <a:defRPr/>
            </a:pPr>
            <a:r>
              <a:rPr lang="en-IN" sz="2400" dirty="0">
                <a:effectLst/>
              </a:rPr>
              <a:t>The Council of India shall frame policy for grading the arbitral institutions and shall make policies guidelines etc. to ensure satisfactory levels of arbitrations and conciliations.</a:t>
            </a:r>
          </a:p>
          <a:p>
            <a:pPr>
              <a:defRPr/>
            </a:pPr>
            <a:endParaRPr lang="en-US" sz="2400" dirty="0"/>
          </a:p>
        </p:txBody>
      </p:sp>
      <p:sp>
        <p:nvSpPr>
          <p:cNvPr id="63491" name="Slide Number Placeholder 3"/>
          <p:cNvSpPr>
            <a:spLocks noGrp="1" noChangeArrowheads="1"/>
          </p:cNvSpPr>
          <p:nvPr>
            <p:ph type="sldNum" sz="quarter" idx="12"/>
          </p:nvPr>
        </p:nvSpPr>
        <p:spPr>
          <a:noFill/>
        </p:spPr>
        <p:txBody>
          <a:bodyPr/>
          <a:lstStyle/>
          <a:p>
            <a:fld id="{DEC36EE1-57FD-4E9F-B89E-8AE6DA392CEB}" type="slidenum">
              <a:rPr lang="en-US" altLang="en-US"/>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0"/>
          <p:cNvSpPr>
            <a:spLocks noGrp="1" noChangeArrowheads="1"/>
          </p:cNvSpPr>
          <p:nvPr>
            <p:ph type="sldNum" sz="quarter" idx="12"/>
          </p:nvPr>
        </p:nvSpPr>
        <p:spPr>
          <a:noFill/>
        </p:spPr>
        <p:txBody>
          <a:bodyPr/>
          <a:lstStyle/>
          <a:p>
            <a:fld id="{C4648A05-1AFD-4873-8398-A0B0F42E4C93}" type="slidenum">
              <a:rPr lang="en-US" altLang="en-US"/>
              <a:pPr/>
              <a:t>33</a:t>
            </a:fld>
            <a:endParaRPr lang="en-US" altLang="en-US"/>
          </a:p>
        </p:txBody>
      </p:sp>
      <p:sp>
        <p:nvSpPr>
          <p:cNvPr id="21507" name="Title 1"/>
          <p:cNvSpPr>
            <a:spLocks noGrp="1"/>
          </p:cNvSpPr>
          <p:nvPr>
            <p:ph type="title"/>
          </p:nvPr>
        </p:nvSpPr>
        <p:spPr>
          <a:xfrm>
            <a:off x="323850" y="228600"/>
            <a:ext cx="8496300" cy="823913"/>
          </a:xfrm>
        </p:spPr>
        <p:txBody>
          <a:bodyPr/>
          <a:lstStyle/>
          <a:p>
            <a:pPr>
              <a:defRPr/>
            </a:pPr>
            <a:r>
              <a:rPr lang="en-US" sz="3600" b="1" dirty="0">
                <a:effectLst>
                  <a:outerShdw blurRad="38100" dist="38100" dir="2700000" algn="tl">
                    <a:srgbClr val="000000">
                      <a:alpha val="43137"/>
                    </a:srgbClr>
                  </a:outerShdw>
                </a:effectLst>
              </a:rPr>
              <a:t>Arbitration Process</a:t>
            </a:r>
            <a:endParaRPr lang="en-SG"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1052513"/>
            <a:ext cx="8207375" cy="5305425"/>
          </a:xfrm>
        </p:spPr>
        <p:txBody>
          <a:bodyPr/>
          <a:lstStyle/>
          <a:p>
            <a:pPr>
              <a:spcAft>
                <a:spcPts val="600"/>
              </a:spcAft>
              <a:defRPr/>
            </a:pPr>
            <a:r>
              <a:rPr lang="en-US" sz="2400" b="1" dirty="0">
                <a:effectLst>
                  <a:outerShdw blurRad="38100" dist="38100" dir="2700000" algn="tl">
                    <a:srgbClr val="000000">
                      <a:alpha val="43137"/>
                    </a:srgbClr>
                  </a:outerShdw>
                </a:effectLst>
              </a:rPr>
              <a:t>Notice</a:t>
            </a:r>
            <a:r>
              <a:rPr lang="en-US" sz="2400" dirty="0">
                <a:effectLst>
                  <a:outerShdw blurRad="38100" dist="38100" dir="2700000" algn="tl">
                    <a:srgbClr val="000000">
                      <a:alpha val="43137"/>
                    </a:srgbClr>
                  </a:outerShdw>
                </a:effectLst>
              </a:rPr>
              <a:t> – to be valid, effective and legal must be delivered to the last known address of a party (s. 3)</a:t>
            </a:r>
          </a:p>
          <a:p>
            <a:pPr>
              <a:spcAft>
                <a:spcPts val="600"/>
              </a:spcAft>
              <a:defRPr/>
            </a:pPr>
            <a:r>
              <a:rPr lang="en-IN" sz="2400" dirty="0"/>
              <a:t>Commencement of arbitral proceedings.—Unless otherwise agreed by the parties, the arbitral proceedings commence on the date on which a request for that dispute to be referred to arbitration is received by the respondent (s. 21).</a:t>
            </a:r>
            <a:endParaRPr lang="en-US" sz="2400" dirty="0">
              <a:effectLst>
                <a:outerShdw blurRad="38100" dist="38100" dir="2700000" algn="tl">
                  <a:srgbClr val="000000">
                    <a:alpha val="43137"/>
                  </a:srgbClr>
                </a:outerShdw>
              </a:effectLst>
            </a:endParaRPr>
          </a:p>
          <a:p>
            <a:pPr>
              <a:spcAft>
                <a:spcPts val="600"/>
              </a:spcAft>
              <a:defRPr/>
            </a:pPr>
            <a:r>
              <a:rPr lang="en-US" sz="2400" b="1" dirty="0">
                <a:effectLst>
                  <a:outerShdw blurRad="38100" dist="38100" dir="2700000" algn="tl">
                    <a:srgbClr val="000000">
                      <a:alpha val="43137"/>
                    </a:srgbClr>
                  </a:outerShdw>
                </a:effectLst>
              </a:rPr>
              <a:t>Waiver right to object (s. 4) </a:t>
            </a:r>
            <a:r>
              <a:rPr lang="en-US" sz="2400" dirty="0">
                <a:effectLst>
                  <a:outerShdw blurRad="38100" dist="38100" dir="2700000" algn="tl">
                    <a:srgbClr val="000000">
                      <a:alpha val="43137"/>
                    </a:srgbClr>
                  </a:outerShdw>
                </a:effectLst>
              </a:rPr>
              <a:t>– ‘waiver’ involves a conscious, voluntary, and intentional relinquishment or abandonment of a know, existing legal right, advantage, benefit , claim or privilege, which except for such a waiver, the party would have enjoyed (</a:t>
            </a:r>
            <a:r>
              <a:rPr lang="en-US" sz="2400" i="1" dirty="0">
                <a:effectLst>
                  <a:outerShdw blurRad="38100" dist="38100" dir="2700000" algn="tl">
                    <a:srgbClr val="000000">
                      <a:alpha val="43137"/>
                    </a:srgbClr>
                  </a:outerShdw>
                </a:effectLst>
              </a:rPr>
              <a:t>Sikkim </a:t>
            </a:r>
            <a:r>
              <a:rPr lang="en-US" sz="2400" i="1" dirty="0" err="1">
                <a:effectLst>
                  <a:outerShdw blurRad="38100" dist="38100" dir="2700000" algn="tl">
                    <a:srgbClr val="000000">
                      <a:alpha val="43137"/>
                    </a:srgbClr>
                  </a:outerShdw>
                </a:effectLst>
              </a:rPr>
              <a:t>Subba</a:t>
            </a:r>
            <a:r>
              <a:rPr lang="en-US" sz="2400" i="1" dirty="0">
                <a:effectLst>
                  <a:outerShdw blurRad="38100" dist="38100" dir="2700000" algn="tl">
                    <a:srgbClr val="000000">
                      <a:alpha val="43137"/>
                    </a:srgbClr>
                  </a:outerShdw>
                </a:effectLst>
              </a:rPr>
              <a:t> Associates v. St. of Sikkim</a:t>
            </a:r>
            <a:r>
              <a:rPr lang="en-US" sz="2400" dirty="0">
                <a:effectLst>
                  <a:outerShdw blurRad="38100" dist="38100" dir="2700000" algn="tl">
                    <a:srgbClr val="000000">
                      <a:alpha val="43137"/>
                    </a:srgbClr>
                  </a:outerShdw>
                </a:effectLst>
              </a:rPr>
              <a:t>, (2001) 5 SCC 629)</a:t>
            </a:r>
            <a:r>
              <a:rPr lang="en-IN" sz="2400" dirty="0"/>
              <a:t> </a:t>
            </a:r>
          </a:p>
          <a:p>
            <a:pPr>
              <a:spcAft>
                <a:spcPts val="600"/>
              </a:spcAft>
              <a:defRPr/>
            </a:pPr>
            <a:endParaRPr lang="en-US" sz="2400" dirty="0">
              <a:effectLst>
                <a:outerShdw blurRad="38100" dist="38100" dir="2700000" algn="tl">
                  <a:srgbClr val="000000">
                    <a:alpha val="43137"/>
                  </a:srgbClr>
                </a:outerShdw>
              </a:effectLst>
            </a:endParaRPr>
          </a:p>
          <a:p>
            <a:pPr>
              <a:spcAft>
                <a:spcPts val="600"/>
              </a:spcAft>
              <a:defRPr/>
            </a:pPr>
            <a:endParaRPr lang="en-US" sz="2400" dirty="0">
              <a:effectLst>
                <a:outerShdw blurRad="38100" dist="38100" dir="2700000" algn="tl">
                  <a:srgbClr val="000000">
                    <a:alpha val="43137"/>
                  </a:srgbClr>
                </a:outerShdw>
              </a:effectLst>
            </a:endParaRPr>
          </a:p>
          <a:p>
            <a:pPr>
              <a:spcAft>
                <a:spcPts val="600"/>
              </a:spcAft>
              <a:defRPr/>
            </a:pPr>
            <a:endParaRPr lang="en-US" sz="2400" dirty="0">
              <a:effectLst>
                <a:outerShdw blurRad="38100" dist="38100" dir="2700000" algn="tl">
                  <a:srgbClr val="000000">
                    <a:alpha val="43137"/>
                  </a:srgbClr>
                </a:outerShdw>
              </a:effectLst>
            </a:endParaRPr>
          </a:p>
          <a:p>
            <a:pPr>
              <a:spcAft>
                <a:spcPts val="600"/>
              </a:spcAft>
              <a:defRPr/>
            </a:pPr>
            <a:endParaRPr lang="en-US" sz="2400" dirty="0">
              <a:effectLst>
                <a:outerShdw blurRad="38100" dist="38100" dir="2700000" algn="tl">
                  <a:srgbClr val="000000">
                    <a:alpha val="43137"/>
                  </a:srgbClr>
                </a:outerShdw>
              </a:effectLst>
            </a:endParaRPr>
          </a:p>
        </p:txBody>
      </p:sp>
      <p:sp>
        <p:nvSpPr>
          <p:cNvPr id="64516" name="Slide Number Placeholder 3"/>
          <p:cNvSpPr txBox="1">
            <a:spLocks noGrp="1"/>
          </p:cNvSpPr>
          <p:nvPr/>
        </p:nvSpPr>
        <p:spPr bwMode="auto">
          <a:xfrm>
            <a:off x="6553200" y="6248400"/>
            <a:ext cx="1905000" cy="457200"/>
          </a:xfrm>
          <a:prstGeom prst="rect">
            <a:avLst/>
          </a:prstGeom>
          <a:noFill/>
          <a:ln w="12700" cap="sq">
            <a:noFill/>
            <a:miter lim="800000"/>
            <a:headEnd type="none" w="sm" len="sm"/>
            <a:tailEnd type="none" w="sm" len="sm"/>
          </a:ln>
        </p:spPr>
        <p:txBody>
          <a:bodyPr/>
          <a:lstStyle/>
          <a:p>
            <a:pPr algn="r" eaLnBrk="1" hangingPunct="1">
              <a:spcBef>
                <a:spcPct val="50000"/>
              </a:spcBef>
            </a:pPr>
            <a:fld id="{C780613D-D181-48E0-A271-5E1A9508EF96}" type="slidenum">
              <a:rPr lang="en-US" altLang="en-US" sz="1400"/>
              <a:pPr algn="r" eaLnBrk="1" hangingPunct="1">
                <a:spcBef>
                  <a:spcPct val="50000"/>
                </a:spcBef>
              </a:pPr>
              <a:t>33</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0"/>
          <p:cNvSpPr>
            <a:spLocks noGrp="1" noChangeArrowheads="1"/>
          </p:cNvSpPr>
          <p:nvPr>
            <p:ph type="sldNum" sz="quarter" idx="12"/>
          </p:nvPr>
        </p:nvSpPr>
        <p:spPr>
          <a:noFill/>
        </p:spPr>
        <p:txBody>
          <a:bodyPr/>
          <a:lstStyle/>
          <a:p>
            <a:fld id="{857A744D-92A9-4126-8AD0-668CC2B8C9A5}" type="slidenum">
              <a:rPr lang="en-US" altLang="en-US"/>
              <a:pPr/>
              <a:t>34</a:t>
            </a:fld>
            <a:endParaRPr lang="en-US" altLang="en-US"/>
          </a:p>
        </p:txBody>
      </p:sp>
      <p:sp>
        <p:nvSpPr>
          <p:cNvPr id="2" name="Title 1"/>
          <p:cNvSpPr>
            <a:spLocks noGrp="1"/>
          </p:cNvSpPr>
          <p:nvPr>
            <p:ph type="title"/>
          </p:nvPr>
        </p:nvSpPr>
        <p:spPr>
          <a:xfrm>
            <a:off x="357188" y="260350"/>
            <a:ext cx="8572500" cy="714375"/>
          </a:xfrm>
        </p:spPr>
        <p:txBody>
          <a:bodyPr/>
          <a:lstStyle/>
          <a:p>
            <a:pPr>
              <a:defRPr/>
            </a:pPr>
            <a:r>
              <a:rPr lang="en-SG" sz="3600" b="1" dirty="0"/>
              <a:t>Arbitral Tribunal (composition and decision)</a:t>
            </a:r>
            <a:endParaRPr lang="en-SG" sz="3600" dirty="0"/>
          </a:p>
        </p:txBody>
      </p:sp>
      <p:sp>
        <p:nvSpPr>
          <p:cNvPr id="3" name="Content Placeholder 2"/>
          <p:cNvSpPr>
            <a:spLocks noGrp="1"/>
          </p:cNvSpPr>
          <p:nvPr>
            <p:ph idx="1"/>
          </p:nvPr>
        </p:nvSpPr>
        <p:spPr>
          <a:xfrm>
            <a:off x="357188" y="1196975"/>
            <a:ext cx="8786812" cy="5197475"/>
          </a:xfrm>
        </p:spPr>
        <p:txBody>
          <a:bodyPr/>
          <a:lstStyle/>
          <a:p>
            <a:pPr>
              <a:spcAft>
                <a:spcPts val="600"/>
              </a:spcAft>
              <a:defRPr/>
            </a:pPr>
            <a:r>
              <a:rPr lang="en-US" sz="2800" dirty="0"/>
              <a:t>Number of arbitrators should be </a:t>
            </a:r>
            <a:r>
              <a:rPr lang="en-US" sz="2800" dirty="0">
                <a:solidFill>
                  <a:schemeClr val="tx2"/>
                </a:solidFill>
              </a:rPr>
              <a:t>odd</a:t>
            </a:r>
            <a:r>
              <a:rPr lang="en-US" sz="2800" dirty="0"/>
              <a:t>  - default One</a:t>
            </a:r>
          </a:p>
          <a:p>
            <a:pPr>
              <a:spcAft>
                <a:spcPts val="600"/>
              </a:spcAft>
              <a:defRPr/>
            </a:pPr>
            <a:r>
              <a:rPr lang="en-US" sz="2800" dirty="0"/>
              <a:t>No special qualification for arbitrators, unless otherwise required (2019 amendment provide for qualification)</a:t>
            </a:r>
          </a:p>
          <a:p>
            <a:pPr>
              <a:spcAft>
                <a:spcPts val="600"/>
              </a:spcAft>
              <a:defRPr/>
            </a:pPr>
            <a:r>
              <a:rPr lang="en-US" sz="2800" dirty="0"/>
              <a:t>Nationality requirement - c</a:t>
            </a:r>
            <a:r>
              <a:rPr lang="en-SG" sz="2800" dirty="0" err="1"/>
              <a:t>ould</a:t>
            </a:r>
            <a:r>
              <a:rPr lang="en-SG" sz="2800" dirty="0"/>
              <a:t> be from any country (</a:t>
            </a:r>
            <a:r>
              <a:rPr lang="en-SG" sz="2800" dirty="0" err="1"/>
              <a:t>Int-Arb</a:t>
            </a:r>
            <a:r>
              <a:rPr lang="en-SG" sz="2800" dirty="0"/>
              <a:t> – national of another country to be chosen)</a:t>
            </a:r>
          </a:p>
          <a:p>
            <a:pPr>
              <a:spcAft>
                <a:spcPts val="600"/>
              </a:spcAft>
              <a:defRPr/>
            </a:pPr>
            <a:r>
              <a:rPr lang="en-US" sz="2800" dirty="0"/>
              <a:t>Termination of Arbitrator  - incapacity to perform, withdrawal and mutual agreement between parties</a:t>
            </a:r>
          </a:p>
          <a:p>
            <a:pPr>
              <a:spcAft>
                <a:spcPts val="600"/>
              </a:spcAft>
              <a:defRPr/>
            </a:pPr>
            <a:r>
              <a:rPr lang="en-US" sz="2800" u="sng" dirty="0"/>
              <a:t>Arbitral award </a:t>
            </a:r>
            <a:r>
              <a:rPr lang="en-US" sz="2800" dirty="0"/>
              <a:t>by majority</a:t>
            </a:r>
          </a:p>
          <a:p>
            <a:pPr>
              <a:defRPr/>
            </a:pPr>
            <a:endParaRPr lang="en-US" dirty="0"/>
          </a:p>
        </p:txBody>
      </p:sp>
      <p:sp>
        <p:nvSpPr>
          <p:cNvPr id="66564" name="Slide Number Placeholder 3"/>
          <p:cNvSpPr txBox="1">
            <a:spLocks noGrp="1"/>
          </p:cNvSpPr>
          <p:nvPr/>
        </p:nvSpPr>
        <p:spPr bwMode="auto">
          <a:xfrm>
            <a:off x="6588125" y="6165850"/>
            <a:ext cx="1905000" cy="457200"/>
          </a:xfrm>
          <a:prstGeom prst="rect">
            <a:avLst/>
          </a:prstGeom>
          <a:noFill/>
          <a:ln w="12700" cap="sq">
            <a:noFill/>
            <a:miter lim="800000"/>
            <a:headEnd type="none" w="sm" len="sm"/>
            <a:tailEnd type="none" w="sm" len="sm"/>
          </a:ln>
        </p:spPr>
        <p:txBody>
          <a:bodyPr/>
          <a:lstStyle/>
          <a:p>
            <a:pPr algn="r" eaLnBrk="1" hangingPunct="1">
              <a:spcBef>
                <a:spcPct val="50000"/>
              </a:spcBef>
            </a:pPr>
            <a:fld id="{06F9BFD9-D0ED-4A53-A9D3-07260426B524}" type="slidenum">
              <a:rPr lang="en-US" altLang="en-US" sz="1400"/>
              <a:pPr algn="r" eaLnBrk="1" hangingPunct="1">
                <a:spcBef>
                  <a:spcPct val="50000"/>
                </a:spcBef>
              </a:pPr>
              <a:t>34</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07375" cy="823913"/>
          </a:xfrm>
        </p:spPr>
        <p:txBody>
          <a:bodyPr/>
          <a:lstStyle/>
          <a:p>
            <a:pPr>
              <a:defRPr/>
            </a:pPr>
            <a:r>
              <a:rPr lang="en-IN" sz="3200" b="1" dirty="0">
                <a:effectLst/>
              </a:rPr>
              <a:t>Qualifications and Experience of Arbitrators</a:t>
            </a:r>
            <a:endParaRPr lang="en-US" sz="3200" dirty="0"/>
          </a:p>
        </p:txBody>
      </p:sp>
      <p:sp>
        <p:nvSpPr>
          <p:cNvPr id="3" name="Content Placeholder 2"/>
          <p:cNvSpPr>
            <a:spLocks noGrp="1"/>
          </p:cNvSpPr>
          <p:nvPr>
            <p:ph idx="1"/>
          </p:nvPr>
        </p:nvSpPr>
        <p:spPr>
          <a:xfrm>
            <a:off x="685800" y="908050"/>
            <a:ext cx="8207375" cy="5187950"/>
          </a:xfrm>
        </p:spPr>
        <p:txBody>
          <a:bodyPr/>
          <a:lstStyle/>
          <a:p>
            <a:pPr>
              <a:defRPr/>
            </a:pPr>
            <a:r>
              <a:rPr lang="en-IN" sz="2000" dirty="0">
                <a:effectLst/>
              </a:rPr>
              <a:t>A person will not be qualified to be an arbitrator unless he is/ has been: </a:t>
            </a:r>
          </a:p>
          <a:p>
            <a:pPr lvl="1">
              <a:defRPr/>
            </a:pPr>
            <a:r>
              <a:rPr lang="en-IN" sz="1600" dirty="0">
                <a:effectLst/>
              </a:rPr>
              <a:t>(</a:t>
            </a:r>
            <a:r>
              <a:rPr lang="en-IN" sz="1600" dirty="0" err="1">
                <a:effectLst/>
              </a:rPr>
              <a:t>i</a:t>
            </a:r>
            <a:r>
              <a:rPr lang="en-IN" sz="1600" dirty="0">
                <a:effectLst/>
              </a:rPr>
              <a:t>) an advocate having ten years of practice experience as an advocate; </a:t>
            </a:r>
          </a:p>
          <a:p>
            <a:pPr lvl="1">
              <a:defRPr/>
            </a:pPr>
            <a:r>
              <a:rPr lang="en-IN" sz="1600" dirty="0">
                <a:effectLst/>
              </a:rPr>
              <a:t>(ii) a chartered accountant having ten years of experience; </a:t>
            </a:r>
          </a:p>
          <a:p>
            <a:pPr lvl="1">
              <a:defRPr/>
            </a:pPr>
            <a:r>
              <a:rPr lang="en-IN" sz="1600" dirty="0">
                <a:effectLst/>
              </a:rPr>
              <a:t>(iii) a cost accountant having ten years of experience; </a:t>
            </a:r>
          </a:p>
          <a:p>
            <a:pPr lvl="1">
              <a:defRPr/>
            </a:pPr>
            <a:r>
              <a:rPr lang="en-IN" sz="1600" dirty="0">
                <a:effectLst/>
              </a:rPr>
              <a:t>(iv) a company secretary having ten years of experience; </a:t>
            </a:r>
          </a:p>
          <a:p>
            <a:pPr lvl="1">
              <a:defRPr/>
            </a:pPr>
            <a:r>
              <a:rPr lang="en-IN" sz="1600" dirty="0">
                <a:effectLst/>
              </a:rPr>
              <a:t>(v) an officer of the Indian Legal Service; </a:t>
            </a:r>
          </a:p>
          <a:p>
            <a:pPr lvl="1">
              <a:defRPr/>
            </a:pPr>
            <a:r>
              <a:rPr lang="en-IN" sz="1600" dirty="0">
                <a:effectLst/>
              </a:rPr>
              <a:t>(vi) an officer with law degree having ten years of experience in the legal matters in the Government, autonomous body, public sector undertaking or at a senior level managerial position in private sector; </a:t>
            </a:r>
          </a:p>
          <a:p>
            <a:pPr lvl="1">
              <a:defRPr/>
            </a:pPr>
            <a:r>
              <a:rPr lang="en-IN" sz="1600" dirty="0">
                <a:effectLst/>
              </a:rPr>
              <a:t>(vii) an officer with engineering degree having ten years of experience as an engineer in the Government, autonomous body, public sector undertaking or at a senior level managerial position in the private sector or self-employed; </a:t>
            </a:r>
          </a:p>
          <a:p>
            <a:pPr lvl="1">
              <a:defRPr/>
            </a:pPr>
            <a:r>
              <a:rPr lang="en-IN" sz="1600" dirty="0">
                <a:effectLst/>
              </a:rPr>
              <a:t>(viii) an officer having senior level experience of administration in the Central Government or State Government or having experience of senior level management of a PSU or a private company of repute; or </a:t>
            </a:r>
          </a:p>
          <a:p>
            <a:pPr lvl="1">
              <a:defRPr/>
            </a:pPr>
            <a:r>
              <a:rPr lang="en-IN" sz="1600" dirty="0">
                <a:effectLst/>
              </a:rPr>
              <a:t>(ix) a person having educational qualification at degree level with ten years of experience in a scientific or technical stream in the fields of telecom, IT, IPRs, or other specialized areas in the Government, autonomous body, public sector undertaking or a senior level managerial position in a private sector, as the case may be.</a:t>
            </a:r>
          </a:p>
          <a:p>
            <a:pPr>
              <a:defRPr/>
            </a:pPr>
            <a:endParaRPr lang="en-US" sz="2000" dirty="0"/>
          </a:p>
        </p:txBody>
      </p:sp>
      <p:sp>
        <p:nvSpPr>
          <p:cNvPr id="68611" name="Slide Number Placeholder 3"/>
          <p:cNvSpPr>
            <a:spLocks noGrp="1" noChangeArrowheads="1"/>
          </p:cNvSpPr>
          <p:nvPr>
            <p:ph type="sldNum" sz="quarter" idx="12"/>
          </p:nvPr>
        </p:nvSpPr>
        <p:spPr>
          <a:noFill/>
        </p:spPr>
        <p:txBody>
          <a:bodyPr/>
          <a:lstStyle/>
          <a:p>
            <a:fld id="{02467466-6C64-4A1C-A3B6-1CE5D19FFA1F}" type="slidenum">
              <a:rPr lang="en-US" altLang="en-US"/>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400" dirty="0"/>
              <a:t>Appointment of Arbitrators (Sec 11)</a:t>
            </a:r>
          </a:p>
        </p:txBody>
      </p:sp>
      <p:sp>
        <p:nvSpPr>
          <p:cNvPr id="3" name="Content Placeholder 2"/>
          <p:cNvSpPr>
            <a:spLocks noGrp="1"/>
          </p:cNvSpPr>
          <p:nvPr>
            <p:ph idx="1"/>
          </p:nvPr>
        </p:nvSpPr>
        <p:spPr>
          <a:xfrm>
            <a:off x="685800" y="1447800"/>
            <a:ext cx="8350250" cy="4648200"/>
          </a:xfrm>
        </p:spPr>
        <p:txBody>
          <a:bodyPr/>
          <a:lstStyle/>
          <a:p>
            <a:pPr>
              <a:defRPr/>
            </a:pPr>
            <a:r>
              <a:rPr lang="en-IN" sz="2400" b="1" dirty="0">
                <a:solidFill>
                  <a:schemeClr val="tx2"/>
                </a:solidFill>
                <a:effectLst/>
              </a:rPr>
              <a:t>Int Arb: </a:t>
            </a:r>
            <a:r>
              <a:rPr lang="en-IN" sz="2400" dirty="0">
                <a:solidFill>
                  <a:schemeClr val="tx2"/>
                </a:solidFill>
                <a:effectLst/>
              </a:rPr>
              <a:t>SC </a:t>
            </a:r>
            <a:r>
              <a:rPr lang="en-IN" sz="2400" dirty="0">
                <a:effectLst/>
              </a:rPr>
              <a:t>will designate the arbitral institution </a:t>
            </a:r>
          </a:p>
          <a:p>
            <a:pPr>
              <a:defRPr/>
            </a:pPr>
            <a:r>
              <a:rPr lang="en-IN" sz="2400" b="1" dirty="0">
                <a:solidFill>
                  <a:schemeClr val="tx2"/>
                </a:solidFill>
                <a:effectLst/>
              </a:rPr>
              <a:t>Domestic Arb: </a:t>
            </a:r>
            <a:r>
              <a:rPr lang="en-IN" sz="2400" dirty="0">
                <a:effectLst/>
              </a:rPr>
              <a:t>High Courts will designate arbitral institutions. In case there is no arbitral institution within jurisdiction of a HC, such HC can maintain a panel of arbitrators to perform the functions of arbitral institution</a:t>
            </a:r>
          </a:p>
          <a:p>
            <a:pPr>
              <a:defRPr/>
            </a:pPr>
            <a:r>
              <a:rPr lang="en-IN" sz="2400" dirty="0">
                <a:effectLst/>
              </a:rPr>
              <a:t>Such Institution to appoint arbitrator within 30 days from the date of service of notice on the opposite party</a:t>
            </a:r>
          </a:p>
          <a:p>
            <a:pPr>
              <a:defRPr/>
            </a:pPr>
            <a:r>
              <a:rPr lang="en-IN" sz="2400" dirty="0">
                <a:effectLst/>
              </a:rPr>
              <a:t>Arbitral institutions to determine fee of the arbitrators as per the rate specified in Fourth Schedule in case of domestic arbitrations. </a:t>
            </a:r>
          </a:p>
          <a:p>
            <a:pPr>
              <a:defRPr/>
            </a:pPr>
            <a:r>
              <a:rPr lang="en-IN" sz="2400" dirty="0">
                <a:effectLst/>
              </a:rPr>
              <a:t>Fee provided in the Fourth Schedule shall not apply in case of international commercial arbitration.</a:t>
            </a:r>
          </a:p>
          <a:p>
            <a:pPr>
              <a:defRPr/>
            </a:pPr>
            <a:endParaRPr lang="en-US" sz="2400" dirty="0"/>
          </a:p>
        </p:txBody>
      </p:sp>
      <p:sp>
        <p:nvSpPr>
          <p:cNvPr id="69635" name="Slide Number Placeholder 3"/>
          <p:cNvSpPr>
            <a:spLocks noGrp="1" noChangeArrowheads="1"/>
          </p:cNvSpPr>
          <p:nvPr>
            <p:ph type="sldNum" sz="quarter" idx="12"/>
          </p:nvPr>
        </p:nvSpPr>
        <p:spPr>
          <a:noFill/>
        </p:spPr>
        <p:txBody>
          <a:bodyPr/>
          <a:lstStyle/>
          <a:p>
            <a:fld id="{943A6E49-B797-4F53-944F-EE064EDBE686}" type="slidenum">
              <a:rPr lang="en-US" altLang="en-US"/>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Arb Timeline</a:t>
            </a:r>
          </a:p>
        </p:txBody>
      </p:sp>
      <p:sp>
        <p:nvSpPr>
          <p:cNvPr id="3" name="Content Placeholder 2"/>
          <p:cNvSpPr>
            <a:spLocks noGrp="1"/>
          </p:cNvSpPr>
          <p:nvPr>
            <p:ph idx="1"/>
          </p:nvPr>
        </p:nvSpPr>
        <p:spPr>
          <a:xfrm>
            <a:off x="685800" y="1447800"/>
            <a:ext cx="8278813" cy="4648200"/>
          </a:xfrm>
        </p:spPr>
        <p:txBody>
          <a:bodyPr/>
          <a:lstStyle/>
          <a:p>
            <a:pPr>
              <a:defRPr/>
            </a:pPr>
            <a:r>
              <a:rPr lang="en-IN" sz="2400" dirty="0">
                <a:solidFill>
                  <a:schemeClr val="tx2"/>
                </a:solidFill>
                <a:effectLst/>
              </a:rPr>
              <a:t>Completion of pleadings: C</a:t>
            </a:r>
            <a:r>
              <a:rPr lang="en-IN" sz="2400" dirty="0">
                <a:effectLst/>
              </a:rPr>
              <a:t>laim and defence must be completed within a period of </a:t>
            </a:r>
            <a:r>
              <a:rPr lang="en-IN" sz="2400" dirty="0">
                <a:solidFill>
                  <a:schemeClr val="tx2"/>
                </a:solidFill>
                <a:effectLst/>
              </a:rPr>
              <a:t>six</a:t>
            </a:r>
            <a:r>
              <a:rPr lang="en-IN" sz="2400" dirty="0">
                <a:effectLst/>
              </a:rPr>
              <a:t> months from the date the arbitrator or all the arbitrators (as the case may be) received notice, in writing, of their appointment  (Sec 23) (2019 amend).</a:t>
            </a:r>
          </a:p>
          <a:p>
            <a:pPr>
              <a:defRPr/>
            </a:pPr>
            <a:r>
              <a:rPr lang="en-IN" sz="2400" dirty="0">
                <a:solidFill>
                  <a:schemeClr val="tx2"/>
                </a:solidFill>
                <a:effectLst/>
              </a:rPr>
              <a:t>Arbitral award: </a:t>
            </a:r>
            <a:r>
              <a:rPr lang="en-IN" sz="2400" dirty="0">
                <a:effectLst/>
              </a:rPr>
              <a:t>12 months from the date of completion of pleadings (Fast track 6 months). In the case of international commercial arbitrations, - endeavour to dispose of the matter within a period of 12 months (2019 amend).</a:t>
            </a:r>
          </a:p>
          <a:p>
            <a:pPr>
              <a:defRPr/>
            </a:pPr>
            <a:r>
              <a:rPr lang="en-IN" sz="2400" dirty="0">
                <a:solidFill>
                  <a:schemeClr val="tx2"/>
                </a:solidFill>
                <a:effectLst/>
              </a:rPr>
              <a:t>Extension of time: </a:t>
            </a:r>
            <a:r>
              <a:rPr lang="en-IN" sz="2400" dirty="0">
                <a:effectLst/>
              </a:rPr>
              <a:t>Where an application for extension of time is pending, the mandate of the arbitrator will continue till the disposal of the said application (2019 amend).</a:t>
            </a:r>
          </a:p>
          <a:p>
            <a:pPr>
              <a:defRPr/>
            </a:pPr>
            <a:endParaRPr lang="en-US" sz="2400" dirty="0"/>
          </a:p>
        </p:txBody>
      </p:sp>
      <p:sp>
        <p:nvSpPr>
          <p:cNvPr id="70659" name="Slide Number Placeholder 3"/>
          <p:cNvSpPr>
            <a:spLocks noGrp="1" noChangeArrowheads="1"/>
          </p:cNvSpPr>
          <p:nvPr>
            <p:ph type="sldNum" sz="quarter" idx="12"/>
          </p:nvPr>
        </p:nvSpPr>
        <p:spPr>
          <a:noFill/>
        </p:spPr>
        <p:txBody>
          <a:bodyPr/>
          <a:lstStyle/>
          <a:p>
            <a:fld id="{88ED7643-EC26-4BE0-8EA1-0F2D9D5EFF40}" type="slidenum">
              <a:rPr lang="en-US" altLang="en-US"/>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260350"/>
            <a:ext cx="8278812" cy="1219200"/>
          </a:xfrm>
        </p:spPr>
        <p:txBody>
          <a:bodyPr/>
          <a:lstStyle/>
          <a:p>
            <a:pPr>
              <a:defRPr/>
            </a:pPr>
            <a:r>
              <a:rPr lang="en-US" sz="4000" dirty="0">
                <a:effectLst>
                  <a:outerShdw blurRad="38100" dist="38100" dir="2700000" algn="tl">
                    <a:srgbClr val="000000">
                      <a:alpha val="43137"/>
                    </a:srgbClr>
                  </a:outerShdw>
                </a:effectLst>
              </a:rPr>
              <a:t>Jurisdiction of the Tribunal (s. 16/17)</a:t>
            </a:r>
            <a:endParaRPr lang="en-IN" sz="4000" dirty="0"/>
          </a:p>
        </p:txBody>
      </p:sp>
      <p:sp>
        <p:nvSpPr>
          <p:cNvPr id="3" name="Content Placeholder 2"/>
          <p:cNvSpPr>
            <a:spLocks noGrp="1"/>
          </p:cNvSpPr>
          <p:nvPr>
            <p:ph idx="1"/>
          </p:nvPr>
        </p:nvSpPr>
        <p:spPr>
          <a:xfrm>
            <a:off x="685800" y="1412875"/>
            <a:ext cx="8458200" cy="4968875"/>
          </a:xfrm>
        </p:spPr>
        <p:txBody>
          <a:bodyPr/>
          <a:lstStyle/>
          <a:p>
            <a:pPr>
              <a:spcAft>
                <a:spcPts val="600"/>
              </a:spcAft>
              <a:defRPr/>
            </a:pPr>
            <a:r>
              <a:rPr lang="en-US" sz="2600" dirty="0">
                <a:effectLst>
                  <a:outerShdw blurRad="38100" dist="38100" dir="2700000" algn="tl">
                    <a:srgbClr val="000000">
                      <a:alpha val="43137"/>
                    </a:srgbClr>
                  </a:outerShdw>
                </a:effectLst>
              </a:rPr>
              <a:t>The Tribunal has the power to rule on its jurisdiction – “</a:t>
            </a:r>
            <a:r>
              <a:rPr lang="en-US" sz="2600" i="1" dirty="0" err="1">
                <a:effectLst>
                  <a:outerShdw blurRad="38100" dist="38100" dir="2700000" algn="tl">
                    <a:srgbClr val="000000">
                      <a:alpha val="43137"/>
                    </a:srgbClr>
                  </a:outerShdw>
                </a:effectLst>
              </a:rPr>
              <a:t>kompetenz-kompetenz</a:t>
            </a:r>
            <a:r>
              <a:rPr lang="en-US" sz="2600" dirty="0">
                <a:effectLst>
                  <a:outerShdw blurRad="38100" dist="38100" dir="2700000" algn="tl">
                    <a:srgbClr val="000000">
                      <a:alpha val="43137"/>
                    </a:srgbClr>
                  </a:outerShdw>
                </a:effectLst>
              </a:rPr>
              <a:t>”</a:t>
            </a:r>
          </a:p>
          <a:p>
            <a:pPr>
              <a:spcAft>
                <a:spcPts val="600"/>
              </a:spcAft>
              <a:defRPr/>
            </a:pPr>
            <a:r>
              <a:rPr lang="en-US" sz="2600" dirty="0">
                <a:effectLst>
                  <a:outerShdw blurRad="38100" dist="38100" dir="2700000" algn="tl">
                    <a:srgbClr val="000000">
                      <a:alpha val="43137"/>
                    </a:srgbClr>
                  </a:outerShdw>
                </a:effectLst>
              </a:rPr>
              <a:t>Lack of jurisdiction should be raised not later than the submission of statement of defense</a:t>
            </a:r>
          </a:p>
          <a:p>
            <a:pPr>
              <a:spcAft>
                <a:spcPts val="600"/>
              </a:spcAft>
              <a:defRPr/>
            </a:pPr>
            <a:r>
              <a:rPr lang="en-US" sz="2600" dirty="0">
                <a:effectLst>
                  <a:outerShdw blurRad="38100" dist="38100" dir="2700000" algn="tl">
                    <a:srgbClr val="000000">
                      <a:alpha val="43137"/>
                    </a:srgbClr>
                  </a:outerShdw>
                </a:effectLst>
              </a:rPr>
              <a:t>Acting in excess of the scope of authority – as soon as the matter is raised</a:t>
            </a:r>
          </a:p>
          <a:p>
            <a:pPr>
              <a:spcAft>
                <a:spcPts val="600"/>
              </a:spcAft>
              <a:defRPr/>
            </a:pPr>
            <a:r>
              <a:rPr lang="en-US" sz="2600" dirty="0">
                <a:effectLst>
                  <a:outerShdw blurRad="38100" dist="38100" dir="2700000" algn="tl">
                    <a:srgbClr val="000000">
                      <a:alpha val="43137"/>
                    </a:srgbClr>
                  </a:outerShdw>
                </a:effectLst>
              </a:rPr>
              <a:t>S. 34 procedure –  to set aside arbitral award</a:t>
            </a:r>
          </a:p>
          <a:p>
            <a:pPr>
              <a:spcAft>
                <a:spcPts val="600"/>
              </a:spcAft>
              <a:defRPr/>
            </a:pPr>
            <a:r>
              <a:rPr lang="fr-CH" sz="2600" dirty="0">
                <a:solidFill>
                  <a:schemeClr val="tx2"/>
                </a:solidFill>
                <a:effectLst>
                  <a:outerShdw blurRad="38100" dist="38100" dir="2700000" algn="tl">
                    <a:srgbClr val="000000">
                      <a:alpha val="43137"/>
                    </a:srgbClr>
                  </a:outerShdw>
                </a:effectLst>
              </a:rPr>
              <a:t>Power to </a:t>
            </a:r>
            <a:r>
              <a:rPr lang="fr-CH" sz="2600" dirty="0" err="1">
                <a:solidFill>
                  <a:schemeClr val="tx2"/>
                </a:solidFill>
                <a:effectLst>
                  <a:outerShdw blurRad="38100" dist="38100" dir="2700000" algn="tl">
                    <a:srgbClr val="000000">
                      <a:alpha val="43137"/>
                    </a:srgbClr>
                  </a:outerShdw>
                </a:effectLst>
              </a:rPr>
              <a:t>order</a:t>
            </a:r>
            <a:r>
              <a:rPr lang="fr-CH" sz="2600" dirty="0">
                <a:solidFill>
                  <a:schemeClr val="tx2"/>
                </a:solidFill>
                <a:effectLst>
                  <a:outerShdw blurRad="38100" dist="38100" dir="2700000" algn="tl">
                    <a:srgbClr val="000000">
                      <a:alpha val="43137"/>
                    </a:srgbClr>
                  </a:outerShdw>
                </a:effectLst>
              </a:rPr>
              <a:t> </a:t>
            </a:r>
            <a:r>
              <a:rPr lang="fr-CH" sz="2600" dirty="0" err="1">
                <a:solidFill>
                  <a:schemeClr val="tx2"/>
                </a:solidFill>
                <a:effectLst>
                  <a:outerShdw blurRad="38100" dist="38100" dir="2700000" algn="tl">
                    <a:srgbClr val="000000">
                      <a:alpha val="43137"/>
                    </a:srgbClr>
                  </a:outerShdw>
                </a:effectLst>
              </a:rPr>
              <a:t>Interim</a:t>
            </a:r>
            <a:r>
              <a:rPr lang="fr-CH" sz="2600" dirty="0">
                <a:solidFill>
                  <a:schemeClr val="tx2"/>
                </a:solidFill>
                <a:effectLst>
                  <a:outerShdw blurRad="38100" dist="38100" dir="2700000" algn="tl">
                    <a:srgbClr val="000000">
                      <a:alpha val="43137"/>
                    </a:srgbClr>
                  </a:outerShdw>
                </a:effectLst>
              </a:rPr>
              <a:t> </a:t>
            </a:r>
            <a:r>
              <a:rPr lang="fr-CH" sz="2600" dirty="0" err="1">
                <a:solidFill>
                  <a:schemeClr val="tx2"/>
                </a:solidFill>
                <a:effectLst>
                  <a:outerShdw blurRad="38100" dist="38100" dir="2700000" algn="tl">
                    <a:srgbClr val="000000">
                      <a:alpha val="43137"/>
                    </a:srgbClr>
                  </a:outerShdw>
                </a:effectLst>
              </a:rPr>
              <a:t>measures</a:t>
            </a:r>
            <a:r>
              <a:rPr lang="fr-CH" sz="2600" dirty="0">
                <a:solidFill>
                  <a:schemeClr val="tx2"/>
                </a:solidFill>
                <a:effectLst>
                  <a:outerShdw blurRad="38100" dist="38100" dir="2700000" algn="tl">
                    <a:srgbClr val="000000">
                      <a:alpha val="43137"/>
                    </a:srgbClr>
                  </a:outerShdw>
                </a:effectLst>
              </a:rPr>
              <a:t> </a:t>
            </a:r>
            <a:r>
              <a:rPr lang="fr-CH" sz="2600" dirty="0">
                <a:effectLst>
                  <a:outerShdw blurRad="38100" dist="38100" dir="2700000" algn="tl">
                    <a:srgbClr val="000000">
                      <a:alpha val="43137"/>
                    </a:srgbClr>
                  </a:outerShdw>
                </a:effectLst>
              </a:rPr>
              <a:t>– </a:t>
            </a:r>
            <a:r>
              <a:rPr lang="fr-CH" sz="2600" dirty="0" err="1">
                <a:effectLst>
                  <a:outerShdw blurRad="38100" dist="38100" dir="2700000" algn="tl">
                    <a:srgbClr val="000000">
                      <a:alpha val="43137"/>
                    </a:srgbClr>
                  </a:outerShdw>
                </a:effectLst>
              </a:rPr>
              <a:t>similar</a:t>
            </a:r>
            <a:r>
              <a:rPr lang="fr-CH" sz="2600" dirty="0">
                <a:effectLst>
                  <a:outerShdw blurRad="38100" dist="38100" dir="2700000" algn="tl">
                    <a:srgbClr val="000000">
                      <a:alpha val="43137"/>
                    </a:srgbClr>
                  </a:outerShdw>
                </a:effectLst>
              </a:rPr>
              <a:t> to civil court (sec 17 as </a:t>
            </a:r>
            <a:r>
              <a:rPr lang="fr-CH" sz="2600" dirty="0" err="1">
                <a:effectLst>
                  <a:outerShdw blurRad="38100" dist="38100" dir="2700000" algn="tl">
                    <a:srgbClr val="000000">
                      <a:alpha val="43137"/>
                    </a:srgbClr>
                  </a:outerShdw>
                </a:effectLst>
              </a:rPr>
              <a:t>amended</a:t>
            </a:r>
            <a:r>
              <a:rPr lang="fr-CH" sz="2600" dirty="0">
                <a:effectLst>
                  <a:outerShdw blurRad="38100" dist="38100" dir="2700000" algn="tl">
                    <a:srgbClr val="000000">
                      <a:alpha val="43137"/>
                    </a:srgbClr>
                  </a:outerShdw>
                </a:effectLst>
              </a:rPr>
              <a:t> in 2015)</a:t>
            </a:r>
          </a:p>
          <a:p>
            <a:pPr>
              <a:spcAft>
                <a:spcPts val="600"/>
              </a:spcAft>
              <a:defRPr/>
            </a:pPr>
            <a:r>
              <a:rPr lang="fr-CH" sz="2600" dirty="0">
                <a:effectLst>
                  <a:outerShdw blurRad="38100" dist="38100" dir="2700000" algn="tl">
                    <a:srgbClr val="000000">
                      <a:alpha val="43137"/>
                    </a:srgbClr>
                  </a:outerShdw>
                </a:effectLst>
              </a:rPr>
              <a:t>Tribunal </a:t>
            </a:r>
            <a:r>
              <a:rPr lang="fr-CH" sz="2600" dirty="0" err="1">
                <a:effectLst>
                  <a:outerShdw blurRad="38100" dist="38100" dir="2700000" algn="tl">
                    <a:srgbClr val="000000">
                      <a:alpha val="43137"/>
                    </a:srgbClr>
                  </a:outerShdw>
                </a:effectLst>
              </a:rPr>
              <a:t>can</a:t>
            </a:r>
            <a:r>
              <a:rPr lang="fr-CH" sz="2600" dirty="0">
                <a:effectLst>
                  <a:outerShdw blurRad="38100" dist="38100" dir="2700000" algn="tl">
                    <a:srgbClr val="000000">
                      <a:alpha val="43137"/>
                    </a:srgbClr>
                  </a:outerShdw>
                </a:effectLst>
              </a:rPr>
              <a:t> encourage </a:t>
            </a:r>
            <a:r>
              <a:rPr lang="fr-CH" sz="2600" dirty="0" err="1">
                <a:effectLst>
                  <a:outerShdw blurRad="38100" dist="38100" dir="2700000" algn="tl">
                    <a:srgbClr val="000000">
                      <a:alpha val="43137"/>
                    </a:srgbClr>
                  </a:outerShdw>
                </a:effectLst>
              </a:rPr>
              <a:t>Mediation</a:t>
            </a:r>
            <a:r>
              <a:rPr lang="fr-CH" sz="2600" dirty="0">
                <a:effectLst>
                  <a:outerShdw blurRad="38100" dist="38100" dir="2700000" algn="tl">
                    <a:srgbClr val="000000">
                      <a:alpha val="43137"/>
                    </a:srgbClr>
                  </a:outerShdw>
                </a:effectLst>
              </a:rPr>
              <a:t>, Conciliation </a:t>
            </a:r>
            <a:endParaRPr lang="en-IN" sz="2600" dirty="0"/>
          </a:p>
        </p:txBody>
      </p:sp>
      <p:sp>
        <p:nvSpPr>
          <p:cNvPr id="71683" name="Slide Number Placeholder 3"/>
          <p:cNvSpPr>
            <a:spLocks noGrp="1"/>
          </p:cNvSpPr>
          <p:nvPr>
            <p:ph type="sldNum" sz="quarter" idx="12"/>
          </p:nvPr>
        </p:nvSpPr>
        <p:spPr>
          <a:noFill/>
        </p:spPr>
        <p:txBody>
          <a:bodyPr/>
          <a:lstStyle/>
          <a:p>
            <a:fld id="{26A09FE0-C180-4BD4-917A-A9942C1EA5D1}" type="slidenum">
              <a:rPr lang="en-US" altLang="en-US"/>
              <a:pPr/>
              <a:t>38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52475"/>
          </a:xfrm>
        </p:spPr>
        <p:txBody>
          <a:bodyPr/>
          <a:lstStyle/>
          <a:p>
            <a:pPr>
              <a:defRPr/>
            </a:pPr>
            <a:r>
              <a:rPr lang="fr-CH" dirty="0" err="1"/>
              <a:t>Interest</a:t>
            </a:r>
            <a:r>
              <a:rPr lang="fr-CH" dirty="0"/>
              <a:t> on </a:t>
            </a:r>
            <a:r>
              <a:rPr lang="fr-CH" dirty="0" err="1"/>
              <a:t>award</a:t>
            </a:r>
            <a:endParaRPr lang="en-US" dirty="0"/>
          </a:p>
        </p:txBody>
      </p:sp>
      <p:sp>
        <p:nvSpPr>
          <p:cNvPr id="3" name="Content Placeholder 2"/>
          <p:cNvSpPr>
            <a:spLocks noGrp="1"/>
          </p:cNvSpPr>
          <p:nvPr>
            <p:ph idx="1"/>
          </p:nvPr>
        </p:nvSpPr>
        <p:spPr>
          <a:xfrm>
            <a:off x="468313" y="1412875"/>
            <a:ext cx="8280400" cy="4752975"/>
          </a:xfrm>
        </p:spPr>
        <p:txBody>
          <a:bodyPr/>
          <a:lstStyle/>
          <a:p>
            <a:pPr>
              <a:spcAft>
                <a:spcPts val="600"/>
              </a:spcAft>
              <a:defRPr/>
            </a:pPr>
            <a:r>
              <a:rPr lang="fr-CH" sz="2400" dirty="0"/>
              <a:t>Future </a:t>
            </a:r>
            <a:r>
              <a:rPr lang="fr-CH" sz="2400" dirty="0" err="1"/>
              <a:t>Interest</a:t>
            </a:r>
            <a:r>
              <a:rPr lang="fr-CH" sz="2400" dirty="0"/>
              <a:t>: </a:t>
            </a:r>
            <a:r>
              <a:rPr lang="en-IN" sz="2400" dirty="0"/>
              <a:t>two percent higher than the current rate of interest (earlier </a:t>
            </a:r>
            <a:r>
              <a:rPr lang="en-US" sz="2400" i="1" kern="1200" dirty="0"/>
              <a:t>18%)</a:t>
            </a:r>
            <a:endParaRPr lang="en-US" sz="2400" dirty="0"/>
          </a:p>
          <a:p>
            <a:pPr>
              <a:spcAft>
                <a:spcPts val="600"/>
              </a:spcAft>
              <a:defRPr/>
            </a:pPr>
            <a:r>
              <a:rPr lang="en-US" sz="2400" dirty="0"/>
              <a:t>Supreme Court in many cases reduced rate of interest awarded by the Arbitrator. </a:t>
            </a:r>
          </a:p>
          <a:p>
            <a:pPr>
              <a:spcAft>
                <a:spcPts val="600"/>
              </a:spcAft>
              <a:defRPr/>
            </a:pPr>
            <a:r>
              <a:rPr lang="en-US" sz="2400" dirty="0"/>
              <a:t>In </a:t>
            </a:r>
            <a:r>
              <a:rPr lang="en-US" sz="2400" i="1" dirty="0"/>
              <a:t>Krishna </a:t>
            </a:r>
            <a:r>
              <a:rPr lang="en-US" sz="2400" i="1" dirty="0" err="1"/>
              <a:t>Bhagya</a:t>
            </a:r>
            <a:r>
              <a:rPr lang="en-US" sz="2400" i="1" dirty="0"/>
              <a:t> Nigam Ltd </a:t>
            </a:r>
            <a:r>
              <a:rPr lang="en-US" sz="2400" i="1" dirty="0" err="1"/>
              <a:t>Vs</a:t>
            </a:r>
            <a:r>
              <a:rPr lang="en-US" sz="2400" i="1" dirty="0"/>
              <a:t> G.H. Reddy</a:t>
            </a:r>
            <a:r>
              <a:rPr lang="en-US" sz="2400" dirty="0"/>
              <a:t> (2007) 2 SCC 720) the held that after economic reforms in our country the interest regime has changed and the rates have substantially reduced. Holding so, the apex court has reduced interest to 9% from 18% of interest awarded by the Arbitrator.</a:t>
            </a:r>
          </a:p>
        </p:txBody>
      </p:sp>
      <p:sp>
        <p:nvSpPr>
          <p:cNvPr id="72707" name="Slide Number Placeholder 3"/>
          <p:cNvSpPr>
            <a:spLocks noGrp="1"/>
          </p:cNvSpPr>
          <p:nvPr>
            <p:ph type="sldNum" sz="quarter" idx="12"/>
          </p:nvPr>
        </p:nvSpPr>
        <p:spPr>
          <a:noFill/>
        </p:spPr>
        <p:txBody>
          <a:bodyPr/>
          <a:lstStyle/>
          <a:p>
            <a:fld id="{8EE249B9-EF0B-40C8-93C4-F19D84988C3C}" type="slidenum">
              <a:rPr lang="en-US" altLang="en-US"/>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a:defRPr/>
            </a:pPr>
            <a:r>
              <a:rPr lang="en-US" altLang="en-US">
                <a:ea typeface="ＭＳ Ｐゴシック" charset="-128"/>
              </a:rPr>
              <a:t>Situations…</a:t>
            </a:r>
          </a:p>
        </p:txBody>
      </p:sp>
      <p:sp>
        <p:nvSpPr>
          <p:cNvPr id="74755" name="Rectangle 3"/>
          <p:cNvSpPr>
            <a:spLocks noGrp="1" noChangeArrowheads="1"/>
          </p:cNvSpPr>
          <p:nvPr>
            <p:ph type="body" idx="4294967295"/>
          </p:nvPr>
        </p:nvSpPr>
        <p:spPr>
          <a:xfrm>
            <a:off x="685800" y="1214438"/>
            <a:ext cx="8101013" cy="4929187"/>
          </a:xfrm>
          <a:ln w="9525"/>
        </p:spPr>
        <p:txBody>
          <a:bodyPr/>
          <a:lstStyle/>
          <a:p>
            <a:pPr>
              <a:buFont typeface="Wingdings" pitchFamily="2" charset="2"/>
              <a:buNone/>
              <a:defRPr/>
            </a:pPr>
            <a:endParaRPr lang="en-US" dirty="0">
              <a:effectLst>
                <a:outerShdw blurRad="38100" dist="38100" dir="2700000" algn="tl">
                  <a:srgbClr val="000000">
                    <a:alpha val="43137"/>
                  </a:srgbClr>
                </a:outerShdw>
              </a:effectLst>
            </a:endParaRPr>
          </a:p>
          <a:p>
            <a:pPr marL="514350" indent="-514350">
              <a:buFont typeface="Wingdings" pitchFamily="2" charset="2"/>
              <a:buAutoNum type="arabicPeriod" startAt="3"/>
              <a:defRPr/>
            </a:pPr>
            <a:r>
              <a:rPr lang="en-US" dirty="0">
                <a:effectLst>
                  <a:outerShdw blurRad="38100" dist="38100" dir="2700000" algn="tl">
                    <a:srgbClr val="000000">
                      <a:alpha val="43137"/>
                    </a:srgbClr>
                  </a:outerShdw>
                </a:effectLst>
              </a:rPr>
              <a:t>Indian manufacturer export textile to EU. The EU customs authority impose </a:t>
            </a:r>
            <a:r>
              <a:rPr lang="en-US" dirty="0">
                <a:solidFill>
                  <a:schemeClr val="tx2"/>
                </a:solidFill>
                <a:effectLst>
                  <a:outerShdw blurRad="38100" dist="38100" dir="2700000" algn="tl">
                    <a:srgbClr val="000000">
                      <a:alpha val="43137"/>
                    </a:srgbClr>
                  </a:outerShdw>
                </a:effectLst>
              </a:rPr>
              <a:t>anti-dumping duties </a:t>
            </a:r>
            <a:r>
              <a:rPr lang="en-US" dirty="0">
                <a:effectLst>
                  <a:outerShdw blurRad="38100" dist="38100" dir="2700000" algn="tl">
                    <a:srgbClr val="000000">
                      <a:alpha val="43137"/>
                    </a:srgbClr>
                  </a:outerShdw>
                </a:effectLst>
              </a:rPr>
              <a:t>on the textile materials (or) prohibits imports on the safety ground.</a:t>
            </a:r>
          </a:p>
          <a:p>
            <a:pPr marL="514350" indent="-514350">
              <a:buFont typeface="Wingdings" pitchFamily="2" charset="2"/>
              <a:buAutoNum type="arabicPeriod" startAt="3"/>
              <a:defRPr/>
            </a:pPr>
            <a:endParaRPr lang="en-US" dirty="0">
              <a:effectLst>
                <a:outerShdw blurRad="38100" dist="38100" dir="2700000" algn="tl">
                  <a:srgbClr val="000000">
                    <a:alpha val="43137"/>
                  </a:srgbClr>
                </a:outerShdw>
              </a:effectLst>
            </a:endParaRPr>
          </a:p>
          <a:p>
            <a:pPr marL="514350" indent="-514350">
              <a:buFont typeface="Wingdings" pitchFamily="2" charset="2"/>
              <a:buAutoNum type="arabicPeriod" startAt="3"/>
              <a:defRPr/>
            </a:pPr>
            <a:r>
              <a:rPr lang="en-US" dirty="0">
                <a:effectLst>
                  <a:outerShdw blurRad="38100" dist="38100" dir="2700000" algn="tl">
                    <a:srgbClr val="000000">
                      <a:alpha val="43137"/>
                    </a:srgbClr>
                  </a:outerShdw>
                </a:effectLst>
              </a:rPr>
              <a:t>Procurement contract: non-execution - breach</a:t>
            </a:r>
          </a:p>
          <a:p>
            <a:pPr marL="0" indent="0">
              <a:buFont typeface="Wingdings" pitchFamily="2" charset="2"/>
              <a:buNone/>
              <a:defRPr/>
            </a:pPr>
            <a:endParaRPr lang="en-US" dirty="0">
              <a:effectLst>
                <a:outerShdw blurRad="38100" dist="38100" dir="2700000" algn="tl">
                  <a:srgbClr val="000000">
                    <a:alpha val="43137"/>
                  </a:srgbClr>
                </a:outerShdw>
              </a:effectLst>
            </a:endParaRPr>
          </a:p>
          <a:p>
            <a:pPr>
              <a:defRPr/>
            </a:pPr>
            <a:endParaRPr lang="en-US" dirty="0">
              <a:effectLst>
                <a:outerShdw blurRad="38100" dist="38100" dir="2700000" algn="tl">
                  <a:srgbClr val="000000">
                    <a:alpha val="43137"/>
                  </a:srgbClr>
                </a:outerShdw>
              </a:effectLst>
            </a:endParaRPr>
          </a:p>
          <a:p>
            <a:pPr>
              <a:defRPr/>
            </a:pPr>
            <a:endParaRPr lang="en-US"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Effect transition="in" filter="fade">
                                      <p:cBhvr>
                                        <p:cTn id="7" dur="1000"/>
                                        <p:tgtEl>
                                          <p:spTgt spid="74755">
                                            <p:txEl>
                                              <p:pRg st="1" end="1"/>
                                            </p:txEl>
                                          </p:spTgt>
                                        </p:tgtEl>
                                      </p:cBhvr>
                                    </p:animEffect>
                                    <p:anim calcmode="lin" valueType="num">
                                      <p:cBhvr>
                                        <p:cTn id="8" dur="10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47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4755">
                                            <p:txEl>
                                              <p:pRg st="3" end="3"/>
                                            </p:txEl>
                                          </p:spTgt>
                                        </p:tgtEl>
                                        <p:attrNameLst>
                                          <p:attrName>style.visibility</p:attrName>
                                        </p:attrNameLst>
                                      </p:cBhvr>
                                      <p:to>
                                        <p:strVal val="visible"/>
                                      </p:to>
                                    </p:set>
                                    <p:animEffect transition="in" filter="fade">
                                      <p:cBhvr>
                                        <p:cTn id="14" dur="1000"/>
                                        <p:tgtEl>
                                          <p:spTgt spid="74755">
                                            <p:txEl>
                                              <p:pRg st="3" end="3"/>
                                            </p:txEl>
                                          </p:spTgt>
                                        </p:tgtEl>
                                      </p:cBhvr>
                                    </p:animEffect>
                                    <p:anim calcmode="lin" valueType="num">
                                      <p:cBhvr>
                                        <p:cTn id="15" dur="10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7475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52475"/>
          </a:xfrm>
        </p:spPr>
        <p:txBody>
          <a:bodyPr/>
          <a:lstStyle/>
          <a:p>
            <a:pPr>
              <a:defRPr/>
            </a:pPr>
            <a:r>
              <a:rPr lang="fr-CH" dirty="0" err="1"/>
              <a:t>Judicial</a:t>
            </a:r>
            <a:r>
              <a:rPr lang="fr-CH" dirty="0"/>
              <a:t> </a:t>
            </a:r>
            <a:r>
              <a:rPr lang="fr-CH" dirty="0" err="1"/>
              <a:t>Interference</a:t>
            </a:r>
            <a:r>
              <a:rPr lang="fr-CH" dirty="0"/>
              <a:t> </a:t>
            </a:r>
            <a:endParaRPr lang="en-US" dirty="0"/>
          </a:p>
        </p:txBody>
      </p:sp>
      <p:sp>
        <p:nvSpPr>
          <p:cNvPr id="3" name="Content Placeholder 2"/>
          <p:cNvSpPr>
            <a:spLocks noGrp="1"/>
          </p:cNvSpPr>
          <p:nvPr>
            <p:ph idx="1"/>
          </p:nvPr>
        </p:nvSpPr>
        <p:spPr>
          <a:xfrm>
            <a:off x="539750" y="981075"/>
            <a:ext cx="8604250" cy="5114925"/>
          </a:xfrm>
        </p:spPr>
        <p:txBody>
          <a:bodyPr/>
          <a:lstStyle/>
          <a:p>
            <a:pPr>
              <a:defRPr/>
            </a:pPr>
            <a:endParaRPr lang="en-SG" sz="800" dirty="0"/>
          </a:p>
          <a:p>
            <a:pPr>
              <a:spcBef>
                <a:spcPts val="24"/>
              </a:spcBef>
              <a:defRPr/>
            </a:pPr>
            <a:r>
              <a:rPr lang="en-SG" sz="2600" dirty="0"/>
              <a:t>Minimum judicial interference and maximum party autonomy in arbitrations (s. 5)</a:t>
            </a:r>
          </a:p>
          <a:p>
            <a:pPr>
              <a:defRPr/>
            </a:pPr>
            <a:r>
              <a:rPr lang="en-SG" sz="2600" dirty="0"/>
              <a:t>Court can intervene in cases covered under ss. 9, 14(2), 27, 34 and 37.</a:t>
            </a:r>
          </a:p>
          <a:p>
            <a:pPr marL="514350" indent="-514350">
              <a:buFont typeface="+mj-lt"/>
              <a:buAutoNum type="arabicPeriod"/>
              <a:defRPr/>
            </a:pPr>
            <a:r>
              <a:rPr lang="en-SG" sz="2400" dirty="0"/>
              <a:t>Power to order interim measures of protection(s.9) (</a:t>
            </a:r>
            <a:r>
              <a:rPr lang="en-IN" sz="2400" dirty="0">
                <a:effectLst/>
              </a:rPr>
              <a:t>arbitration to commence within 90 days)</a:t>
            </a:r>
            <a:r>
              <a:rPr lang="en-SG" sz="2400" dirty="0">
                <a:effectLst/>
              </a:rPr>
              <a:t> and </a:t>
            </a:r>
            <a:r>
              <a:rPr lang="en-SG" sz="2400" dirty="0"/>
              <a:t>Intervene on behalf of the parties to summon witness and evidence, documents (not to entertain after Tribunal constitution unless s. 17 process is efficacious) </a:t>
            </a:r>
            <a:r>
              <a:rPr lang="en-IN" sz="2400" dirty="0">
                <a:effectLst/>
              </a:rPr>
              <a:t>.</a:t>
            </a:r>
          </a:p>
          <a:p>
            <a:pPr marL="514350" indent="-514350">
              <a:buFont typeface="+mj-lt"/>
              <a:buAutoNum type="arabicPeriod"/>
              <a:defRPr/>
            </a:pPr>
            <a:r>
              <a:rPr lang="en-SG" sz="2400" dirty="0"/>
              <a:t>Appoint and remove Arbitrators: </a:t>
            </a:r>
            <a:r>
              <a:rPr lang="en-US" sz="2400" dirty="0">
                <a:effectLst>
                  <a:outerShdw blurRad="38100" dist="38100" dir="2700000" algn="tl">
                    <a:srgbClr val="000000">
                      <a:alpha val="43137"/>
                    </a:srgbClr>
                  </a:outerShdw>
                </a:effectLst>
              </a:rPr>
              <a:t>challenge to appointment- failure or impossibility of the arbitrator to act (</a:t>
            </a:r>
            <a:r>
              <a:rPr lang="en-SG" sz="2400" dirty="0"/>
              <a:t>14(2))</a:t>
            </a:r>
            <a:endParaRPr lang="en-US" sz="2400" dirty="0">
              <a:effectLst>
                <a:outerShdw blurRad="38100" dist="38100" dir="2700000" algn="tl">
                  <a:srgbClr val="000000">
                    <a:alpha val="43137"/>
                  </a:srgbClr>
                </a:outerShdw>
              </a:effectLst>
            </a:endParaRPr>
          </a:p>
          <a:p>
            <a:pPr marL="514350" indent="-514350">
              <a:buFont typeface="+mj-lt"/>
              <a:buAutoNum type="arabicPeriod"/>
              <a:defRPr/>
            </a:pPr>
            <a:r>
              <a:rPr lang="en-SG" sz="2400" dirty="0"/>
              <a:t>Power to direct parties to Arbitration (compulsory)</a:t>
            </a:r>
          </a:p>
          <a:p>
            <a:pPr marL="514350" indent="-514350">
              <a:buFont typeface="+mj-lt"/>
              <a:buAutoNum type="arabicPeriod"/>
              <a:defRPr/>
            </a:pPr>
            <a:r>
              <a:rPr lang="en-IN" sz="2400" dirty="0"/>
              <a:t>Court assistance in taking evidence (Sec 27)</a:t>
            </a:r>
            <a:endParaRPr lang="en-SG" sz="2400" dirty="0">
              <a:effectLst/>
            </a:endParaRPr>
          </a:p>
          <a:p>
            <a:pPr>
              <a:defRPr/>
            </a:pPr>
            <a:endParaRPr lang="en-US" dirty="0"/>
          </a:p>
        </p:txBody>
      </p:sp>
      <p:sp>
        <p:nvSpPr>
          <p:cNvPr id="74755" name="Slide Number Placeholder 3"/>
          <p:cNvSpPr>
            <a:spLocks noGrp="1"/>
          </p:cNvSpPr>
          <p:nvPr>
            <p:ph type="sldNum" sz="quarter" idx="12"/>
          </p:nvPr>
        </p:nvSpPr>
        <p:spPr>
          <a:noFill/>
        </p:spPr>
        <p:txBody>
          <a:bodyPr/>
          <a:lstStyle/>
          <a:p>
            <a:r>
              <a:rPr lang="en-US" altLang="en-US"/>
              <a:t> </a:t>
            </a:r>
            <a:fld id="{B0982642-9723-4ED8-A811-F1501906A6DD}" type="slidenum">
              <a:rPr lang="en-US" altLang="en-US"/>
              <a:pPr/>
              <a:t>40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52475"/>
          </a:xfrm>
        </p:spPr>
        <p:txBody>
          <a:bodyPr/>
          <a:lstStyle/>
          <a:p>
            <a:pPr>
              <a:defRPr/>
            </a:pPr>
            <a:r>
              <a:rPr lang="en-US" sz="3600" dirty="0"/>
              <a:t>Post Award</a:t>
            </a:r>
            <a:endParaRPr lang="en-IN" sz="3600" dirty="0"/>
          </a:p>
        </p:txBody>
      </p:sp>
      <p:sp>
        <p:nvSpPr>
          <p:cNvPr id="3" name="Content Placeholder 2"/>
          <p:cNvSpPr>
            <a:spLocks noGrp="1"/>
          </p:cNvSpPr>
          <p:nvPr>
            <p:ph idx="1"/>
          </p:nvPr>
        </p:nvSpPr>
        <p:spPr>
          <a:xfrm>
            <a:off x="685800" y="1196975"/>
            <a:ext cx="8062913" cy="4824413"/>
          </a:xfrm>
        </p:spPr>
        <p:txBody>
          <a:bodyPr/>
          <a:lstStyle/>
          <a:p>
            <a:pPr>
              <a:spcAft>
                <a:spcPts val="1200"/>
              </a:spcAft>
              <a:defRPr/>
            </a:pPr>
            <a:r>
              <a:rPr lang="en-US" sz="2600" dirty="0"/>
              <a:t>Challenge under Sec 34 of the Act – 3 months + 30 days grace (for just cause) to file challenge. The award is not final and binding until time expires without action or action is dismissed.</a:t>
            </a:r>
          </a:p>
          <a:p>
            <a:pPr>
              <a:spcAft>
                <a:spcPts val="1200"/>
              </a:spcAft>
              <a:defRPr/>
            </a:pPr>
            <a:r>
              <a:rPr lang="en-US" sz="2600" dirty="0"/>
              <a:t>Scope of Challenge is quite wide in light of the Supreme Court decision in </a:t>
            </a:r>
            <a:r>
              <a:rPr lang="en-US" sz="2600" i="1" dirty="0"/>
              <a:t>ONGC v. Saw Pipes </a:t>
            </a:r>
            <a:r>
              <a:rPr lang="en-US" sz="2600" dirty="0"/>
              <a:t>despite the text of Section 34 being similar to grounds of challenge in New York Convention/UNCITRAL Rules.</a:t>
            </a:r>
          </a:p>
          <a:p>
            <a:pPr>
              <a:defRPr/>
            </a:pPr>
            <a:r>
              <a:rPr lang="en-US" sz="2600" dirty="0"/>
              <a:t>Huge delays in dismissing challenges </a:t>
            </a:r>
          </a:p>
        </p:txBody>
      </p:sp>
      <p:sp>
        <p:nvSpPr>
          <p:cNvPr id="75779" name="Slide Number Placeholder 3"/>
          <p:cNvSpPr>
            <a:spLocks noGrp="1"/>
          </p:cNvSpPr>
          <p:nvPr>
            <p:ph type="sldNum" sz="quarter" idx="12"/>
          </p:nvPr>
        </p:nvSpPr>
        <p:spPr>
          <a:noFill/>
        </p:spPr>
        <p:txBody>
          <a:bodyPr/>
          <a:lstStyle/>
          <a:p>
            <a:fld id="{E23F2A9E-D779-4D2F-BCB8-C06D4A571B09}" type="slidenum">
              <a:rPr lang="en-US" altLang="en-US"/>
              <a:pPr/>
              <a:t>41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0"/>
          <p:cNvSpPr>
            <a:spLocks noGrp="1" noChangeArrowheads="1"/>
          </p:cNvSpPr>
          <p:nvPr>
            <p:ph type="sldNum" sz="quarter" idx="12"/>
          </p:nvPr>
        </p:nvSpPr>
        <p:spPr>
          <a:noFill/>
        </p:spPr>
        <p:txBody>
          <a:bodyPr/>
          <a:lstStyle/>
          <a:p>
            <a:fld id="{45EC190A-0662-452E-81FE-4F3B94E9D07F}" type="slidenum">
              <a:rPr lang="en-US" altLang="en-US"/>
              <a:pPr/>
              <a:t>42</a:t>
            </a:fld>
            <a:endParaRPr lang="en-US" altLang="en-US"/>
          </a:p>
        </p:txBody>
      </p:sp>
      <p:sp>
        <p:nvSpPr>
          <p:cNvPr id="2" name="Title 1"/>
          <p:cNvSpPr>
            <a:spLocks noGrp="1"/>
          </p:cNvSpPr>
          <p:nvPr>
            <p:ph type="title"/>
          </p:nvPr>
        </p:nvSpPr>
        <p:spPr>
          <a:xfrm>
            <a:off x="468313" y="228600"/>
            <a:ext cx="8675687" cy="628650"/>
          </a:xfrm>
        </p:spPr>
        <p:txBody>
          <a:bodyPr/>
          <a:lstStyle/>
          <a:p>
            <a:pPr>
              <a:defRPr/>
            </a:pPr>
            <a:r>
              <a:rPr lang="en-US" sz="3600" b="1" dirty="0"/>
              <a:t>Power of the Court to intervene (s. 34(2)</a:t>
            </a:r>
            <a:endParaRPr lang="en-SG" sz="3600" b="1" dirty="0"/>
          </a:p>
        </p:txBody>
      </p:sp>
      <p:sp>
        <p:nvSpPr>
          <p:cNvPr id="3" name="Content Placeholder 2"/>
          <p:cNvSpPr>
            <a:spLocks noGrp="1"/>
          </p:cNvSpPr>
          <p:nvPr>
            <p:ph idx="1"/>
          </p:nvPr>
        </p:nvSpPr>
        <p:spPr>
          <a:xfrm>
            <a:off x="684213" y="1000125"/>
            <a:ext cx="8064500" cy="5092700"/>
          </a:xfrm>
        </p:spPr>
        <p:txBody>
          <a:bodyPr/>
          <a:lstStyle/>
          <a:p>
            <a:pPr>
              <a:buFont typeface="Wingdings" pitchFamily="2" charset="2"/>
              <a:buNone/>
              <a:defRPr/>
            </a:pPr>
            <a:r>
              <a:rPr lang="en-US" sz="2400" dirty="0">
                <a:effectLst>
                  <a:outerShdw blurRad="38100" dist="38100" dir="2700000" algn="tl">
                    <a:srgbClr val="000000">
                      <a:alpha val="43137"/>
                    </a:srgbClr>
                  </a:outerShdw>
                </a:effectLst>
              </a:rPr>
              <a:t>Award could be </a:t>
            </a:r>
            <a:r>
              <a:rPr lang="en-US" sz="2400" b="1" dirty="0">
                <a:solidFill>
                  <a:schemeClr val="tx2"/>
                </a:solidFill>
                <a:effectLst>
                  <a:outerShdw blurRad="38100" dist="38100" dir="2700000" algn="tl">
                    <a:srgbClr val="000000">
                      <a:alpha val="43137"/>
                    </a:srgbClr>
                  </a:outerShdw>
                </a:effectLst>
              </a:rPr>
              <a:t>set aside </a:t>
            </a:r>
            <a:r>
              <a:rPr lang="en-US" sz="2400" dirty="0">
                <a:effectLst>
                  <a:outerShdw blurRad="38100" dist="38100" dir="2700000" algn="tl">
                    <a:srgbClr val="000000">
                      <a:alpha val="43137"/>
                    </a:srgbClr>
                  </a:outerShdw>
                </a:effectLst>
              </a:rPr>
              <a:t>on the following grounds:</a:t>
            </a:r>
          </a:p>
          <a:p>
            <a:pPr>
              <a:spcAft>
                <a:spcPts val="600"/>
              </a:spcAft>
              <a:defRPr/>
            </a:pPr>
            <a:r>
              <a:rPr lang="en-US" sz="2400" dirty="0">
                <a:effectLst>
                  <a:outerShdw blurRad="38100" dist="38100" dir="2700000" algn="tl">
                    <a:srgbClr val="000000">
                      <a:alpha val="43137"/>
                    </a:srgbClr>
                  </a:outerShdw>
                </a:effectLst>
              </a:rPr>
              <a:t>Incapacity of parties, </a:t>
            </a:r>
          </a:p>
          <a:p>
            <a:pPr>
              <a:spcAft>
                <a:spcPts val="600"/>
              </a:spcAft>
              <a:defRPr/>
            </a:pPr>
            <a:r>
              <a:rPr lang="en-US" sz="2400" dirty="0">
                <a:effectLst>
                  <a:outerShdw blurRad="38100" dist="38100" dir="2700000" algn="tl">
                    <a:srgbClr val="000000">
                      <a:alpha val="43137"/>
                    </a:srgbClr>
                  </a:outerShdw>
                </a:effectLst>
              </a:rPr>
              <a:t>Invalidity of the agreement </a:t>
            </a:r>
          </a:p>
          <a:p>
            <a:pPr>
              <a:spcAft>
                <a:spcPts val="600"/>
              </a:spcAft>
              <a:defRPr/>
            </a:pPr>
            <a:r>
              <a:rPr lang="en-US" sz="2400" dirty="0">
                <a:effectLst>
                  <a:outerShdw blurRad="38100" dist="38100" dir="2700000" algn="tl">
                    <a:srgbClr val="000000">
                      <a:alpha val="43137"/>
                    </a:srgbClr>
                  </a:outerShdw>
                </a:effectLst>
              </a:rPr>
              <a:t>Want of proper notice </a:t>
            </a:r>
            <a:r>
              <a:rPr lang="en-IN" sz="2400" dirty="0"/>
              <a:t>of the appointment of an arbitrator or of the arbitral proceedings or unable to present his case</a:t>
            </a:r>
            <a:endParaRPr lang="en-US" sz="2400" dirty="0">
              <a:effectLst>
                <a:outerShdw blurRad="38100" dist="38100" dir="2700000" algn="tl">
                  <a:srgbClr val="000000">
                    <a:alpha val="43137"/>
                  </a:srgbClr>
                </a:outerShdw>
              </a:effectLst>
            </a:endParaRPr>
          </a:p>
          <a:p>
            <a:pPr>
              <a:spcAft>
                <a:spcPts val="600"/>
              </a:spcAft>
              <a:defRPr/>
            </a:pPr>
            <a:r>
              <a:rPr lang="en-US" sz="2400" dirty="0">
                <a:effectLst>
                  <a:outerShdw blurRad="38100" dist="38100" dir="2700000" algn="tl">
                    <a:srgbClr val="000000">
                      <a:alpha val="43137"/>
                    </a:srgbClr>
                  </a:outerShdw>
                </a:effectLst>
              </a:rPr>
              <a:t>Award deals with </a:t>
            </a:r>
            <a:r>
              <a:rPr lang="en-US" sz="2400" u="sng" dirty="0">
                <a:effectLst>
                  <a:outerShdw blurRad="38100" dist="38100" dir="2700000" algn="tl">
                    <a:srgbClr val="000000">
                      <a:alpha val="43137"/>
                    </a:srgbClr>
                  </a:outerShdw>
                </a:effectLst>
              </a:rPr>
              <a:t>dispute not referred </a:t>
            </a:r>
            <a:r>
              <a:rPr lang="en-US" sz="2400" dirty="0">
                <a:effectLst>
                  <a:outerShdw blurRad="38100" dist="38100" dir="2700000" algn="tl">
                    <a:srgbClr val="000000">
                      <a:alpha val="43137"/>
                    </a:srgbClr>
                  </a:outerShdw>
                </a:effectLst>
              </a:rPr>
              <a:t>to arbitration</a:t>
            </a:r>
          </a:p>
          <a:p>
            <a:pPr>
              <a:spcAft>
                <a:spcPts val="600"/>
              </a:spcAft>
              <a:defRPr/>
            </a:pPr>
            <a:r>
              <a:rPr lang="en-US" sz="2400" dirty="0">
                <a:effectLst>
                  <a:outerShdw blurRad="38100" dist="38100" dir="2700000" algn="tl">
                    <a:srgbClr val="000000">
                      <a:alpha val="43137"/>
                    </a:srgbClr>
                  </a:outerShdw>
                </a:effectLst>
              </a:rPr>
              <a:t>Arbitral tribunal </a:t>
            </a:r>
            <a:r>
              <a:rPr lang="en-US" sz="2400" u="sng" dirty="0">
                <a:effectLst>
                  <a:outerShdw blurRad="38100" dist="38100" dir="2700000" algn="tl">
                    <a:srgbClr val="000000">
                      <a:alpha val="43137"/>
                    </a:srgbClr>
                  </a:outerShdw>
                </a:effectLst>
              </a:rPr>
              <a:t>defective</a:t>
            </a:r>
            <a:r>
              <a:rPr lang="en-US" sz="2400" dirty="0">
                <a:effectLst>
                  <a:outerShdw blurRad="38100" dist="38100" dir="2700000" algn="tl">
                    <a:srgbClr val="000000">
                      <a:alpha val="43137"/>
                    </a:srgbClr>
                  </a:outerShdw>
                </a:effectLst>
              </a:rPr>
              <a:t> in composition;</a:t>
            </a:r>
          </a:p>
          <a:p>
            <a:pPr>
              <a:spcAft>
                <a:spcPts val="600"/>
              </a:spcAft>
              <a:defRPr/>
            </a:pPr>
            <a:r>
              <a:rPr lang="en-US" sz="2400" dirty="0">
                <a:effectLst>
                  <a:outerShdw blurRad="38100" dist="38100" dir="2700000" algn="tl">
                    <a:srgbClr val="000000">
                      <a:alpha val="43137"/>
                    </a:srgbClr>
                  </a:outerShdw>
                </a:effectLst>
              </a:rPr>
              <a:t>Court finds that matter </a:t>
            </a:r>
            <a:r>
              <a:rPr lang="en-US" sz="2400" u="sng" dirty="0">
                <a:effectLst>
                  <a:outerShdw blurRad="38100" dist="38100" dir="2700000" algn="tl">
                    <a:srgbClr val="000000">
                      <a:alpha val="43137"/>
                    </a:srgbClr>
                  </a:outerShdw>
                </a:effectLst>
              </a:rPr>
              <a:t>not capable of being settled</a:t>
            </a:r>
            <a:r>
              <a:rPr lang="en-US" sz="2400" dirty="0">
                <a:effectLst>
                  <a:outerShdw blurRad="38100" dist="38100" dir="2700000" algn="tl">
                    <a:srgbClr val="000000">
                      <a:alpha val="43137"/>
                    </a:srgbClr>
                  </a:outerShdw>
                </a:effectLst>
              </a:rPr>
              <a:t> through arbitration under the law in force</a:t>
            </a:r>
          </a:p>
          <a:p>
            <a:pPr>
              <a:spcAft>
                <a:spcPts val="600"/>
              </a:spcAft>
              <a:defRPr/>
            </a:pPr>
            <a:r>
              <a:rPr lang="en-US" sz="2400" dirty="0">
                <a:effectLst/>
              </a:rPr>
              <a:t>Arbitral award in conflict with ‘</a:t>
            </a:r>
            <a:r>
              <a:rPr lang="en-US" sz="2400" u="sng" dirty="0">
                <a:effectLst/>
              </a:rPr>
              <a:t>public policy</a:t>
            </a:r>
            <a:r>
              <a:rPr lang="en-US" sz="2400" dirty="0">
                <a:effectLst/>
              </a:rPr>
              <a:t>’</a:t>
            </a:r>
            <a:endParaRPr lang="en-SG" sz="2400" dirty="0">
              <a:effectLst/>
            </a:endParaRPr>
          </a:p>
        </p:txBody>
      </p:sp>
      <p:sp>
        <p:nvSpPr>
          <p:cNvPr id="77828" name="Slide Number Placeholder 3"/>
          <p:cNvSpPr txBox="1">
            <a:spLocks noGrp="1"/>
          </p:cNvSpPr>
          <p:nvPr/>
        </p:nvSpPr>
        <p:spPr bwMode="auto">
          <a:xfrm>
            <a:off x="6553200" y="6248400"/>
            <a:ext cx="1905000" cy="457200"/>
          </a:xfrm>
          <a:prstGeom prst="rect">
            <a:avLst/>
          </a:prstGeom>
          <a:noFill/>
          <a:ln w="12700" cap="sq">
            <a:noFill/>
            <a:miter lim="800000"/>
            <a:headEnd type="none" w="sm" len="sm"/>
            <a:tailEnd type="none" w="sm" len="sm"/>
          </a:ln>
        </p:spPr>
        <p:txBody>
          <a:bodyPr/>
          <a:lstStyle/>
          <a:p>
            <a:pPr algn="r" eaLnBrk="1" hangingPunct="1">
              <a:spcBef>
                <a:spcPct val="50000"/>
              </a:spcBef>
            </a:pPr>
            <a:fld id="{AA31CDA1-8E47-4295-8617-083768C6167E}" type="slidenum">
              <a:rPr lang="en-US" altLang="en-US" sz="1400"/>
              <a:pPr algn="r" eaLnBrk="1" hangingPunct="1">
                <a:spcBef>
                  <a:spcPct val="50000"/>
                </a:spcBef>
              </a:pPr>
              <a:t>42</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52475"/>
          </a:xfrm>
        </p:spPr>
        <p:txBody>
          <a:bodyPr/>
          <a:lstStyle/>
          <a:p>
            <a:pPr>
              <a:defRPr/>
            </a:pPr>
            <a:r>
              <a:rPr lang="en-US" sz="4000" dirty="0">
                <a:effectLst>
                  <a:outerShdw blurRad="38100" dist="38100" dir="2700000" algn="tl">
                    <a:srgbClr val="000000">
                      <a:alpha val="43137"/>
                    </a:srgbClr>
                  </a:outerShdw>
                </a:effectLst>
              </a:rPr>
              <a:t>Non-</a:t>
            </a:r>
            <a:r>
              <a:rPr lang="en-US" sz="4000" dirty="0" err="1">
                <a:effectLst>
                  <a:outerShdw blurRad="38100" dist="38100" dir="2700000" algn="tl">
                    <a:srgbClr val="000000">
                      <a:alpha val="43137"/>
                    </a:srgbClr>
                  </a:outerShdw>
                </a:effectLst>
              </a:rPr>
              <a:t>arbitrable</a:t>
            </a:r>
            <a:r>
              <a:rPr lang="en-US" sz="4000" dirty="0">
                <a:effectLst>
                  <a:outerShdw blurRad="38100" dist="38100" dir="2700000" algn="tl">
                    <a:srgbClr val="000000">
                      <a:alpha val="43137"/>
                    </a:srgbClr>
                  </a:outerShdw>
                </a:effectLst>
              </a:rPr>
              <a:t> matters</a:t>
            </a:r>
            <a:endParaRPr lang="en-SG" sz="4000" dirty="0"/>
          </a:p>
        </p:txBody>
      </p:sp>
      <p:sp>
        <p:nvSpPr>
          <p:cNvPr id="3" name="Content Placeholder 2"/>
          <p:cNvSpPr>
            <a:spLocks noGrp="1"/>
          </p:cNvSpPr>
          <p:nvPr>
            <p:ph idx="1"/>
          </p:nvPr>
        </p:nvSpPr>
        <p:spPr>
          <a:xfrm>
            <a:off x="685800" y="1125538"/>
            <a:ext cx="8134350" cy="4464050"/>
          </a:xfrm>
        </p:spPr>
        <p:txBody>
          <a:bodyPr/>
          <a:lstStyle/>
          <a:p>
            <a:pPr>
              <a:defRPr/>
            </a:pPr>
            <a:r>
              <a:rPr lang="en-SG" sz="2800" dirty="0"/>
              <a:t>Matrimonial matters</a:t>
            </a:r>
          </a:p>
          <a:p>
            <a:pPr>
              <a:defRPr/>
            </a:pPr>
            <a:r>
              <a:rPr lang="en-SG" sz="2800" dirty="0"/>
              <a:t>Insolvency proceedings,</a:t>
            </a:r>
          </a:p>
          <a:p>
            <a:pPr>
              <a:defRPr/>
            </a:pPr>
            <a:r>
              <a:rPr lang="en-SG" sz="2800" dirty="0"/>
              <a:t>questions relating to charities or charitable trusts; </a:t>
            </a:r>
          </a:p>
          <a:p>
            <a:pPr>
              <a:defRPr/>
            </a:pPr>
            <a:r>
              <a:rPr lang="en-SG" sz="2800" dirty="0"/>
              <a:t>questions about the validity of a will,</a:t>
            </a:r>
          </a:p>
          <a:p>
            <a:pPr>
              <a:defRPr/>
            </a:pPr>
            <a:r>
              <a:rPr lang="en-SG" sz="2800" dirty="0"/>
              <a:t>guardianship of a minor or other person under disability, </a:t>
            </a:r>
          </a:p>
          <a:p>
            <a:pPr>
              <a:defRPr/>
            </a:pPr>
            <a:r>
              <a:rPr lang="en-SG" sz="2800" dirty="0"/>
              <a:t>criminal proceedings; </a:t>
            </a:r>
          </a:p>
          <a:p>
            <a:pPr>
              <a:defRPr/>
            </a:pPr>
            <a:r>
              <a:rPr lang="en-SG" sz="2800" dirty="0"/>
              <a:t>those falling within the purview of the competition law, and  dissolution or winding up of a company.</a:t>
            </a:r>
            <a:endParaRPr lang="en-US" sz="2800" dirty="0"/>
          </a:p>
          <a:p>
            <a:pPr>
              <a:defRPr/>
            </a:pPr>
            <a:endParaRPr lang="en-US" dirty="0"/>
          </a:p>
          <a:p>
            <a:pPr>
              <a:defRPr/>
            </a:pPr>
            <a:endParaRPr lang="en-SG" dirty="0"/>
          </a:p>
        </p:txBody>
      </p:sp>
      <p:sp>
        <p:nvSpPr>
          <p:cNvPr id="79875" name="Slide Number Placeholder 3"/>
          <p:cNvSpPr>
            <a:spLocks noGrp="1"/>
          </p:cNvSpPr>
          <p:nvPr>
            <p:ph type="sldNum" sz="quarter" idx="12"/>
          </p:nvPr>
        </p:nvSpPr>
        <p:spPr>
          <a:noFill/>
        </p:spPr>
        <p:txBody>
          <a:bodyPr/>
          <a:lstStyle/>
          <a:p>
            <a:fld id="{BC066F19-F806-4014-A8B8-10ADDA196681}" type="slidenum">
              <a:rPr lang="en-US" altLang="en-US"/>
              <a:pPr/>
              <a:t>43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96938"/>
          </a:xfrm>
        </p:spPr>
        <p:txBody>
          <a:bodyPr/>
          <a:lstStyle/>
          <a:p>
            <a:pPr algn="l">
              <a:defRPr/>
            </a:pPr>
            <a:r>
              <a:rPr lang="en-IN" sz="4000" dirty="0"/>
              <a:t>Against Public Policy</a:t>
            </a:r>
          </a:p>
        </p:txBody>
      </p:sp>
      <p:sp>
        <p:nvSpPr>
          <p:cNvPr id="3" name="Content Placeholder 2"/>
          <p:cNvSpPr>
            <a:spLocks noGrp="1"/>
          </p:cNvSpPr>
          <p:nvPr>
            <p:ph idx="1"/>
          </p:nvPr>
        </p:nvSpPr>
        <p:spPr>
          <a:xfrm>
            <a:off x="539750" y="1125538"/>
            <a:ext cx="8280400" cy="5327650"/>
          </a:xfrm>
        </p:spPr>
        <p:txBody>
          <a:bodyPr/>
          <a:lstStyle/>
          <a:p>
            <a:pPr>
              <a:defRPr/>
            </a:pPr>
            <a:r>
              <a:rPr lang="en-IN" sz="2400" dirty="0"/>
              <a:t>(</a:t>
            </a:r>
            <a:r>
              <a:rPr lang="en-IN" sz="2400" dirty="0" err="1"/>
              <a:t>i</a:t>
            </a:r>
            <a:r>
              <a:rPr lang="en-IN" sz="2400" dirty="0"/>
              <a:t>) the making of the award was induced or affected by </a:t>
            </a:r>
            <a:r>
              <a:rPr lang="en-IN" sz="2400" u="sng" dirty="0"/>
              <a:t>fraud or corruption</a:t>
            </a:r>
            <a:r>
              <a:rPr lang="en-IN" sz="2400" dirty="0"/>
              <a:t> or was in violation of sec 75 or sec 81; or </a:t>
            </a:r>
          </a:p>
          <a:p>
            <a:pPr>
              <a:defRPr/>
            </a:pPr>
            <a:r>
              <a:rPr lang="en-IN" sz="2400" dirty="0"/>
              <a:t>(ii) it is in contravention with the </a:t>
            </a:r>
            <a:r>
              <a:rPr lang="en-IN" sz="2400" u="sng" dirty="0"/>
              <a:t>fundamental policy of Indian law</a:t>
            </a:r>
            <a:r>
              <a:rPr lang="en-IN" sz="2400" dirty="0"/>
              <a:t>; or </a:t>
            </a:r>
          </a:p>
          <a:p>
            <a:pPr>
              <a:defRPr/>
            </a:pPr>
            <a:r>
              <a:rPr lang="en-IN" sz="2400" dirty="0"/>
              <a:t>(iii) it is in conflict with the most basic notions of </a:t>
            </a:r>
            <a:r>
              <a:rPr lang="en-IN" sz="2400" u="sng" dirty="0"/>
              <a:t>morality or justice</a:t>
            </a:r>
            <a:r>
              <a:rPr lang="en-IN" sz="2400" dirty="0"/>
              <a:t>. </a:t>
            </a:r>
          </a:p>
          <a:p>
            <a:pPr>
              <a:defRPr/>
            </a:pPr>
            <a:r>
              <a:rPr lang="en-IN" sz="2400" dirty="0"/>
              <a:t>Explanation 2—the test as to whether there is a contravention with the fundamental policy of Indian law shall not entail a review on the merits of the dispute</a:t>
            </a:r>
            <a:endParaRPr lang="en-US" sz="2400" dirty="0"/>
          </a:p>
          <a:p>
            <a:pPr>
              <a:defRPr/>
            </a:pPr>
            <a:r>
              <a:rPr lang="en-IN" sz="2400" dirty="0"/>
              <a:t>Arbitral award arising out of arbitration other than int. commercial arb., may also be set aside if the Court finds that the award is vitiated by </a:t>
            </a:r>
            <a:r>
              <a:rPr lang="en-IN" sz="2400" u="sng" dirty="0"/>
              <a:t>patent illegality </a:t>
            </a:r>
            <a:r>
              <a:rPr lang="en-IN" sz="2400" dirty="0"/>
              <a:t>appearing on the face of the award:</a:t>
            </a:r>
          </a:p>
          <a:p>
            <a:pPr>
              <a:spcAft>
                <a:spcPts val="600"/>
              </a:spcAft>
              <a:defRPr/>
            </a:pPr>
            <a:endParaRPr lang="en-US" sz="2400" dirty="0"/>
          </a:p>
        </p:txBody>
      </p:sp>
      <p:sp>
        <p:nvSpPr>
          <p:cNvPr id="81923" name="Slide Number Placeholder 3"/>
          <p:cNvSpPr>
            <a:spLocks noGrp="1"/>
          </p:cNvSpPr>
          <p:nvPr>
            <p:ph type="sldNum" sz="quarter" idx="12"/>
          </p:nvPr>
        </p:nvSpPr>
        <p:spPr>
          <a:noFill/>
        </p:spPr>
        <p:txBody>
          <a:bodyPr/>
          <a:lstStyle/>
          <a:p>
            <a:fld id="{D6408393-43BB-4A39-B06F-284869791095}" type="slidenum">
              <a:rPr lang="en-US" altLang="en-US"/>
              <a:pPr/>
              <a:t>44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0"/>
          <p:cNvSpPr>
            <a:spLocks noGrp="1" noChangeArrowheads="1"/>
          </p:cNvSpPr>
          <p:nvPr>
            <p:ph type="sldNum" sz="quarter" idx="12"/>
          </p:nvPr>
        </p:nvSpPr>
        <p:spPr>
          <a:noFill/>
        </p:spPr>
        <p:txBody>
          <a:bodyPr/>
          <a:lstStyle/>
          <a:p>
            <a:fld id="{8393F765-AC5B-49EA-BC3F-D485BCB2B83A}" type="slidenum">
              <a:rPr lang="en-US" altLang="en-US"/>
              <a:pPr/>
              <a:t>45</a:t>
            </a:fld>
            <a:endParaRPr lang="en-US" altLang="en-US"/>
          </a:p>
        </p:txBody>
      </p:sp>
      <p:sp>
        <p:nvSpPr>
          <p:cNvPr id="2" name="Title 1"/>
          <p:cNvSpPr>
            <a:spLocks noGrp="1"/>
          </p:cNvSpPr>
          <p:nvPr>
            <p:ph type="title"/>
          </p:nvPr>
        </p:nvSpPr>
        <p:spPr>
          <a:xfrm>
            <a:off x="685800" y="228600"/>
            <a:ext cx="7772400" cy="557213"/>
          </a:xfrm>
        </p:spPr>
        <p:txBody>
          <a:bodyPr/>
          <a:lstStyle/>
          <a:p>
            <a:pPr eaLnBrk="1" hangingPunct="1">
              <a:defRPr/>
            </a:pPr>
            <a:r>
              <a:rPr lang="en-SG" sz="3600" b="1" dirty="0"/>
              <a:t>Enforceability of Awards </a:t>
            </a:r>
            <a:endParaRPr lang="en-SG" sz="3600" dirty="0"/>
          </a:p>
        </p:txBody>
      </p:sp>
      <p:sp>
        <p:nvSpPr>
          <p:cNvPr id="3" name="Content Placeholder 2"/>
          <p:cNvSpPr>
            <a:spLocks noGrp="1"/>
          </p:cNvSpPr>
          <p:nvPr>
            <p:ph idx="1"/>
          </p:nvPr>
        </p:nvSpPr>
        <p:spPr>
          <a:xfrm>
            <a:off x="685800" y="1052513"/>
            <a:ext cx="8134350" cy="5195887"/>
          </a:xfrm>
        </p:spPr>
        <p:txBody>
          <a:bodyPr/>
          <a:lstStyle/>
          <a:p>
            <a:pPr eaLnBrk="1" hangingPunct="1">
              <a:defRPr/>
            </a:pPr>
            <a:r>
              <a:rPr lang="en-US" sz="2400" dirty="0">
                <a:cs typeface="Arial" charset="0"/>
              </a:rPr>
              <a:t>Domestic arbitral awards are enforced as a decree of the civil court (s. 36).</a:t>
            </a:r>
          </a:p>
          <a:p>
            <a:pPr eaLnBrk="1" hangingPunct="1">
              <a:defRPr/>
            </a:pPr>
            <a:r>
              <a:rPr lang="en-US" sz="2400" dirty="0">
                <a:cs typeface="Arial" charset="0"/>
              </a:rPr>
              <a:t>If S. 34 process, parties to request for stay of arbitral award</a:t>
            </a:r>
          </a:p>
          <a:p>
            <a:pPr eaLnBrk="1" hangingPunct="1">
              <a:defRPr/>
            </a:pPr>
            <a:endParaRPr lang="en-SG" sz="2400" dirty="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52475"/>
          </a:xfrm>
        </p:spPr>
        <p:txBody>
          <a:bodyPr/>
          <a:lstStyle/>
          <a:p>
            <a:pPr>
              <a:defRPr/>
            </a:pPr>
            <a:r>
              <a:rPr lang="en-US" sz="3600" dirty="0"/>
              <a:t>Appeals (s. 37)</a:t>
            </a:r>
          </a:p>
        </p:txBody>
      </p:sp>
      <p:sp>
        <p:nvSpPr>
          <p:cNvPr id="3" name="Content Placeholder 2"/>
          <p:cNvSpPr>
            <a:spLocks noGrp="1"/>
          </p:cNvSpPr>
          <p:nvPr>
            <p:ph idx="1"/>
          </p:nvPr>
        </p:nvSpPr>
        <p:spPr>
          <a:xfrm>
            <a:off x="685800" y="981075"/>
            <a:ext cx="8278813" cy="5267325"/>
          </a:xfrm>
        </p:spPr>
        <p:txBody>
          <a:bodyPr/>
          <a:lstStyle/>
          <a:p>
            <a:pPr>
              <a:defRPr/>
            </a:pPr>
            <a:r>
              <a:rPr lang="en-IN" sz="2400" dirty="0"/>
              <a:t>Appeal shall lie from the following orders (and from no others) to the Court authorised by law to hear appeals from original decrees of the Court passing the order, namely: </a:t>
            </a:r>
          </a:p>
          <a:p>
            <a:pPr lvl="1">
              <a:defRPr/>
            </a:pPr>
            <a:r>
              <a:rPr lang="en-IN" sz="2000" dirty="0"/>
              <a:t>(a) refusing to refer the parties to arbitration under section 8; </a:t>
            </a:r>
          </a:p>
          <a:p>
            <a:pPr lvl="1">
              <a:defRPr/>
            </a:pPr>
            <a:r>
              <a:rPr lang="en-IN" sz="2000" dirty="0"/>
              <a:t>(b) granting or refusing to grant any measure under section 9; </a:t>
            </a:r>
          </a:p>
          <a:p>
            <a:pPr lvl="1">
              <a:defRPr/>
            </a:pPr>
            <a:r>
              <a:rPr lang="en-IN" sz="2000" dirty="0"/>
              <a:t>(c) setting aside or refusing to set aside an arbitral award under sec 34.] </a:t>
            </a:r>
          </a:p>
          <a:p>
            <a:pPr>
              <a:defRPr/>
            </a:pPr>
            <a:r>
              <a:rPr lang="en-IN" sz="2400" dirty="0"/>
              <a:t>An appeal from an order of the arbitral tribunal: </a:t>
            </a:r>
          </a:p>
          <a:p>
            <a:pPr lvl="1">
              <a:defRPr/>
            </a:pPr>
            <a:r>
              <a:rPr lang="en-IN" sz="2000" dirty="0"/>
              <a:t>(a) accepting the plea referred in sub-section (2) or sub-section (3) of section 16; or </a:t>
            </a:r>
          </a:p>
          <a:p>
            <a:pPr lvl="1">
              <a:defRPr/>
            </a:pPr>
            <a:r>
              <a:rPr lang="en-IN" sz="2000" dirty="0"/>
              <a:t>(b) granting or refusing to grant an interim measure under section 17. </a:t>
            </a:r>
          </a:p>
          <a:p>
            <a:pPr>
              <a:defRPr/>
            </a:pPr>
            <a:r>
              <a:rPr lang="en-IN" sz="2400" dirty="0"/>
              <a:t>No second appeal shall lie from an order passed in appeal under this section, but nothing in this section shall affect or take away any right to appeal to the Supreme Court.</a:t>
            </a:r>
            <a:endParaRPr lang="en-US" sz="2400" dirty="0"/>
          </a:p>
        </p:txBody>
      </p:sp>
      <p:sp>
        <p:nvSpPr>
          <p:cNvPr id="86019" name="Slide Number Placeholder 3"/>
          <p:cNvSpPr>
            <a:spLocks noGrp="1" noChangeArrowheads="1"/>
          </p:cNvSpPr>
          <p:nvPr>
            <p:ph type="sldNum" sz="quarter" idx="12"/>
          </p:nvPr>
        </p:nvSpPr>
        <p:spPr>
          <a:noFill/>
        </p:spPr>
        <p:txBody>
          <a:bodyPr/>
          <a:lstStyle/>
          <a:p>
            <a:fld id="{5CF7D365-5FA7-4868-BC28-41D30559A3E4}" type="slidenum">
              <a:rPr lang="en-US" altLang="en-US"/>
              <a:pPr/>
              <a:t>46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a:t>Enforcement of Int. Arbitral Award</a:t>
            </a:r>
          </a:p>
        </p:txBody>
      </p:sp>
      <p:sp>
        <p:nvSpPr>
          <p:cNvPr id="3" name="Content Placeholder 2"/>
          <p:cNvSpPr>
            <a:spLocks noGrp="1"/>
          </p:cNvSpPr>
          <p:nvPr>
            <p:ph idx="1"/>
          </p:nvPr>
        </p:nvSpPr>
        <p:spPr/>
        <p:txBody>
          <a:bodyPr/>
          <a:lstStyle/>
          <a:p>
            <a:pPr eaLnBrk="1" hangingPunct="1">
              <a:defRPr/>
            </a:pPr>
            <a:r>
              <a:rPr lang="en-US" sz="2400" u="sng" dirty="0">
                <a:cs typeface="Arial" charset="0"/>
              </a:rPr>
              <a:t>International Commercial Arbitration and Foreign Arbitral Awards </a:t>
            </a:r>
            <a:r>
              <a:rPr lang="en-US" sz="2400" dirty="0">
                <a:cs typeface="Arial" charset="0"/>
              </a:rPr>
              <a:t>-</a:t>
            </a:r>
            <a:r>
              <a:rPr lang="en-US" altLang="zh-CN" sz="2400" dirty="0">
                <a:ea typeface="宋体" charset="-122"/>
                <a:cs typeface="Arial" charset="0"/>
              </a:rPr>
              <a:t> Convention on the Recognition and Enforcement of Foreign Arbitral Awards 1958 </a:t>
            </a:r>
            <a:r>
              <a:rPr lang="en-SG" sz="2400" dirty="0">
                <a:cs typeface="Arial" charset="0"/>
              </a:rPr>
              <a:t>(the “New York Convention”) - Almost 140 countries are parties.</a:t>
            </a:r>
          </a:p>
          <a:p>
            <a:pPr eaLnBrk="1" hangingPunct="1">
              <a:defRPr/>
            </a:pPr>
            <a:r>
              <a:rPr lang="en-US" sz="2400" dirty="0">
                <a:cs typeface="Arial" charset="0"/>
              </a:rPr>
              <a:t>Enforceable only on </a:t>
            </a:r>
            <a:r>
              <a:rPr lang="en-US" sz="2400" u="sng" dirty="0">
                <a:cs typeface="Arial" charset="0"/>
              </a:rPr>
              <a:t>reciprocal</a:t>
            </a:r>
            <a:r>
              <a:rPr lang="en-US" sz="2400" dirty="0">
                <a:cs typeface="Arial" charset="0"/>
              </a:rPr>
              <a:t> basis</a:t>
            </a:r>
          </a:p>
          <a:p>
            <a:pPr eaLnBrk="1" hangingPunct="1">
              <a:defRPr/>
            </a:pPr>
            <a:r>
              <a:rPr lang="en-US" sz="2400" dirty="0"/>
              <a:t>Apply only to contracts which is considered as ‘</a:t>
            </a:r>
            <a:r>
              <a:rPr lang="en-US" sz="2400" u="sng" dirty="0"/>
              <a:t>commercial</a:t>
            </a:r>
            <a:r>
              <a:rPr lang="en-US" sz="2400" dirty="0"/>
              <a:t>’ under Indian law</a:t>
            </a:r>
          </a:p>
          <a:p>
            <a:pPr>
              <a:defRPr/>
            </a:pPr>
            <a:r>
              <a:rPr lang="en-SG" sz="2400" dirty="0">
                <a:solidFill>
                  <a:schemeClr val="tx2"/>
                </a:solidFill>
              </a:rPr>
              <a:t>Addition conditions</a:t>
            </a:r>
            <a:r>
              <a:rPr lang="en-SG" sz="2400" dirty="0"/>
              <a:t>: The Award lacks binding effect, or has been set aside or suspended by competent authority in the country in which, or under the law of which, that award was made</a:t>
            </a:r>
          </a:p>
          <a:p>
            <a:pPr>
              <a:defRPr/>
            </a:pPr>
            <a:endParaRPr lang="en-US" sz="2400" dirty="0"/>
          </a:p>
        </p:txBody>
      </p:sp>
      <p:sp>
        <p:nvSpPr>
          <p:cNvPr id="87043" name="Slide Number Placeholder 3"/>
          <p:cNvSpPr>
            <a:spLocks noGrp="1" noChangeArrowheads="1"/>
          </p:cNvSpPr>
          <p:nvPr>
            <p:ph type="sldNum" sz="quarter" idx="12"/>
          </p:nvPr>
        </p:nvSpPr>
        <p:spPr>
          <a:noFill/>
        </p:spPr>
        <p:txBody>
          <a:bodyPr/>
          <a:lstStyle/>
          <a:p>
            <a:fld id="{D7950FFC-4F1B-4CB4-B21D-08E93B6DED54}" type="slidenum">
              <a:rPr lang="en-US" altLang="en-US"/>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134350" cy="1219200"/>
          </a:xfrm>
        </p:spPr>
        <p:txBody>
          <a:bodyPr/>
          <a:lstStyle/>
          <a:p>
            <a:pPr>
              <a:defRPr/>
            </a:pPr>
            <a:r>
              <a:rPr lang="en-US" sz="3200" b="1" i="1" dirty="0"/>
              <a:t>White Industries, Australia vs. Coal India Ltd</a:t>
            </a:r>
            <a:r>
              <a:rPr lang="en-US" sz="3200" b="1" dirty="0"/>
              <a:t>, Final award dated 30 Nov. 2011</a:t>
            </a:r>
          </a:p>
        </p:txBody>
      </p:sp>
      <p:sp>
        <p:nvSpPr>
          <p:cNvPr id="3" name="Content Placeholder 2"/>
          <p:cNvSpPr>
            <a:spLocks noGrp="1"/>
          </p:cNvSpPr>
          <p:nvPr>
            <p:ph idx="1"/>
          </p:nvPr>
        </p:nvSpPr>
        <p:spPr>
          <a:xfrm>
            <a:off x="685800" y="1641475"/>
            <a:ext cx="7989888" cy="4090988"/>
          </a:xfrm>
        </p:spPr>
        <p:txBody>
          <a:bodyPr/>
          <a:lstStyle/>
          <a:p>
            <a:pPr>
              <a:defRPr/>
            </a:pPr>
            <a:r>
              <a:rPr lang="en-US" sz="2400" dirty="0"/>
              <a:t>In 1989, White Industries, </a:t>
            </a:r>
            <a:r>
              <a:rPr lang="en-US" sz="2400" dirty="0" err="1"/>
              <a:t>Aus</a:t>
            </a:r>
            <a:r>
              <a:rPr lang="en-US" sz="2400" dirty="0"/>
              <a:t> entered into a long-term contract with Coal India, for the supply of equipment to and the development of a coal mine near </a:t>
            </a:r>
            <a:r>
              <a:rPr lang="en-US" sz="2400" dirty="0" err="1"/>
              <a:t>Piparwar</a:t>
            </a:r>
            <a:r>
              <a:rPr lang="en-US" sz="2400" dirty="0"/>
              <a:t> in India’s north-eastern state of Bihar (the Mining Contract). </a:t>
            </a:r>
          </a:p>
          <a:p>
            <a:pPr>
              <a:defRPr/>
            </a:pPr>
            <a:r>
              <a:rPr lang="en-US" sz="2400" dirty="0"/>
              <a:t>Disputes relating to bonus and penalty payments as well as to the quality of the extracted coal - under the ICC Arbitration Rules in 1999. </a:t>
            </a:r>
          </a:p>
          <a:p>
            <a:pPr>
              <a:defRPr/>
            </a:pPr>
            <a:r>
              <a:rPr lang="en-US" sz="2400" dirty="0"/>
              <a:t>In a majority decision, the ICC tribunal awarded a USD 4.08 million to White Industries in May 2002</a:t>
            </a:r>
          </a:p>
        </p:txBody>
      </p:sp>
      <p:sp>
        <p:nvSpPr>
          <p:cNvPr id="88067" name="Slide Number Placeholder 3"/>
          <p:cNvSpPr>
            <a:spLocks noGrp="1"/>
          </p:cNvSpPr>
          <p:nvPr>
            <p:ph type="sldNum" sz="quarter" idx="12"/>
          </p:nvPr>
        </p:nvSpPr>
        <p:spPr>
          <a:noFill/>
        </p:spPr>
        <p:txBody>
          <a:bodyPr/>
          <a:lstStyle/>
          <a:p>
            <a:fld id="{B97D9E7C-E7EA-472A-8B70-00F7EF15B35F}" type="slidenum">
              <a:rPr lang="en-US" altLang="en-US"/>
              <a:pPr/>
              <a:t>48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04813"/>
            <a:ext cx="8134350" cy="5691187"/>
          </a:xfrm>
        </p:spPr>
        <p:txBody>
          <a:bodyPr/>
          <a:lstStyle/>
          <a:p>
            <a:pPr>
              <a:defRPr/>
            </a:pPr>
            <a:r>
              <a:rPr lang="en-US" sz="2200" dirty="0"/>
              <a:t>In September 2002, Coal India applied to the Calcutta High Court to set aside the ICC Award. White Industries applied to the High Court of New Delhi to enforce the ICC Award in India (the enforcement proceedings). Both proceedings experienced significant delays. </a:t>
            </a:r>
          </a:p>
          <a:p>
            <a:pPr>
              <a:defRPr/>
            </a:pPr>
            <a:r>
              <a:rPr lang="en-US" sz="2200" dirty="0"/>
              <a:t>The enforcement proceedings were eventually stayed pending a decision in the set-aside proceedings. White Industries appealed to the Supreme Court; in the meantime (in 2006) the High Court of New Delhi stayed the enforcement proceedings. For about </a:t>
            </a:r>
            <a:r>
              <a:rPr lang="en-US" sz="2200" b="1" dirty="0">
                <a:solidFill>
                  <a:srgbClr val="FFC000"/>
                </a:solidFill>
              </a:rPr>
              <a:t>ten years </a:t>
            </a:r>
            <a:r>
              <a:rPr lang="en-US" sz="2200" dirty="0"/>
              <a:t>White Industries could not get any relief.</a:t>
            </a:r>
          </a:p>
          <a:p>
            <a:pPr>
              <a:defRPr/>
            </a:pPr>
            <a:r>
              <a:rPr lang="en-US" sz="2200" dirty="0"/>
              <a:t>White Industries commenced arbitration proceedings against India in 2010 under the 1999 India-Australia BIT</a:t>
            </a:r>
          </a:p>
          <a:p>
            <a:pPr>
              <a:defRPr/>
            </a:pPr>
            <a:r>
              <a:rPr lang="en-US" sz="2200" dirty="0">
                <a:solidFill>
                  <a:srgbClr val="FFC000"/>
                </a:solidFill>
                <a:effectLst/>
              </a:rPr>
              <a:t>Claim: </a:t>
            </a:r>
            <a:r>
              <a:rPr lang="en-US" sz="2200" dirty="0">
                <a:effectLst/>
              </a:rPr>
              <a:t>the inordinate delay resulted in a breach of the provisions on fair and equitable treatment (“</a:t>
            </a:r>
            <a:r>
              <a:rPr lang="en-US" sz="2200" b="1" dirty="0">
                <a:effectLst/>
              </a:rPr>
              <a:t>FET</a:t>
            </a:r>
            <a:r>
              <a:rPr lang="en-US" sz="2200" dirty="0">
                <a:effectLst/>
              </a:rPr>
              <a:t>”), expropriation, the </a:t>
            </a:r>
            <a:r>
              <a:rPr lang="en-US" sz="2200" i="1" dirty="0">
                <a:effectLst/>
              </a:rPr>
              <a:t>“effective means” </a:t>
            </a:r>
            <a:r>
              <a:rPr lang="en-US" sz="2200" dirty="0">
                <a:effectLst/>
              </a:rPr>
              <a:t>standard incorporated by the MFN clause and free transfer of funds under the treaty. </a:t>
            </a:r>
            <a:endParaRPr lang="en-US" sz="2200" dirty="0"/>
          </a:p>
        </p:txBody>
      </p:sp>
      <p:sp>
        <p:nvSpPr>
          <p:cNvPr id="89090" name="Slide Number Placeholder 3"/>
          <p:cNvSpPr>
            <a:spLocks noGrp="1"/>
          </p:cNvSpPr>
          <p:nvPr>
            <p:ph type="sldNum" sz="quarter" idx="12"/>
          </p:nvPr>
        </p:nvSpPr>
        <p:spPr>
          <a:noFill/>
        </p:spPr>
        <p:txBody>
          <a:bodyPr/>
          <a:lstStyle/>
          <a:p>
            <a:fld id="{50A2F35E-695B-4C89-8E76-496A73139D20}" type="slidenum">
              <a:rPr lang="en-US" altLang="en-US"/>
              <a:pPr/>
              <a:t>49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Picture 2"/>
          <p:cNvSpPr>
            <a:spLocks noGrp="1" noChangeAspect="1" noChangeArrowheads="1"/>
          </p:cNvSpPr>
          <p:nvPr>
            <p:ph idx="1"/>
          </p:nvPr>
        </p:nvSpPr>
        <p:spPr>
          <a:xfrm>
            <a:off x="796925" y="404813"/>
            <a:ext cx="7839075" cy="6119812"/>
          </a:xfrm>
        </p:spPr>
        <p:txBody>
          <a:bodyPr/>
          <a:lstStyle/>
          <a:p>
            <a:pPr eaLnBrk="1" hangingPunct="1">
              <a:defRPr/>
            </a:pPr>
            <a:endParaRPr lang="en-IN" altLang="en-US"/>
          </a:p>
        </p:txBody>
      </p:sp>
      <p:pic>
        <p:nvPicPr>
          <p:cNvPr id="20482" name="Picture 3"/>
          <p:cNvPicPr>
            <a:picLocks noChangeAspect="1" noChangeArrowheads="1"/>
          </p:cNvPicPr>
          <p:nvPr/>
        </p:nvPicPr>
        <p:blipFill>
          <a:blip r:embed="rId2"/>
          <a:srcRect/>
          <a:stretch>
            <a:fillRect/>
          </a:stretch>
        </p:blipFill>
        <p:spPr bwMode="auto">
          <a:xfrm>
            <a:off x="611188" y="368300"/>
            <a:ext cx="8272462" cy="6121400"/>
          </a:xfrm>
          <a:prstGeom prst="rect">
            <a:avLst/>
          </a:prstGeom>
          <a:noFill/>
          <a:ln w="9525">
            <a:noFill/>
            <a:miter lim="800000"/>
            <a:headEnd/>
            <a:tailEnd/>
          </a:ln>
        </p:spPr>
      </p:pic>
      <p:sp>
        <p:nvSpPr>
          <p:cNvPr id="20483" name="Slide Number Placeholder 1"/>
          <p:cNvSpPr>
            <a:spLocks noGrp="1"/>
          </p:cNvSpPr>
          <p:nvPr>
            <p:ph type="sldNum" sz="quarter" idx="12"/>
          </p:nvPr>
        </p:nvSpPr>
        <p:spPr>
          <a:noFill/>
        </p:spPr>
        <p:txBody>
          <a:bodyPr/>
          <a:lstStyle/>
          <a:p>
            <a:fld id="{9F25668C-96F1-4C7A-AAFC-D42AA37560CD}" type="slidenum">
              <a:rPr lang="en-US" altLang="en-US">
                <a:ea typeface="ＭＳ Ｐゴシック" pitchFamily="34" charset="-128"/>
              </a:rPr>
              <a:pPr/>
              <a:t>5</a:t>
            </a:fld>
            <a:endParaRPr lang="en-US" altLang="en-US">
              <a:ea typeface="ＭＳ Ｐゴシック"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92150"/>
            <a:ext cx="7772400" cy="5403850"/>
          </a:xfrm>
        </p:spPr>
        <p:txBody>
          <a:bodyPr/>
          <a:lstStyle/>
          <a:p>
            <a:pPr>
              <a:defRPr/>
            </a:pPr>
            <a:r>
              <a:rPr lang="en-US" sz="2400" dirty="0"/>
              <a:t>India: the present mining contract was nothing but a commercial contract wherein the main BIT obligation was the supply of goods and services. Hence it did not come within the four walls of investment and thus there has been no violation as alleged by the appellants.</a:t>
            </a:r>
          </a:p>
          <a:p>
            <a:pPr>
              <a:defRPr/>
            </a:pPr>
            <a:endParaRPr lang="en-US" sz="2400" dirty="0"/>
          </a:p>
          <a:p>
            <a:pPr>
              <a:defRPr/>
            </a:pPr>
            <a:r>
              <a:rPr lang="en-US" sz="2400" dirty="0"/>
              <a:t>QUESTIONS?</a:t>
            </a:r>
          </a:p>
          <a:p>
            <a:pPr lvl="1">
              <a:defRPr/>
            </a:pPr>
            <a:r>
              <a:rPr lang="en-US" sz="2000" dirty="0"/>
              <a:t>Whether the commercial contract between India and Australia was an investment under Article 1 of the Indian-Australian BIT?</a:t>
            </a:r>
          </a:p>
          <a:p>
            <a:pPr lvl="1">
              <a:defRPr/>
            </a:pPr>
            <a:r>
              <a:rPr lang="en-US" sz="2000" dirty="0"/>
              <a:t>Whether Indian Government committed a violation of expropriation, MFN, fair and equitable treatment (FET), expropriation, MFN and free transfer of funds of the India-Australia BIT and transfer of funds of the India-Australia BIT?</a:t>
            </a:r>
          </a:p>
        </p:txBody>
      </p:sp>
      <p:sp>
        <p:nvSpPr>
          <p:cNvPr id="90114" name="Slide Number Placeholder 3"/>
          <p:cNvSpPr>
            <a:spLocks noGrp="1"/>
          </p:cNvSpPr>
          <p:nvPr>
            <p:ph type="sldNum" sz="quarter" idx="12"/>
          </p:nvPr>
        </p:nvSpPr>
        <p:spPr>
          <a:noFill/>
        </p:spPr>
        <p:txBody>
          <a:bodyPr/>
          <a:lstStyle/>
          <a:p>
            <a:fld id="{A10ED9BA-4CC9-4776-837F-002E7430257F}" type="slidenum">
              <a:rPr lang="en-US" altLang="en-US"/>
              <a:pPr/>
              <a:t>50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33375"/>
            <a:ext cx="7772400" cy="5762625"/>
          </a:xfrm>
        </p:spPr>
        <p:txBody>
          <a:bodyPr/>
          <a:lstStyle/>
          <a:p>
            <a:pPr>
              <a:defRPr/>
            </a:pPr>
            <a:r>
              <a:rPr lang="en-US" sz="2700" dirty="0">
                <a:effectLst>
                  <a:outerShdw blurRad="38100" dist="38100" dir="2700000" algn="tl">
                    <a:srgbClr val="000000">
                      <a:alpha val="43137"/>
                    </a:srgbClr>
                  </a:outerShdw>
                </a:effectLst>
              </a:rPr>
              <a:t>The tribunal held the Indian Government liable for violating the effective means standard according to which effective means of asserting claims and enforcing rights to the investing country have to be provided by the host country.</a:t>
            </a:r>
          </a:p>
          <a:p>
            <a:pPr>
              <a:defRPr/>
            </a:pPr>
            <a:r>
              <a:rPr lang="en-US" sz="2700" dirty="0">
                <a:effectLst>
                  <a:outerShdw blurRad="38100" dist="38100" dir="2700000" algn="tl">
                    <a:srgbClr val="000000">
                      <a:alpha val="43137"/>
                    </a:srgbClr>
                  </a:outerShdw>
                </a:effectLst>
              </a:rPr>
              <a:t>The tribunal noted that the effective means standard means that the system of law in which the </a:t>
            </a:r>
            <a:r>
              <a:rPr lang="en-US" sz="2700" dirty="0" err="1">
                <a:effectLst>
                  <a:outerShdw blurRad="38100" dist="38100" dir="2700000" algn="tl">
                    <a:srgbClr val="000000">
                      <a:alpha val="43137"/>
                    </a:srgbClr>
                  </a:outerShdw>
                </a:effectLst>
              </a:rPr>
              <a:t>redressal</a:t>
            </a:r>
            <a:r>
              <a:rPr lang="en-US" sz="2700" dirty="0">
                <a:effectLst>
                  <a:outerShdw blurRad="38100" dist="38100" dir="2700000" algn="tl">
                    <a:srgbClr val="000000">
                      <a:alpha val="43137"/>
                    </a:srgbClr>
                  </a:outerShdw>
                </a:effectLst>
              </a:rPr>
              <a:t> is sought is working objectively and matching the </a:t>
            </a:r>
            <a:r>
              <a:rPr lang="en-US" sz="2700" dirty="0">
                <a:solidFill>
                  <a:srgbClr val="FFC000"/>
                </a:solidFill>
                <a:effectLst>
                  <a:outerShdw blurRad="38100" dist="38100" dir="2700000" algn="tl">
                    <a:srgbClr val="000000">
                      <a:alpha val="43137"/>
                    </a:srgbClr>
                  </a:outerShdw>
                </a:effectLst>
              </a:rPr>
              <a:t>international standards </a:t>
            </a:r>
            <a:r>
              <a:rPr lang="en-US" sz="2700" dirty="0">
                <a:effectLst>
                  <a:outerShdw blurRad="38100" dist="38100" dir="2700000" algn="tl">
                    <a:srgbClr val="000000">
                      <a:alpha val="43137"/>
                    </a:srgbClr>
                  </a:outerShdw>
                </a:effectLst>
              </a:rPr>
              <a:t>and that the system works properly and effectively at the time when the dispute arises or any </a:t>
            </a:r>
            <a:r>
              <a:rPr lang="en-US" sz="2700" dirty="0" err="1">
                <a:effectLst>
                  <a:outerShdw blurRad="38100" dist="38100" dir="2700000" algn="tl">
                    <a:srgbClr val="000000">
                      <a:alpha val="43137"/>
                    </a:srgbClr>
                  </a:outerShdw>
                </a:effectLst>
              </a:rPr>
              <a:t>redressal</a:t>
            </a:r>
            <a:r>
              <a:rPr lang="en-US" sz="2700" dirty="0">
                <a:effectLst>
                  <a:outerShdw blurRad="38100" dist="38100" dir="2700000" algn="tl">
                    <a:srgbClr val="000000">
                      <a:alpha val="43137"/>
                    </a:srgbClr>
                  </a:outerShdw>
                </a:effectLst>
              </a:rPr>
              <a:t> is sought. </a:t>
            </a:r>
          </a:p>
          <a:p>
            <a:pPr>
              <a:defRPr/>
            </a:pPr>
            <a:endParaRPr lang="en-US" sz="2700" dirty="0">
              <a:effectLst>
                <a:outerShdw blurRad="38100" dist="38100" dir="2700000" algn="tl">
                  <a:srgbClr val="000000">
                    <a:alpha val="43137"/>
                  </a:srgbClr>
                </a:outerShdw>
              </a:effectLst>
            </a:endParaRPr>
          </a:p>
        </p:txBody>
      </p:sp>
      <p:sp>
        <p:nvSpPr>
          <p:cNvPr id="91138" name="Slide Number Placeholder 3"/>
          <p:cNvSpPr>
            <a:spLocks noGrp="1"/>
          </p:cNvSpPr>
          <p:nvPr>
            <p:ph type="sldNum" sz="quarter" idx="12"/>
          </p:nvPr>
        </p:nvSpPr>
        <p:spPr>
          <a:noFill/>
        </p:spPr>
        <p:txBody>
          <a:bodyPr/>
          <a:lstStyle/>
          <a:p>
            <a:fld id="{11E072E3-8526-446C-8AC1-8E237E71738F}" type="slidenum">
              <a:rPr lang="en-US" altLang="en-US"/>
              <a:pPr/>
              <a:t>51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76250"/>
            <a:ext cx="8278813" cy="5619750"/>
          </a:xfrm>
        </p:spPr>
        <p:txBody>
          <a:bodyPr/>
          <a:lstStyle/>
          <a:p>
            <a:pPr marL="457200" indent="-457200">
              <a:buFont typeface="+mj-lt"/>
              <a:buAutoNum type="arabicPeriod"/>
              <a:defRPr/>
            </a:pPr>
            <a:r>
              <a:rPr lang="en-US" sz="2400" dirty="0"/>
              <a:t>it held that White’s contractual rights were an “investment” for the purposes of the BIT as were its rights under the ICC Award. </a:t>
            </a:r>
          </a:p>
          <a:p>
            <a:pPr marL="457200" indent="-457200">
              <a:buFont typeface="+mj-lt"/>
              <a:buAutoNum type="arabicPeriod"/>
              <a:defRPr/>
            </a:pPr>
            <a:r>
              <a:rPr lang="en-US" sz="2400" dirty="0"/>
              <a:t> the Tribunal rejected all but one of them on their merits:</a:t>
            </a:r>
          </a:p>
          <a:p>
            <a:pPr marL="857250" lvl="1" indent="-457200">
              <a:buFont typeface="+mj-lt"/>
              <a:buAutoNum type="arabicPeriod"/>
              <a:defRPr/>
            </a:pPr>
            <a:r>
              <a:rPr lang="en-US" sz="2400" dirty="0" err="1"/>
              <a:t>RoI</a:t>
            </a:r>
            <a:r>
              <a:rPr lang="en-US" sz="2400" dirty="0"/>
              <a:t> could not be held responsible for Coal India’s conduct (including in respect of cashing the bank guarantee), that no legitimate expectations had been frustrated </a:t>
            </a:r>
          </a:p>
          <a:p>
            <a:pPr marL="857250" lvl="1" indent="-457200">
              <a:buFont typeface="+mj-lt"/>
              <a:buAutoNum type="arabicPeriod"/>
              <a:defRPr/>
            </a:pPr>
            <a:r>
              <a:rPr lang="en-US" sz="2400" dirty="0"/>
              <a:t>that the delays in the Indian courts and, indeed, those courts’ preparedness to entertain challenges to New York Convention awards were not so egregious as to satisfy the very high threshold required to constitute a denial of justice as a matter of international law. </a:t>
            </a:r>
          </a:p>
          <a:p>
            <a:pPr marL="857250" lvl="1" indent="-457200">
              <a:buFont typeface="+mj-lt"/>
              <a:buAutoNum type="arabicPeriod"/>
              <a:defRPr/>
            </a:pPr>
            <a:r>
              <a:rPr lang="en-US" sz="2400" dirty="0"/>
              <a:t>also rejected as misconceived the claims of expropriation and in relation to restrictions on the free transfer of funds. </a:t>
            </a:r>
          </a:p>
          <a:p>
            <a:pPr marL="857250" lvl="1" indent="-457200">
              <a:buFont typeface="+mj-lt"/>
              <a:buAutoNum type="arabicPeriod"/>
              <a:defRPr/>
            </a:pPr>
            <a:endParaRPr lang="en-US" sz="2400" dirty="0"/>
          </a:p>
        </p:txBody>
      </p:sp>
      <p:sp>
        <p:nvSpPr>
          <p:cNvPr id="92162" name="Slide Number Placeholder 3"/>
          <p:cNvSpPr>
            <a:spLocks noGrp="1"/>
          </p:cNvSpPr>
          <p:nvPr>
            <p:ph type="sldNum" sz="quarter" idx="12"/>
          </p:nvPr>
        </p:nvSpPr>
        <p:spPr>
          <a:noFill/>
        </p:spPr>
        <p:txBody>
          <a:bodyPr/>
          <a:lstStyle/>
          <a:p>
            <a:fld id="{7B497D9C-957F-4793-8FCF-71A396CFDD97}" type="slidenum">
              <a:rPr lang="en-US" altLang="en-US"/>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60350"/>
            <a:ext cx="8350250" cy="5835650"/>
          </a:xfrm>
        </p:spPr>
        <p:txBody>
          <a:bodyPr/>
          <a:lstStyle/>
          <a:p>
            <a:pPr>
              <a:defRPr/>
            </a:pPr>
            <a:r>
              <a:rPr lang="en-US" sz="2500" dirty="0">
                <a:solidFill>
                  <a:srgbClr val="FFC000"/>
                </a:solidFill>
              </a:rPr>
              <a:t>upheld</a:t>
            </a:r>
            <a:r>
              <a:rPr lang="en-US" sz="2500" dirty="0"/>
              <a:t> White’s claim that it was entitled, by virtue of the most </a:t>
            </a:r>
            <a:r>
              <a:rPr lang="en-US" sz="2500" dirty="0" err="1"/>
              <a:t>favoured</a:t>
            </a:r>
            <a:r>
              <a:rPr lang="en-US" sz="2500" dirty="0"/>
              <a:t> nation provision in the BIT, to invoke the “effective means” standard and further upheld, but only in part, White’s claim that ROI had not provided it with an effective means of asserting claims or enforcing rights. </a:t>
            </a:r>
          </a:p>
          <a:p>
            <a:pPr>
              <a:defRPr/>
            </a:pPr>
            <a:r>
              <a:rPr lang="en-US" sz="2500" dirty="0"/>
              <a:t>The tribunal concluded the procedural history was “less than ideal”, that “matters dragged on”, and that White’s application remained unresolved more than nine years after it had been made, </a:t>
            </a:r>
          </a:p>
          <a:p>
            <a:pPr>
              <a:defRPr/>
            </a:pPr>
            <a:r>
              <a:rPr lang="en-US" sz="2500" dirty="0"/>
              <a:t>Tribunal had “no difficulty” in concluding that the Indian courts’ inability to deal within a reasonable time with White’s jurisdictional objection to ROI’s challenge to the ICC Award, while not amounting to a “denial of justice”, did breach the “effective means” standard. </a:t>
            </a:r>
          </a:p>
        </p:txBody>
      </p:sp>
      <p:sp>
        <p:nvSpPr>
          <p:cNvPr id="93186" name="Slide Number Placeholder 3"/>
          <p:cNvSpPr>
            <a:spLocks noGrp="1"/>
          </p:cNvSpPr>
          <p:nvPr>
            <p:ph type="sldNum" sz="quarter" idx="12"/>
          </p:nvPr>
        </p:nvSpPr>
        <p:spPr>
          <a:noFill/>
        </p:spPr>
        <p:txBody>
          <a:bodyPr/>
          <a:lstStyle/>
          <a:p>
            <a:fld id="{F48A6A35-2173-4ED3-B8C2-AAAEB4DF75BE}" type="slidenum">
              <a:rPr lang="en-US" altLang="en-US"/>
              <a:pPr/>
              <a:t>53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SG" dirty="0"/>
          </a:p>
        </p:txBody>
      </p:sp>
      <p:sp>
        <p:nvSpPr>
          <p:cNvPr id="3" name="Content Placeholder 2"/>
          <p:cNvSpPr>
            <a:spLocks noGrp="1"/>
          </p:cNvSpPr>
          <p:nvPr>
            <p:ph idx="1"/>
          </p:nvPr>
        </p:nvSpPr>
        <p:spPr/>
        <p:txBody>
          <a:bodyPr/>
          <a:lstStyle/>
          <a:p>
            <a:pPr algn="ctr">
              <a:buFont typeface="Wingdings" pitchFamily="2" charset="2"/>
              <a:buNone/>
              <a:defRPr/>
            </a:pPr>
            <a:endParaRPr lang="en-US" dirty="0"/>
          </a:p>
          <a:p>
            <a:pPr algn="ctr">
              <a:buFont typeface="Wingdings" pitchFamily="2" charset="2"/>
              <a:buNone/>
              <a:defRPr/>
            </a:pPr>
            <a:endParaRPr lang="en-US" dirty="0"/>
          </a:p>
          <a:p>
            <a:pPr algn="ctr">
              <a:buFont typeface="Wingdings" pitchFamily="2" charset="2"/>
              <a:buNone/>
              <a:defRPr/>
            </a:pPr>
            <a:r>
              <a:rPr lang="en-US" dirty="0"/>
              <a:t>Thank You</a:t>
            </a:r>
            <a:endParaRPr lang="en-SG" dirty="0"/>
          </a:p>
        </p:txBody>
      </p:sp>
      <p:sp>
        <p:nvSpPr>
          <p:cNvPr id="94211" name="Slide Number Placeholder 3"/>
          <p:cNvSpPr>
            <a:spLocks noGrp="1"/>
          </p:cNvSpPr>
          <p:nvPr>
            <p:ph type="sldNum" sz="quarter" idx="12"/>
          </p:nvPr>
        </p:nvSpPr>
        <p:spPr>
          <a:noFill/>
        </p:spPr>
        <p:txBody>
          <a:bodyPr/>
          <a:lstStyle/>
          <a:p>
            <a:fld id="{E0777F7A-CE9C-44EE-A9E2-79F526B3996D}" type="slidenum">
              <a:rPr lang="en-US" altLang="en-US"/>
              <a:pPr/>
              <a:t>54</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260350"/>
            <a:ext cx="7499350" cy="1143000"/>
          </a:xfrm>
        </p:spPr>
        <p:txBody>
          <a:bodyPr/>
          <a:lstStyle/>
          <a:p>
            <a:pPr eaLnBrk="1" fontAlgn="auto" hangingPunct="1">
              <a:spcAft>
                <a:spcPts val="0"/>
              </a:spcAft>
              <a:defRPr/>
            </a:pPr>
            <a:r>
              <a:rPr lang="en-US" dirty="0">
                <a:solidFill>
                  <a:schemeClr val="tx2">
                    <a:satMod val="130000"/>
                  </a:schemeClr>
                </a:solidFill>
              </a:rPr>
              <a:t>Dhabol Enron Power Project</a:t>
            </a:r>
            <a:endParaRPr lang="en-SG" dirty="0">
              <a:solidFill>
                <a:schemeClr val="tx2">
                  <a:satMod val="130000"/>
                </a:schemeClr>
              </a:solidFill>
            </a:endParaRPr>
          </a:p>
        </p:txBody>
      </p:sp>
      <p:sp>
        <p:nvSpPr>
          <p:cNvPr id="10243" name="Content Placeholder 2"/>
          <p:cNvSpPr>
            <a:spLocks noGrp="1"/>
          </p:cNvSpPr>
          <p:nvPr>
            <p:ph idx="1"/>
          </p:nvPr>
        </p:nvSpPr>
        <p:spPr>
          <a:xfrm>
            <a:off x="539750" y="1268413"/>
            <a:ext cx="8496300" cy="5329237"/>
          </a:xfrm>
        </p:spPr>
        <p:txBody>
          <a:bodyPr/>
          <a:lstStyle/>
          <a:p>
            <a:pPr>
              <a:defRPr/>
            </a:pPr>
            <a:r>
              <a:rPr lang="en-US" altLang="en-US" sz="2400" dirty="0">
                <a:ea typeface="ＭＳ Ｐゴシック" charset="-128"/>
              </a:rPr>
              <a:t>The </a:t>
            </a:r>
            <a:r>
              <a:rPr lang="en-US" altLang="en-US" sz="2400" dirty="0" err="1">
                <a:ea typeface="ＭＳ Ｐゴシック" charset="-128"/>
              </a:rPr>
              <a:t>Dabhol</a:t>
            </a:r>
            <a:r>
              <a:rPr lang="en-US" altLang="en-US" sz="2400" dirty="0">
                <a:ea typeface="ＭＳ Ｐゴシック" charset="-128"/>
              </a:rPr>
              <a:t> power plant, a joint venture, was initiated in 1992 and took 9 years to commence operation.</a:t>
            </a:r>
          </a:p>
          <a:p>
            <a:pPr>
              <a:defRPr/>
            </a:pPr>
            <a:r>
              <a:rPr lang="en-US" altLang="en-US" sz="2400" dirty="0">
                <a:ea typeface="ＭＳ Ｐゴシック" charset="-128"/>
              </a:rPr>
              <a:t>1993 - The </a:t>
            </a:r>
            <a:r>
              <a:rPr lang="en-US" altLang="en-US" sz="2400" dirty="0" err="1">
                <a:ea typeface="ＭＳ Ｐゴシック" charset="-128"/>
              </a:rPr>
              <a:t>Dabhol</a:t>
            </a:r>
            <a:r>
              <a:rPr lang="en-US" altLang="en-US" sz="2400" dirty="0">
                <a:ea typeface="ＭＳ Ｐゴシック" charset="-128"/>
              </a:rPr>
              <a:t> Power Company and MSEB sign the power purchase agreement.</a:t>
            </a:r>
          </a:p>
          <a:p>
            <a:pPr>
              <a:defRPr/>
            </a:pPr>
            <a:r>
              <a:rPr lang="en-US" altLang="en-US" sz="2400" dirty="0">
                <a:ea typeface="ＭＳ Ｐゴシック" charset="-128"/>
              </a:rPr>
              <a:t>1995 - BJP/Shiv </a:t>
            </a:r>
            <a:r>
              <a:rPr lang="en-US" altLang="en-US" sz="2400" dirty="0" err="1">
                <a:ea typeface="ＭＳ Ｐゴシック" charset="-128"/>
              </a:rPr>
              <a:t>Sena</a:t>
            </a:r>
            <a:r>
              <a:rPr lang="en-US" altLang="en-US" sz="2400" dirty="0">
                <a:ea typeface="ＭＳ Ｐゴシック" charset="-128"/>
              </a:rPr>
              <a:t> wins election -</a:t>
            </a:r>
            <a:r>
              <a:rPr lang="en-US" altLang="en-US" sz="2400" dirty="0" err="1">
                <a:ea typeface="ＭＳ Ｐゴシック" charset="-128"/>
              </a:rPr>
              <a:t>Munde</a:t>
            </a:r>
            <a:r>
              <a:rPr lang="en-US" altLang="en-US" sz="2400" dirty="0">
                <a:ea typeface="ＭＳ Ｐゴシック" charset="-128"/>
              </a:rPr>
              <a:t> Committee recommends scrapping the </a:t>
            </a:r>
            <a:r>
              <a:rPr lang="en-US" altLang="en-US" sz="2400" dirty="0" err="1">
                <a:ea typeface="ＭＳ Ｐゴシック" charset="-128"/>
              </a:rPr>
              <a:t>Dabhol</a:t>
            </a:r>
            <a:r>
              <a:rPr lang="en-US" altLang="en-US" sz="2400" dirty="0">
                <a:ea typeface="ＭＳ Ｐゴシック" charset="-128"/>
              </a:rPr>
              <a:t> project.</a:t>
            </a:r>
          </a:p>
          <a:p>
            <a:pPr>
              <a:defRPr/>
            </a:pPr>
            <a:r>
              <a:rPr lang="en-US" altLang="en-US" sz="2400" dirty="0">
                <a:ea typeface="ＭＳ Ｐゴシック" charset="-128"/>
              </a:rPr>
              <a:t>Enron enters arbitration and seeks $300 million in compensation. The state government files suit to void the agreement, alleging fraud and misrepresentation.</a:t>
            </a:r>
          </a:p>
          <a:p>
            <a:pPr>
              <a:defRPr/>
            </a:pPr>
            <a:r>
              <a:rPr lang="en-US" altLang="en-US" sz="2400" dirty="0">
                <a:ea typeface="ＭＳ Ｐゴシック" charset="-128"/>
              </a:rPr>
              <a:t>1996 – Revised agreement</a:t>
            </a:r>
          </a:p>
          <a:p>
            <a:pPr>
              <a:defRPr/>
            </a:pPr>
            <a:r>
              <a:rPr lang="en-US" altLang="en-US" sz="2400" dirty="0">
                <a:ea typeface="ＭＳ Ｐゴシック" charset="-128"/>
              </a:rPr>
              <a:t>2001 - Maharashtra stops paying for </a:t>
            </a:r>
            <a:r>
              <a:rPr lang="en-US" altLang="en-US" sz="2400" dirty="0" err="1">
                <a:ea typeface="ＭＳ Ｐゴシック" charset="-128"/>
              </a:rPr>
              <a:t>Dabhol</a:t>
            </a:r>
            <a:r>
              <a:rPr lang="en-US" altLang="en-US" sz="2400" dirty="0">
                <a:ea typeface="ＭＳ Ｐゴシック" charset="-128"/>
              </a:rPr>
              <a:t> – arbitration</a:t>
            </a:r>
          </a:p>
          <a:p>
            <a:pPr>
              <a:defRPr/>
            </a:pPr>
            <a:r>
              <a:rPr lang="en-US" altLang="en-US" sz="2400" dirty="0">
                <a:ea typeface="ＭＳ Ｐゴシック" charset="-128"/>
              </a:rPr>
              <a:t>High Court stops international arbitration</a:t>
            </a:r>
          </a:p>
          <a:p>
            <a:pPr>
              <a:defRPr/>
            </a:pPr>
            <a:r>
              <a:rPr lang="en-US" altLang="en-US" sz="2400" dirty="0">
                <a:ea typeface="ＭＳ Ｐゴシック" charset="-128"/>
              </a:rPr>
              <a:t>Creeping Expropriation</a:t>
            </a:r>
          </a:p>
        </p:txBody>
      </p:sp>
      <p:sp>
        <p:nvSpPr>
          <p:cNvPr id="21507" name="Slide Number Placeholder 2"/>
          <p:cNvSpPr>
            <a:spLocks noGrp="1"/>
          </p:cNvSpPr>
          <p:nvPr>
            <p:ph type="sldNum" sz="quarter" idx="12"/>
          </p:nvPr>
        </p:nvSpPr>
        <p:spPr>
          <a:noFill/>
        </p:spPr>
        <p:txBody>
          <a:bodyPr/>
          <a:lstStyle/>
          <a:p>
            <a:fld id="{F7F68C22-7A6E-4108-9202-927F0B63A94C}" type="slidenum">
              <a:rPr lang="en-US" altLang="en-US">
                <a:ea typeface="ＭＳ Ｐゴシック" pitchFamily="34" charset="-128"/>
              </a:rPr>
              <a:pPr/>
              <a:t>6</a:t>
            </a:fld>
            <a:endParaRPr lang="en-US" altLang="en-US">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243">
                                            <p:txEl>
                                              <p:pRg st="5" end="5"/>
                                            </p:txEl>
                                          </p:spTgt>
                                        </p:tgtEl>
                                        <p:attrNameLst>
                                          <p:attrName>style.visibility</p:attrName>
                                        </p:attrNameLst>
                                      </p:cBhvr>
                                      <p:to>
                                        <p:strVal val="visible"/>
                                      </p:to>
                                    </p:set>
                                    <p:animEffect transition="in" filter="fade">
                                      <p:cBhvr>
                                        <p:cTn id="42" dur="1000"/>
                                        <p:tgtEl>
                                          <p:spTgt spid="10243">
                                            <p:txEl>
                                              <p:pRg st="5" end="5"/>
                                            </p:txEl>
                                          </p:spTgt>
                                        </p:tgtEl>
                                      </p:cBhvr>
                                    </p:animEffect>
                                    <p:anim calcmode="lin" valueType="num">
                                      <p:cBhvr>
                                        <p:cTn id="43"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243">
                                            <p:txEl>
                                              <p:pRg st="6" end="6"/>
                                            </p:txEl>
                                          </p:spTgt>
                                        </p:tgtEl>
                                        <p:attrNameLst>
                                          <p:attrName>style.visibility</p:attrName>
                                        </p:attrNameLst>
                                      </p:cBhvr>
                                      <p:to>
                                        <p:strVal val="visible"/>
                                      </p:to>
                                    </p:set>
                                    <p:animEffect transition="in" filter="fade">
                                      <p:cBhvr>
                                        <p:cTn id="49" dur="1000"/>
                                        <p:tgtEl>
                                          <p:spTgt spid="10243">
                                            <p:txEl>
                                              <p:pRg st="6" end="6"/>
                                            </p:txEl>
                                          </p:spTgt>
                                        </p:tgtEl>
                                      </p:cBhvr>
                                    </p:animEffect>
                                    <p:anim calcmode="lin" valueType="num">
                                      <p:cBhvr>
                                        <p:cTn id="50"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024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243">
                                            <p:txEl>
                                              <p:pRg st="7" end="7"/>
                                            </p:txEl>
                                          </p:spTgt>
                                        </p:tgtEl>
                                        <p:attrNameLst>
                                          <p:attrName>style.visibility</p:attrName>
                                        </p:attrNameLst>
                                      </p:cBhvr>
                                      <p:to>
                                        <p:strVal val="visible"/>
                                      </p:to>
                                    </p:set>
                                    <p:animEffect transition="in" filter="fade">
                                      <p:cBhvr>
                                        <p:cTn id="56" dur="1000"/>
                                        <p:tgtEl>
                                          <p:spTgt spid="10243">
                                            <p:txEl>
                                              <p:pRg st="7" end="7"/>
                                            </p:txEl>
                                          </p:spTgt>
                                        </p:tgtEl>
                                      </p:cBhvr>
                                    </p:animEffect>
                                    <p:anim calcmode="lin" valueType="num">
                                      <p:cBhvr>
                                        <p:cTn id="57"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024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228600"/>
            <a:ext cx="7777163" cy="1219200"/>
          </a:xfrm>
        </p:spPr>
        <p:txBody>
          <a:bodyPr/>
          <a:lstStyle/>
          <a:p>
            <a:pPr eaLnBrk="1" fontAlgn="auto" hangingPunct="1">
              <a:spcAft>
                <a:spcPts val="0"/>
              </a:spcAft>
              <a:defRPr/>
            </a:pPr>
            <a:r>
              <a:rPr lang="en-SG" sz="3200" b="1" dirty="0" err="1">
                <a:solidFill>
                  <a:schemeClr val="tx2">
                    <a:satMod val="130000"/>
                  </a:schemeClr>
                </a:solidFill>
                <a:effectLst/>
              </a:rPr>
              <a:t>Ratnagiri</a:t>
            </a:r>
            <a:r>
              <a:rPr lang="en-SG" sz="3200" b="1" dirty="0">
                <a:solidFill>
                  <a:schemeClr val="tx2">
                    <a:satMod val="130000"/>
                  </a:schemeClr>
                </a:solidFill>
                <a:effectLst/>
              </a:rPr>
              <a:t> Gas and Power Private ltd (2006)</a:t>
            </a:r>
            <a:endParaRPr lang="en-SG" sz="3200" b="1" dirty="0">
              <a:solidFill>
                <a:schemeClr val="tx2">
                  <a:satMod val="130000"/>
                </a:schemeClr>
              </a:solidFill>
            </a:endParaRPr>
          </a:p>
        </p:txBody>
      </p:sp>
      <p:sp>
        <p:nvSpPr>
          <p:cNvPr id="11267" name="Content Placeholder 2"/>
          <p:cNvSpPr>
            <a:spLocks noGrp="1"/>
          </p:cNvSpPr>
          <p:nvPr>
            <p:ph idx="1"/>
          </p:nvPr>
        </p:nvSpPr>
        <p:spPr/>
        <p:txBody>
          <a:bodyPr/>
          <a:lstStyle/>
          <a:p>
            <a:pPr eaLnBrk="1" hangingPunct="1">
              <a:defRPr/>
            </a:pPr>
            <a:endParaRPr lang="en-SG" altLang="en-US"/>
          </a:p>
        </p:txBody>
      </p:sp>
      <p:sp>
        <p:nvSpPr>
          <p:cNvPr id="22531" name="Slide Number Placeholder 3"/>
          <p:cNvSpPr>
            <a:spLocks noGrp="1"/>
          </p:cNvSpPr>
          <p:nvPr>
            <p:ph type="sldNum" sz="quarter" idx="12"/>
          </p:nvPr>
        </p:nvSpPr>
        <p:spPr>
          <a:noFill/>
        </p:spPr>
        <p:txBody>
          <a:bodyPr/>
          <a:lstStyle/>
          <a:p>
            <a:pPr>
              <a:spcBef>
                <a:spcPct val="0"/>
              </a:spcBef>
            </a:pPr>
            <a:fld id="{B9BBAE46-6F28-4665-8D60-2BD8FA153DBB}" type="slidenum">
              <a:rPr lang="en-US" altLang="en-US">
                <a:ea typeface="ＭＳ Ｐゴシック" pitchFamily="34" charset="-128"/>
              </a:rPr>
              <a:pPr>
                <a:spcBef>
                  <a:spcPct val="0"/>
                </a:spcBef>
              </a:pPr>
              <a:t>7</a:t>
            </a:fld>
            <a:endParaRPr lang="en-US" altLang="en-US">
              <a:ea typeface="ＭＳ Ｐゴシック" pitchFamily="34" charset="-128"/>
            </a:endParaRPr>
          </a:p>
        </p:txBody>
      </p:sp>
      <p:pic>
        <p:nvPicPr>
          <p:cNvPr id="22532" name="Picture 2"/>
          <p:cNvPicPr>
            <a:picLocks noChangeAspect="1" noChangeArrowheads="1"/>
          </p:cNvPicPr>
          <p:nvPr/>
        </p:nvPicPr>
        <p:blipFill>
          <a:blip r:embed="rId2"/>
          <a:srcRect/>
          <a:stretch>
            <a:fillRect/>
          </a:stretch>
        </p:blipFill>
        <p:spPr bwMode="auto">
          <a:xfrm>
            <a:off x="684213" y="1423988"/>
            <a:ext cx="7775575" cy="51117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685800" y="228600"/>
            <a:ext cx="7772400" cy="771525"/>
          </a:xfrm>
        </p:spPr>
        <p:txBody>
          <a:bodyPr/>
          <a:lstStyle/>
          <a:p>
            <a:pPr>
              <a:defRPr/>
            </a:pPr>
            <a:r>
              <a:rPr lang="en-US" dirty="0">
                <a:effectLst>
                  <a:outerShdw blurRad="38100" dist="38100" dir="2700000" algn="tl">
                    <a:srgbClr val="000000">
                      <a:alpha val="43137"/>
                    </a:srgbClr>
                  </a:outerShdw>
                </a:effectLst>
              </a:rPr>
              <a:t>Commercial disputes </a:t>
            </a:r>
          </a:p>
        </p:txBody>
      </p:sp>
      <p:sp>
        <p:nvSpPr>
          <p:cNvPr id="72707" name="Rectangle 3"/>
          <p:cNvSpPr>
            <a:spLocks noGrp="1" noChangeArrowheads="1"/>
          </p:cNvSpPr>
          <p:nvPr>
            <p:ph type="body" idx="4294967295"/>
          </p:nvPr>
        </p:nvSpPr>
        <p:spPr>
          <a:xfrm>
            <a:off x="685800" y="1196975"/>
            <a:ext cx="7989888" cy="4733925"/>
          </a:xfrm>
          <a:ln w="9525"/>
        </p:spPr>
        <p:txBody>
          <a:bodyPr/>
          <a:lstStyle/>
          <a:p>
            <a:pPr>
              <a:defRPr/>
            </a:pPr>
            <a:r>
              <a:rPr lang="en-US" sz="2400" dirty="0">
                <a:effectLst>
                  <a:outerShdw blurRad="38100" dist="38100" dir="2700000" algn="tl">
                    <a:srgbClr val="000000">
                      <a:alpha val="43137"/>
                    </a:srgbClr>
                  </a:outerShdw>
                </a:effectLst>
              </a:rPr>
              <a:t>The subject matter and parties in a commercial disputes may differ: </a:t>
            </a:r>
          </a:p>
          <a:p>
            <a:pPr lvl="1">
              <a:defRPr/>
            </a:pPr>
            <a:r>
              <a:rPr lang="en-US" sz="2400" dirty="0">
                <a:effectLst>
                  <a:outerShdw blurRad="38100" dist="38100" dir="2700000" algn="tl">
                    <a:srgbClr val="000000">
                      <a:alpha val="43137"/>
                    </a:srgbClr>
                  </a:outerShdw>
                </a:effectLst>
              </a:rPr>
              <a:t>Individual (company) </a:t>
            </a:r>
            <a:r>
              <a:rPr lang="en-US" sz="2400" i="1" dirty="0">
                <a:effectLst>
                  <a:outerShdw blurRad="38100" dist="38100" dir="2700000" algn="tl">
                    <a:srgbClr val="000000">
                      <a:alpha val="43137"/>
                    </a:srgbClr>
                  </a:outerShdw>
                </a:effectLst>
              </a:rPr>
              <a:t>vs.</a:t>
            </a:r>
            <a:r>
              <a:rPr lang="en-US" sz="2400" dirty="0">
                <a:effectLst>
                  <a:outerShdw blurRad="38100" dist="38100" dir="2700000" algn="tl">
                    <a:srgbClr val="000000">
                      <a:alpha val="43137"/>
                    </a:srgbClr>
                  </a:outerShdw>
                </a:effectLst>
              </a:rPr>
              <a:t> Individual (company)</a:t>
            </a:r>
          </a:p>
          <a:p>
            <a:pPr lvl="1">
              <a:defRPr/>
            </a:pPr>
            <a:r>
              <a:rPr lang="en-US" sz="2400" dirty="0">
                <a:effectLst>
                  <a:outerShdw blurRad="38100" dist="38100" dir="2700000" algn="tl">
                    <a:srgbClr val="000000">
                      <a:alpha val="43137"/>
                    </a:srgbClr>
                  </a:outerShdw>
                </a:effectLst>
              </a:rPr>
              <a:t>State </a:t>
            </a:r>
            <a:r>
              <a:rPr lang="en-US" sz="2400" i="1" dirty="0">
                <a:effectLst>
                  <a:outerShdw blurRad="38100" dist="38100" dir="2700000" algn="tl">
                    <a:srgbClr val="000000">
                      <a:alpha val="43137"/>
                    </a:srgbClr>
                  </a:outerShdw>
                </a:effectLst>
              </a:rPr>
              <a:t>vs.</a:t>
            </a:r>
            <a:r>
              <a:rPr lang="en-US" sz="2400" dirty="0">
                <a:effectLst>
                  <a:outerShdw blurRad="38100" dist="38100" dir="2700000" algn="tl">
                    <a:srgbClr val="000000">
                      <a:alpha val="43137"/>
                    </a:srgbClr>
                  </a:outerShdw>
                </a:effectLst>
              </a:rPr>
              <a:t> State (BITs) </a:t>
            </a:r>
          </a:p>
          <a:p>
            <a:pPr lvl="1">
              <a:defRPr/>
            </a:pPr>
            <a:r>
              <a:rPr lang="en-US" sz="2400" dirty="0">
                <a:effectLst>
                  <a:outerShdw blurRad="38100" dist="38100" dir="2700000" algn="tl">
                    <a:srgbClr val="000000">
                      <a:alpha val="43137"/>
                    </a:srgbClr>
                  </a:outerShdw>
                </a:effectLst>
              </a:rPr>
              <a:t>Individual </a:t>
            </a:r>
            <a:r>
              <a:rPr lang="en-US" sz="2400" i="1" dirty="0">
                <a:effectLst>
                  <a:outerShdw blurRad="38100" dist="38100" dir="2700000" algn="tl">
                    <a:srgbClr val="000000">
                      <a:alpha val="43137"/>
                    </a:srgbClr>
                  </a:outerShdw>
                </a:effectLst>
              </a:rPr>
              <a:t>vs. </a:t>
            </a:r>
            <a:r>
              <a:rPr lang="en-US" sz="2400" dirty="0">
                <a:effectLst>
                  <a:outerShdw blurRad="38100" dist="38100" dir="2700000" algn="tl">
                    <a:srgbClr val="000000">
                      <a:alpha val="43137"/>
                    </a:srgbClr>
                  </a:outerShdw>
                </a:effectLst>
              </a:rPr>
              <a:t>State / State </a:t>
            </a:r>
            <a:r>
              <a:rPr lang="en-US" sz="2400" i="1" dirty="0">
                <a:effectLst>
                  <a:outerShdw blurRad="38100" dist="38100" dir="2700000" algn="tl">
                    <a:srgbClr val="000000">
                      <a:alpha val="43137"/>
                    </a:srgbClr>
                  </a:outerShdw>
                </a:effectLst>
              </a:rPr>
              <a:t>vs.</a:t>
            </a:r>
            <a:r>
              <a:rPr lang="en-US" sz="2400" dirty="0">
                <a:effectLst>
                  <a:outerShdw blurRad="38100" dist="38100" dir="2700000" algn="tl">
                    <a:srgbClr val="000000">
                      <a:alpha val="43137"/>
                    </a:srgbClr>
                  </a:outerShdw>
                </a:effectLst>
              </a:rPr>
              <a:t> Individual</a:t>
            </a:r>
          </a:p>
          <a:p>
            <a:pPr>
              <a:spcBef>
                <a:spcPts val="1200"/>
              </a:spcBef>
              <a:defRPr/>
            </a:pPr>
            <a:r>
              <a:rPr lang="en-US" sz="2400" u="sng" dirty="0">
                <a:effectLst>
                  <a:outerShdw blurRad="38100" dist="38100" dir="2700000" algn="tl">
                    <a:srgbClr val="000000">
                      <a:alpha val="43137"/>
                    </a:srgbClr>
                  </a:outerShdw>
                </a:effectLst>
              </a:rPr>
              <a:t>Different methods </a:t>
            </a:r>
            <a:r>
              <a:rPr lang="en-US" sz="2400" dirty="0">
                <a:effectLst>
                  <a:outerShdw blurRad="38100" dist="38100" dir="2700000" algn="tl">
                    <a:srgbClr val="000000">
                      <a:alpha val="43137"/>
                    </a:srgbClr>
                  </a:outerShdw>
                </a:effectLst>
              </a:rPr>
              <a:t>available for resolving international commercial disputes</a:t>
            </a:r>
          </a:p>
          <a:p>
            <a:pPr lvl="1">
              <a:defRPr/>
            </a:pPr>
            <a:r>
              <a:rPr lang="en-US" sz="2400" dirty="0">
                <a:effectLst>
                  <a:outerShdw blurRad="38100" dist="38100" dir="2700000" algn="tl">
                    <a:srgbClr val="000000">
                      <a:alpha val="43137"/>
                    </a:srgbClr>
                  </a:outerShdw>
                </a:effectLst>
              </a:rPr>
              <a:t>factors that the parties to a contract needs to anticipate and consider in terms of the potential disputes that may arise out of contractual arrangements.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fade">
                                      <p:cBhvr>
                                        <p:cTn id="7" dur="1000"/>
                                        <p:tgtEl>
                                          <p:spTgt spid="72707">
                                            <p:txEl>
                                              <p:pRg st="0" end="0"/>
                                            </p:txEl>
                                          </p:spTgt>
                                        </p:tgtEl>
                                      </p:cBhvr>
                                    </p:animEffect>
                                    <p:anim calcmode="lin" valueType="num">
                                      <p:cBhvr>
                                        <p:cTn id="8" dur="10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270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fade">
                                      <p:cBhvr>
                                        <p:cTn id="12" dur="1000"/>
                                        <p:tgtEl>
                                          <p:spTgt spid="72707">
                                            <p:txEl>
                                              <p:pRg st="1" end="1"/>
                                            </p:txEl>
                                          </p:spTgt>
                                        </p:tgtEl>
                                      </p:cBhvr>
                                    </p:animEffect>
                                    <p:anim calcmode="lin" valueType="num">
                                      <p:cBhvr>
                                        <p:cTn id="13" dur="10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270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fade">
                                      <p:cBhvr>
                                        <p:cTn id="17" dur="1000"/>
                                        <p:tgtEl>
                                          <p:spTgt spid="72707">
                                            <p:txEl>
                                              <p:pRg st="2" end="2"/>
                                            </p:txEl>
                                          </p:spTgt>
                                        </p:tgtEl>
                                      </p:cBhvr>
                                    </p:animEffect>
                                    <p:anim calcmode="lin" valueType="num">
                                      <p:cBhvr>
                                        <p:cTn id="18" dur="10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270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fade">
                                      <p:cBhvr>
                                        <p:cTn id="22" dur="1000"/>
                                        <p:tgtEl>
                                          <p:spTgt spid="72707">
                                            <p:txEl>
                                              <p:pRg st="3" end="3"/>
                                            </p:txEl>
                                          </p:spTgt>
                                        </p:tgtEl>
                                      </p:cBhvr>
                                    </p:animEffect>
                                    <p:anim calcmode="lin" valueType="num">
                                      <p:cBhvr>
                                        <p:cTn id="23" dur="10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270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2707">
                                            <p:txEl>
                                              <p:pRg st="4" end="4"/>
                                            </p:txEl>
                                          </p:spTgt>
                                        </p:tgtEl>
                                        <p:attrNameLst>
                                          <p:attrName>style.visibility</p:attrName>
                                        </p:attrNameLst>
                                      </p:cBhvr>
                                      <p:to>
                                        <p:strVal val="visible"/>
                                      </p:to>
                                    </p:set>
                                    <p:animEffect transition="in" filter="fade">
                                      <p:cBhvr>
                                        <p:cTn id="29" dur="1000"/>
                                        <p:tgtEl>
                                          <p:spTgt spid="72707">
                                            <p:txEl>
                                              <p:pRg st="4" end="4"/>
                                            </p:txEl>
                                          </p:spTgt>
                                        </p:tgtEl>
                                      </p:cBhvr>
                                    </p:animEffect>
                                    <p:anim calcmode="lin" valueType="num">
                                      <p:cBhvr>
                                        <p:cTn id="30" dur="10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270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2707">
                                            <p:txEl>
                                              <p:pRg st="5" end="5"/>
                                            </p:txEl>
                                          </p:spTgt>
                                        </p:tgtEl>
                                        <p:attrNameLst>
                                          <p:attrName>style.visibility</p:attrName>
                                        </p:attrNameLst>
                                      </p:cBhvr>
                                      <p:to>
                                        <p:strVal val="visible"/>
                                      </p:to>
                                    </p:set>
                                    <p:animEffect transition="in" filter="fade">
                                      <p:cBhvr>
                                        <p:cTn id="34" dur="1000"/>
                                        <p:tgtEl>
                                          <p:spTgt spid="72707">
                                            <p:txEl>
                                              <p:pRg st="5" end="5"/>
                                            </p:txEl>
                                          </p:spTgt>
                                        </p:tgtEl>
                                      </p:cBhvr>
                                    </p:animEffect>
                                    <p:anim calcmode="lin" valueType="num">
                                      <p:cBhvr>
                                        <p:cTn id="35" dur="1000" fill="hold"/>
                                        <p:tgtEl>
                                          <p:spTgt spid="7270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7270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428625" y="228600"/>
            <a:ext cx="8358188" cy="896938"/>
          </a:xfrm>
        </p:spPr>
        <p:txBody>
          <a:bodyPr/>
          <a:lstStyle/>
          <a:p>
            <a:pPr>
              <a:defRPr/>
            </a:pPr>
            <a:r>
              <a:rPr lang="en-US" sz="3400" b="1" dirty="0">
                <a:effectLst>
                  <a:outerShdw blurRad="38100" dist="38100" dir="2700000" algn="tl">
                    <a:srgbClr val="000000">
                      <a:alpha val="43137"/>
                    </a:srgbClr>
                  </a:outerShdw>
                </a:effectLst>
              </a:rPr>
              <a:t>Commercial dispute resolution: The options</a:t>
            </a:r>
          </a:p>
        </p:txBody>
      </p:sp>
      <p:sp>
        <p:nvSpPr>
          <p:cNvPr id="73731" name="Rectangle 3"/>
          <p:cNvSpPr>
            <a:spLocks noGrp="1" noChangeArrowheads="1"/>
          </p:cNvSpPr>
          <p:nvPr>
            <p:ph type="body" idx="4294967295"/>
          </p:nvPr>
        </p:nvSpPr>
        <p:spPr>
          <a:xfrm>
            <a:off x="685800" y="1143000"/>
            <a:ext cx="8207375" cy="5526088"/>
          </a:xfrm>
          <a:ln w="9525"/>
        </p:spPr>
        <p:txBody>
          <a:bodyPr/>
          <a:lstStyle/>
          <a:p>
            <a:pPr marL="514350" lvl="2" indent="-514350">
              <a:lnSpc>
                <a:spcPct val="90000"/>
              </a:lnSpc>
              <a:buClr>
                <a:schemeClr val="tx2"/>
              </a:buClr>
              <a:buSzPct val="75000"/>
              <a:buFont typeface="Times New Roman" pitchFamily="18" charset="0"/>
              <a:buAutoNum type="arabicPeriod"/>
              <a:defRPr/>
            </a:pPr>
            <a:r>
              <a:rPr lang="en-US" dirty="0"/>
              <a:t>Negotiation </a:t>
            </a:r>
          </a:p>
          <a:p>
            <a:pPr marL="514350" lvl="2" indent="-514350">
              <a:lnSpc>
                <a:spcPct val="90000"/>
              </a:lnSpc>
              <a:buClr>
                <a:schemeClr val="tx2"/>
              </a:buClr>
              <a:buSzPct val="75000"/>
              <a:buFontTx/>
              <a:buNone/>
              <a:defRPr/>
            </a:pPr>
            <a:r>
              <a:rPr lang="en-US" b="1" dirty="0"/>
              <a:t>Third Party Adjudication:</a:t>
            </a:r>
          </a:p>
          <a:p>
            <a:pPr marL="514350" indent="-514350">
              <a:lnSpc>
                <a:spcPct val="90000"/>
              </a:lnSpc>
              <a:buFont typeface="Times New Roman" pitchFamily="18" charset="0"/>
              <a:buAutoNum type="arabicPeriod"/>
              <a:defRPr/>
            </a:pPr>
            <a:r>
              <a:rPr lang="en-US" sz="2400" dirty="0"/>
              <a:t>Litigation in a court (</a:t>
            </a:r>
            <a:r>
              <a:rPr lang="en-US" sz="2400" u="sng" dirty="0"/>
              <a:t>State controlled</a:t>
            </a:r>
            <a:r>
              <a:rPr lang="en-US" sz="2400" dirty="0"/>
              <a:t>)</a:t>
            </a:r>
          </a:p>
          <a:p>
            <a:pPr marL="514350" indent="-514350">
              <a:lnSpc>
                <a:spcPct val="90000"/>
              </a:lnSpc>
              <a:buFont typeface="Times New Roman" pitchFamily="18" charset="0"/>
              <a:buAutoNum type="arabicPeriod"/>
              <a:defRPr/>
            </a:pPr>
            <a:r>
              <a:rPr lang="en-US" sz="2400" dirty="0"/>
              <a:t>Process and techniques that fall </a:t>
            </a:r>
            <a:r>
              <a:rPr lang="en-US" sz="2400" dirty="0">
                <a:solidFill>
                  <a:schemeClr val="tx2"/>
                </a:solidFill>
              </a:rPr>
              <a:t>outside</a:t>
            </a:r>
            <a:r>
              <a:rPr lang="en-US" sz="2400" dirty="0"/>
              <a:t> the State judicial process (privatization of adjudication)</a:t>
            </a:r>
          </a:p>
          <a:p>
            <a:pPr marL="514350" indent="-514350">
              <a:lnSpc>
                <a:spcPct val="90000"/>
              </a:lnSpc>
              <a:buFontTx/>
              <a:buChar char="-"/>
              <a:defRPr/>
            </a:pPr>
            <a:endParaRPr lang="en-US" sz="2400" dirty="0"/>
          </a:p>
          <a:p>
            <a:pPr marL="0" indent="0">
              <a:lnSpc>
                <a:spcPct val="90000"/>
              </a:lnSpc>
              <a:buFont typeface="Wingdings" pitchFamily="2" charset="2"/>
              <a:buNone/>
              <a:defRPr/>
            </a:pPr>
            <a:r>
              <a:rPr lang="en-US" sz="2400" dirty="0">
                <a:solidFill>
                  <a:schemeClr val="tx2"/>
                </a:solidFill>
              </a:rPr>
              <a:t>Alternative Dispute Resolution (ADR)  </a:t>
            </a:r>
            <a:r>
              <a:rPr lang="en-US" sz="2400" dirty="0"/>
              <a:t>is generally classified into following sub-types:</a:t>
            </a:r>
          </a:p>
          <a:p>
            <a:pPr marL="514350" lvl="2" indent="-514350">
              <a:lnSpc>
                <a:spcPct val="90000"/>
              </a:lnSpc>
              <a:buFontTx/>
              <a:buChar char="-"/>
              <a:defRPr/>
            </a:pPr>
            <a:r>
              <a:rPr lang="en-US" dirty="0"/>
              <a:t>Mediation</a:t>
            </a:r>
          </a:p>
          <a:p>
            <a:pPr marL="514350" lvl="2" indent="-514350">
              <a:lnSpc>
                <a:spcPct val="90000"/>
              </a:lnSpc>
              <a:buFontTx/>
              <a:buChar char="-"/>
              <a:defRPr/>
            </a:pPr>
            <a:r>
              <a:rPr lang="en-US" dirty="0"/>
              <a:t>Conciliation 	</a:t>
            </a:r>
          </a:p>
          <a:p>
            <a:pPr marL="514350" lvl="2" indent="-514350">
              <a:lnSpc>
                <a:spcPct val="90000"/>
              </a:lnSpc>
              <a:buFontTx/>
              <a:buChar char="-"/>
              <a:defRPr/>
            </a:pPr>
            <a:r>
              <a:rPr lang="en-US" dirty="0" err="1">
                <a:effectLst/>
              </a:rPr>
              <a:t>Lok</a:t>
            </a:r>
            <a:r>
              <a:rPr lang="en-US" dirty="0">
                <a:effectLst/>
              </a:rPr>
              <a:t> </a:t>
            </a:r>
            <a:r>
              <a:rPr lang="en-US" dirty="0" err="1">
                <a:effectLst/>
              </a:rPr>
              <a:t>Adalat</a:t>
            </a:r>
            <a:r>
              <a:rPr lang="en-US" dirty="0">
                <a:effectLst/>
              </a:rPr>
              <a:t> (Indian version of ADR)</a:t>
            </a:r>
          </a:p>
          <a:p>
            <a:pPr marL="514350" lvl="2" indent="-514350">
              <a:lnSpc>
                <a:spcPct val="90000"/>
              </a:lnSpc>
              <a:buFontTx/>
              <a:buChar char="-"/>
              <a:defRPr/>
            </a:pPr>
            <a:r>
              <a:rPr lang="en-US" dirty="0"/>
              <a:t>Arbitration (most widely used technique)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fade">
                                      <p:cBhvr>
                                        <p:cTn id="7" dur="1000"/>
                                        <p:tgtEl>
                                          <p:spTgt spid="73731">
                                            <p:txEl>
                                              <p:pRg st="0" end="0"/>
                                            </p:txEl>
                                          </p:spTgt>
                                        </p:tgtEl>
                                      </p:cBhvr>
                                    </p:animEffect>
                                    <p:anim calcmode="lin" valueType="num">
                                      <p:cBhvr>
                                        <p:cTn id="8" dur="1000" fill="hold"/>
                                        <p:tgtEl>
                                          <p:spTgt spid="737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37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fade">
                                      <p:cBhvr>
                                        <p:cTn id="12" dur="1000"/>
                                        <p:tgtEl>
                                          <p:spTgt spid="73731">
                                            <p:txEl>
                                              <p:pRg st="1" end="1"/>
                                            </p:txEl>
                                          </p:spTgt>
                                        </p:tgtEl>
                                      </p:cBhvr>
                                    </p:animEffect>
                                    <p:anim calcmode="lin" valueType="num">
                                      <p:cBhvr>
                                        <p:cTn id="13" dur="1000" fill="hold"/>
                                        <p:tgtEl>
                                          <p:spTgt spid="737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37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3731">
                                            <p:txEl>
                                              <p:pRg st="2" end="2"/>
                                            </p:txEl>
                                          </p:spTgt>
                                        </p:tgtEl>
                                        <p:attrNameLst>
                                          <p:attrName>style.visibility</p:attrName>
                                        </p:attrNameLst>
                                      </p:cBhvr>
                                      <p:to>
                                        <p:strVal val="visible"/>
                                      </p:to>
                                    </p:set>
                                    <p:animEffect transition="in" filter="fade">
                                      <p:cBhvr>
                                        <p:cTn id="19" dur="1000"/>
                                        <p:tgtEl>
                                          <p:spTgt spid="73731">
                                            <p:txEl>
                                              <p:pRg st="2" end="2"/>
                                            </p:txEl>
                                          </p:spTgt>
                                        </p:tgtEl>
                                      </p:cBhvr>
                                    </p:animEffect>
                                    <p:anim calcmode="lin" valueType="num">
                                      <p:cBhvr>
                                        <p:cTn id="20" dur="10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37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3731">
                                            <p:txEl>
                                              <p:pRg st="3" end="3"/>
                                            </p:txEl>
                                          </p:spTgt>
                                        </p:tgtEl>
                                        <p:attrNameLst>
                                          <p:attrName>style.visibility</p:attrName>
                                        </p:attrNameLst>
                                      </p:cBhvr>
                                      <p:to>
                                        <p:strVal val="visible"/>
                                      </p:to>
                                    </p:set>
                                    <p:animEffect transition="in" filter="fade">
                                      <p:cBhvr>
                                        <p:cTn id="26" dur="1000"/>
                                        <p:tgtEl>
                                          <p:spTgt spid="73731">
                                            <p:txEl>
                                              <p:pRg st="3" end="3"/>
                                            </p:txEl>
                                          </p:spTgt>
                                        </p:tgtEl>
                                      </p:cBhvr>
                                    </p:animEffect>
                                    <p:anim calcmode="lin" valueType="num">
                                      <p:cBhvr>
                                        <p:cTn id="27" dur="10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737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3731">
                                            <p:txEl>
                                              <p:pRg st="5" end="5"/>
                                            </p:txEl>
                                          </p:spTgt>
                                        </p:tgtEl>
                                        <p:attrNameLst>
                                          <p:attrName>style.visibility</p:attrName>
                                        </p:attrNameLst>
                                      </p:cBhvr>
                                      <p:to>
                                        <p:strVal val="visible"/>
                                      </p:to>
                                    </p:set>
                                    <p:animEffect transition="in" filter="fade">
                                      <p:cBhvr>
                                        <p:cTn id="33" dur="1000"/>
                                        <p:tgtEl>
                                          <p:spTgt spid="73731">
                                            <p:txEl>
                                              <p:pRg st="5" end="5"/>
                                            </p:txEl>
                                          </p:spTgt>
                                        </p:tgtEl>
                                      </p:cBhvr>
                                    </p:animEffect>
                                    <p:anim calcmode="lin" valueType="num">
                                      <p:cBhvr>
                                        <p:cTn id="34" dur="1000" fill="hold"/>
                                        <p:tgtEl>
                                          <p:spTgt spid="73731">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73731">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3731">
                                            <p:txEl>
                                              <p:pRg st="6" end="6"/>
                                            </p:txEl>
                                          </p:spTgt>
                                        </p:tgtEl>
                                        <p:attrNameLst>
                                          <p:attrName>style.visibility</p:attrName>
                                        </p:attrNameLst>
                                      </p:cBhvr>
                                      <p:to>
                                        <p:strVal val="visible"/>
                                      </p:to>
                                    </p:set>
                                    <p:animEffect transition="in" filter="fade">
                                      <p:cBhvr>
                                        <p:cTn id="38" dur="1000"/>
                                        <p:tgtEl>
                                          <p:spTgt spid="73731">
                                            <p:txEl>
                                              <p:pRg st="6" end="6"/>
                                            </p:txEl>
                                          </p:spTgt>
                                        </p:tgtEl>
                                      </p:cBhvr>
                                    </p:animEffect>
                                    <p:anim calcmode="lin" valueType="num">
                                      <p:cBhvr>
                                        <p:cTn id="39" dur="1000" fill="hold"/>
                                        <p:tgtEl>
                                          <p:spTgt spid="73731">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73731">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73731">
                                            <p:txEl>
                                              <p:pRg st="7" end="7"/>
                                            </p:txEl>
                                          </p:spTgt>
                                        </p:tgtEl>
                                        <p:attrNameLst>
                                          <p:attrName>style.visibility</p:attrName>
                                        </p:attrNameLst>
                                      </p:cBhvr>
                                      <p:to>
                                        <p:strVal val="visible"/>
                                      </p:to>
                                    </p:set>
                                    <p:animEffect transition="in" filter="fade">
                                      <p:cBhvr>
                                        <p:cTn id="43" dur="1000"/>
                                        <p:tgtEl>
                                          <p:spTgt spid="73731">
                                            <p:txEl>
                                              <p:pRg st="7" end="7"/>
                                            </p:txEl>
                                          </p:spTgt>
                                        </p:tgtEl>
                                      </p:cBhvr>
                                    </p:animEffect>
                                    <p:anim calcmode="lin" valueType="num">
                                      <p:cBhvr>
                                        <p:cTn id="44" dur="1000" fill="hold"/>
                                        <p:tgtEl>
                                          <p:spTgt spid="73731">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73731">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3731">
                                            <p:txEl>
                                              <p:pRg st="8" end="8"/>
                                            </p:txEl>
                                          </p:spTgt>
                                        </p:tgtEl>
                                        <p:attrNameLst>
                                          <p:attrName>style.visibility</p:attrName>
                                        </p:attrNameLst>
                                      </p:cBhvr>
                                      <p:to>
                                        <p:strVal val="visible"/>
                                      </p:to>
                                    </p:set>
                                    <p:animEffect transition="in" filter="fade">
                                      <p:cBhvr>
                                        <p:cTn id="48" dur="1000"/>
                                        <p:tgtEl>
                                          <p:spTgt spid="73731">
                                            <p:txEl>
                                              <p:pRg st="8" end="8"/>
                                            </p:txEl>
                                          </p:spTgt>
                                        </p:tgtEl>
                                      </p:cBhvr>
                                    </p:animEffect>
                                    <p:anim calcmode="lin" valueType="num">
                                      <p:cBhvr>
                                        <p:cTn id="49" dur="1000" fill="hold"/>
                                        <p:tgtEl>
                                          <p:spTgt spid="73731">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73731">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3731">
                                            <p:txEl>
                                              <p:pRg st="9" end="9"/>
                                            </p:txEl>
                                          </p:spTgt>
                                        </p:tgtEl>
                                        <p:attrNameLst>
                                          <p:attrName>style.visibility</p:attrName>
                                        </p:attrNameLst>
                                      </p:cBhvr>
                                      <p:to>
                                        <p:strVal val="visible"/>
                                      </p:to>
                                    </p:set>
                                    <p:animEffect transition="in" filter="fade">
                                      <p:cBhvr>
                                        <p:cTn id="53" dur="1000"/>
                                        <p:tgtEl>
                                          <p:spTgt spid="73731">
                                            <p:txEl>
                                              <p:pRg st="9" end="9"/>
                                            </p:txEl>
                                          </p:spTgt>
                                        </p:tgtEl>
                                      </p:cBhvr>
                                    </p:animEffect>
                                    <p:anim calcmode="lin" valueType="num">
                                      <p:cBhvr>
                                        <p:cTn id="54" dur="1000" fill="hold"/>
                                        <p:tgtEl>
                                          <p:spTgt spid="73731">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73731">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theme/theme1.xml><?xml version="1.0" encoding="utf-8"?>
<a:theme xmlns:a="http://schemas.openxmlformats.org/drawingml/2006/main" name="Blue Diagonal">
  <a:themeElements>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fontScheme name="Blue Diag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clrMap bg1="dk2" tx1="lt1" bg2="dk1" tx2="lt2" accent1="accent1" accent2="accent2" accent3="accent3" accent4="accent4" accent5="accent5" accent6="accent6" hlink="hlink" folHlink="folHlink"/>
    </a:extraClrScheme>
    <a:extraClrScheme>
      <a:clrScheme name="Blue Diagonal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CCECFF"/>
        </a:folHlink>
      </a:clrScheme>
      <a:clrMap bg1="lt1" tx1="dk1" bg2="lt2" tx2="dk2" accent1="accent1" accent2="accent2" accent3="accent3" accent4="accent4" accent5="accent5" accent6="accent6" hlink="hlink" folHlink="folHlink"/>
    </a:extraClrScheme>
    <a:extraClrScheme>
      <a:clrScheme name="Blue Diagonal 3">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Blue Diagonal 4">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C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Designs\Dad`s Tie.pot</Template>
  <TotalTime>10080</TotalTime>
  <Words>7201</Words>
  <Application>Microsoft Office PowerPoint</Application>
  <PresentationFormat>On-screen Show (4:3)</PresentationFormat>
  <Paragraphs>468</Paragraphs>
  <Slides>54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Constantia</vt:lpstr>
      <vt:lpstr>Times New Roman</vt:lpstr>
      <vt:lpstr>Wingdings</vt:lpstr>
      <vt:lpstr>Blue Diagonal</vt:lpstr>
      <vt:lpstr>Commercial Dispute Resolution: Adjudication, Arbitration and ADR</vt:lpstr>
      <vt:lpstr>PowerPoint Presentation</vt:lpstr>
      <vt:lpstr>Situations</vt:lpstr>
      <vt:lpstr>Situations…</vt:lpstr>
      <vt:lpstr>PowerPoint Presentation</vt:lpstr>
      <vt:lpstr>Dhabol Enron Power Project</vt:lpstr>
      <vt:lpstr>Ratnagiri Gas and Power Private ltd (2006)</vt:lpstr>
      <vt:lpstr>Commercial disputes </vt:lpstr>
      <vt:lpstr>Commercial dispute resolution: The options</vt:lpstr>
      <vt:lpstr>Litigation</vt:lpstr>
      <vt:lpstr>Enforcement of foreign judgements </vt:lpstr>
      <vt:lpstr>Section 13, CPC exceptions</vt:lpstr>
      <vt:lpstr>Arbitration and Conciliation Act 1996</vt:lpstr>
      <vt:lpstr>Sec. 89, Code of Civil Procedure </vt:lpstr>
      <vt:lpstr>PowerPoint Presentation</vt:lpstr>
      <vt:lpstr>PowerPoint Presentation</vt:lpstr>
      <vt:lpstr>Lok Adalat</vt:lpstr>
      <vt:lpstr>Arbitration and Conciliation Act 1996</vt:lpstr>
      <vt:lpstr>Mediation</vt:lpstr>
      <vt:lpstr>Conciliation</vt:lpstr>
      <vt:lpstr>Commercial Arbitration</vt:lpstr>
      <vt:lpstr>Arbitration: principal characteristics</vt:lpstr>
      <vt:lpstr>Why Arbitration?</vt:lpstr>
      <vt:lpstr>Classification of Arbitration</vt:lpstr>
      <vt:lpstr>PowerPoint Presentation</vt:lpstr>
      <vt:lpstr>Where to Arbitrate?: Institutional vs. Ad hoc</vt:lpstr>
      <vt:lpstr>Examples of International Arbitral Institutions</vt:lpstr>
      <vt:lpstr>Other options to conduct Arbitration…</vt:lpstr>
      <vt:lpstr>Arbitration Agreement (s. 7)</vt:lpstr>
      <vt:lpstr>Model Arbitration Clause</vt:lpstr>
      <vt:lpstr>ICC Arbitration Clause</vt:lpstr>
      <vt:lpstr>Arbitration Council of India</vt:lpstr>
      <vt:lpstr>Arbitration Process</vt:lpstr>
      <vt:lpstr>Arbitral Tribunal (composition and decision)</vt:lpstr>
      <vt:lpstr>Qualifications and Experience of Arbitrators</vt:lpstr>
      <vt:lpstr>Appointment of Arbitrators (Sec 11)</vt:lpstr>
      <vt:lpstr>Arb Timeline</vt:lpstr>
      <vt:lpstr>Jurisdiction of the Tribunal (s. 16/17)</vt:lpstr>
      <vt:lpstr>Interest on award</vt:lpstr>
      <vt:lpstr>Judicial Interference </vt:lpstr>
      <vt:lpstr>Post Award</vt:lpstr>
      <vt:lpstr>Power of the Court to intervene (s. 34(2)</vt:lpstr>
      <vt:lpstr>Non-arbitrable matters</vt:lpstr>
      <vt:lpstr>Against Public Policy</vt:lpstr>
      <vt:lpstr>Enforceability of Awards </vt:lpstr>
      <vt:lpstr>Appeals (s. 37)</vt:lpstr>
      <vt:lpstr>Enforcement of Int. Arbitral Award</vt:lpstr>
      <vt:lpstr>White Industries, Australia vs. Coal India Ltd, Final award dated 30 Nov. 2011</vt:lpstr>
      <vt:lpstr>PowerPoint Presentation</vt:lpstr>
      <vt:lpstr>PowerPoint Presentation</vt:lpstr>
      <vt:lpstr>PowerPoint Presentation</vt:lpstr>
      <vt:lpstr>PowerPoint Presentation</vt:lpstr>
      <vt:lpstr>PowerPoint Presentation</vt:lpstr>
      <vt:lpstr>PowerPoint Presentation</vt:lpstr>
    </vt:vector>
  </TitlesOfParts>
  <Company>Luthra &amp; Luthra Law Offices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Is a Party to an Arbitration Agreement?– Case of Non  Signatory</dc:title>
  <dc:creator>BM/VBN</dc:creator>
  <cp:lastModifiedBy>Guggilla, Chinnappa</cp:lastModifiedBy>
  <cp:revision>566</cp:revision>
  <dcterms:created xsi:type="dcterms:W3CDTF">2005-02-02T07:29:26Z</dcterms:created>
  <dcterms:modified xsi:type="dcterms:W3CDTF">2020-10-03T11:57:24Z</dcterms:modified>
</cp:coreProperties>
</file>