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6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23B02-0383-42C8-9B56-DBCEF7AB22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B51A7D-39AB-4DFD-95A3-CA68FFC6056B}">
      <dgm:prSet/>
      <dgm:spPr/>
      <dgm:t>
        <a:bodyPr/>
        <a:lstStyle/>
        <a:p>
          <a:r>
            <a:rPr lang="en-GB"/>
            <a:t>Identify what is important and ‘valuable’ to customer</a:t>
          </a:r>
          <a:endParaRPr lang="en-US"/>
        </a:p>
      </dgm:t>
    </dgm:pt>
    <dgm:pt modelId="{4DA9F914-CCDE-4988-9EFB-B992670F22A5}" type="parTrans" cxnId="{5466B277-4884-4973-9489-7C4148FE6BCF}">
      <dgm:prSet/>
      <dgm:spPr/>
      <dgm:t>
        <a:bodyPr/>
        <a:lstStyle/>
        <a:p>
          <a:endParaRPr lang="en-US"/>
        </a:p>
      </dgm:t>
    </dgm:pt>
    <dgm:pt modelId="{DC03297B-3707-49FB-B81D-8505D171C3FC}" type="sibTrans" cxnId="{5466B277-4884-4973-9489-7C4148FE6BCF}">
      <dgm:prSet/>
      <dgm:spPr/>
      <dgm:t>
        <a:bodyPr/>
        <a:lstStyle/>
        <a:p>
          <a:endParaRPr lang="en-US"/>
        </a:p>
      </dgm:t>
    </dgm:pt>
    <dgm:pt modelId="{C137069E-B690-4A04-8990-2397DEAD77EF}">
      <dgm:prSet/>
      <dgm:spPr/>
      <dgm:t>
        <a:bodyPr/>
        <a:lstStyle/>
        <a:p>
          <a:r>
            <a:rPr lang="en-GB"/>
            <a:t>Not what you intend to highlight as a seller </a:t>
          </a:r>
          <a:endParaRPr lang="en-US"/>
        </a:p>
      </dgm:t>
    </dgm:pt>
    <dgm:pt modelId="{915A388E-6C30-4045-8BB5-1507B6D16FD7}" type="parTrans" cxnId="{41D5E30D-AD5A-4390-A606-9640C2C7F9AD}">
      <dgm:prSet/>
      <dgm:spPr/>
      <dgm:t>
        <a:bodyPr/>
        <a:lstStyle/>
        <a:p>
          <a:endParaRPr lang="en-US"/>
        </a:p>
      </dgm:t>
    </dgm:pt>
    <dgm:pt modelId="{12B035E4-657F-440D-8417-1A6EAE100F5C}" type="sibTrans" cxnId="{41D5E30D-AD5A-4390-A606-9640C2C7F9AD}">
      <dgm:prSet/>
      <dgm:spPr/>
      <dgm:t>
        <a:bodyPr/>
        <a:lstStyle/>
        <a:p>
          <a:endParaRPr lang="en-US"/>
        </a:p>
      </dgm:t>
    </dgm:pt>
    <dgm:pt modelId="{74115FD5-48CD-4630-8CC9-9E9E9F7262C6}">
      <dgm:prSet/>
      <dgm:spPr/>
      <dgm:t>
        <a:bodyPr/>
        <a:lstStyle/>
        <a:p>
          <a:r>
            <a:rPr lang="en-GB"/>
            <a:t>Or, you are strong</a:t>
          </a:r>
          <a:endParaRPr lang="en-US"/>
        </a:p>
      </dgm:t>
    </dgm:pt>
    <dgm:pt modelId="{4D3BA0FB-7EB4-411F-B1BF-D25DAAEC3DD8}" type="parTrans" cxnId="{078CB003-A823-43CC-9A64-8C4975DBDFD8}">
      <dgm:prSet/>
      <dgm:spPr/>
      <dgm:t>
        <a:bodyPr/>
        <a:lstStyle/>
        <a:p>
          <a:endParaRPr lang="en-US"/>
        </a:p>
      </dgm:t>
    </dgm:pt>
    <dgm:pt modelId="{F47A564C-3318-4C50-B989-345689FE74BA}" type="sibTrans" cxnId="{078CB003-A823-43CC-9A64-8C4975DBDFD8}">
      <dgm:prSet/>
      <dgm:spPr/>
      <dgm:t>
        <a:bodyPr/>
        <a:lstStyle/>
        <a:p>
          <a:endParaRPr lang="en-US"/>
        </a:p>
      </dgm:t>
    </dgm:pt>
    <dgm:pt modelId="{8C7655AC-04AD-446E-80BD-5CBFC9860419}">
      <dgm:prSet/>
      <dgm:spPr/>
      <dgm:t>
        <a:bodyPr/>
        <a:lstStyle/>
        <a:p>
          <a:r>
            <a:rPr lang="en-GB"/>
            <a:t>Create unmatched value on those attributes/ variables</a:t>
          </a:r>
          <a:endParaRPr lang="en-US"/>
        </a:p>
      </dgm:t>
    </dgm:pt>
    <dgm:pt modelId="{51F72B11-05B2-4D84-8C50-1960ABFFF88C}" type="parTrans" cxnId="{6E39E723-F659-4FA5-9BE5-B08D50080A47}">
      <dgm:prSet/>
      <dgm:spPr/>
      <dgm:t>
        <a:bodyPr/>
        <a:lstStyle/>
        <a:p>
          <a:endParaRPr lang="en-US"/>
        </a:p>
      </dgm:t>
    </dgm:pt>
    <dgm:pt modelId="{E364F03C-74F6-48A3-A5FE-2292B279902C}" type="sibTrans" cxnId="{6E39E723-F659-4FA5-9BE5-B08D50080A47}">
      <dgm:prSet/>
      <dgm:spPr/>
      <dgm:t>
        <a:bodyPr/>
        <a:lstStyle/>
        <a:p>
          <a:endParaRPr lang="en-US"/>
        </a:p>
      </dgm:t>
    </dgm:pt>
    <dgm:pt modelId="{4BA76D69-6946-4F1F-BDBF-28D89F04B128}">
      <dgm:prSet/>
      <dgm:spPr/>
      <dgm:t>
        <a:bodyPr/>
        <a:lstStyle/>
        <a:p>
          <a:r>
            <a:rPr lang="en-GB"/>
            <a:t>Vis-à-vis competition</a:t>
          </a:r>
          <a:endParaRPr lang="en-US"/>
        </a:p>
      </dgm:t>
    </dgm:pt>
    <dgm:pt modelId="{9D646990-473B-44C9-AAA7-9CF01AC6C469}" type="parTrans" cxnId="{052FA699-FF55-4E2B-8E7D-A1DA30B910C2}">
      <dgm:prSet/>
      <dgm:spPr/>
      <dgm:t>
        <a:bodyPr/>
        <a:lstStyle/>
        <a:p>
          <a:endParaRPr lang="en-US"/>
        </a:p>
      </dgm:t>
    </dgm:pt>
    <dgm:pt modelId="{02807590-4EE4-4519-BAF2-E660BC6F4CC2}" type="sibTrans" cxnId="{052FA699-FF55-4E2B-8E7D-A1DA30B910C2}">
      <dgm:prSet/>
      <dgm:spPr/>
      <dgm:t>
        <a:bodyPr/>
        <a:lstStyle/>
        <a:p>
          <a:endParaRPr lang="en-US"/>
        </a:p>
      </dgm:t>
    </dgm:pt>
    <dgm:pt modelId="{188B3F07-94A8-4B74-8F6D-2523D5260929}">
      <dgm:prSet/>
      <dgm:spPr/>
      <dgm:t>
        <a:bodyPr/>
        <a:lstStyle/>
        <a:p>
          <a:r>
            <a:rPr lang="en-GB"/>
            <a:t>Check Sustainability of such value proposition </a:t>
          </a:r>
          <a:endParaRPr lang="en-US"/>
        </a:p>
      </dgm:t>
    </dgm:pt>
    <dgm:pt modelId="{5B52C480-2E10-42D9-B079-F5175A2B82A6}" type="parTrans" cxnId="{EFE3F828-A11C-4213-89B9-DA0608ACDF01}">
      <dgm:prSet/>
      <dgm:spPr/>
      <dgm:t>
        <a:bodyPr/>
        <a:lstStyle/>
        <a:p>
          <a:endParaRPr lang="en-US"/>
        </a:p>
      </dgm:t>
    </dgm:pt>
    <dgm:pt modelId="{4F530371-80E8-405F-979E-404A377E8BE8}" type="sibTrans" cxnId="{EFE3F828-A11C-4213-89B9-DA0608ACDF01}">
      <dgm:prSet/>
      <dgm:spPr/>
      <dgm:t>
        <a:bodyPr/>
        <a:lstStyle/>
        <a:p>
          <a:endParaRPr lang="en-US"/>
        </a:p>
      </dgm:t>
    </dgm:pt>
    <dgm:pt modelId="{08387A8F-B306-429F-8768-102ADA764982}" type="pres">
      <dgm:prSet presAssocID="{20B23B02-0383-42C8-9B56-DBCEF7AB223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7F916E-2374-4672-BC00-D865A66A213D}" type="pres">
      <dgm:prSet presAssocID="{93B51A7D-39AB-4DFD-95A3-CA68FFC6056B}" presName="compNode" presStyleCnt="0"/>
      <dgm:spPr/>
    </dgm:pt>
    <dgm:pt modelId="{5EFF1D6A-6037-446C-B1D0-83E3A6542AE8}" type="pres">
      <dgm:prSet presAssocID="{93B51A7D-39AB-4DFD-95A3-CA68FFC6056B}" presName="bgRect" presStyleLbl="bgShp" presStyleIdx="0" presStyleCnt="3"/>
      <dgm:spPr/>
    </dgm:pt>
    <dgm:pt modelId="{7C6D2F98-C1E4-4182-AEA0-3C44DA0046EB}" type="pres">
      <dgm:prSet presAssocID="{93B51A7D-39AB-4DFD-95A3-CA68FFC605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04FF5ED0-4487-40FE-BBE9-0A6982B916B2}" type="pres">
      <dgm:prSet presAssocID="{93B51A7D-39AB-4DFD-95A3-CA68FFC6056B}" presName="spaceRect" presStyleCnt="0"/>
      <dgm:spPr/>
    </dgm:pt>
    <dgm:pt modelId="{1CDF06A5-5D5D-4AC9-ABE1-9E896D6C7B5A}" type="pres">
      <dgm:prSet presAssocID="{93B51A7D-39AB-4DFD-95A3-CA68FFC6056B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9F6BB5B-C98A-4195-B301-5C5A87B6CE3A}" type="pres">
      <dgm:prSet presAssocID="{93B51A7D-39AB-4DFD-95A3-CA68FFC6056B}" presName="desTx" presStyleLbl="revTx" presStyleIdx="1" presStyleCnt="5">
        <dgm:presLayoutVars/>
      </dgm:prSet>
      <dgm:spPr/>
      <dgm:t>
        <a:bodyPr/>
        <a:lstStyle/>
        <a:p>
          <a:endParaRPr lang="en-IN"/>
        </a:p>
      </dgm:t>
    </dgm:pt>
    <dgm:pt modelId="{76155B82-3166-479D-905F-751738E268E1}" type="pres">
      <dgm:prSet presAssocID="{DC03297B-3707-49FB-B81D-8505D171C3FC}" presName="sibTrans" presStyleCnt="0"/>
      <dgm:spPr/>
    </dgm:pt>
    <dgm:pt modelId="{664524D9-FFDD-4F28-931E-943787A34E7A}" type="pres">
      <dgm:prSet presAssocID="{8C7655AC-04AD-446E-80BD-5CBFC9860419}" presName="compNode" presStyleCnt="0"/>
      <dgm:spPr/>
    </dgm:pt>
    <dgm:pt modelId="{47A17AEC-6BF3-491E-8325-C769EBA83AF0}" type="pres">
      <dgm:prSet presAssocID="{8C7655AC-04AD-446E-80BD-5CBFC9860419}" presName="bgRect" presStyleLbl="bgShp" presStyleIdx="1" presStyleCnt="3"/>
      <dgm:spPr/>
    </dgm:pt>
    <dgm:pt modelId="{BB6BAC93-8648-42DA-A78B-FF86AB632B36}" type="pres">
      <dgm:prSet presAssocID="{8C7655AC-04AD-446E-80BD-5CBFC98604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EF580E-61FC-4472-99D7-B649DB46517F}" type="pres">
      <dgm:prSet presAssocID="{8C7655AC-04AD-446E-80BD-5CBFC9860419}" presName="spaceRect" presStyleCnt="0"/>
      <dgm:spPr/>
    </dgm:pt>
    <dgm:pt modelId="{140E8031-D6B8-43D6-9847-E60FA90B9E1B}" type="pres">
      <dgm:prSet presAssocID="{8C7655AC-04AD-446E-80BD-5CBFC9860419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621C66D-1D83-45F5-8131-3BCD8FE9FE9F}" type="pres">
      <dgm:prSet presAssocID="{8C7655AC-04AD-446E-80BD-5CBFC9860419}" presName="desTx" presStyleLbl="revTx" presStyleIdx="3" presStyleCnt="5">
        <dgm:presLayoutVars/>
      </dgm:prSet>
      <dgm:spPr/>
      <dgm:t>
        <a:bodyPr/>
        <a:lstStyle/>
        <a:p>
          <a:endParaRPr lang="en-IN"/>
        </a:p>
      </dgm:t>
    </dgm:pt>
    <dgm:pt modelId="{A11E20F7-FFFB-41FB-96E0-7BED9AF79900}" type="pres">
      <dgm:prSet presAssocID="{E364F03C-74F6-48A3-A5FE-2292B279902C}" presName="sibTrans" presStyleCnt="0"/>
      <dgm:spPr/>
    </dgm:pt>
    <dgm:pt modelId="{8895CA53-565A-4CB2-BDE5-C95FA92088BE}" type="pres">
      <dgm:prSet presAssocID="{188B3F07-94A8-4B74-8F6D-2523D5260929}" presName="compNode" presStyleCnt="0"/>
      <dgm:spPr/>
    </dgm:pt>
    <dgm:pt modelId="{E9B612EF-0026-4344-9390-5A9E2CBE926A}" type="pres">
      <dgm:prSet presAssocID="{188B3F07-94A8-4B74-8F6D-2523D5260929}" presName="bgRect" presStyleLbl="bgShp" presStyleIdx="2" presStyleCnt="3"/>
      <dgm:spPr/>
    </dgm:pt>
    <dgm:pt modelId="{853593F9-031A-49C3-92A6-D3ED00D466DD}" type="pres">
      <dgm:prSet presAssocID="{188B3F07-94A8-4B74-8F6D-2523D5260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6847F20-FE20-4C60-BB29-1F6672F39189}" type="pres">
      <dgm:prSet presAssocID="{188B3F07-94A8-4B74-8F6D-2523D5260929}" presName="spaceRect" presStyleCnt="0"/>
      <dgm:spPr/>
    </dgm:pt>
    <dgm:pt modelId="{4A27A5FC-0CA1-4CFA-A23F-82BA88E02964}" type="pres">
      <dgm:prSet presAssocID="{188B3F07-94A8-4B74-8F6D-2523D5260929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FE3F828-A11C-4213-89B9-DA0608ACDF01}" srcId="{20B23B02-0383-42C8-9B56-DBCEF7AB2230}" destId="{188B3F07-94A8-4B74-8F6D-2523D5260929}" srcOrd="2" destOrd="0" parTransId="{5B52C480-2E10-42D9-B079-F5175A2B82A6}" sibTransId="{4F530371-80E8-405F-979E-404A377E8BE8}"/>
    <dgm:cxn modelId="{0720869C-43FE-4674-B068-070F63D382B6}" type="presOf" srcId="{8C7655AC-04AD-446E-80BD-5CBFC9860419}" destId="{140E8031-D6B8-43D6-9847-E60FA90B9E1B}" srcOrd="0" destOrd="0" presId="urn:microsoft.com/office/officeart/2018/2/layout/IconVerticalSolidList"/>
    <dgm:cxn modelId="{052FA699-FF55-4E2B-8E7D-A1DA30B910C2}" srcId="{8C7655AC-04AD-446E-80BD-5CBFC9860419}" destId="{4BA76D69-6946-4F1F-BDBF-28D89F04B128}" srcOrd="0" destOrd="0" parTransId="{9D646990-473B-44C9-AAA7-9CF01AC6C469}" sibTransId="{02807590-4EE4-4519-BAF2-E660BC6F4CC2}"/>
    <dgm:cxn modelId="{347BB5D6-EC0C-4E88-B833-24C3B48749A8}" type="presOf" srcId="{188B3F07-94A8-4B74-8F6D-2523D5260929}" destId="{4A27A5FC-0CA1-4CFA-A23F-82BA88E02964}" srcOrd="0" destOrd="0" presId="urn:microsoft.com/office/officeart/2018/2/layout/IconVerticalSolidList"/>
    <dgm:cxn modelId="{5466B277-4884-4973-9489-7C4148FE6BCF}" srcId="{20B23B02-0383-42C8-9B56-DBCEF7AB2230}" destId="{93B51A7D-39AB-4DFD-95A3-CA68FFC6056B}" srcOrd="0" destOrd="0" parTransId="{4DA9F914-CCDE-4988-9EFB-B992670F22A5}" sibTransId="{DC03297B-3707-49FB-B81D-8505D171C3FC}"/>
    <dgm:cxn modelId="{29455E80-282B-48A4-B7BE-7BD586842544}" type="presOf" srcId="{4BA76D69-6946-4F1F-BDBF-28D89F04B128}" destId="{C621C66D-1D83-45F5-8131-3BCD8FE9FE9F}" srcOrd="0" destOrd="0" presId="urn:microsoft.com/office/officeart/2018/2/layout/IconVerticalSolidList"/>
    <dgm:cxn modelId="{41D5E30D-AD5A-4390-A606-9640C2C7F9AD}" srcId="{93B51A7D-39AB-4DFD-95A3-CA68FFC6056B}" destId="{C137069E-B690-4A04-8990-2397DEAD77EF}" srcOrd="0" destOrd="0" parTransId="{915A388E-6C30-4045-8BB5-1507B6D16FD7}" sibTransId="{12B035E4-657F-440D-8417-1A6EAE100F5C}"/>
    <dgm:cxn modelId="{9BD4C21C-74C8-45FC-8994-38B6918CC9C1}" type="presOf" srcId="{C137069E-B690-4A04-8990-2397DEAD77EF}" destId="{B9F6BB5B-C98A-4195-B301-5C5A87B6CE3A}" srcOrd="0" destOrd="0" presId="urn:microsoft.com/office/officeart/2018/2/layout/IconVerticalSolidList"/>
    <dgm:cxn modelId="{5CCB41A4-0D82-47A4-92AC-5D2299FA809A}" type="presOf" srcId="{93B51A7D-39AB-4DFD-95A3-CA68FFC6056B}" destId="{1CDF06A5-5D5D-4AC9-ABE1-9E896D6C7B5A}" srcOrd="0" destOrd="0" presId="urn:microsoft.com/office/officeart/2018/2/layout/IconVerticalSolidList"/>
    <dgm:cxn modelId="{078CB003-A823-43CC-9A64-8C4975DBDFD8}" srcId="{93B51A7D-39AB-4DFD-95A3-CA68FFC6056B}" destId="{74115FD5-48CD-4630-8CC9-9E9E9F7262C6}" srcOrd="1" destOrd="0" parTransId="{4D3BA0FB-7EB4-411F-B1BF-D25DAAEC3DD8}" sibTransId="{F47A564C-3318-4C50-B989-345689FE74BA}"/>
    <dgm:cxn modelId="{B98A1D1B-C1F6-4A5B-95BB-EB629E4ECBFA}" type="presOf" srcId="{20B23B02-0383-42C8-9B56-DBCEF7AB2230}" destId="{08387A8F-B306-429F-8768-102ADA764982}" srcOrd="0" destOrd="0" presId="urn:microsoft.com/office/officeart/2018/2/layout/IconVerticalSolidList"/>
    <dgm:cxn modelId="{E5AACC30-AC85-46A1-89CF-AD3368D2C3F4}" type="presOf" srcId="{74115FD5-48CD-4630-8CC9-9E9E9F7262C6}" destId="{B9F6BB5B-C98A-4195-B301-5C5A87B6CE3A}" srcOrd="0" destOrd="1" presId="urn:microsoft.com/office/officeart/2018/2/layout/IconVerticalSolidList"/>
    <dgm:cxn modelId="{6E39E723-F659-4FA5-9BE5-B08D50080A47}" srcId="{20B23B02-0383-42C8-9B56-DBCEF7AB2230}" destId="{8C7655AC-04AD-446E-80BD-5CBFC9860419}" srcOrd="1" destOrd="0" parTransId="{51F72B11-05B2-4D84-8C50-1960ABFFF88C}" sibTransId="{E364F03C-74F6-48A3-A5FE-2292B279902C}"/>
    <dgm:cxn modelId="{30A6C996-ED8F-4B95-A13B-4FAB2EA4BB1D}" type="presParOf" srcId="{08387A8F-B306-429F-8768-102ADA764982}" destId="{3F7F916E-2374-4672-BC00-D865A66A213D}" srcOrd="0" destOrd="0" presId="urn:microsoft.com/office/officeart/2018/2/layout/IconVerticalSolidList"/>
    <dgm:cxn modelId="{770934AD-3EE1-473B-B4A0-341F74BDBA18}" type="presParOf" srcId="{3F7F916E-2374-4672-BC00-D865A66A213D}" destId="{5EFF1D6A-6037-446C-B1D0-83E3A6542AE8}" srcOrd="0" destOrd="0" presId="urn:microsoft.com/office/officeart/2018/2/layout/IconVerticalSolidList"/>
    <dgm:cxn modelId="{20083107-2469-4600-9436-6A52E933FE7C}" type="presParOf" srcId="{3F7F916E-2374-4672-BC00-D865A66A213D}" destId="{7C6D2F98-C1E4-4182-AEA0-3C44DA0046EB}" srcOrd="1" destOrd="0" presId="urn:microsoft.com/office/officeart/2018/2/layout/IconVerticalSolidList"/>
    <dgm:cxn modelId="{7A633D39-B5D9-4FD5-9C25-E82A4499DB65}" type="presParOf" srcId="{3F7F916E-2374-4672-BC00-D865A66A213D}" destId="{04FF5ED0-4487-40FE-BBE9-0A6982B916B2}" srcOrd="2" destOrd="0" presId="urn:microsoft.com/office/officeart/2018/2/layout/IconVerticalSolidList"/>
    <dgm:cxn modelId="{6242BBA9-5F51-4AAE-9CF0-E7E1DAA73BA8}" type="presParOf" srcId="{3F7F916E-2374-4672-BC00-D865A66A213D}" destId="{1CDF06A5-5D5D-4AC9-ABE1-9E896D6C7B5A}" srcOrd="3" destOrd="0" presId="urn:microsoft.com/office/officeart/2018/2/layout/IconVerticalSolidList"/>
    <dgm:cxn modelId="{A54D5772-2C9E-4BCC-9CEA-660025AA71AA}" type="presParOf" srcId="{3F7F916E-2374-4672-BC00-D865A66A213D}" destId="{B9F6BB5B-C98A-4195-B301-5C5A87B6CE3A}" srcOrd="4" destOrd="0" presId="urn:microsoft.com/office/officeart/2018/2/layout/IconVerticalSolidList"/>
    <dgm:cxn modelId="{93EDD561-4C22-4491-A527-2B0406A5F07F}" type="presParOf" srcId="{08387A8F-B306-429F-8768-102ADA764982}" destId="{76155B82-3166-479D-905F-751738E268E1}" srcOrd="1" destOrd="0" presId="urn:microsoft.com/office/officeart/2018/2/layout/IconVerticalSolidList"/>
    <dgm:cxn modelId="{719BB861-78A4-4C82-A57B-2E526FBA614C}" type="presParOf" srcId="{08387A8F-B306-429F-8768-102ADA764982}" destId="{664524D9-FFDD-4F28-931E-943787A34E7A}" srcOrd="2" destOrd="0" presId="urn:microsoft.com/office/officeart/2018/2/layout/IconVerticalSolidList"/>
    <dgm:cxn modelId="{5B48999B-2937-46D0-89D0-923F715E5096}" type="presParOf" srcId="{664524D9-FFDD-4F28-931E-943787A34E7A}" destId="{47A17AEC-6BF3-491E-8325-C769EBA83AF0}" srcOrd="0" destOrd="0" presId="urn:microsoft.com/office/officeart/2018/2/layout/IconVerticalSolidList"/>
    <dgm:cxn modelId="{53D53004-674A-411C-BEC5-7B9622924C66}" type="presParOf" srcId="{664524D9-FFDD-4F28-931E-943787A34E7A}" destId="{BB6BAC93-8648-42DA-A78B-FF86AB632B36}" srcOrd="1" destOrd="0" presId="urn:microsoft.com/office/officeart/2018/2/layout/IconVerticalSolidList"/>
    <dgm:cxn modelId="{CD3E1F87-C6B7-42AD-8552-157C4A477F99}" type="presParOf" srcId="{664524D9-FFDD-4F28-931E-943787A34E7A}" destId="{34EF580E-61FC-4472-99D7-B649DB46517F}" srcOrd="2" destOrd="0" presId="urn:microsoft.com/office/officeart/2018/2/layout/IconVerticalSolidList"/>
    <dgm:cxn modelId="{366A0E3D-0C1C-4F58-BB20-07ACD62B6A83}" type="presParOf" srcId="{664524D9-FFDD-4F28-931E-943787A34E7A}" destId="{140E8031-D6B8-43D6-9847-E60FA90B9E1B}" srcOrd="3" destOrd="0" presId="urn:microsoft.com/office/officeart/2018/2/layout/IconVerticalSolidList"/>
    <dgm:cxn modelId="{8EFBFC67-7F92-496A-AC00-B4B10D154549}" type="presParOf" srcId="{664524D9-FFDD-4F28-931E-943787A34E7A}" destId="{C621C66D-1D83-45F5-8131-3BCD8FE9FE9F}" srcOrd="4" destOrd="0" presId="urn:microsoft.com/office/officeart/2018/2/layout/IconVerticalSolidList"/>
    <dgm:cxn modelId="{EC506840-640D-4C95-91A1-076BB52D35BF}" type="presParOf" srcId="{08387A8F-B306-429F-8768-102ADA764982}" destId="{A11E20F7-FFFB-41FB-96E0-7BED9AF79900}" srcOrd="3" destOrd="0" presId="urn:microsoft.com/office/officeart/2018/2/layout/IconVerticalSolidList"/>
    <dgm:cxn modelId="{F6191B21-7F3A-4563-A3BB-684FC053CC15}" type="presParOf" srcId="{08387A8F-B306-429F-8768-102ADA764982}" destId="{8895CA53-565A-4CB2-BDE5-C95FA92088BE}" srcOrd="4" destOrd="0" presId="urn:microsoft.com/office/officeart/2018/2/layout/IconVerticalSolidList"/>
    <dgm:cxn modelId="{FBBA1F77-E165-4694-9DAF-6F0D4C3C1EA9}" type="presParOf" srcId="{8895CA53-565A-4CB2-BDE5-C95FA92088BE}" destId="{E9B612EF-0026-4344-9390-5A9E2CBE926A}" srcOrd="0" destOrd="0" presId="urn:microsoft.com/office/officeart/2018/2/layout/IconVerticalSolidList"/>
    <dgm:cxn modelId="{6F145040-8B0D-4744-A08C-3538B0D545A8}" type="presParOf" srcId="{8895CA53-565A-4CB2-BDE5-C95FA92088BE}" destId="{853593F9-031A-49C3-92A6-D3ED00D466DD}" srcOrd="1" destOrd="0" presId="urn:microsoft.com/office/officeart/2018/2/layout/IconVerticalSolidList"/>
    <dgm:cxn modelId="{45FBC1AB-C352-4F9D-97DD-923C4664D34C}" type="presParOf" srcId="{8895CA53-565A-4CB2-BDE5-C95FA92088BE}" destId="{66847F20-FE20-4C60-BB29-1F6672F39189}" srcOrd="2" destOrd="0" presId="urn:microsoft.com/office/officeart/2018/2/layout/IconVerticalSolidList"/>
    <dgm:cxn modelId="{DAAAEBB4-CAFE-469D-881C-FE3D503713E1}" type="presParOf" srcId="{8895CA53-565A-4CB2-BDE5-C95FA92088BE}" destId="{4A27A5FC-0CA1-4CFA-A23F-82BA88E029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ABBBB-36FD-4CD0-8395-BCA7AB6CA54B}" type="doc">
      <dgm:prSet loTypeId="urn:microsoft.com/office/officeart/2005/8/layout/chevron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F4BD1C4D-D3D3-494E-BAD9-34328D0F02D2}">
      <dgm:prSet phldrT="[Text]"/>
      <dgm:spPr/>
      <dgm:t>
        <a:bodyPr/>
        <a:lstStyle/>
        <a:p>
          <a:r>
            <a:rPr lang="en-GB" dirty="0"/>
            <a:t>Evaluating Environment</a:t>
          </a:r>
        </a:p>
      </dgm:t>
    </dgm:pt>
    <dgm:pt modelId="{FB9B5565-D7D4-4CE9-8233-4B2EE4BEC081}" type="parTrans" cxnId="{FFF1EC80-8EDE-4524-A7D4-AB2E41142848}">
      <dgm:prSet/>
      <dgm:spPr/>
      <dgm:t>
        <a:bodyPr/>
        <a:lstStyle/>
        <a:p>
          <a:endParaRPr lang="en-GB"/>
        </a:p>
      </dgm:t>
    </dgm:pt>
    <dgm:pt modelId="{AB474B62-351A-4550-9C2A-6B2E74975D10}" type="sibTrans" cxnId="{FFF1EC80-8EDE-4524-A7D4-AB2E41142848}">
      <dgm:prSet/>
      <dgm:spPr/>
      <dgm:t>
        <a:bodyPr/>
        <a:lstStyle/>
        <a:p>
          <a:endParaRPr lang="en-GB"/>
        </a:p>
      </dgm:t>
    </dgm:pt>
    <dgm:pt modelId="{7C487EE0-80B6-459B-835A-7A5B06D149BD}">
      <dgm:prSet phldrT="[Text]"/>
      <dgm:spPr/>
      <dgm:t>
        <a:bodyPr/>
        <a:lstStyle/>
        <a:p>
          <a:r>
            <a:rPr lang="en-GB" dirty="0"/>
            <a:t>Reading out Socio-political context</a:t>
          </a:r>
        </a:p>
      </dgm:t>
    </dgm:pt>
    <dgm:pt modelId="{A9FB51E9-719B-4F79-8E5B-FEDE372BBADE}" type="parTrans" cxnId="{C4759C4A-5BFF-4FCC-B803-105BDCA04B1D}">
      <dgm:prSet/>
      <dgm:spPr/>
      <dgm:t>
        <a:bodyPr/>
        <a:lstStyle/>
        <a:p>
          <a:endParaRPr lang="en-GB"/>
        </a:p>
      </dgm:t>
    </dgm:pt>
    <dgm:pt modelId="{FAAD9B3D-E583-46B1-817F-1C93DE7A919B}" type="sibTrans" cxnId="{C4759C4A-5BFF-4FCC-B803-105BDCA04B1D}">
      <dgm:prSet/>
      <dgm:spPr/>
      <dgm:t>
        <a:bodyPr/>
        <a:lstStyle/>
        <a:p>
          <a:endParaRPr lang="en-GB"/>
        </a:p>
      </dgm:t>
    </dgm:pt>
    <dgm:pt modelId="{0F0A06E7-A845-47D3-87BD-47F8F32025C6}">
      <dgm:prSet phldrT="[Text]"/>
      <dgm:spPr/>
      <dgm:t>
        <a:bodyPr/>
        <a:lstStyle/>
        <a:p>
          <a:r>
            <a:rPr lang="en-GB" dirty="0"/>
            <a:t>Study of incumbents/ possible entrants</a:t>
          </a:r>
        </a:p>
      </dgm:t>
    </dgm:pt>
    <dgm:pt modelId="{EBCF24A2-3966-4EA7-A435-D3B27D69D503}" type="parTrans" cxnId="{01A97FFD-6872-4C93-A0B8-D0789EF7C23B}">
      <dgm:prSet/>
      <dgm:spPr/>
      <dgm:t>
        <a:bodyPr/>
        <a:lstStyle/>
        <a:p>
          <a:endParaRPr lang="en-GB"/>
        </a:p>
      </dgm:t>
    </dgm:pt>
    <dgm:pt modelId="{EC8B0C69-205B-48FA-9495-EFEE0F11DEDF}" type="sibTrans" cxnId="{01A97FFD-6872-4C93-A0B8-D0789EF7C23B}">
      <dgm:prSet/>
      <dgm:spPr/>
      <dgm:t>
        <a:bodyPr/>
        <a:lstStyle/>
        <a:p>
          <a:endParaRPr lang="en-GB"/>
        </a:p>
      </dgm:t>
    </dgm:pt>
    <dgm:pt modelId="{A7CD6AD3-74F3-4B14-9A19-539B4FF84C0F}">
      <dgm:prSet phldrT="[Text]"/>
      <dgm:spPr/>
      <dgm:t>
        <a:bodyPr/>
        <a:lstStyle/>
        <a:p>
          <a:r>
            <a:rPr lang="en-GB" dirty="0"/>
            <a:t>Understanding Customers</a:t>
          </a:r>
        </a:p>
      </dgm:t>
    </dgm:pt>
    <dgm:pt modelId="{4340063F-8D93-4A8F-8E6D-DC5B60EF59B1}" type="parTrans" cxnId="{6810E013-5DC1-4688-BA07-ED5E2564E317}">
      <dgm:prSet/>
      <dgm:spPr/>
      <dgm:t>
        <a:bodyPr/>
        <a:lstStyle/>
        <a:p>
          <a:endParaRPr lang="en-GB"/>
        </a:p>
      </dgm:t>
    </dgm:pt>
    <dgm:pt modelId="{A05B902D-DE04-4E3C-A708-4DB34CAB7AD6}" type="sibTrans" cxnId="{6810E013-5DC1-4688-BA07-ED5E2564E317}">
      <dgm:prSet/>
      <dgm:spPr/>
      <dgm:t>
        <a:bodyPr/>
        <a:lstStyle/>
        <a:p>
          <a:endParaRPr lang="en-GB"/>
        </a:p>
      </dgm:t>
    </dgm:pt>
    <dgm:pt modelId="{61B5AA9F-5B44-42D1-B777-44978303AAC2}">
      <dgm:prSet phldrT="[Text]"/>
      <dgm:spPr/>
      <dgm:t>
        <a:bodyPr/>
        <a:lstStyle/>
        <a:p>
          <a:r>
            <a:rPr lang="en-GB" dirty="0"/>
            <a:t>Segmentation Analysis</a:t>
          </a:r>
        </a:p>
      </dgm:t>
    </dgm:pt>
    <dgm:pt modelId="{A8B27819-E71C-48E0-B9E6-541BCFB7E8FB}" type="parTrans" cxnId="{FF009D5B-1189-4787-A10A-59EAC36FE01A}">
      <dgm:prSet/>
      <dgm:spPr/>
      <dgm:t>
        <a:bodyPr/>
        <a:lstStyle/>
        <a:p>
          <a:endParaRPr lang="en-GB"/>
        </a:p>
      </dgm:t>
    </dgm:pt>
    <dgm:pt modelId="{2F91F731-A53A-48C6-9279-A0206BA0CE90}" type="sibTrans" cxnId="{FF009D5B-1189-4787-A10A-59EAC36FE01A}">
      <dgm:prSet/>
      <dgm:spPr/>
      <dgm:t>
        <a:bodyPr/>
        <a:lstStyle/>
        <a:p>
          <a:endParaRPr lang="en-GB"/>
        </a:p>
      </dgm:t>
    </dgm:pt>
    <dgm:pt modelId="{24B0E2D0-2523-4976-9CF4-489257256FCC}">
      <dgm:prSet phldrT="[Text]"/>
      <dgm:spPr/>
      <dgm:t>
        <a:bodyPr/>
        <a:lstStyle/>
        <a:p>
          <a:r>
            <a:rPr lang="en-GB" dirty="0"/>
            <a:t>Identification of Key Segments</a:t>
          </a:r>
        </a:p>
      </dgm:t>
    </dgm:pt>
    <dgm:pt modelId="{39300D87-17AD-45D4-8AC4-49D81D3C6EE8}" type="parTrans" cxnId="{895280FB-25F2-4E47-B131-C42FB032FAB7}">
      <dgm:prSet/>
      <dgm:spPr/>
      <dgm:t>
        <a:bodyPr/>
        <a:lstStyle/>
        <a:p>
          <a:endParaRPr lang="en-GB"/>
        </a:p>
      </dgm:t>
    </dgm:pt>
    <dgm:pt modelId="{D5D4C583-D817-46DA-A6D4-B36C814DF597}" type="sibTrans" cxnId="{895280FB-25F2-4E47-B131-C42FB032FAB7}">
      <dgm:prSet/>
      <dgm:spPr/>
      <dgm:t>
        <a:bodyPr/>
        <a:lstStyle/>
        <a:p>
          <a:endParaRPr lang="en-GB"/>
        </a:p>
      </dgm:t>
    </dgm:pt>
    <dgm:pt modelId="{ED35A003-1A16-4825-B315-FCF7B8E6E26B}">
      <dgm:prSet phldrT="[Text]"/>
      <dgm:spPr/>
      <dgm:t>
        <a:bodyPr/>
        <a:lstStyle/>
        <a:p>
          <a:r>
            <a:rPr lang="en-GB" dirty="0"/>
            <a:t>Implementing Marketing Plan </a:t>
          </a:r>
        </a:p>
      </dgm:t>
    </dgm:pt>
    <dgm:pt modelId="{11580DBD-5C5E-4D1B-B810-8765ADFA9B88}" type="parTrans" cxnId="{DD834D95-341D-49D6-A906-EC38484B7D96}">
      <dgm:prSet/>
      <dgm:spPr/>
      <dgm:t>
        <a:bodyPr/>
        <a:lstStyle/>
        <a:p>
          <a:endParaRPr lang="en-GB"/>
        </a:p>
      </dgm:t>
    </dgm:pt>
    <dgm:pt modelId="{21190CE0-1D80-43A1-8F03-C236B15229D5}" type="sibTrans" cxnId="{DD834D95-341D-49D6-A906-EC38484B7D96}">
      <dgm:prSet/>
      <dgm:spPr/>
      <dgm:t>
        <a:bodyPr/>
        <a:lstStyle/>
        <a:p>
          <a:endParaRPr lang="en-GB"/>
        </a:p>
      </dgm:t>
    </dgm:pt>
    <dgm:pt modelId="{300A3F62-E280-42D0-A89A-6B607E478457}">
      <dgm:prSet phldrT="[Text]"/>
      <dgm:spPr/>
      <dgm:t>
        <a:bodyPr/>
        <a:lstStyle/>
        <a:p>
          <a:r>
            <a:rPr lang="en-GB" dirty="0"/>
            <a:t>Positioning the product</a:t>
          </a:r>
        </a:p>
      </dgm:t>
    </dgm:pt>
    <dgm:pt modelId="{FB137368-ABCA-4E28-AC8E-F008249E73A7}" type="parTrans" cxnId="{9D6B53E9-4F91-42C4-A470-3D1C195F8890}">
      <dgm:prSet/>
      <dgm:spPr/>
      <dgm:t>
        <a:bodyPr/>
        <a:lstStyle/>
        <a:p>
          <a:endParaRPr lang="en-GB"/>
        </a:p>
      </dgm:t>
    </dgm:pt>
    <dgm:pt modelId="{8A706C2C-5CF2-43C0-B5AA-B4146902BC80}" type="sibTrans" cxnId="{9D6B53E9-4F91-42C4-A470-3D1C195F8890}">
      <dgm:prSet/>
      <dgm:spPr/>
      <dgm:t>
        <a:bodyPr/>
        <a:lstStyle/>
        <a:p>
          <a:endParaRPr lang="en-GB"/>
        </a:p>
      </dgm:t>
    </dgm:pt>
    <dgm:pt modelId="{E5C00DF1-35D8-4D36-A450-112C7A108953}">
      <dgm:prSet phldrT="[Text]"/>
      <dgm:spPr/>
      <dgm:t>
        <a:bodyPr/>
        <a:lstStyle/>
        <a:p>
          <a:r>
            <a:rPr lang="en-GB" dirty="0"/>
            <a:t>Marketing Mix (4P/7P)</a:t>
          </a:r>
        </a:p>
      </dgm:t>
    </dgm:pt>
    <dgm:pt modelId="{71801830-D194-4A7A-AC47-0D5311EE54D7}" type="parTrans" cxnId="{E231D799-3BA9-4195-8906-16A42E82A717}">
      <dgm:prSet/>
      <dgm:spPr/>
      <dgm:t>
        <a:bodyPr/>
        <a:lstStyle/>
        <a:p>
          <a:endParaRPr lang="en-GB"/>
        </a:p>
      </dgm:t>
    </dgm:pt>
    <dgm:pt modelId="{2243DE7E-0BA4-44A9-BF77-4C81185205E7}" type="sibTrans" cxnId="{E231D799-3BA9-4195-8906-16A42E82A717}">
      <dgm:prSet/>
      <dgm:spPr/>
      <dgm:t>
        <a:bodyPr/>
        <a:lstStyle/>
        <a:p>
          <a:endParaRPr lang="en-GB"/>
        </a:p>
      </dgm:t>
    </dgm:pt>
    <dgm:pt modelId="{394F1ADC-5CB0-466B-AC47-39F669D49781}" type="pres">
      <dgm:prSet presAssocID="{DACABBBB-36FD-4CD0-8395-BCA7AB6CA5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3169402-F726-4C49-8369-B240EF703BE7}" type="pres">
      <dgm:prSet presAssocID="{F4BD1C4D-D3D3-494E-BAD9-34328D0F02D2}" presName="composite" presStyleCnt="0"/>
      <dgm:spPr/>
    </dgm:pt>
    <dgm:pt modelId="{DFFC9D73-DD36-415E-8271-703A2630374D}" type="pres">
      <dgm:prSet presAssocID="{F4BD1C4D-D3D3-494E-BAD9-34328D0F02D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0FDFF5-F86F-49E6-AA10-0BAC9F1117BA}" type="pres">
      <dgm:prSet presAssocID="{F4BD1C4D-D3D3-494E-BAD9-34328D0F02D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679FF9-5383-410F-A39E-3077412E62F7}" type="pres">
      <dgm:prSet presAssocID="{AB474B62-351A-4550-9C2A-6B2E74975D10}" presName="sp" presStyleCnt="0"/>
      <dgm:spPr/>
    </dgm:pt>
    <dgm:pt modelId="{33F4D3E9-AE14-4D92-A793-A01B2F7A57F0}" type="pres">
      <dgm:prSet presAssocID="{A7CD6AD3-74F3-4B14-9A19-539B4FF84C0F}" presName="composite" presStyleCnt="0"/>
      <dgm:spPr/>
    </dgm:pt>
    <dgm:pt modelId="{470AEB6B-085D-4ACB-A7E1-6E35D5FEF1CE}" type="pres">
      <dgm:prSet presAssocID="{A7CD6AD3-74F3-4B14-9A19-539B4FF84C0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DC9582-7BE2-493F-8A53-436D1C2029FE}" type="pres">
      <dgm:prSet presAssocID="{A7CD6AD3-74F3-4B14-9A19-539B4FF84C0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AD4E9-BAA9-455D-90EA-A785ABE85C13}" type="pres">
      <dgm:prSet presAssocID="{A05B902D-DE04-4E3C-A708-4DB34CAB7AD6}" presName="sp" presStyleCnt="0"/>
      <dgm:spPr/>
    </dgm:pt>
    <dgm:pt modelId="{E69E2AA0-3370-45D1-8090-8689EB1E21EE}" type="pres">
      <dgm:prSet presAssocID="{ED35A003-1A16-4825-B315-FCF7B8E6E26B}" presName="composite" presStyleCnt="0"/>
      <dgm:spPr/>
    </dgm:pt>
    <dgm:pt modelId="{962C0963-67DB-4EBB-A30A-6FEAD79AD41B}" type="pres">
      <dgm:prSet presAssocID="{ED35A003-1A16-4825-B315-FCF7B8E6E26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F8D053-E7A0-469B-AFD4-DFBD5524258B}" type="pres">
      <dgm:prSet presAssocID="{ED35A003-1A16-4825-B315-FCF7B8E6E26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95280FB-25F2-4E47-B131-C42FB032FAB7}" srcId="{A7CD6AD3-74F3-4B14-9A19-539B4FF84C0F}" destId="{24B0E2D0-2523-4976-9CF4-489257256FCC}" srcOrd="1" destOrd="0" parTransId="{39300D87-17AD-45D4-8AC4-49D81D3C6EE8}" sibTransId="{D5D4C583-D817-46DA-A6D4-B36C814DF597}"/>
    <dgm:cxn modelId="{E231D799-3BA9-4195-8906-16A42E82A717}" srcId="{ED35A003-1A16-4825-B315-FCF7B8E6E26B}" destId="{E5C00DF1-35D8-4D36-A450-112C7A108953}" srcOrd="1" destOrd="0" parTransId="{71801830-D194-4A7A-AC47-0D5311EE54D7}" sibTransId="{2243DE7E-0BA4-44A9-BF77-4C81185205E7}"/>
    <dgm:cxn modelId="{FC46382E-FE13-45B9-AFD1-A7939176B700}" type="presOf" srcId="{F4BD1C4D-D3D3-494E-BAD9-34328D0F02D2}" destId="{DFFC9D73-DD36-415E-8271-703A2630374D}" srcOrd="0" destOrd="0" presId="urn:microsoft.com/office/officeart/2005/8/layout/chevron2"/>
    <dgm:cxn modelId="{6810E013-5DC1-4688-BA07-ED5E2564E317}" srcId="{DACABBBB-36FD-4CD0-8395-BCA7AB6CA54B}" destId="{A7CD6AD3-74F3-4B14-9A19-539B4FF84C0F}" srcOrd="1" destOrd="0" parTransId="{4340063F-8D93-4A8F-8E6D-DC5B60EF59B1}" sibTransId="{A05B902D-DE04-4E3C-A708-4DB34CAB7AD6}"/>
    <dgm:cxn modelId="{9D6B53E9-4F91-42C4-A470-3D1C195F8890}" srcId="{ED35A003-1A16-4825-B315-FCF7B8E6E26B}" destId="{300A3F62-E280-42D0-A89A-6B607E478457}" srcOrd="0" destOrd="0" parTransId="{FB137368-ABCA-4E28-AC8E-F008249E73A7}" sibTransId="{8A706C2C-5CF2-43C0-B5AA-B4146902BC80}"/>
    <dgm:cxn modelId="{E2EED761-FC09-4B45-B00E-C9FC9C156CD1}" type="presOf" srcId="{0F0A06E7-A845-47D3-87BD-47F8F32025C6}" destId="{420FDFF5-F86F-49E6-AA10-0BAC9F1117BA}" srcOrd="0" destOrd="1" presId="urn:microsoft.com/office/officeart/2005/8/layout/chevron2"/>
    <dgm:cxn modelId="{FF009D5B-1189-4787-A10A-59EAC36FE01A}" srcId="{A7CD6AD3-74F3-4B14-9A19-539B4FF84C0F}" destId="{61B5AA9F-5B44-42D1-B777-44978303AAC2}" srcOrd="0" destOrd="0" parTransId="{A8B27819-E71C-48E0-B9E6-541BCFB7E8FB}" sibTransId="{2F91F731-A53A-48C6-9279-A0206BA0CE90}"/>
    <dgm:cxn modelId="{764787B0-30C8-44D5-9A00-B964996C8B0F}" type="presOf" srcId="{300A3F62-E280-42D0-A89A-6B607E478457}" destId="{0CF8D053-E7A0-469B-AFD4-DFBD5524258B}" srcOrd="0" destOrd="0" presId="urn:microsoft.com/office/officeart/2005/8/layout/chevron2"/>
    <dgm:cxn modelId="{01A97FFD-6872-4C93-A0B8-D0789EF7C23B}" srcId="{F4BD1C4D-D3D3-494E-BAD9-34328D0F02D2}" destId="{0F0A06E7-A845-47D3-87BD-47F8F32025C6}" srcOrd="1" destOrd="0" parTransId="{EBCF24A2-3966-4EA7-A435-D3B27D69D503}" sibTransId="{EC8B0C69-205B-48FA-9495-EFEE0F11DEDF}"/>
    <dgm:cxn modelId="{8C913748-1A55-4260-98AF-934F4C7017CB}" type="presOf" srcId="{ED35A003-1A16-4825-B315-FCF7B8E6E26B}" destId="{962C0963-67DB-4EBB-A30A-6FEAD79AD41B}" srcOrd="0" destOrd="0" presId="urn:microsoft.com/office/officeart/2005/8/layout/chevron2"/>
    <dgm:cxn modelId="{726E3C91-06C6-4B0C-9538-FEBAE10C5FD9}" type="presOf" srcId="{24B0E2D0-2523-4976-9CF4-489257256FCC}" destId="{D9DC9582-7BE2-493F-8A53-436D1C2029FE}" srcOrd="0" destOrd="1" presId="urn:microsoft.com/office/officeart/2005/8/layout/chevron2"/>
    <dgm:cxn modelId="{34BA80AA-7CCA-4363-AC0D-C84C1D7EEF39}" type="presOf" srcId="{61B5AA9F-5B44-42D1-B777-44978303AAC2}" destId="{D9DC9582-7BE2-493F-8A53-436D1C2029FE}" srcOrd="0" destOrd="0" presId="urn:microsoft.com/office/officeart/2005/8/layout/chevron2"/>
    <dgm:cxn modelId="{A8EAF94F-9BFD-4D74-AC93-5B5CB898631E}" type="presOf" srcId="{E5C00DF1-35D8-4D36-A450-112C7A108953}" destId="{0CF8D053-E7A0-469B-AFD4-DFBD5524258B}" srcOrd="0" destOrd="1" presId="urn:microsoft.com/office/officeart/2005/8/layout/chevron2"/>
    <dgm:cxn modelId="{9A8F9605-F2AA-4E4C-A198-F421ADA91147}" type="presOf" srcId="{7C487EE0-80B6-459B-835A-7A5B06D149BD}" destId="{420FDFF5-F86F-49E6-AA10-0BAC9F1117BA}" srcOrd="0" destOrd="0" presId="urn:microsoft.com/office/officeart/2005/8/layout/chevron2"/>
    <dgm:cxn modelId="{0CE73809-5C54-4A6E-88DD-871C3C68F9E9}" type="presOf" srcId="{DACABBBB-36FD-4CD0-8395-BCA7AB6CA54B}" destId="{394F1ADC-5CB0-466B-AC47-39F669D49781}" srcOrd="0" destOrd="0" presId="urn:microsoft.com/office/officeart/2005/8/layout/chevron2"/>
    <dgm:cxn modelId="{8EE224A9-8E3A-4002-953D-301AAB274A63}" type="presOf" srcId="{A7CD6AD3-74F3-4B14-9A19-539B4FF84C0F}" destId="{470AEB6B-085D-4ACB-A7E1-6E35D5FEF1CE}" srcOrd="0" destOrd="0" presId="urn:microsoft.com/office/officeart/2005/8/layout/chevron2"/>
    <dgm:cxn modelId="{C4759C4A-5BFF-4FCC-B803-105BDCA04B1D}" srcId="{F4BD1C4D-D3D3-494E-BAD9-34328D0F02D2}" destId="{7C487EE0-80B6-459B-835A-7A5B06D149BD}" srcOrd="0" destOrd="0" parTransId="{A9FB51E9-719B-4F79-8E5B-FEDE372BBADE}" sibTransId="{FAAD9B3D-E583-46B1-817F-1C93DE7A919B}"/>
    <dgm:cxn modelId="{DD834D95-341D-49D6-A906-EC38484B7D96}" srcId="{DACABBBB-36FD-4CD0-8395-BCA7AB6CA54B}" destId="{ED35A003-1A16-4825-B315-FCF7B8E6E26B}" srcOrd="2" destOrd="0" parTransId="{11580DBD-5C5E-4D1B-B810-8765ADFA9B88}" sibTransId="{21190CE0-1D80-43A1-8F03-C236B15229D5}"/>
    <dgm:cxn modelId="{FFF1EC80-8EDE-4524-A7D4-AB2E41142848}" srcId="{DACABBBB-36FD-4CD0-8395-BCA7AB6CA54B}" destId="{F4BD1C4D-D3D3-494E-BAD9-34328D0F02D2}" srcOrd="0" destOrd="0" parTransId="{FB9B5565-D7D4-4CE9-8233-4B2EE4BEC081}" sibTransId="{AB474B62-351A-4550-9C2A-6B2E74975D10}"/>
    <dgm:cxn modelId="{6AD8D097-15D7-41ED-9DA7-188020C37448}" type="presParOf" srcId="{394F1ADC-5CB0-466B-AC47-39F669D49781}" destId="{D3169402-F726-4C49-8369-B240EF703BE7}" srcOrd="0" destOrd="0" presId="urn:microsoft.com/office/officeart/2005/8/layout/chevron2"/>
    <dgm:cxn modelId="{9BBA0BF2-7162-4545-9C24-1A4B97A702A5}" type="presParOf" srcId="{D3169402-F726-4C49-8369-B240EF703BE7}" destId="{DFFC9D73-DD36-415E-8271-703A2630374D}" srcOrd="0" destOrd="0" presId="urn:microsoft.com/office/officeart/2005/8/layout/chevron2"/>
    <dgm:cxn modelId="{A85176B4-B926-4E9B-BA45-3B1332760BBA}" type="presParOf" srcId="{D3169402-F726-4C49-8369-B240EF703BE7}" destId="{420FDFF5-F86F-49E6-AA10-0BAC9F1117BA}" srcOrd="1" destOrd="0" presId="urn:microsoft.com/office/officeart/2005/8/layout/chevron2"/>
    <dgm:cxn modelId="{404A3562-B99F-46E9-B681-2C474CC8AA31}" type="presParOf" srcId="{394F1ADC-5CB0-466B-AC47-39F669D49781}" destId="{E3679FF9-5383-410F-A39E-3077412E62F7}" srcOrd="1" destOrd="0" presId="urn:microsoft.com/office/officeart/2005/8/layout/chevron2"/>
    <dgm:cxn modelId="{A36D2461-0B33-46F1-8C89-48C847ED8F79}" type="presParOf" srcId="{394F1ADC-5CB0-466B-AC47-39F669D49781}" destId="{33F4D3E9-AE14-4D92-A793-A01B2F7A57F0}" srcOrd="2" destOrd="0" presId="urn:microsoft.com/office/officeart/2005/8/layout/chevron2"/>
    <dgm:cxn modelId="{4937AC24-22AB-4B0C-83DD-E769EE446970}" type="presParOf" srcId="{33F4D3E9-AE14-4D92-A793-A01B2F7A57F0}" destId="{470AEB6B-085D-4ACB-A7E1-6E35D5FEF1CE}" srcOrd="0" destOrd="0" presId="urn:microsoft.com/office/officeart/2005/8/layout/chevron2"/>
    <dgm:cxn modelId="{016503EB-D643-44E2-9B1B-C149D54B6492}" type="presParOf" srcId="{33F4D3E9-AE14-4D92-A793-A01B2F7A57F0}" destId="{D9DC9582-7BE2-493F-8A53-436D1C2029FE}" srcOrd="1" destOrd="0" presId="urn:microsoft.com/office/officeart/2005/8/layout/chevron2"/>
    <dgm:cxn modelId="{E7804465-00B2-4562-B563-DE0BD9CA8305}" type="presParOf" srcId="{394F1ADC-5CB0-466B-AC47-39F669D49781}" destId="{CA7AD4E9-BAA9-455D-90EA-A785ABE85C13}" srcOrd="3" destOrd="0" presId="urn:microsoft.com/office/officeart/2005/8/layout/chevron2"/>
    <dgm:cxn modelId="{2066A893-C736-44A7-B5A7-AC83F0D412B8}" type="presParOf" srcId="{394F1ADC-5CB0-466B-AC47-39F669D49781}" destId="{E69E2AA0-3370-45D1-8090-8689EB1E21EE}" srcOrd="4" destOrd="0" presId="urn:microsoft.com/office/officeart/2005/8/layout/chevron2"/>
    <dgm:cxn modelId="{D079E529-97A8-4793-BA8B-DF5D47C5ED70}" type="presParOf" srcId="{E69E2AA0-3370-45D1-8090-8689EB1E21EE}" destId="{962C0963-67DB-4EBB-A30A-6FEAD79AD41B}" srcOrd="0" destOrd="0" presId="urn:microsoft.com/office/officeart/2005/8/layout/chevron2"/>
    <dgm:cxn modelId="{0803C084-5E13-4D8A-8D2A-56DB3E240623}" type="presParOf" srcId="{E69E2AA0-3370-45D1-8090-8689EB1E21EE}" destId="{0CF8D053-E7A0-469B-AFD4-DFBD552425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F1D6A-6037-446C-B1D0-83E3A6542AE8}">
      <dsp:nvSpPr>
        <dsp:cNvPr id="0" name=""/>
        <dsp:cNvSpPr/>
      </dsp:nvSpPr>
      <dsp:spPr>
        <a:xfrm>
          <a:off x="0" y="531"/>
          <a:ext cx="10233025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D2F98-C1E4-4182-AEA0-3C44DA0046E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F06A5-5D5D-4AC9-ABE1-9E896D6C7B5A}">
      <dsp:nvSpPr>
        <dsp:cNvPr id="0" name=""/>
        <dsp:cNvSpPr/>
      </dsp:nvSpPr>
      <dsp:spPr>
        <a:xfrm>
          <a:off x="1435590" y="531"/>
          <a:ext cx="460486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Identify what is important and ‘valuable’ to customer</a:t>
          </a:r>
          <a:endParaRPr lang="en-US" sz="2500" kern="1200"/>
        </a:p>
      </dsp:txBody>
      <dsp:txXfrm>
        <a:off x="1435590" y="531"/>
        <a:ext cx="4604861" cy="1242935"/>
      </dsp:txXfrm>
    </dsp:sp>
    <dsp:sp modelId="{B9F6BB5B-C98A-4195-B301-5C5A87B6CE3A}">
      <dsp:nvSpPr>
        <dsp:cNvPr id="0" name=""/>
        <dsp:cNvSpPr/>
      </dsp:nvSpPr>
      <dsp:spPr>
        <a:xfrm>
          <a:off x="6040452" y="531"/>
          <a:ext cx="419257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Not what you intend to highlight as a seller </a:t>
          </a:r>
          <a:endParaRPr lang="en-US" sz="1800" kern="120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Or, you are strong</a:t>
          </a:r>
          <a:endParaRPr lang="en-US" sz="1800" kern="1200"/>
        </a:p>
      </dsp:txBody>
      <dsp:txXfrm>
        <a:off x="6040452" y="531"/>
        <a:ext cx="4192572" cy="1242935"/>
      </dsp:txXfrm>
    </dsp:sp>
    <dsp:sp modelId="{47A17AEC-6BF3-491E-8325-C769EBA83AF0}">
      <dsp:nvSpPr>
        <dsp:cNvPr id="0" name=""/>
        <dsp:cNvSpPr/>
      </dsp:nvSpPr>
      <dsp:spPr>
        <a:xfrm>
          <a:off x="0" y="1554201"/>
          <a:ext cx="10233025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BAC93-8648-42DA-A78B-FF86AB632B3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E8031-D6B8-43D6-9847-E60FA90B9E1B}">
      <dsp:nvSpPr>
        <dsp:cNvPr id="0" name=""/>
        <dsp:cNvSpPr/>
      </dsp:nvSpPr>
      <dsp:spPr>
        <a:xfrm>
          <a:off x="1435590" y="1554201"/>
          <a:ext cx="460486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Create unmatched value on those attributes/ variables</a:t>
          </a:r>
          <a:endParaRPr lang="en-US" sz="2500" kern="1200"/>
        </a:p>
      </dsp:txBody>
      <dsp:txXfrm>
        <a:off x="1435590" y="1554201"/>
        <a:ext cx="4604861" cy="1242935"/>
      </dsp:txXfrm>
    </dsp:sp>
    <dsp:sp modelId="{C621C66D-1D83-45F5-8131-3BCD8FE9FE9F}">
      <dsp:nvSpPr>
        <dsp:cNvPr id="0" name=""/>
        <dsp:cNvSpPr/>
      </dsp:nvSpPr>
      <dsp:spPr>
        <a:xfrm>
          <a:off x="6040452" y="1554201"/>
          <a:ext cx="419257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Vis-à-vis competition</a:t>
          </a:r>
          <a:endParaRPr lang="en-US" sz="1800" kern="1200"/>
        </a:p>
      </dsp:txBody>
      <dsp:txXfrm>
        <a:off x="6040452" y="1554201"/>
        <a:ext cx="4192572" cy="1242935"/>
      </dsp:txXfrm>
    </dsp:sp>
    <dsp:sp modelId="{E9B612EF-0026-4344-9390-5A9E2CBE926A}">
      <dsp:nvSpPr>
        <dsp:cNvPr id="0" name=""/>
        <dsp:cNvSpPr/>
      </dsp:nvSpPr>
      <dsp:spPr>
        <a:xfrm>
          <a:off x="0" y="3107870"/>
          <a:ext cx="10233025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593F9-031A-49C3-92A6-D3ED00D466D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7A5FC-0CA1-4CFA-A23F-82BA88E02964}">
      <dsp:nvSpPr>
        <dsp:cNvPr id="0" name=""/>
        <dsp:cNvSpPr/>
      </dsp:nvSpPr>
      <dsp:spPr>
        <a:xfrm>
          <a:off x="1435590" y="3107870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/>
            <a:t>Check Sustainability of such value proposition </a:t>
          </a:r>
          <a:endParaRPr lang="en-US" sz="2500" kern="1200"/>
        </a:p>
      </dsp:txBody>
      <dsp:txXfrm>
        <a:off x="1435590" y="3107870"/>
        <a:ext cx="8797434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B55EB-CA03-4001-99EB-26B5616E535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6E4C7-F12C-4413-B23F-706929FB8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6968-9CED-4906-B5E0-9CF9D1DB9F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2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6968-9CED-4906-B5E0-9CF9D1DB9FB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6968-9CED-4906-B5E0-9CF9D1DB9FB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97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6968-9CED-4906-B5E0-9CF9D1DB9FB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3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FFFD-B4EB-4378-B295-EE9FFB5E3BA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35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45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6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4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1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6968-9CED-4906-B5E0-9CF9D1DB9F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22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8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4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9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2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36C67-0A13-4FEF-9A7C-66507AC132C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6968-9CED-4906-B5E0-9CF9D1DB9F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7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6968-9CED-4906-B5E0-9CF9D1DB9F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6968-9CED-4906-B5E0-9CF9D1DB9F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5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FFFD-B4EB-4378-B295-EE9FFB5E3BA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3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FFFD-B4EB-4378-B295-EE9FFB5E3BA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00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FFFD-B4EB-4378-B295-EE9FFB5E3BA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96968-9CED-4906-B5E0-9CF9D1DB9F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69E-FC9F-43E0-85A1-818E7F7D9863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3CA8-D98F-4A4E-8049-68CFE6195054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9CBA-1C52-419D-BF2E-2547A5133FD7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059-0DAE-4B46-8025-5F75B3B53E1C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823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3717-E036-4ED8-AA60-B0C24CE52034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1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E78D-7538-42D9-8566-92B01141287E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3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C4B1-8548-48C2-A56B-175EF5458ECB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53A5-D446-4B90-BDD7-EE82E894F3AF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796-C167-41CB-B082-ADCDEA2E7DA0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25B-6CEE-4E44-994F-2A060578B693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9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A58-2D15-47D1-AD40-0BBF22BFDCA3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9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6270-414E-41E2-950B-8491DFA082FD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7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A50C-BC35-4C16-94EF-311F899503E0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0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A6CA-C9D9-4648-AA67-32A10EF08994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0223-9FA7-4895-996B-38D9A3DA1FFD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89AD-4104-4D90-B85D-FE4C9487D6E4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4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A589-C328-4411-92CF-188859353A90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4CB56A2-1053-4877-A989-032181857A7A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42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FC0374-34EF-4CA3-91C3-3303228B5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r>
              <a:rPr lang="en-IN" sz="7200" dirty="0">
                <a:solidFill>
                  <a:schemeClr val="tx1">
                    <a:lumMod val="95000"/>
                  </a:schemeClr>
                </a:solidFill>
              </a:rPr>
              <a:t>Module: </a:t>
            </a:r>
            <a:br>
              <a:rPr lang="en-IN" sz="7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7200" dirty="0">
                <a:solidFill>
                  <a:schemeClr val="tx1">
                    <a:lumMod val="95000"/>
                  </a:schemeClr>
                </a:solidFill>
              </a:rPr>
              <a:t>Marketing Management</a:t>
            </a:r>
            <a:endParaRPr lang="en-US" sz="7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0F57C04-217A-48B9-A223-7F033B6B3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2895646" cy="4267200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Krishanu Rakshit, IIM Calcutta</a:t>
            </a: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January 2020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6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retaining customers</a:t>
            </a:r>
          </a:p>
          <a:p>
            <a:pPr lvl="1"/>
            <a:r>
              <a:rPr lang="en-GB" dirty="0"/>
              <a:t>Profitable customers</a:t>
            </a:r>
          </a:p>
          <a:p>
            <a:r>
              <a:rPr lang="en-GB" dirty="0"/>
              <a:t>Important to create a portfolio of customers</a:t>
            </a:r>
          </a:p>
          <a:p>
            <a:pPr lvl="1"/>
            <a:r>
              <a:rPr lang="en-GB" dirty="0"/>
              <a:t>Check CLV of each customer group to optimise resources</a:t>
            </a:r>
          </a:p>
          <a:p>
            <a:pPr lvl="1"/>
            <a:r>
              <a:rPr lang="en-GB" dirty="0"/>
              <a:t>Cost of acquisition can be very high for some groups</a:t>
            </a:r>
          </a:p>
          <a:p>
            <a:pPr lvl="2"/>
            <a:r>
              <a:rPr lang="en-GB" dirty="0"/>
              <a:t>Which would lower profits</a:t>
            </a:r>
          </a:p>
          <a:p>
            <a:pPr lvl="2"/>
            <a:r>
              <a:rPr lang="en-GB" dirty="0"/>
              <a:t>Key is in finding out profitable segments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CFCE-93AD-4C22-AC62-AB263E2BA891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C42-F48B-459A-9840-2230AF1833D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2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“sticky” customers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E9B7-F051-4338-BB15-9F9C20A04F89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C42-F48B-459A-9840-2230AF1833DE}" type="slidenum">
              <a:rPr lang="en-GB" smtClean="0"/>
              <a:t>11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49" y="2209801"/>
            <a:ext cx="8949052" cy="301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59516" y="5410201"/>
            <a:ext cx="652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Bahnschrift Light" panose="020B0502040204020203" pitchFamily="34" charset="0"/>
              </a:rPr>
              <a:t>Dawar</a:t>
            </a:r>
            <a:r>
              <a:rPr lang="en-GB" sz="1400" dirty="0">
                <a:latin typeface="Bahnschrift Light" panose="020B0502040204020203" pitchFamily="34" charset="0"/>
              </a:rPr>
              <a:t>, N. </a:t>
            </a:r>
            <a:r>
              <a:rPr lang="en-GB" sz="1400" i="1" dirty="0">
                <a:latin typeface="Bahnschrift Light" panose="020B0502040204020203" pitchFamily="34" charset="0"/>
              </a:rPr>
              <a:t>When Marketing is Strategy, </a:t>
            </a:r>
            <a:r>
              <a:rPr lang="en-GB" sz="1400" dirty="0">
                <a:latin typeface="Bahnschrift Light" panose="020B0502040204020203" pitchFamily="34" charset="0"/>
              </a:rPr>
              <a:t>Harvard Business Review, December 2013</a:t>
            </a:r>
          </a:p>
        </p:txBody>
      </p:sp>
    </p:spTree>
    <p:extLst>
      <p:ext uri="{BB962C8B-B14F-4D97-AF65-F5344CB8AC3E}">
        <p14:creationId xmlns:p14="http://schemas.microsoft.com/office/powerpoint/2010/main" val="12606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Strategy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173670"/>
              </p:ext>
            </p:extLst>
          </p:nvPr>
        </p:nvGraphicFramePr>
        <p:xfrm>
          <a:off x="2346325" y="184626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9C74-BA3D-4B4A-B706-477D6CA0CAE1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C42-F48B-459A-9840-2230AF1833D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0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/>
              <a:t>Consumer Behaviour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BLACK BOX!</a:t>
            </a:r>
          </a:p>
        </p:txBody>
      </p:sp>
    </p:spTree>
    <p:extLst>
      <p:ext uri="{BB962C8B-B14F-4D97-AF65-F5344CB8AC3E}">
        <p14:creationId xmlns:p14="http://schemas.microsoft.com/office/powerpoint/2010/main" val="130149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Making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simplest is the:</a:t>
            </a:r>
          </a:p>
          <a:p>
            <a:pPr lvl="1"/>
            <a:r>
              <a:rPr lang="en-GB" dirty="0"/>
              <a:t>A-I-D-A model</a:t>
            </a:r>
          </a:p>
          <a:p>
            <a:pPr lvl="1"/>
            <a:r>
              <a:rPr lang="en-GB" dirty="0"/>
              <a:t>More ‘detailed’ models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219-51D7-40BA-B287-29E14064EB83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416A-4A0A-4377-9C98-30C1A53A569B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5" r="28108"/>
          <a:stretch/>
        </p:blipFill>
        <p:spPr bwMode="auto">
          <a:xfrm rot="986767">
            <a:off x="6477001" y="1371600"/>
            <a:ext cx="2923309" cy="496906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36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DM Puzzle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Identification of the Problem (Awareness)</a:t>
            </a:r>
          </a:p>
          <a:p>
            <a:pPr lvl="1"/>
            <a:r>
              <a:rPr lang="en-GB" dirty="0"/>
              <a:t>Through Marketing Mix variables</a:t>
            </a:r>
          </a:p>
          <a:p>
            <a:pPr lvl="1"/>
            <a:r>
              <a:rPr lang="en-GB" dirty="0"/>
              <a:t>Self Realisation</a:t>
            </a:r>
          </a:p>
          <a:p>
            <a:pPr lvl="2"/>
            <a:r>
              <a:rPr lang="en-GB" dirty="0"/>
              <a:t>Need Hierarchy</a:t>
            </a:r>
          </a:p>
          <a:p>
            <a:pPr lvl="1"/>
            <a:r>
              <a:rPr lang="en-GB" dirty="0"/>
              <a:t>Triggered by Marketing Mix- (could be situation specific)</a:t>
            </a:r>
          </a:p>
          <a:p>
            <a:pPr lvl="1"/>
            <a:r>
              <a:rPr lang="en-GB" dirty="0"/>
              <a:t>A need is a problem that requires a ‘solution’</a:t>
            </a:r>
          </a:p>
          <a:p>
            <a:pPr lvl="1"/>
            <a:r>
              <a:rPr lang="en-GB" dirty="0" err="1"/>
              <a:t>MMix</a:t>
            </a:r>
            <a:r>
              <a:rPr lang="en-GB" dirty="0"/>
              <a:t> can provide a ‘solution’</a:t>
            </a:r>
          </a:p>
          <a:p>
            <a:pPr lvl="2"/>
            <a:r>
              <a:rPr lang="en-GB" dirty="0"/>
              <a:t>When there was no ‘stated need’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F3C5-817E-4861-9362-14B328F84D47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416A-4A0A-4377-9C98-30C1A53A569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9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1"/>
            <a:ext cx="7086600" cy="52730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Need, Want and Demand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533400"/>
          </a:xfrm>
        </p:spPr>
        <p:txBody>
          <a:bodyPr/>
          <a:lstStyle/>
          <a:p>
            <a:r>
              <a:rPr lang="en-US"/>
              <a:t>Needs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04F94-E197-4FFA-AD98-3E60D69BD288}" type="datetime4">
              <a:rPr lang="en-US" smtClean="0"/>
              <a:t>February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03CAFF9-7F16-4373-8786-F47AB2D4D9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F346-95F8-4CD2-88D4-F35C73300A8C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C42-F48B-459A-9840-2230AF1833DE}" type="slidenum">
              <a:rPr lang="en-GB" smtClean="0"/>
              <a:t>17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524001"/>
            <a:ext cx="3248025" cy="47218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86601" y="2438400"/>
            <a:ext cx="11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Felt needs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3538547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Latent needs</a:t>
            </a:r>
          </a:p>
        </p:txBody>
      </p:sp>
    </p:spTree>
    <p:extLst>
      <p:ext uri="{BB962C8B-B14F-4D97-AF65-F5344CB8AC3E}">
        <p14:creationId xmlns:p14="http://schemas.microsoft.com/office/powerpoint/2010/main" val="295123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consumers aware of their needs?</a:t>
            </a:r>
          </a:p>
          <a:p>
            <a:r>
              <a:rPr lang="en-GB" dirty="0"/>
              <a:t>Or, do they need to be made aware?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F947-DA42-4D5C-96E4-D93D4C49E36E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C42-F48B-459A-9840-2230AF1833D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9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Need, Want and Demand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572000"/>
          </a:xfrm>
        </p:spPr>
        <p:txBody>
          <a:bodyPr/>
          <a:lstStyle/>
          <a:p>
            <a:r>
              <a:rPr lang="en-US"/>
              <a:t>Want- a need, which is defined by a possible solution</a:t>
            </a:r>
          </a:p>
          <a:p>
            <a:pPr lvl="1"/>
            <a:r>
              <a:rPr lang="en-US"/>
              <a:t>Hunger is a need (Physiological level)</a:t>
            </a:r>
          </a:p>
          <a:p>
            <a:pPr lvl="1"/>
            <a:r>
              <a:rPr lang="en-US"/>
              <a:t>Pizza could be a want or, better still, a Brand specific “want”</a:t>
            </a:r>
          </a:p>
          <a:p>
            <a:r>
              <a:rPr lang="en-US"/>
              <a:t>Demand- a want, which is substantiated by a willingness and ability to pay</a:t>
            </a:r>
          </a:p>
          <a:p>
            <a:pPr lvl="1"/>
            <a:r>
              <a:rPr lang="en-US"/>
              <a:t>Associated with a price, which consumers have agreed to pay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3C990F-0FD1-4B47-BEE7-D6EF70AD10F7}" type="datetime4">
              <a:rPr lang="en-US" smtClean="0"/>
              <a:t>February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11D5892-A449-48D0-8F8A-47398398709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410E33-A074-47FB-8490-B725FDE2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Broad Agenda </a:t>
            </a:r>
            <a:r>
              <a:rPr lang="en-IN" sz="3100" dirty="0"/>
              <a:t>(which is quite susceptible to change)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EE0FDC-E5A0-482E-95F7-CC278B78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N" dirty="0"/>
              <a:t>Understand what is Marketing?</a:t>
            </a:r>
          </a:p>
          <a:p>
            <a:r>
              <a:rPr lang="en-IN" dirty="0"/>
              <a:t> Develop a “nuanced” understanding of the Basics</a:t>
            </a:r>
          </a:p>
          <a:p>
            <a:pPr lvl="1"/>
            <a:r>
              <a:rPr lang="en-IN" dirty="0"/>
              <a:t>“Needs, Wants, Demand, Value, Satisfaction”</a:t>
            </a:r>
          </a:p>
          <a:p>
            <a:r>
              <a:rPr lang="en-IN" dirty="0"/>
              <a:t>What is Segmentation? (Targeting and Positioning)?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47A17F-B081-4734-92E7-33B715DA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5D8-5985-4605-9349-D2854361065C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C4A719-3648-4DFD-9504-84FE1FB2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B368E3-E5C3-4B32-9766-B68C72E8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2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in flow!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3D02-3F46-456F-B0F6-4690AF4DD1B6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416A-4A0A-4377-9C98-30C1A53A569B}" type="slidenum">
              <a:rPr lang="en-GB" smtClean="0"/>
              <a:t>20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352800" y="2933700"/>
            <a:ext cx="1687287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Need Recognition</a:t>
            </a:r>
          </a:p>
        </p:txBody>
      </p:sp>
      <p:sp>
        <p:nvSpPr>
          <p:cNvPr id="9" name="Oval 8"/>
          <p:cNvSpPr/>
          <p:nvPr/>
        </p:nvSpPr>
        <p:spPr>
          <a:xfrm>
            <a:off x="2165775" y="1981200"/>
            <a:ext cx="1515625" cy="838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Bookman Old Style" pitchFamily="18" charset="0"/>
              </a:rPr>
              <a:t>Self Realised</a:t>
            </a:r>
          </a:p>
        </p:txBody>
      </p:sp>
      <p:sp>
        <p:nvSpPr>
          <p:cNvPr id="10" name="Oval 9"/>
          <p:cNvSpPr/>
          <p:nvPr/>
        </p:nvSpPr>
        <p:spPr>
          <a:xfrm>
            <a:off x="2144003" y="4038600"/>
            <a:ext cx="914399" cy="838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latin typeface="Bookman Old Style" pitchFamily="18" charset="0"/>
              </a:rPr>
              <a:t>MMix</a:t>
            </a:r>
            <a:endParaRPr lang="en-GB" sz="1200" b="1" dirty="0">
              <a:latin typeface="Bookman Old Style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2451391">
            <a:off x="3005432" y="2658638"/>
            <a:ext cx="457200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18896326">
            <a:off x="3078741" y="3802699"/>
            <a:ext cx="457200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2808031" y="3200400"/>
            <a:ext cx="457200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574597" y="3048000"/>
            <a:ext cx="1202236" cy="838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latin typeface="Bookman Old Style" pitchFamily="18" charset="0"/>
              </a:rPr>
              <a:t>Family &amp; Social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181600" y="3048000"/>
            <a:ext cx="6858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987144" y="2922814"/>
            <a:ext cx="1556657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Evaluation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696200" y="3048000"/>
            <a:ext cx="838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610600" y="2895600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Decision</a:t>
            </a:r>
          </a:p>
        </p:txBody>
      </p:sp>
      <p:sp>
        <p:nvSpPr>
          <p:cNvPr id="19" name="Oval 18"/>
          <p:cNvSpPr/>
          <p:nvPr/>
        </p:nvSpPr>
        <p:spPr>
          <a:xfrm>
            <a:off x="4808977" y="1735876"/>
            <a:ext cx="1515625" cy="838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Bookman Old Style" pitchFamily="18" charset="0"/>
              </a:rPr>
              <a:t>Perception</a:t>
            </a:r>
          </a:p>
        </p:txBody>
      </p:sp>
      <p:sp>
        <p:nvSpPr>
          <p:cNvPr id="20" name="Oval 19"/>
          <p:cNvSpPr/>
          <p:nvPr/>
        </p:nvSpPr>
        <p:spPr>
          <a:xfrm>
            <a:off x="6520544" y="1735876"/>
            <a:ext cx="1515625" cy="838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Bookman Old Style" pitchFamily="18" charset="0"/>
              </a:rPr>
              <a:t>Attitude</a:t>
            </a:r>
          </a:p>
        </p:txBody>
      </p:sp>
      <p:sp>
        <p:nvSpPr>
          <p:cNvPr id="21" name="Oval 20"/>
          <p:cNvSpPr/>
          <p:nvPr/>
        </p:nvSpPr>
        <p:spPr>
          <a:xfrm>
            <a:off x="5263835" y="4267200"/>
            <a:ext cx="1289366" cy="838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Bookman Old Style" pitchFamily="18" charset="0"/>
              </a:rPr>
              <a:t>Learning</a:t>
            </a:r>
          </a:p>
        </p:txBody>
      </p:sp>
      <p:sp>
        <p:nvSpPr>
          <p:cNvPr id="22" name="Oval 21"/>
          <p:cNvSpPr/>
          <p:nvPr/>
        </p:nvSpPr>
        <p:spPr>
          <a:xfrm>
            <a:off x="6749144" y="4267200"/>
            <a:ext cx="1556657" cy="838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Bookman Old Style" pitchFamily="18" charset="0"/>
              </a:rPr>
              <a:t>Personality</a:t>
            </a:r>
          </a:p>
        </p:txBody>
      </p:sp>
      <p:sp>
        <p:nvSpPr>
          <p:cNvPr id="23" name="Right Arrow 22"/>
          <p:cNvSpPr/>
          <p:nvPr/>
        </p:nvSpPr>
        <p:spPr>
          <a:xfrm rot="3656784">
            <a:off x="5947788" y="2552700"/>
            <a:ext cx="457200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 rot="5400000">
            <a:off x="6727371" y="2488556"/>
            <a:ext cx="457200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8003077">
            <a:off x="6175217" y="3897672"/>
            <a:ext cx="457200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4723865">
            <a:off x="6894089" y="3869473"/>
            <a:ext cx="406524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5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Segmentation, targeting &amp; Positioning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Understanding your customers’ needs and planning to reach them!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E583-A603-4164-A246-0F22CE34994D}" type="datetime1">
              <a:rPr lang="en-GB" smtClean="0"/>
              <a:pPr/>
              <a:t>06/02/2020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4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S-T-P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process of </a:t>
            </a:r>
            <a:r>
              <a:rPr lang="en-IN" u="sng" dirty="0"/>
              <a:t>Segmentation</a:t>
            </a:r>
            <a:r>
              <a:rPr lang="en-IN" dirty="0"/>
              <a:t> breaks down the population of customers into smaller groups/ clusters</a:t>
            </a:r>
          </a:p>
          <a:p>
            <a:pPr lvl="1"/>
            <a:r>
              <a:rPr lang="en-IN" dirty="0"/>
              <a:t>Out of the heterogeneity, need to find homogenous groups</a:t>
            </a:r>
          </a:p>
          <a:p>
            <a:r>
              <a:rPr lang="en-IN" u="sng" dirty="0"/>
              <a:t>Targeting</a:t>
            </a:r>
            <a:r>
              <a:rPr lang="en-IN" dirty="0"/>
              <a:t> helps us identify the groups, who are most likely customers</a:t>
            </a:r>
          </a:p>
          <a:p>
            <a:r>
              <a:rPr lang="en-IN" u="sng" dirty="0"/>
              <a:t>Positioning</a:t>
            </a:r>
            <a:r>
              <a:rPr lang="en-IN" dirty="0"/>
              <a:t> helps us understand how we can ‘talk’ to these groups of customers (follows the targeting process)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2CF58-B68A-4FDB-B4F8-3B294337B89B}" type="datetime3">
              <a:rPr lang="en-US" smtClean="0"/>
              <a:pPr>
                <a:defRPr/>
              </a:pPr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E51C166-0247-4CEF-8A36-E251B9CB45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Segmentation?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According to MacDonald and Dunbar, Segmentation is the “</a:t>
            </a:r>
            <a:r>
              <a:rPr lang="en-US" sz="2200" b="1" dirty="0">
                <a:solidFill>
                  <a:srgbClr val="FFC000"/>
                </a:solidFill>
              </a:rPr>
              <a:t>process of splitting customers</a:t>
            </a:r>
            <a:r>
              <a:rPr lang="en-US" sz="2200" dirty="0"/>
              <a:t>, or </a:t>
            </a:r>
            <a:r>
              <a:rPr lang="en-US" sz="2200" b="1" dirty="0">
                <a:solidFill>
                  <a:srgbClr val="FFC000"/>
                </a:solidFill>
              </a:rPr>
              <a:t>potential customers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FFC000"/>
                </a:solidFill>
              </a:rPr>
              <a:t>within a market into different groups</a:t>
            </a:r>
            <a:r>
              <a:rPr lang="en-US" sz="2200" dirty="0"/>
              <a:t>, or, </a:t>
            </a:r>
            <a:r>
              <a:rPr lang="en-US" sz="2200" b="1" dirty="0">
                <a:solidFill>
                  <a:srgbClr val="FFC000"/>
                </a:solidFill>
              </a:rPr>
              <a:t>segments</a:t>
            </a:r>
            <a:r>
              <a:rPr lang="en-US" sz="2200" dirty="0"/>
              <a:t>, within which customers have the </a:t>
            </a:r>
            <a:r>
              <a:rPr lang="en-US" sz="2200" b="1" dirty="0">
                <a:solidFill>
                  <a:srgbClr val="FFC000"/>
                </a:solidFill>
              </a:rPr>
              <a:t>same or similar requirements satisfied by a distinct marketing mix</a:t>
            </a:r>
            <a:r>
              <a:rPr lang="en-US" sz="2200" dirty="0"/>
              <a:t>” </a:t>
            </a:r>
          </a:p>
          <a:p>
            <a:r>
              <a:rPr lang="en-US" sz="2200" dirty="0"/>
              <a:t>It is important to ensure that </a:t>
            </a:r>
            <a:r>
              <a:rPr lang="en-US" sz="2200" b="1" dirty="0">
                <a:solidFill>
                  <a:srgbClr val="FFC000"/>
                </a:solidFill>
              </a:rPr>
              <a:t>members of a group are as similar as possible</a:t>
            </a:r>
            <a:r>
              <a:rPr lang="en-US" sz="2200" dirty="0"/>
              <a:t>, while </a:t>
            </a:r>
            <a:r>
              <a:rPr lang="en-US" sz="2200" b="1" dirty="0">
                <a:solidFill>
                  <a:srgbClr val="FFC000"/>
                </a:solidFill>
              </a:rPr>
              <a:t>members are as different as possible between groups</a:t>
            </a:r>
            <a:r>
              <a:rPr lang="en-US" sz="2200" dirty="0"/>
              <a:t>!</a:t>
            </a:r>
            <a:endParaRPr lang="en-GB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EAB86-5396-4C47-901C-7BC31B07D399}" type="datetime3">
              <a:rPr lang="en-US" smtClean="0"/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Possible Segmentation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trike="dblStrike" dirty="0"/>
              <a:t>Geographic:</a:t>
            </a:r>
          </a:p>
          <a:p>
            <a:pPr lvl="1"/>
            <a:r>
              <a:rPr lang="en-GB" strike="dblStrike" dirty="0"/>
              <a:t>Urban/rural, north-south, etc.</a:t>
            </a:r>
          </a:p>
          <a:p>
            <a:r>
              <a:rPr lang="en-GB" strike="dblStrike" dirty="0"/>
              <a:t>Demographic:</a:t>
            </a:r>
          </a:p>
          <a:p>
            <a:pPr lvl="1"/>
            <a:r>
              <a:rPr lang="en-GB" strike="dblStrike" dirty="0"/>
              <a:t>Age, sex, education, Socio Economic Class (SEC)</a:t>
            </a:r>
          </a:p>
          <a:p>
            <a:r>
              <a:rPr lang="en-GB" dirty="0"/>
              <a:t>Psychographic- </a:t>
            </a:r>
          </a:p>
          <a:p>
            <a:pPr lvl="1"/>
            <a:r>
              <a:rPr lang="en-GB" dirty="0"/>
              <a:t>Personality, values and Lifestyle</a:t>
            </a:r>
          </a:p>
          <a:p>
            <a:r>
              <a:rPr lang="en-GB" dirty="0"/>
              <a:t>Behavioural-</a:t>
            </a:r>
          </a:p>
          <a:p>
            <a:pPr lvl="1"/>
            <a:r>
              <a:rPr lang="en-GB" dirty="0"/>
              <a:t>Highest and most sophisticated level of segmentation variables</a:t>
            </a:r>
          </a:p>
          <a:p>
            <a:pPr lvl="1"/>
            <a:r>
              <a:rPr lang="en-GB" dirty="0"/>
              <a:t>Covers a host of information about the customer 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EAB86-5396-4C47-901C-7BC31B07D399}" type="datetime3">
              <a:rPr lang="en-US" smtClean="0"/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1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Behavioural</a:t>
            </a:r>
            <a:r>
              <a:rPr lang="en-US" dirty="0"/>
              <a:t>:</a:t>
            </a:r>
          </a:p>
          <a:p>
            <a:pPr lvl="1"/>
            <a:r>
              <a:rPr lang="en-US" b="1" i="1" dirty="0"/>
              <a:t>Decision Roles </a:t>
            </a:r>
            <a:r>
              <a:rPr lang="en-US" dirty="0"/>
              <a:t>(which role is the consumer playing, when he/she buys the product/ service? E.g. a user, a purchaser, etc.)</a:t>
            </a:r>
          </a:p>
          <a:p>
            <a:pPr lvl="1"/>
            <a:r>
              <a:rPr lang="en-US" b="1" i="1" dirty="0"/>
              <a:t>Occasions</a:t>
            </a:r>
            <a:r>
              <a:rPr lang="en-US" dirty="0"/>
              <a:t> (when? Frequency of purchase, timing, or is it event driven)</a:t>
            </a:r>
          </a:p>
          <a:p>
            <a:pPr lvl="1"/>
            <a:r>
              <a:rPr lang="en-US" b="1" i="1" dirty="0"/>
              <a:t>Benefits</a:t>
            </a:r>
            <a:r>
              <a:rPr lang="en-US" dirty="0"/>
              <a:t> sought from the product/service</a:t>
            </a:r>
          </a:p>
          <a:p>
            <a:pPr lvl="1"/>
            <a:r>
              <a:rPr lang="en-US" b="1" i="1" dirty="0"/>
              <a:t>User Status / Buyer Readiness Stage</a:t>
            </a:r>
          </a:p>
          <a:p>
            <a:pPr lvl="1"/>
            <a:r>
              <a:rPr lang="en-US" b="1" i="1" dirty="0"/>
              <a:t>Usage Rate</a:t>
            </a:r>
          </a:p>
          <a:p>
            <a:pPr lvl="1"/>
            <a:r>
              <a:rPr lang="en-US" b="1" i="1" dirty="0"/>
              <a:t>Loyalty</a:t>
            </a:r>
            <a:r>
              <a:rPr lang="en-US" dirty="0"/>
              <a:t> to the brand/product/service</a:t>
            </a:r>
          </a:p>
          <a:p>
            <a:pPr lvl="1"/>
            <a:r>
              <a:rPr lang="en-US" b="1" i="1" dirty="0"/>
              <a:t>Attitude</a:t>
            </a:r>
            <a:r>
              <a:rPr lang="en-US" dirty="0"/>
              <a:t> towards the </a:t>
            </a:r>
            <a:r>
              <a:rPr lang="en-US" u="sng" dirty="0"/>
              <a:t>product</a:t>
            </a:r>
            <a:r>
              <a:rPr lang="en-US" dirty="0"/>
              <a:t>/</a:t>
            </a:r>
            <a:r>
              <a:rPr lang="en-US" u="sng" dirty="0"/>
              <a:t>service</a:t>
            </a:r>
            <a:r>
              <a:rPr lang="en-US" dirty="0"/>
              <a:t> or </a:t>
            </a:r>
            <a:r>
              <a:rPr lang="en-US" u="sng" dirty="0"/>
              <a:t>brand</a:t>
            </a:r>
            <a:r>
              <a:rPr lang="en-US" dirty="0"/>
              <a:t> or, even the </a:t>
            </a:r>
            <a:r>
              <a:rPr lang="en-US" u="sng" dirty="0"/>
              <a:t>consumption situation</a:t>
            </a:r>
            <a:endParaRPr lang="en-GB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EAB86-5396-4C47-901C-7BC31B07D399}" type="datetime3">
              <a:rPr lang="en-US" smtClean="0"/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5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Targeting -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of Product-market maturity</a:t>
            </a:r>
          </a:p>
          <a:p>
            <a:pPr lvl="1"/>
            <a:r>
              <a:rPr lang="en-US" dirty="0"/>
              <a:t>Television / Electronic Gadgets market</a:t>
            </a:r>
          </a:p>
          <a:p>
            <a:r>
              <a:rPr lang="en-US" dirty="0"/>
              <a:t>Extent of Buyer Differentiation</a:t>
            </a:r>
          </a:p>
          <a:p>
            <a:pPr lvl="1"/>
            <a:r>
              <a:rPr lang="en-US" dirty="0"/>
              <a:t>Soap/ Luxury Products category in India (80s and now)</a:t>
            </a:r>
          </a:p>
          <a:p>
            <a:r>
              <a:rPr lang="en-US" dirty="0"/>
              <a:t>Market Position/ Strength</a:t>
            </a:r>
          </a:p>
          <a:p>
            <a:r>
              <a:rPr lang="en-US" dirty="0"/>
              <a:t>Adequate Resources (Access to Critical resources)</a:t>
            </a:r>
          </a:p>
          <a:p>
            <a:pPr lvl="1"/>
            <a:r>
              <a:rPr lang="en-US" dirty="0"/>
              <a:t>ITC/ HUL (HLL)</a:t>
            </a:r>
          </a:p>
          <a:p>
            <a:r>
              <a:rPr lang="en-US" dirty="0"/>
              <a:t>Structure and Intensity of Competition- the 5-Force framework</a:t>
            </a:r>
          </a:p>
          <a:p>
            <a:r>
              <a:rPr lang="en-US" dirty="0"/>
              <a:t>Production and Marketing Scales- economies of scale and scope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EAB86-5396-4C47-901C-7BC31B07D399}" type="datetime3">
              <a:rPr lang="en-US" smtClean="0"/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94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Targeting Plan is not static or, sacrosanct for the lifetime</a:t>
            </a:r>
          </a:p>
          <a:p>
            <a:pPr lvl="1"/>
            <a:r>
              <a:rPr lang="en-US" dirty="0"/>
              <a:t>It undergoes change</a:t>
            </a:r>
          </a:p>
          <a:p>
            <a:pPr lvl="2"/>
            <a:r>
              <a:rPr lang="en-US" dirty="0"/>
              <a:t>As opportunities come by</a:t>
            </a:r>
          </a:p>
          <a:p>
            <a:pPr lvl="2"/>
            <a:r>
              <a:rPr lang="en-US" dirty="0"/>
              <a:t>As firm’s relative position changes</a:t>
            </a:r>
          </a:p>
          <a:p>
            <a:pPr lvl="2"/>
            <a:r>
              <a:rPr lang="en-US" dirty="0"/>
              <a:t>As competitive landscape changes etc.</a:t>
            </a:r>
          </a:p>
          <a:p>
            <a:r>
              <a:rPr lang="en-US" dirty="0"/>
              <a:t>Segment by Segment invasion</a:t>
            </a:r>
          </a:p>
          <a:p>
            <a:pPr lvl="1"/>
            <a:r>
              <a:rPr lang="en-US" dirty="0"/>
              <a:t>A small player slowly can capture larger share in the market by taking up small segments in a phased manner!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EAB86-5396-4C47-901C-7BC31B07D399}" type="datetime3">
              <a:rPr lang="en-US" smtClean="0"/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5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great positioning strategist Al Ries puts it this way:</a:t>
            </a:r>
          </a:p>
          <a:p>
            <a:pPr lvl="1"/>
            <a:r>
              <a:rPr lang="en-US" dirty="0"/>
              <a:t>“Positioning is not what you do to the product. Positioning is what you do to the mind of the prospect.”</a:t>
            </a:r>
          </a:p>
          <a:p>
            <a:pPr lvl="2"/>
            <a:r>
              <a:rPr lang="en-US" dirty="0"/>
              <a:t>You may wish to read Trout and Ries’ book “Positioning- the battle for your mind”</a:t>
            </a:r>
          </a:p>
          <a:p>
            <a:r>
              <a:rPr lang="en-US" dirty="0"/>
              <a:t>Why Positioning?</a:t>
            </a:r>
          </a:p>
          <a:p>
            <a:pPr lvl="1"/>
            <a:r>
              <a:rPr lang="en-US" dirty="0"/>
              <a:t>Today’s market is cluttered with products and brands. In this clutter, consumers are often confused </a:t>
            </a:r>
          </a:p>
          <a:p>
            <a:pPr lvl="1"/>
            <a:r>
              <a:rPr lang="en-US" dirty="0"/>
              <a:t>Brands/ products (&amp; Services) need to differentiate themselves from competition </a:t>
            </a:r>
          </a:p>
          <a:p>
            <a:pPr lvl="1"/>
            <a:r>
              <a:rPr lang="en-US" dirty="0"/>
              <a:t>Positioning helps a brand “anchor” itself in the mind of consumers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EAB86-5396-4C47-901C-7BC31B07D399}" type="datetime3">
              <a:rPr lang="en-US" smtClean="0"/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5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broad strategies for positioning your brand/product</a:t>
            </a:r>
          </a:p>
          <a:p>
            <a:pPr lvl="1"/>
            <a:r>
              <a:rPr lang="en-US" dirty="0"/>
              <a:t>Point of Parity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Point of Difference (</a:t>
            </a:r>
            <a:r>
              <a:rPr lang="en-US" dirty="0" err="1"/>
              <a:t>PoD</a:t>
            </a:r>
            <a:r>
              <a:rPr lang="en-US" dirty="0"/>
              <a:t>)</a:t>
            </a:r>
          </a:p>
          <a:p>
            <a:r>
              <a:rPr lang="en-US" dirty="0"/>
              <a:t>The strategy that a marketer adopts, depends on:</a:t>
            </a:r>
          </a:p>
          <a:p>
            <a:pPr lvl="1"/>
            <a:r>
              <a:rPr lang="en-US" dirty="0"/>
              <a:t>New Entrant/ Incumbent</a:t>
            </a:r>
          </a:p>
          <a:p>
            <a:pPr lvl="1"/>
            <a:r>
              <a:rPr lang="en-US" dirty="0"/>
              <a:t>Brand Identity</a:t>
            </a:r>
          </a:p>
          <a:p>
            <a:pPr lvl="1"/>
            <a:r>
              <a:rPr lang="en-US" dirty="0"/>
              <a:t>‘Uniqueness’ of the offering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EAB86-5396-4C47-901C-7BC31B07D399}" type="datetime3">
              <a:rPr lang="en-US" smtClean="0"/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EB58AC2C-F22F-4E77-BDFC-123C53B5E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7200" dirty="0"/>
              <a:t>Marketing Myopia – </a:t>
            </a:r>
            <a:r>
              <a:rPr lang="en-IN" sz="3600" dirty="0"/>
              <a:t>by</a:t>
            </a:r>
            <a:r>
              <a:rPr lang="en-IN" sz="13800" dirty="0"/>
              <a:t> </a:t>
            </a:r>
            <a:r>
              <a:rPr lang="en-IN" sz="4000" dirty="0"/>
              <a:t>Theodore Levitt</a:t>
            </a: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FDC3B0A-370E-4628-A427-8718F9C1C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One of the most definitive articles in modern times…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737BA1-1AB5-4F79-AE72-ED5A851C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B387-3D96-4AF4-942E-6DEADB5339B2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81A6F6-F113-49B3-8951-4ACE0EA6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926F31-B5AE-4CC8-AA09-074970B2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89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Point of Difference (</a:t>
            </a:r>
            <a:r>
              <a:rPr lang="en-GB" dirty="0" err="1"/>
              <a:t>PoD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Makes the brand Stand out!</a:t>
            </a:r>
          </a:p>
          <a:p>
            <a:pPr lvl="2"/>
            <a:r>
              <a:rPr lang="en-GB" dirty="0" err="1"/>
              <a:t>Taj</a:t>
            </a:r>
            <a:r>
              <a:rPr lang="en-GB" dirty="0"/>
              <a:t> Hotels in terms of Luxury</a:t>
            </a:r>
          </a:p>
          <a:p>
            <a:pPr lvl="2"/>
            <a:r>
              <a:rPr lang="en-GB" dirty="0"/>
              <a:t>Mercedes Benz in cars- what basis do you compete on?</a:t>
            </a:r>
          </a:p>
          <a:p>
            <a:pPr lvl="2"/>
            <a:r>
              <a:rPr lang="en-GB" dirty="0"/>
              <a:t>Kingfisher Airlines – “King of Good times”</a:t>
            </a:r>
          </a:p>
          <a:p>
            <a:pPr lvl="2"/>
            <a:r>
              <a:rPr lang="en-GB" dirty="0"/>
              <a:t>Dove- beauty without soap</a:t>
            </a:r>
          </a:p>
          <a:p>
            <a:pPr lvl="2"/>
            <a:r>
              <a:rPr lang="en-GB" dirty="0"/>
              <a:t>Godrej PUF</a:t>
            </a:r>
          </a:p>
          <a:p>
            <a:pPr lvl="2"/>
            <a:r>
              <a:rPr lang="en-GB" dirty="0"/>
              <a:t>Indigo Airlines (Today)</a:t>
            </a:r>
          </a:p>
          <a:p>
            <a:pPr lvl="3"/>
            <a:r>
              <a:rPr lang="en-GB" dirty="0"/>
              <a:t>On-time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EAB86-5396-4C47-901C-7BC31B07D399}" type="datetime3">
              <a:rPr lang="en-US" smtClean="0"/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Point of Parity (</a:t>
            </a:r>
            <a:r>
              <a:rPr lang="en-GB" dirty="0" err="1"/>
              <a:t>PoP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Category Point of Parity</a:t>
            </a:r>
          </a:p>
          <a:p>
            <a:pPr lvl="2"/>
            <a:r>
              <a:rPr lang="en-GB" dirty="0"/>
              <a:t>Usually tried by new entrants</a:t>
            </a:r>
          </a:p>
          <a:p>
            <a:pPr lvl="3"/>
            <a:r>
              <a:rPr lang="en-GB" dirty="0"/>
              <a:t>New Hotel- high prices, top end location/facilities</a:t>
            </a:r>
          </a:p>
          <a:p>
            <a:pPr lvl="3"/>
            <a:r>
              <a:rPr lang="en-GB" dirty="0"/>
              <a:t>New soap brand- fragrance/ material</a:t>
            </a:r>
          </a:p>
          <a:p>
            <a:pPr lvl="1"/>
            <a:r>
              <a:rPr lang="en-GB" dirty="0"/>
              <a:t>Competitive Point of Parity</a:t>
            </a:r>
          </a:p>
          <a:p>
            <a:pPr lvl="2"/>
            <a:r>
              <a:rPr lang="en-GB" dirty="0" err="1"/>
              <a:t>Fiama</a:t>
            </a:r>
            <a:r>
              <a:rPr lang="en-GB" dirty="0"/>
              <a:t> Di Wills vis-à-vis Dove</a:t>
            </a:r>
          </a:p>
          <a:p>
            <a:pPr lvl="2"/>
            <a:r>
              <a:rPr lang="en-GB" dirty="0"/>
              <a:t>Avis vis-à-vis Hertz</a:t>
            </a:r>
          </a:p>
          <a:p>
            <a:pPr lvl="3"/>
            <a:r>
              <a:rPr lang="en-GB" i="1" dirty="0"/>
              <a:t>We are Number 2, we try Harder</a:t>
            </a:r>
            <a:r>
              <a:rPr lang="en-GB" dirty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EAB86-5396-4C47-901C-7BC31B07D399}" type="datetime3">
              <a:rPr lang="en-US" smtClean="0"/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4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Positioning Map / Perceptual Maps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EAB86-5396-4C47-901C-7BC31B07D399}" type="datetime3">
              <a:rPr lang="en-US" smtClean="0"/>
              <a:t>6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884375"/>
            <a:ext cx="6353175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91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Questions &amp; Discussions &amp; Suggestions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Send them             krishanu@iimcal.ac.in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37F4-8CC0-4785-A835-DD5337773B0B}" type="datetime4">
              <a:rPr lang="en-US" smtClean="0"/>
              <a:t>February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17" y="3789223"/>
            <a:ext cx="719058" cy="719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87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Myopia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Few observations:</a:t>
            </a:r>
          </a:p>
          <a:p>
            <a:pPr lvl="1"/>
            <a:r>
              <a:rPr lang="en-US" i="1" dirty="0"/>
              <a:t>The Railroads are in trouble today not because that need was filled by others….. But because it was </a:t>
            </a:r>
            <a:r>
              <a:rPr lang="en-US" b="1" i="1" dirty="0"/>
              <a:t>not</a:t>
            </a:r>
            <a:r>
              <a:rPr lang="en-US" i="1" dirty="0"/>
              <a:t> filled up by the railroads themselves.</a:t>
            </a:r>
          </a:p>
          <a:p>
            <a:pPr lvl="1"/>
            <a:r>
              <a:rPr lang="en-US" i="1" dirty="0"/>
              <a:t>The history of every dead and dying ‘growth’ industry shows a self-deceiving cycle of bountiful expansion and undetected decay</a:t>
            </a:r>
          </a:p>
          <a:p>
            <a:pPr lvl="1"/>
            <a:r>
              <a:rPr lang="en-US" i="1" dirty="0"/>
              <a:t>… then the absence of a problem leads to the absence of thinking.</a:t>
            </a:r>
          </a:p>
          <a:p>
            <a:pPr lvl="1"/>
            <a:r>
              <a:rPr lang="en-US" i="1" dirty="0"/>
              <a:t>Mass production does indeed generate great pressure to ‘move’ the product. But what usually gets emphasized, is selling, not Marketing.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1BC4-2D3B-4FF6-9968-60191A768E84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C42-F48B-459A-9840-2230AF1833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0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 Myopia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Few observations:</a:t>
            </a:r>
          </a:p>
          <a:p>
            <a:pPr lvl="1"/>
            <a:r>
              <a:rPr lang="en-US" i="1" dirty="0"/>
              <a:t>The marketing effort is still viewed as a necessary consequence of the product- not vice versa, as it should be. </a:t>
            </a:r>
          </a:p>
          <a:p>
            <a:pPr lvl="1"/>
            <a:r>
              <a:rPr lang="en-US" i="1" dirty="0"/>
              <a:t>This is not what the engineer managers say, ……. and this accounts for their concentration on what they know and what they can control-namely product research…</a:t>
            </a:r>
          </a:p>
          <a:p>
            <a:pPr lvl="1"/>
            <a:r>
              <a:rPr lang="en-GB" i="1" dirty="0"/>
              <a:t>…. Organization must learn to think of itself not as producing goods or services but as buying customers … ..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44B-EDC8-4705-BF9A-C504B0310073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C42-F48B-459A-9840-2230AF1833D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8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Re-defining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are the seller of </a:t>
            </a:r>
            <a:r>
              <a:rPr lang="en-US" b="1" dirty="0">
                <a:solidFill>
                  <a:srgbClr val="FFC000"/>
                </a:solidFill>
              </a:rPr>
              <a:t>Bottled Drinking Water</a:t>
            </a:r>
            <a:r>
              <a:rPr lang="en-US" dirty="0"/>
              <a:t>: then what would be your market? Who are your competitors?</a:t>
            </a:r>
          </a:p>
          <a:p>
            <a:pPr lvl="1"/>
            <a:r>
              <a:rPr lang="en-US" dirty="0"/>
              <a:t>(1) Thirst Quenching </a:t>
            </a:r>
          </a:p>
          <a:p>
            <a:pPr lvl="1"/>
            <a:r>
              <a:rPr lang="en-US" dirty="0"/>
              <a:t>(2) Need for Safe Drinking water for a </a:t>
            </a:r>
            <a:r>
              <a:rPr lang="en-US" i="1" dirty="0"/>
              <a:t>household, an office</a:t>
            </a:r>
            <a:r>
              <a:rPr lang="en-US" dirty="0"/>
              <a:t>,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CDBE0-9190-44A7-9B96-23C9D1D5E37B}" type="datetime4">
              <a:rPr lang="en-US" smtClean="0"/>
              <a:t>February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Krishanu Rakshit, IIM Calcutta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8581-5BBC-4E28-AB9E-488B568EAD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Customers only opt for products, which offer non-negative value!</a:t>
            </a:r>
          </a:p>
          <a:p>
            <a:r>
              <a:rPr lang="en-GB" dirty="0"/>
              <a:t>Value= Sum of Benefits (B</a:t>
            </a:r>
            <a:r>
              <a:rPr lang="en-GB" baseline="-25000" dirty="0"/>
              <a:t>1</a:t>
            </a:r>
            <a:r>
              <a:rPr lang="en-GB" dirty="0"/>
              <a:t>)- Sum of Costs (C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Price is often a negligible cost</a:t>
            </a:r>
          </a:p>
          <a:p>
            <a:r>
              <a:rPr lang="en-GB" dirty="0"/>
              <a:t>When choosing between alternatives</a:t>
            </a:r>
          </a:p>
          <a:p>
            <a:pPr lvl="1"/>
            <a:r>
              <a:rPr lang="en-GB" dirty="0"/>
              <a:t>Choose 1, if V</a:t>
            </a:r>
            <a:r>
              <a:rPr lang="en-GB" baseline="-25000" dirty="0"/>
              <a:t>1</a:t>
            </a:r>
            <a:r>
              <a:rPr lang="en-GB" dirty="0"/>
              <a:t>&gt;V</a:t>
            </a:r>
            <a:r>
              <a:rPr lang="en-GB" baseline="-25000" dirty="0"/>
              <a:t>2</a:t>
            </a:r>
            <a:r>
              <a:rPr lang="en-GB" dirty="0"/>
              <a:t>, or, B</a:t>
            </a:r>
            <a:r>
              <a:rPr lang="en-GB" baseline="-25000" dirty="0"/>
              <a:t>1</a:t>
            </a:r>
            <a:r>
              <a:rPr lang="en-GB" dirty="0"/>
              <a:t>-C</a:t>
            </a:r>
            <a:r>
              <a:rPr lang="en-GB" baseline="-25000" dirty="0"/>
              <a:t>1</a:t>
            </a:r>
            <a:r>
              <a:rPr lang="en-GB" dirty="0"/>
              <a:t>=B</a:t>
            </a:r>
            <a:r>
              <a:rPr lang="en-GB" baseline="-25000" dirty="0"/>
              <a:t>2</a:t>
            </a:r>
            <a:r>
              <a:rPr lang="en-GB" dirty="0"/>
              <a:t>-C</a:t>
            </a:r>
            <a:r>
              <a:rPr lang="en-GB" baseline="-25000" dirty="0"/>
              <a:t>2,  </a:t>
            </a:r>
            <a:r>
              <a:rPr lang="en-GB" dirty="0"/>
              <a:t>or, </a:t>
            </a:r>
            <a:r>
              <a:rPr lang="el-GR" i="1" dirty="0"/>
              <a:t>Δ</a:t>
            </a:r>
            <a:r>
              <a:rPr lang="en-IN" i="1" dirty="0"/>
              <a:t>B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l-GR" i="1" dirty="0"/>
              <a:t>Δ</a:t>
            </a:r>
            <a:r>
              <a:rPr lang="en-IN" i="1" dirty="0"/>
              <a:t>C</a:t>
            </a:r>
            <a:endParaRPr lang="en-GB" sz="2800" i="1" dirty="0"/>
          </a:p>
          <a:p>
            <a:r>
              <a:rPr lang="en-GB" dirty="0"/>
              <a:t>Customers face a range of costs:</a:t>
            </a:r>
          </a:p>
          <a:p>
            <a:pPr lvl="1"/>
            <a:r>
              <a:rPr lang="en-GB" dirty="0"/>
              <a:t>Non-monetary: Switching Costs, Psychological Costs, Search costs</a:t>
            </a:r>
          </a:p>
          <a:p>
            <a:pPr lvl="1"/>
            <a:r>
              <a:rPr lang="en-GB" dirty="0"/>
              <a:t>Monetary: Installation, Switching (transaction) costs, lifetime costs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38F4-605E-415A-A502-ADAE3EEE2678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C42-F48B-459A-9840-2230AF1833D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88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Value-sustaining value delivery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58E1D5F-4817-4E24-9B11-B5942A056A43}" type="datetime4">
              <a:rPr lang="en-US" smtClean="0"/>
              <a:pPr>
                <a:spcAft>
                  <a:spcPts val="600"/>
                </a:spcAft>
              </a:pPr>
              <a:t>February 6,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Krishanu Rakshit, IIM Calcutta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99BC42-F48B-459A-9840-2230AF1833DE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="" xmlns:a16="http://schemas.microsoft.com/office/drawing/2014/main" id="{94B8D3AB-F3C0-4AC0-AE5A-1234B6488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503708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151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Satisfaction=</a:t>
            </a:r>
            <a:r>
              <a:rPr lang="en-GB" sz="3600" i="1" dirty="0"/>
              <a:t>f</a:t>
            </a:r>
            <a:r>
              <a:rPr lang="en-GB" dirty="0"/>
              <a:t>(expected service ~ perceived quality/service)</a:t>
            </a:r>
          </a:p>
          <a:p>
            <a:pPr lvl="1"/>
            <a:r>
              <a:rPr lang="en-GB" dirty="0"/>
              <a:t>To improve satisfaction, improve quality</a:t>
            </a:r>
          </a:p>
          <a:p>
            <a:pPr lvl="1"/>
            <a:r>
              <a:rPr lang="en-GB" dirty="0"/>
              <a:t>Communicate clearly- positioning</a:t>
            </a:r>
          </a:p>
          <a:p>
            <a:r>
              <a:rPr lang="en-GB" dirty="0"/>
              <a:t>Monitoring satisfaction</a:t>
            </a:r>
          </a:p>
          <a:p>
            <a:pPr lvl="1"/>
            <a:r>
              <a:rPr lang="en-GB" dirty="0"/>
              <a:t>Tracking satisfaction regularly (feedback system)</a:t>
            </a:r>
          </a:p>
          <a:p>
            <a:pPr lvl="1"/>
            <a:r>
              <a:rPr lang="en-GB" dirty="0"/>
              <a:t>Track changes in satisfaction over time- alert for alarms</a:t>
            </a:r>
          </a:p>
          <a:p>
            <a:r>
              <a:rPr lang="en-GB" dirty="0"/>
              <a:t>Measure satisfaction</a:t>
            </a:r>
          </a:p>
          <a:p>
            <a:pPr lvl="1"/>
            <a:r>
              <a:rPr lang="en-GB" dirty="0"/>
              <a:t>Variables/ attributes which matter to customer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1ADD-5C1A-4E83-A896-ABF9E5C0F48A}" type="datetime4">
              <a:rPr lang="en-US" smtClean="0"/>
              <a:t>February 6,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Krishanu Rakshit, IIM Calcutta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C42-F48B-459A-9840-2230AF1833D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09615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35</TotalTime>
  <Words>1662</Words>
  <Application>Microsoft Office PowerPoint</Application>
  <PresentationFormat>Custom</PresentationFormat>
  <Paragraphs>313</Paragraphs>
  <Slides>33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Depth</vt:lpstr>
      <vt:lpstr>Module:  Marketing Management</vt:lpstr>
      <vt:lpstr>Broad Agenda (which is quite susceptible to change)</vt:lpstr>
      <vt:lpstr>Marketing Myopia – by Theodore Levitt </vt:lpstr>
      <vt:lpstr>Marketing Myopia</vt:lpstr>
      <vt:lpstr>Marketing Myopia</vt:lpstr>
      <vt:lpstr>Re-defining Markets</vt:lpstr>
      <vt:lpstr>Value</vt:lpstr>
      <vt:lpstr>Value-sustaining value delivery</vt:lpstr>
      <vt:lpstr>Satisfaction</vt:lpstr>
      <vt:lpstr>CLV</vt:lpstr>
      <vt:lpstr>Creating “sticky” customers</vt:lpstr>
      <vt:lpstr>Marketing Strategy</vt:lpstr>
      <vt:lpstr>Consumer Behaviour </vt:lpstr>
      <vt:lpstr>Decision Making Process</vt:lpstr>
      <vt:lpstr>The DM Puzzle</vt:lpstr>
      <vt:lpstr>Need, Want and Demand</vt:lpstr>
      <vt:lpstr>Needs</vt:lpstr>
      <vt:lpstr>Needs</vt:lpstr>
      <vt:lpstr>Need, Want and Demand</vt:lpstr>
      <vt:lpstr>The process in flow!</vt:lpstr>
      <vt:lpstr>Segmentation, targeting &amp; Positioning</vt:lpstr>
      <vt:lpstr>S-T-P</vt:lpstr>
      <vt:lpstr>What IS Segmentation?</vt:lpstr>
      <vt:lpstr>Possible Segmentation Variables</vt:lpstr>
      <vt:lpstr>Segmentation Variables</vt:lpstr>
      <vt:lpstr>Targeting - Factors</vt:lpstr>
      <vt:lpstr>Targeting </vt:lpstr>
      <vt:lpstr>Positioning </vt:lpstr>
      <vt:lpstr>Positioning </vt:lpstr>
      <vt:lpstr>Positioning </vt:lpstr>
      <vt:lpstr>Positioning </vt:lpstr>
      <vt:lpstr>Positioning Map / Perceptual Maps</vt:lpstr>
      <vt:lpstr>Questions &amp; Discussions &amp; Suggestions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 Marketing Management</dc:title>
  <dc:creator>Krishanu Rakshit</dc:creator>
  <cp:lastModifiedBy>user</cp:lastModifiedBy>
  <cp:revision>4</cp:revision>
  <dcterms:created xsi:type="dcterms:W3CDTF">2020-01-20T18:03:23Z</dcterms:created>
  <dcterms:modified xsi:type="dcterms:W3CDTF">2020-02-06T04:25:43Z</dcterms:modified>
</cp:coreProperties>
</file>