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3"/>
    <p:sldId id="300" r:id="rId4"/>
    <p:sldId id="273" r:id="rId5"/>
    <p:sldId id="281" r:id="rId6"/>
    <p:sldId id="301" r:id="rId7"/>
    <p:sldId id="282" r:id="rId8"/>
    <p:sldId id="298" r:id="rId9"/>
    <p:sldId id="302" r:id="rId10"/>
    <p:sldId id="308" r:id="rId11"/>
    <p:sldId id="303" r:id="rId12"/>
    <p:sldId id="288" r:id="rId13"/>
    <p:sldId id="294" r:id="rId14"/>
    <p:sldId id="296" r:id="rId15"/>
    <p:sldId id="297" r:id="rId16"/>
    <p:sldId id="305" r:id="rId17"/>
    <p:sldId id="306" r:id="rId18"/>
    <p:sldId id="290" r:id="rId19"/>
    <p:sldId id="277" r:id="rId20"/>
    <p:sldId id="320"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8"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6600"/>
    <a:srgbClr val="008080"/>
    <a:srgbClr val="009900"/>
    <a:srgbClr val="F4AF83"/>
    <a:srgbClr val="0099FF"/>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showGuides="1">
      <p:cViewPr varScale="1">
        <p:scale>
          <a:sx n="87" d="100"/>
          <a:sy n="87" d="100"/>
        </p:scale>
        <p:origin x="-528" y="-86"/>
      </p:cViewPr>
      <p:guideLst>
        <p:guide orient="horz" pos="2098"/>
        <p:guide pos="3839"/>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the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Title of the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5XX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appian.com/process-mining" TargetMode="External"/><Relationship Id="rId1" Type="http://schemas.openxmlformats.org/officeDocument/2006/relationships/hyperlink" Target="https://academy.celonis.com/"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a:t>
            </a:r>
            <a:r>
              <a:rPr lang="en-IN" altLang="en-US" sz="4200" b="0" dirty="0">
                <a:effectLst>
                  <a:outerShdw blurRad="38100" dist="38100" dir="2700000" algn="tl">
                    <a:srgbClr val="000000">
                      <a:alpha val="43137"/>
                    </a:srgbClr>
                  </a:outerShdw>
                </a:effectLst>
              </a:rPr>
              <a:t>(Data Science)</a:t>
            </a:r>
            <a:r>
              <a:rPr lang="en-US" sz="4200" b="0" dirty="0">
                <a:effectLst>
                  <a:outerShdw blurRad="38100" dist="38100" dir="2700000" algn="tl">
                    <a:srgbClr val="000000">
                      <a:alpha val="43137"/>
                    </a:srgbClr>
                  </a:outerShdw>
                </a:effectLst>
              </a:rPr>
              <a:t>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a:t>
            </a:r>
            <a:r>
              <a:rPr lang="en-IN" altLang="en-US" sz="2500" dirty="0">
                <a:solidFill>
                  <a:schemeClr val="accent1">
                    <a:lumMod val="50000"/>
                  </a:schemeClr>
                </a:solidFill>
              </a:rPr>
              <a:t>4</a:t>
            </a:r>
            <a:r>
              <a:rPr lang="en-US" sz="2500" dirty="0">
                <a:solidFill>
                  <a:schemeClr val="accent1">
                    <a:lumMod val="50000"/>
                  </a:schemeClr>
                </a:solidFill>
              </a:rPr>
              <a:t>-202</a:t>
            </a:r>
            <a:r>
              <a:rPr lang="en-IN" altLang="en-US" sz="2500" dirty="0">
                <a:solidFill>
                  <a:schemeClr val="accent1">
                    <a:lumMod val="50000"/>
                  </a:schemeClr>
                </a:solidFill>
              </a:rPr>
              <a:t>5</a:t>
            </a:r>
            <a:endParaRPr lang="en-US" sz="2500" b="0" dirty="0"/>
          </a:p>
          <a:p>
            <a:endParaRPr lang="en-IN" b="0" dirty="0"/>
          </a:p>
        </p:txBody>
      </p:sp>
      <p:sp>
        <p:nvSpPr>
          <p:cNvPr id="12" name="Subtitle 11"/>
          <p:cNvSpPr txBox="1"/>
          <p:nvPr/>
        </p:nvSpPr>
        <p:spPr>
          <a:xfrm>
            <a:off x="4904528" y="2342036"/>
            <a:ext cx="2382924" cy="584534"/>
          </a:xfrm>
          <a:prstGeom prst="rect">
            <a:avLst/>
          </a:prstGeom>
        </p:spPr>
        <p:txBody>
          <a:bodyPr vert="horz" lIns="91440" tIns="45720" rIns="91440" bIns="45720" rtlCol="0">
            <a:normAutofit fontScale="7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C.VAISHNAVI</a:t>
            </a:r>
            <a:endParaRPr lang="en-US" sz="2600" b="0" dirty="0">
              <a:effectLst>
                <a:outerShdw blurRad="38100" dist="38100" dir="2700000" algn="tl">
                  <a:srgbClr val="000000">
                    <a:alpha val="43137"/>
                  </a:srgbClr>
                </a:outerShdw>
              </a:effectLst>
            </a:endParaRPr>
          </a:p>
          <a:p>
            <a:pPr>
              <a:spcBef>
                <a:spcPts val="300"/>
              </a:spcBef>
            </a:pPr>
            <a:r>
              <a:rPr lang="en-US" sz="1400" b="0" dirty="0"/>
              <a:t>Roll No. </a:t>
            </a:r>
            <a:r>
              <a:rPr lang="en-US" sz="1400" b="0" dirty="0" smtClean="0"/>
              <a:t>2</a:t>
            </a:r>
            <a:r>
              <a:rPr lang="en-IN" altLang="en-US" sz="1400" b="0" dirty="0" smtClean="0"/>
              <a:t>24G1A32A7</a:t>
            </a:r>
            <a:endParaRPr lang="en-IN" altLang="en-US" sz="1400" b="0" dirty="0" smtClean="0"/>
          </a:p>
        </p:txBody>
      </p:sp>
      <p:sp>
        <p:nvSpPr>
          <p:cNvPr id="17" name="Rectangle: Rounded Corners 16"/>
          <p:cNvSpPr/>
          <p:nvPr/>
        </p:nvSpPr>
        <p:spPr>
          <a:xfrm>
            <a:off x="755009" y="31495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
        <p:nvSpPr>
          <p:cNvPr id="2" name="Rectangle 1"/>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4" name="Rectangle 3"/>
          <p:cNvSpPr/>
          <p:nvPr/>
        </p:nvSpPr>
        <p:spPr>
          <a:xfrm>
            <a:off x="-635" y="6636385"/>
            <a:ext cx="1617980" cy="208280"/>
          </a:xfrm>
          <a:prstGeom prst="rect">
            <a:avLst/>
          </a:prstGeom>
          <a:solidFill>
            <a:schemeClr val="accent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224G1A32A7</a:t>
            </a:r>
            <a:endParaRPr lang="en-IN" dirty="0"/>
          </a:p>
        </p:txBody>
      </p:sp>
      <p:sp>
        <p:nvSpPr>
          <p:cNvPr id="6" name="Rectangle 5"/>
          <p:cNvSpPr/>
          <p:nvPr/>
        </p:nvSpPr>
        <p:spPr>
          <a:xfrm>
            <a:off x="11744960" y="6664960"/>
            <a:ext cx="447040" cy="193040"/>
          </a:xfrm>
          <a:prstGeom prst="rect">
            <a:avLst/>
          </a:prstGeom>
          <a:solidFill>
            <a:schemeClr val="accent4"/>
          </a:solid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en-IN" dirty="0"/>
          </a:p>
        </p:txBody>
      </p:sp>
      <p:sp>
        <p:nvSpPr>
          <p:cNvPr id="8" name="Text Box 7"/>
          <p:cNvSpPr txBox="1"/>
          <p:nvPr/>
        </p:nvSpPr>
        <p:spPr>
          <a:xfrm>
            <a:off x="1515110" y="6590665"/>
            <a:ext cx="6621145" cy="530225"/>
          </a:xfrm>
          <a:prstGeom prst="rect">
            <a:avLst/>
          </a:prstGeom>
          <a:no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
        <p:nvSpPr>
          <p:cNvPr id="10" name="Text Box 9"/>
          <p:cNvSpPr txBox="1"/>
          <p:nvPr/>
        </p:nvSpPr>
        <p:spPr>
          <a:xfrm>
            <a:off x="7018020" y="6590030"/>
            <a:ext cx="6987540" cy="411480"/>
          </a:xfrm>
          <a:prstGeom prst="rect">
            <a:avLst/>
          </a:prstGeom>
          <a:noFill/>
        </p:spPr>
        <p:txBody>
          <a:bodyPr wrap="square" rtlCol="0">
            <a:noAutofit/>
          </a:bodyPr>
          <a:p>
            <a:r>
              <a:rPr lang="en-IN" altLang="en-US">
                <a:solidFill>
                  <a:schemeClr val="bg1"/>
                </a:solidFill>
              </a:rPr>
              <a:t>Srinivasa Ramanujan Institute Of Technology</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232758"/>
            <a:ext cx="12192000" cy="714892"/>
          </a:xfrm>
        </p:spPr>
        <p:txBody>
          <a:bodyPr/>
          <a:lstStyle/>
          <a:p>
            <a:r>
              <a:rPr lang="en-US" dirty="0"/>
              <a:t>Introduction to Process Mining</a:t>
            </a:r>
            <a:endParaRPr lang="en-IN" dirty="0"/>
          </a:p>
        </p:txBody>
      </p:sp>
      <p:sp>
        <p:nvSpPr>
          <p:cNvPr id="3" name="Content Placeholder 2"/>
          <p:cNvSpPr>
            <a:spLocks noGrp="1"/>
          </p:cNvSpPr>
          <p:nvPr>
            <p:ph idx="1"/>
          </p:nvPr>
        </p:nvSpPr>
        <p:spPr/>
        <p:txBody>
          <a:bodyPr>
            <a:normAutofit/>
          </a:bodyPr>
          <a:lstStyle/>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endParaRPr lang="en-IN" sz="2400" dirty="0" smtClean="0"/>
          </a:p>
          <a:p>
            <a:pPr marL="0" indent="0">
              <a:buNone/>
            </a:pPr>
            <a:endParaRPr lang="en-IN" sz="2400" dirty="0" smtClean="0"/>
          </a:p>
          <a:p>
            <a:pPr marL="0" indent="0">
              <a:buFont typeface="Arial" panose="020B0604020202020204" pitchFamily="34" charset="0"/>
              <a:buChar char="•"/>
            </a:pPr>
            <a:r>
              <a:rPr lang="en-US" sz="2400" dirty="0" smtClean="0"/>
              <a:t> Only companies that </a:t>
            </a:r>
            <a:r>
              <a:rPr lang="en-US" sz="2400" b="1" dirty="0" smtClean="0"/>
              <a:t>embrace digital transformation and use data insights</a:t>
            </a:r>
            <a:r>
              <a:rPr lang="en-US" sz="2400" dirty="0" smtClean="0"/>
              <a:t> to optimize their processes will elevate their customer experiences and eventually drive business success. </a:t>
            </a:r>
            <a:endParaRPr lang="en-US" sz="2400" dirty="0" smtClean="0"/>
          </a:p>
          <a:p>
            <a:pPr marL="0" indent="0">
              <a:buFont typeface="Arial" panose="020B0604020202020204" pitchFamily="34" charset="0"/>
              <a:buChar char="•"/>
            </a:pPr>
            <a:r>
              <a:rPr lang="en-US" sz="2400" dirty="0" smtClean="0"/>
              <a:t>With the help of these footprints, they can </a:t>
            </a:r>
            <a:r>
              <a:rPr lang="en-US" sz="2400" b="1" dirty="0" smtClean="0"/>
              <a:t>optimize, innovate, </a:t>
            </a:r>
            <a:r>
              <a:rPr lang="en-US" sz="2400" dirty="0" smtClean="0"/>
              <a:t>and</a:t>
            </a:r>
            <a:r>
              <a:rPr lang="en-US" sz="2400" b="1" dirty="0" smtClean="0"/>
              <a:t> accelerate</a:t>
            </a:r>
            <a:r>
              <a:rPr lang="en-US" sz="2400" dirty="0" smtClean="0"/>
              <a:t> their products and services.</a:t>
            </a:r>
            <a:endParaRPr lang="en-US" sz="2400" dirty="0"/>
          </a:p>
        </p:txBody>
      </p:sp>
      <p:sp>
        <p:nvSpPr>
          <p:cNvPr id="4" name="Rectangle 3"/>
          <p:cNvSpPr/>
          <p:nvPr/>
        </p:nvSpPr>
        <p:spPr>
          <a:xfrm>
            <a:off x="-6928" y="0"/>
            <a:ext cx="12192000" cy="232758"/>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Rectangle 4"/>
          <p:cNvSpPr/>
          <p:nvPr/>
        </p:nvSpPr>
        <p:spPr>
          <a:xfrm>
            <a:off x="0" y="6642100"/>
            <a:ext cx="1551940" cy="2159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pic>
        <p:nvPicPr>
          <p:cNvPr id="9" name="Picture 8" descr="A white and black event log&#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0481" y="1170318"/>
            <a:ext cx="6309395" cy="3177220"/>
          </a:xfrm>
          <a:prstGeom prst="rect">
            <a:avLst/>
          </a:prstGeom>
        </p:spPr>
      </p:pic>
      <p:sp>
        <p:nvSpPr>
          <p:cNvPr id="6" name="Text Box 5"/>
          <p:cNvSpPr txBox="1"/>
          <p:nvPr/>
        </p:nvSpPr>
        <p:spPr>
          <a:xfrm>
            <a:off x="1552575" y="6641465"/>
            <a:ext cx="5184775" cy="28702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       Process Mining </a:t>
            </a:r>
            <a:r>
              <a:rPr lang="en-US" sz="2400" dirty="0"/>
              <a:t>works by extracting knowledge from event logs (also called digital footprints) readily available in today’s information systems, in order to visualize business processes</a:t>
            </a:r>
            <a:endParaRPr lang="en-US" sz="2400" dirty="0"/>
          </a:p>
          <a:p>
            <a:pPr>
              <a:buFont typeface="Arial" panose="020B0604020202020204" pitchFamily="34" charset="0"/>
              <a:buChar char="•"/>
            </a:pPr>
            <a:r>
              <a:rPr lang="en-US" sz="2400" dirty="0"/>
              <a:t>When interacting with the dynamic visual representation one can take an exploratory approach or a confirmatory approach. </a:t>
            </a:r>
            <a:endParaRPr lang="en-IN" sz="2400" dirty="0"/>
          </a:p>
          <a:p>
            <a:pPr>
              <a:buFont typeface="Arial" panose="020B0604020202020204" pitchFamily="34" charset="0"/>
              <a:buChar char="•"/>
            </a:pPr>
            <a:r>
              <a:rPr lang="en-IN" sz="2400" b="1" dirty="0"/>
              <a:t>Exploratory Approach : </a:t>
            </a:r>
            <a:r>
              <a:rPr lang="en-US" sz="2400" dirty="0"/>
              <a:t>An exploratory approach is one where you simply explore the data and see what value opportunities jump out at you. You’re diving into the data without specific expectations and with an open mind. Analysis tools such as the </a:t>
            </a:r>
            <a:r>
              <a:rPr lang="en-US" sz="2400" dirty="0" err="1" smtClean="0"/>
              <a:t>sthe</a:t>
            </a:r>
            <a:r>
              <a:rPr lang="en-US" sz="2400" dirty="0" smtClean="0"/>
              <a:t> </a:t>
            </a:r>
            <a:r>
              <a:rPr lang="en-US" sz="2400" dirty="0"/>
              <a:t>Variant Explorer</a:t>
            </a:r>
            <a:endParaRPr lang="en-US" sz="2400" dirty="0"/>
          </a:p>
          <a:p>
            <a:pPr>
              <a:buFont typeface="Arial" panose="020B0604020202020204" pitchFamily="34" charset="0"/>
              <a:buChar char="•"/>
            </a:pPr>
            <a:r>
              <a:rPr lang="en-IN" sz="2400" b="1" dirty="0"/>
              <a:t>Confirmatory Approach : </a:t>
            </a:r>
            <a:r>
              <a:rPr lang="en-US" sz="2400" dirty="0"/>
              <a:t>With the confirmatory approach, you’re examining the data to see if it confirms or denies a hypothesis. Using your Celonis Analysis, specifically by filtering on attributes you can find out whether the data confirms or denies that these perceived pain points exist and have a significant impact.</a:t>
            </a:r>
            <a:endParaRPr lang="en-IN" sz="2400" dirty="0"/>
          </a:p>
        </p:txBody>
      </p:sp>
      <p:sp>
        <p:nvSpPr>
          <p:cNvPr id="5" name="Rectangle 4"/>
          <p:cNvSpPr/>
          <p:nvPr/>
        </p:nvSpPr>
        <p:spPr>
          <a:xfrm>
            <a:off x="0" y="0"/>
            <a:ext cx="12185072"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6" name="Title 5"/>
          <p:cNvSpPr>
            <a:spLocks noGrp="1"/>
          </p:cNvSpPr>
          <p:nvPr>
            <p:ph type="title"/>
          </p:nvPr>
        </p:nvSpPr>
        <p:spPr/>
        <p:txBody>
          <a:bodyPr/>
          <a:lstStyle/>
          <a:p>
            <a:r>
              <a:rPr lang="en-US" dirty="0"/>
              <a:t>Process Mining Fundamentals</a:t>
            </a:r>
            <a:endParaRPr lang="en-IN" dirty="0"/>
          </a:p>
        </p:txBody>
      </p:sp>
      <p:sp>
        <p:nvSpPr>
          <p:cNvPr id="8" name="Rectangle 7"/>
          <p:cNvSpPr/>
          <p:nvPr/>
        </p:nvSpPr>
        <p:spPr>
          <a:xfrm>
            <a:off x="0" y="6642100"/>
            <a:ext cx="1568450" cy="2159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sp>
        <p:nvSpPr>
          <p:cNvPr id="2" name="Text Box 1"/>
          <p:cNvSpPr txBox="1"/>
          <p:nvPr/>
        </p:nvSpPr>
        <p:spPr>
          <a:xfrm>
            <a:off x="1569085" y="6642100"/>
            <a:ext cx="5072380" cy="263525"/>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smtClean="0"/>
              <a:t>Variant Explorer</a:t>
            </a:r>
            <a:endParaRPr lang="en-IN" dirty="0"/>
          </a:p>
        </p:txBody>
      </p:sp>
      <p:sp>
        <p:nvSpPr>
          <p:cNvPr id="4" name="Rectangle 3"/>
          <p:cNvSpPr/>
          <p:nvPr/>
        </p:nvSpPr>
        <p:spPr>
          <a:xfrm>
            <a:off x="-2" y="0"/>
            <a:ext cx="12192003"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Content Placeholder 4"/>
          <p:cNvSpPr>
            <a:spLocks noGrp="1"/>
          </p:cNvSpPr>
          <p:nvPr>
            <p:ph idx="1"/>
          </p:nvPr>
        </p:nvSpPr>
        <p:spPr/>
        <p:txBody>
          <a:bodyPr>
            <a:normAutofit fontScale="70000" lnSpcReduction="20000"/>
          </a:bodyPr>
          <a:lstStyle/>
          <a:p>
            <a:pPr marL="0" indent="0">
              <a:lnSpc>
                <a:spcPct val="120000"/>
              </a:lnSpc>
              <a:buFont typeface="Arial" panose="020B0604020202020204" pitchFamily="34" charset="0"/>
              <a:buChar char="•"/>
            </a:pPr>
            <a:r>
              <a:rPr lang="en-US" dirty="0" smtClean="0"/>
              <a:t> As the name implies, using the Variant Explorer, you can discover all the process variants—that is </a:t>
            </a:r>
            <a:r>
              <a:rPr lang="en-US" b="1" dirty="0" smtClean="0"/>
              <a:t>all the different ways the process flows in your organization</a:t>
            </a:r>
            <a:r>
              <a:rPr lang="en-US" dirty="0" smtClean="0"/>
              <a:t>.</a:t>
            </a: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US" dirty="0" smtClean="0"/>
              <a:t>                                </a:t>
            </a:r>
            <a:endParaRPr lang="en-US" dirty="0" smtClean="0"/>
          </a:p>
          <a:p>
            <a:pPr marL="0" indent="0">
              <a:buNone/>
            </a:pPr>
            <a:endParaRPr lang="en-US" dirty="0" smtClean="0"/>
          </a:p>
          <a:p>
            <a:pPr marL="0" indent="0">
              <a:buNone/>
            </a:pPr>
            <a:r>
              <a:rPr lang="en-US" dirty="0" smtClean="0"/>
              <a:t>                                       </a:t>
            </a:r>
            <a:endParaRPr lang="en-US" dirty="0" smtClean="0"/>
          </a:p>
          <a:p>
            <a:pPr marL="0" indent="0">
              <a:buNone/>
            </a:pPr>
            <a:r>
              <a:rPr lang="en-US" dirty="0" smtClean="0"/>
              <a:t>                    Variant Explorer with single variant                         </a:t>
            </a:r>
            <a:r>
              <a:rPr lang="en-US" dirty="0" err="1" smtClean="0"/>
              <a:t>Variant</a:t>
            </a:r>
            <a:r>
              <a:rPr lang="en-US" dirty="0" smtClean="0"/>
              <a:t> Explorer with two variant </a:t>
            </a:r>
            <a:endParaRPr lang="en-IN" dirty="0" smtClean="0"/>
          </a:p>
        </p:txBody>
      </p:sp>
      <p:sp>
        <p:nvSpPr>
          <p:cNvPr id="8" name="Rectangle 7"/>
          <p:cNvSpPr/>
          <p:nvPr/>
        </p:nvSpPr>
        <p:spPr>
          <a:xfrm>
            <a:off x="7172325" y="3199514"/>
            <a:ext cx="695325" cy="1437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642100"/>
            <a:ext cx="1564640" cy="24574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pic>
        <p:nvPicPr>
          <p:cNvPr id="6" name="Picture 5" descr="A screensho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0947" y="1942710"/>
            <a:ext cx="5503985" cy="3982914"/>
          </a:xfrm>
          <a:prstGeom prst="rect">
            <a:avLst/>
          </a:prstGeom>
          <a:ln>
            <a:noFill/>
          </a:ln>
          <a:effectLst>
            <a:softEdge rad="112500"/>
          </a:effectLst>
        </p:spPr>
      </p:pic>
      <p:pic>
        <p:nvPicPr>
          <p:cNvPr id="10" name="Picture 9"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562" y="1925515"/>
            <a:ext cx="5199731" cy="4035670"/>
          </a:xfrm>
          <a:prstGeom prst="rect">
            <a:avLst/>
          </a:prstGeom>
        </p:spPr>
      </p:pic>
      <p:sp>
        <p:nvSpPr>
          <p:cNvPr id="3" name="Text Box 2"/>
          <p:cNvSpPr txBox="1"/>
          <p:nvPr/>
        </p:nvSpPr>
        <p:spPr>
          <a:xfrm>
            <a:off x="1564640" y="6641465"/>
            <a:ext cx="4927600" cy="26924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32759"/>
            <a:ext cx="12192000" cy="714892"/>
          </a:xfrm>
        </p:spPr>
        <p:txBody>
          <a:bodyPr/>
          <a:lstStyle/>
          <a:p>
            <a:r>
              <a:rPr lang="en-US" dirty="0"/>
              <a:t>PQL Queries</a:t>
            </a:r>
            <a:br>
              <a:rPr lang="en-US" dirty="0"/>
            </a:b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It is essential for Process Mining users to formalize their process questions as executable queries. For this purpose, we present the </a:t>
            </a:r>
            <a:r>
              <a:rPr lang="en-US" sz="2400" dirty="0" err="1"/>
              <a:t>Celonis</a:t>
            </a:r>
            <a:r>
              <a:rPr lang="en-US" sz="2400" dirty="0"/>
              <a:t> </a:t>
            </a:r>
            <a:r>
              <a:rPr lang="en-US" sz="2400" b="1" dirty="0"/>
              <a:t>Process Query Language </a:t>
            </a:r>
            <a:r>
              <a:rPr lang="en-US" sz="2400" dirty="0"/>
              <a:t>(</a:t>
            </a:r>
            <a:r>
              <a:rPr lang="en-US" sz="2400" dirty="0" err="1"/>
              <a:t>Celonis</a:t>
            </a:r>
            <a:r>
              <a:rPr lang="en-US" sz="2400" dirty="0"/>
              <a:t> PQL</a:t>
            </a:r>
            <a:r>
              <a:rPr lang="en-US" sz="2400" dirty="0" smtClean="0"/>
              <a:t>).</a:t>
            </a:r>
            <a:endParaRPr lang="en-US" sz="2400" dirty="0" smtClean="0"/>
          </a:p>
          <a:p>
            <a:pPr>
              <a:buNone/>
            </a:pPr>
            <a:r>
              <a:rPr lang="en-IN" sz="2400" dirty="0" smtClean="0"/>
              <a:t>         </a:t>
            </a:r>
            <a:r>
              <a:rPr lang="en-IN" sz="2400" dirty="0" err="1" smtClean="0"/>
              <a:t>Celonis</a:t>
            </a:r>
            <a:r>
              <a:rPr lang="en-IN" sz="2400" dirty="0" smtClean="0"/>
              <a:t> Software Architecture                               Process Query looks as follows:</a:t>
            </a:r>
            <a:endParaRPr lang="en-IN" sz="2400" dirty="0" smtClean="0"/>
          </a:p>
          <a:p>
            <a:pPr>
              <a:buNone/>
            </a:pPr>
            <a:r>
              <a:rPr lang="en-IN" sz="2400" dirty="0" smtClean="0"/>
              <a:t>  </a:t>
            </a:r>
            <a:endParaRPr lang="en-IN" sz="2400" dirty="0" smtClean="0"/>
          </a:p>
          <a:p>
            <a:endParaRPr lang="en-IN" sz="2400" dirty="0" smtClean="0"/>
          </a:p>
          <a:p>
            <a:pPr>
              <a:buNone/>
            </a:pPr>
            <a:endParaRPr lang="en-IN" sz="2400" dirty="0" smtClean="0"/>
          </a:p>
          <a:p>
            <a:pPr marL="0" indent="0">
              <a:buNone/>
            </a:pPr>
            <a:r>
              <a:rPr lang="en-US" sz="2400" dirty="0" smtClean="0"/>
              <a:t>	</a:t>
            </a:r>
            <a:endParaRPr lang="en-US" sz="2400" dirty="0" smtClean="0"/>
          </a:p>
          <a:p>
            <a:pPr>
              <a:buFont typeface="Arial" panose="020B0604020202020204" pitchFamily="34" charset="0"/>
              <a:buChar char="•"/>
            </a:pPr>
            <a:endParaRPr lang="en-US" sz="2400" b="1" dirty="0" smtClean="0"/>
          </a:p>
          <a:p>
            <a:pPr>
              <a:buNone/>
            </a:pPr>
            <a:r>
              <a:rPr lang="en-IN" sz="2400" b="1" dirty="0" smtClean="0"/>
              <a:t>        </a:t>
            </a:r>
            <a:endParaRPr lang="en-US" sz="2400" dirty="0" smtClean="0"/>
          </a:p>
          <a:p>
            <a:pPr>
              <a:buFont typeface="Arial" panose="020B0604020202020204" pitchFamily="34" charset="0"/>
              <a:buChar char="•"/>
            </a:pPr>
            <a:r>
              <a:rPr lang="en-US" sz="2400" b="1" dirty="0" err="1" smtClean="0"/>
              <a:t>Celonis</a:t>
            </a:r>
            <a:r>
              <a:rPr lang="en-US" sz="2400" b="1" dirty="0" smtClean="0"/>
              <a:t> </a:t>
            </a:r>
            <a:r>
              <a:rPr lang="en-US" sz="2400" b="1" dirty="0"/>
              <a:t>PQL </a:t>
            </a:r>
            <a:r>
              <a:rPr lang="en-US" sz="2400" dirty="0"/>
              <a:t>is an integral component of the </a:t>
            </a:r>
            <a:r>
              <a:rPr lang="en-US" sz="2400" dirty="0" err="1"/>
              <a:t>Celonis</a:t>
            </a:r>
            <a:r>
              <a:rPr lang="en-US" sz="2400" dirty="0"/>
              <a:t> Software Architecture. All </a:t>
            </a:r>
            <a:r>
              <a:rPr lang="en-US" sz="2400" dirty="0" err="1"/>
              <a:t>Celonis</a:t>
            </a:r>
            <a:r>
              <a:rPr lang="en-US" sz="2400" dirty="0"/>
              <a:t> applications use this language to query data from a data model.</a:t>
            </a:r>
            <a:endParaRPr lang="en-US" sz="2400" dirty="0"/>
          </a:p>
          <a:p>
            <a:pPr>
              <a:buFont typeface="Arial" panose="020B0604020202020204" pitchFamily="34" charset="0"/>
              <a:buChar char="•"/>
            </a:pPr>
            <a:r>
              <a:rPr lang="en-US" sz="2400" dirty="0"/>
              <a:t>PQL is a declarative language that is based upon temporal logic. </a:t>
            </a:r>
            <a:endParaRPr lang="en-IN" sz="2400" dirty="0"/>
          </a:p>
          <a:p>
            <a:pPr marL="0" indent="0">
              <a:buNone/>
            </a:pPr>
            <a:endParaRPr lang="en-US" sz="2400" dirty="0" err="1"/>
          </a:p>
        </p:txBody>
      </p:sp>
      <p:sp>
        <p:nvSpPr>
          <p:cNvPr id="4" name="Rectangle 3"/>
          <p:cNvSpPr/>
          <p:nvPr/>
        </p:nvSpPr>
        <p:spPr>
          <a:xfrm>
            <a:off x="1" y="0"/>
            <a:ext cx="12192000" cy="232759"/>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Rectangle 4"/>
          <p:cNvSpPr/>
          <p:nvPr/>
        </p:nvSpPr>
        <p:spPr>
          <a:xfrm>
            <a:off x="0" y="6642100"/>
            <a:ext cx="1541780" cy="2159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pic>
        <p:nvPicPr>
          <p:cNvPr id="13" name="Picture 2"/>
          <p:cNvPicPr>
            <a:picLocks noChangeAspect="1" noChangeArrowheads="1"/>
          </p:cNvPicPr>
          <p:nvPr/>
        </p:nvPicPr>
        <p:blipFill>
          <a:blip r:embed="rId1"/>
          <a:srcRect/>
          <a:stretch>
            <a:fillRect/>
          </a:stretch>
        </p:blipFill>
        <p:spPr>
          <a:xfrm>
            <a:off x="6814039" y="2434749"/>
            <a:ext cx="3805702" cy="2034540"/>
          </a:xfrm>
          <a:prstGeom prst="rect">
            <a:avLst/>
          </a:prstGeom>
        </p:spPr>
      </p:pic>
      <p:pic>
        <p:nvPicPr>
          <p:cNvPr id="14" name="Picture 2"/>
          <p:cNvPicPr>
            <a:picLocks noChangeAspect="1" noChangeArrowheads="1"/>
          </p:cNvPicPr>
          <p:nvPr/>
        </p:nvPicPr>
        <p:blipFill>
          <a:blip r:embed="rId2" cstate="print"/>
          <a:srcRect/>
          <a:stretch>
            <a:fillRect/>
          </a:stretch>
        </p:blipFill>
        <p:spPr bwMode="auto">
          <a:xfrm>
            <a:off x="791309" y="2292716"/>
            <a:ext cx="5137543" cy="2428753"/>
          </a:xfrm>
          <a:prstGeom prst="rect">
            <a:avLst/>
          </a:prstGeom>
          <a:noFill/>
          <a:ln w="9525">
            <a:noFill/>
            <a:miter lim="800000"/>
            <a:headEnd/>
            <a:tailEnd/>
          </a:ln>
          <a:effectLst/>
        </p:spPr>
      </p:pic>
      <p:sp>
        <p:nvSpPr>
          <p:cNvPr id="6" name="Text Box 5"/>
          <p:cNvSpPr txBox="1"/>
          <p:nvPr/>
        </p:nvSpPr>
        <p:spPr>
          <a:xfrm>
            <a:off x="1542415" y="6642100"/>
            <a:ext cx="5125720" cy="29845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Data into the EMS</a:t>
            </a:r>
            <a:endParaRPr lang="en-US" dirty="0"/>
          </a:p>
        </p:txBody>
      </p:sp>
      <p:sp>
        <p:nvSpPr>
          <p:cNvPr id="3" name="Rectangle 2"/>
          <p:cNvSpPr/>
          <p:nvPr/>
        </p:nvSpPr>
        <p:spPr>
          <a:xfrm>
            <a:off x="0" y="0"/>
            <a:ext cx="12192000" cy="232759"/>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4" name="Rectangle 3"/>
          <p:cNvSpPr/>
          <p:nvPr/>
        </p:nvSpPr>
        <p:spPr>
          <a:xfrm>
            <a:off x="0" y="6643370"/>
            <a:ext cx="1557655" cy="21463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sp>
        <p:nvSpPr>
          <p:cNvPr id="7" name="Content Placeholder 6"/>
          <p:cNvSpPr>
            <a:spLocks noGrp="1"/>
          </p:cNvSpPr>
          <p:nvPr>
            <p:ph idx="1"/>
          </p:nvPr>
        </p:nvSpPr>
        <p:spPr/>
        <p:txBody>
          <a:bodyPr>
            <a:normAutofit lnSpcReduction="10000"/>
          </a:bodyPr>
          <a:lstStyle/>
          <a:p>
            <a:pPr marL="0" indent="0">
              <a:buNone/>
            </a:pPr>
            <a:r>
              <a:rPr lang="en-IN" b="1" dirty="0"/>
              <a:t>Data Integration</a:t>
            </a:r>
            <a:endParaRPr lang="en-IN" b="1" dirty="0"/>
          </a:p>
          <a:p>
            <a:pPr>
              <a:lnSpc>
                <a:spcPct val="110000"/>
              </a:lnSpc>
              <a:buFont typeface="Arial" panose="020B0604020202020204" pitchFamily="34" charset="0"/>
              <a:buChar char="•"/>
            </a:pPr>
            <a:r>
              <a:rPr lang="en-US" sz="2400" dirty="0"/>
              <a:t>Process Data is a set of connected activities with timestamps following one specific case, or object. Every activity is an "event", and your task is to collect these events and organize them in the right order.</a:t>
            </a:r>
            <a:endParaRPr lang="en-US" sz="2400" dirty="0"/>
          </a:p>
          <a:p>
            <a:pPr>
              <a:buFont typeface="Arial" panose="020B0604020202020204" pitchFamily="34" charset="0"/>
              <a:buChar char="•"/>
            </a:pPr>
            <a:r>
              <a:rPr lang="en-US" sz="2400" dirty="0"/>
              <a:t>It helps you connect to source systems, extract the relevant data, transform it to your needs, and load it into a polished Data Model. </a:t>
            </a: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IN" sz="2400" dirty="0"/>
              <a:t>	                                                    </a:t>
            </a:r>
            <a:endParaRPr lang="en-IN" sz="2400" dirty="0"/>
          </a:p>
        </p:txBody>
      </p:sp>
      <p:pic>
        <p:nvPicPr>
          <p:cNvPr id="5" name="Picture 4"/>
          <p:cNvPicPr>
            <a:picLocks noChangeAspect="1"/>
          </p:cNvPicPr>
          <p:nvPr/>
        </p:nvPicPr>
        <p:blipFill>
          <a:blip r:embed="rId1"/>
          <a:stretch>
            <a:fillRect/>
          </a:stretch>
        </p:blipFill>
        <p:spPr>
          <a:xfrm>
            <a:off x="1790495" y="3367454"/>
            <a:ext cx="8597154" cy="2864568"/>
          </a:xfrm>
          <a:prstGeom prst="rect">
            <a:avLst/>
          </a:prstGeom>
        </p:spPr>
      </p:pic>
      <p:sp>
        <p:nvSpPr>
          <p:cNvPr id="6" name="Text Box 5"/>
          <p:cNvSpPr txBox="1"/>
          <p:nvPr/>
        </p:nvSpPr>
        <p:spPr>
          <a:xfrm>
            <a:off x="1557655" y="6641465"/>
            <a:ext cx="5182870" cy="271145"/>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Data into the EMS</a:t>
            </a:r>
            <a:endParaRPr lang="en-US" dirty="0"/>
          </a:p>
        </p:txBody>
      </p:sp>
      <p:sp>
        <p:nvSpPr>
          <p:cNvPr id="3" name="Rectangle 2"/>
          <p:cNvSpPr/>
          <p:nvPr/>
        </p:nvSpPr>
        <p:spPr>
          <a:xfrm>
            <a:off x="0" y="0"/>
            <a:ext cx="12192000" cy="232759"/>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4" name="Rectangle 3"/>
          <p:cNvSpPr/>
          <p:nvPr/>
        </p:nvSpPr>
        <p:spPr>
          <a:xfrm>
            <a:off x="8890" y="6642100"/>
            <a:ext cx="1559560" cy="2159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sp>
        <p:nvSpPr>
          <p:cNvPr id="7" name="Content Placeholder 6"/>
          <p:cNvSpPr>
            <a:spLocks noGrp="1"/>
          </p:cNvSpPr>
          <p:nvPr>
            <p:ph idx="1"/>
          </p:nvPr>
        </p:nvSpPr>
        <p:spPr/>
        <p:txBody>
          <a:bodyPr>
            <a:normAutofit/>
          </a:bodyPr>
          <a:lstStyle/>
          <a:p>
            <a:pPr>
              <a:buFont typeface="Arial" panose="020B0604020202020204" pitchFamily="34" charset="0"/>
              <a:buChar char="•"/>
            </a:pPr>
            <a:r>
              <a:rPr lang="en-IN" b="1" dirty="0"/>
              <a:t>Connect: </a:t>
            </a:r>
            <a:r>
              <a:rPr lang="en-US" sz="2400" dirty="0"/>
              <a:t>Connecting to source systems is your very first step to pull process data into the </a:t>
            </a:r>
            <a:r>
              <a:rPr lang="en-US" sz="2400" dirty="0" err="1"/>
              <a:t>Celonis</a:t>
            </a:r>
            <a:r>
              <a:rPr lang="en-US" sz="2400" dirty="0"/>
              <a:t> EMS. The EMS utilizes a broad set of technologies like Restful APIs, Soap APIs, direct database access, to connect</a:t>
            </a:r>
            <a:r>
              <a:rPr lang="en-US" dirty="0"/>
              <a:t>.</a:t>
            </a:r>
            <a:endParaRPr lang="en-US" dirty="0"/>
          </a:p>
          <a:p>
            <a:pPr>
              <a:buFont typeface="Arial" panose="020B0604020202020204" pitchFamily="34" charset="0"/>
              <a:buChar char="•"/>
            </a:pPr>
            <a:r>
              <a:rPr lang="en-US" b="1" dirty="0"/>
              <a:t>Extract: </a:t>
            </a:r>
            <a:r>
              <a:rPr lang="en-US" sz="2400" dirty="0"/>
              <a:t>It refers to a process of retrieving or collecting specific data from various sources or systems and consolidating it into a unified format or database.</a:t>
            </a:r>
            <a:endParaRPr lang="en-US" sz="2400" dirty="0"/>
          </a:p>
          <a:p>
            <a:pPr>
              <a:buFont typeface="Arial" panose="020B0604020202020204" pitchFamily="34" charset="0"/>
              <a:buChar char="•"/>
            </a:pPr>
            <a:r>
              <a:rPr lang="en-US" b="1" dirty="0"/>
              <a:t>Transform: </a:t>
            </a:r>
            <a:r>
              <a:rPr lang="en-US" sz="2400" dirty="0"/>
              <a:t>The goal is to transform your data so it can become a Process Data Model. Your most important task is to create the Activity table, also called the event log. This table is the basis for the Data Model you build to visualize your process flow. </a:t>
            </a:r>
            <a:endParaRPr lang="en-US" sz="2400" dirty="0"/>
          </a:p>
          <a:p>
            <a:pPr>
              <a:buFont typeface="Arial" panose="020B0604020202020204" pitchFamily="34" charset="0"/>
              <a:buChar char="•"/>
            </a:pPr>
            <a:r>
              <a:rPr lang="en-US" b="1" dirty="0"/>
              <a:t>Data Model: </a:t>
            </a:r>
            <a:r>
              <a:rPr lang="en-US" sz="2400" dirty="0"/>
              <a:t>It is the process of creating a visual representation of either a whole information system or parts of it to communicate connections between data points and structures.</a:t>
            </a:r>
            <a:endParaRPr lang="en-IN" dirty="0"/>
          </a:p>
        </p:txBody>
      </p:sp>
      <p:sp>
        <p:nvSpPr>
          <p:cNvPr id="5" name="Text Box 4"/>
          <p:cNvSpPr txBox="1"/>
          <p:nvPr/>
        </p:nvSpPr>
        <p:spPr>
          <a:xfrm>
            <a:off x="1568450" y="6642100"/>
            <a:ext cx="4953635" cy="25400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Data into the EMS</a:t>
            </a:r>
            <a:endParaRPr lang="en-US" dirty="0"/>
          </a:p>
        </p:txBody>
      </p:sp>
      <p:sp>
        <p:nvSpPr>
          <p:cNvPr id="3" name="Rectangle 2"/>
          <p:cNvSpPr/>
          <p:nvPr/>
        </p:nvSpPr>
        <p:spPr>
          <a:xfrm>
            <a:off x="0" y="0"/>
            <a:ext cx="12192000" cy="232759"/>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4" name="Rectangle 3"/>
          <p:cNvSpPr/>
          <p:nvPr/>
        </p:nvSpPr>
        <p:spPr>
          <a:xfrm>
            <a:off x="0" y="6642100"/>
            <a:ext cx="1528445" cy="2159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sp>
        <p:nvSpPr>
          <p:cNvPr id="7" name="Content Placeholder 6"/>
          <p:cNvSpPr>
            <a:spLocks noGrp="1"/>
          </p:cNvSpPr>
          <p:nvPr>
            <p:ph idx="1"/>
          </p:nvPr>
        </p:nvSpPr>
        <p:spPr/>
        <p:txBody>
          <a:bodyPr>
            <a:normAutofit/>
          </a:bodyPr>
          <a:lstStyle/>
          <a:p>
            <a:pPr>
              <a:buFont typeface="Arial" panose="020B0604020202020204" pitchFamily="34" charset="0"/>
              <a:buChar char="•"/>
            </a:pPr>
            <a:r>
              <a:rPr lang="en-IN" sz="2400" b="1" dirty="0"/>
              <a:t>Execution Management System (EMS): </a:t>
            </a:r>
            <a:r>
              <a:rPr lang="en-IN" sz="2400" dirty="0"/>
              <a:t>A</a:t>
            </a:r>
            <a:r>
              <a:rPr lang="en-US" sz="2400" dirty="0"/>
              <a:t>n Execution Management System (EMS) in </a:t>
            </a:r>
            <a:r>
              <a:rPr lang="en-US" sz="2400" dirty="0" err="1"/>
              <a:t>Celonis</a:t>
            </a:r>
            <a:r>
              <a:rPr lang="en-US" sz="2400" dirty="0"/>
              <a:t> Process Mining is a tool that helps organizations optimize and improve their business processes by providing real-time visibility, control, and automation.</a:t>
            </a:r>
            <a:endParaRPr lang="en-US" sz="2400" dirty="0"/>
          </a:p>
          <a:p>
            <a:pPr>
              <a:buFont typeface="Arial" panose="020B0604020202020204" pitchFamily="34" charset="0"/>
              <a:buChar char="•"/>
            </a:pPr>
            <a:r>
              <a:rPr lang="en-US" sz="2400" dirty="0" err="1"/>
              <a:t>Celonis</a:t>
            </a:r>
            <a:r>
              <a:rPr lang="en-US" sz="2400" dirty="0"/>
              <a:t> Process Mining helps you understand how these processes actually work by analyzing the data generated during their execution.</a:t>
            </a:r>
            <a:endParaRPr lang="en-US" sz="2400" dirty="0"/>
          </a:p>
          <a:p>
            <a:pPr>
              <a:buFont typeface="Arial" panose="020B0604020202020204" pitchFamily="34" charset="0"/>
              <a:buChar char="•"/>
            </a:pPr>
            <a:r>
              <a:rPr lang="en-US" sz="2400" dirty="0"/>
              <a:t>It helps to monitor, control, and optimize your business processes as they are happening, ensuring they run smoothly and efficiently.</a:t>
            </a:r>
            <a:endParaRPr lang="en-IN" sz="2400" dirty="0"/>
          </a:p>
        </p:txBody>
      </p:sp>
      <p:sp>
        <p:nvSpPr>
          <p:cNvPr id="5" name="Text Box 4"/>
          <p:cNvSpPr txBox="1"/>
          <p:nvPr/>
        </p:nvSpPr>
        <p:spPr>
          <a:xfrm>
            <a:off x="1528445" y="6642100"/>
            <a:ext cx="5166995" cy="28702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endParaRPr lang="en-IN" dirty="0"/>
          </a:p>
        </p:txBody>
      </p:sp>
      <p:sp>
        <p:nvSpPr>
          <p:cNvPr id="3" name="Content Placeholder 2"/>
          <p:cNvSpPr>
            <a:spLocks noGrp="1"/>
          </p:cNvSpPr>
          <p:nvPr>
            <p:ph idx="1"/>
          </p:nvPr>
        </p:nvSpPr>
        <p:spPr/>
        <p:txBody>
          <a:bodyPr>
            <a:normAutofit/>
          </a:bodyPr>
          <a:lstStyle/>
          <a:p>
            <a:pPr marL="0" indent="0">
              <a:buNone/>
            </a:pPr>
            <a:r>
              <a:rPr lang="en-US" dirty="0"/>
              <a:t>       </a:t>
            </a:r>
            <a:r>
              <a:rPr lang="en-US" sz="2400" dirty="0" err="1"/>
              <a:t>Celonis</a:t>
            </a:r>
            <a:r>
              <a:rPr lang="en-US" sz="2400" dirty="0"/>
              <a:t> process mining is like having a superpower for understanding and improving how things work in a business. It helps companies see exactly what's happening in their processes, like how employee's complete tasks or how customers are served. With this information, businesses can make smarter decisions, find bottlenecks, and fix problems faster. So, </a:t>
            </a:r>
            <a:r>
              <a:rPr lang="en-US" sz="2400" dirty="0" err="1"/>
              <a:t>Celonis</a:t>
            </a:r>
            <a:r>
              <a:rPr lang="en-US" sz="2400" dirty="0"/>
              <a:t> process mining is a valuable tool for making organizations run more smoothly and efficiently.</a:t>
            </a:r>
            <a:endParaRPr lang="en-US" dirty="0"/>
          </a:p>
        </p:txBody>
      </p:sp>
      <p:sp>
        <p:nvSpPr>
          <p:cNvPr id="4" name="Rectangle 3"/>
          <p:cNvSpPr/>
          <p:nvPr/>
        </p:nvSpPr>
        <p:spPr>
          <a:xfrm>
            <a:off x="0" y="0"/>
            <a:ext cx="12192000" cy="232758"/>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Rectangle 4"/>
          <p:cNvSpPr/>
          <p:nvPr/>
        </p:nvSpPr>
        <p:spPr>
          <a:xfrm>
            <a:off x="0" y="6642100"/>
            <a:ext cx="1543050" cy="2159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sp>
        <p:nvSpPr>
          <p:cNvPr id="6" name="Text Box 5"/>
          <p:cNvSpPr txBox="1"/>
          <p:nvPr/>
        </p:nvSpPr>
        <p:spPr>
          <a:xfrm>
            <a:off x="1543050" y="6642735"/>
            <a:ext cx="5053330" cy="26670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Enginnering(Data Science)</a:t>
            </a:r>
            <a:endParaRPr lang="en-IN" altLang="en-US">
              <a:solidFill>
                <a:schemeClr val="bg1"/>
              </a:solidFill>
            </a:endParaRPr>
          </a:p>
        </p:txBody>
      </p:sp>
      <p:sp>
        <p:nvSpPr>
          <p:cNvPr id="7" name="Text Box 6"/>
          <p:cNvSpPr txBox="1"/>
          <p:nvPr/>
        </p:nvSpPr>
        <p:spPr>
          <a:xfrm>
            <a:off x="5156200" y="59690"/>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References</a:t>
            </a:r>
            <a:endParaRPr lang="en-IN" dirty="0"/>
          </a:p>
        </p:txBody>
      </p:sp>
      <p:sp>
        <p:nvSpPr>
          <p:cNvPr id="3" name="Content Placeholder 2"/>
          <p:cNvSpPr>
            <a:spLocks noGrp="1"/>
          </p:cNvSpPr>
          <p:nvPr>
            <p:ph idx="1"/>
          </p:nvPr>
        </p:nvSpPr>
        <p:spPr/>
        <p:txBody>
          <a:bodyPr>
            <a:normAutofit/>
          </a:bodyPr>
          <a:lstStyle/>
          <a:p>
            <a:pPr lvl="0">
              <a:lnSpc>
                <a:spcPct val="150000"/>
              </a:lnSpc>
              <a:buFont typeface="Arial" panose="020B0604020202020204" pitchFamily="34" charset="0"/>
              <a:buChar char="•"/>
              <a:tabLst>
                <a:tab pos="457200" algn="l"/>
              </a:tabLst>
            </a:pPr>
            <a:r>
              <a:rPr lang="en-IN" sz="2400" dirty="0">
                <a:hlinkClick r:id="rId1"/>
              </a:rPr>
              <a:t>https://academy.celonis.com</a:t>
            </a:r>
            <a:endParaRPr lang="en-IN" sz="2400" dirty="0"/>
          </a:p>
          <a:p>
            <a:pPr>
              <a:lnSpc>
                <a:spcPct val="150000"/>
              </a:lnSpc>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hlinkClick r:id="rId2"/>
              </a:rPr>
              <a:t>https://appian.com/process-mining</a:t>
            </a:r>
            <a:endParaRPr lang="en-IN" sz="2400" dirty="0">
              <a:effectLst/>
              <a:latin typeface="Times New Roman" panose="02020603050405020304" pitchFamily="18" charset="0"/>
              <a:ea typeface="Times New Roman" panose="02020603050405020304" pitchFamily="18" charset="0"/>
            </a:endParaRPr>
          </a:p>
          <a:p>
            <a:pPr marL="0" indent="0">
              <a:lnSpc>
                <a:spcPct val="150000"/>
              </a:lnSpc>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2" y="0"/>
            <a:ext cx="12191998" cy="232759"/>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6" name="Rectangle 5"/>
          <p:cNvSpPr/>
          <p:nvPr/>
        </p:nvSpPr>
        <p:spPr>
          <a:xfrm>
            <a:off x="0" y="6642100"/>
            <a:ext cx="1527175" cy="23114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altLang="en-US" dirty="0" smtClean="0"/>
          </a:p>
        </p:txBody>
      </p:sp>
      <p:sp>
        <p:nvSpPr>
          <p:cNvPr id="8" name="Text Box 7"/>
          <p:cNvSpPr txBox="1"/>
          <p:nvPr/>
        </p:nvSpPr>
        <p:spPr>
          <a:xfrm>
            <a:off x="1526540" y="6641465"/>
            <a:ext cx="4965700" cy="27305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Internship Certificate</a:t>
            </a:r>
            <a:endParaRPr lang="en-IN" altLang="en-US"/>
          </a:p>
        </p:txBody>
      </p:sp>
      <p:pic>
        <p:nvPicPr>
          <p:cNvPr id="10" name="Content Placeholder 9" descr="certificate"/>
          <p:cNvPicPr>
            <a:picLocks noChangeAspect="1"/>
          </p:cNvPicPr>
          <p:nvPr>
            <p:ph idx="1"/>
          </p:nvPr>
        </p:nvPicPr>
        <p:blipFill>
          <a:blip r:embed="rId1"/>
          <a:stretch>
            <a:fillRect/>
          </a:stretch>
        </p:blipFill>
        <p:spPr>
          <a:xfrm>
            <a:off x="4184650" y="1097280"/>
            <a:ext cx="3808095" cy="5394960"/>
          </a:xfrm>
          <a:prstGeom prst="rect">
            <a:avLst/>
          </a:prstGeom>
        </p:spPr>
      </p:pic>
      <p:sp>
        <p:nvSpPr>
          <p:cNvPr id="7" name="Text Box 6"/>
          <p:cNvSpPr txBox="1"/>
          <p:nvPr/>
        </p:nvSpPr>
        <p:spPr>
          <a:xfrm>
            <a:off x="0" y="6642100"/>
            <a:ext cx="1435735" cy="260350"/>
          </a:xfrm>
          <a:prstGeom prst="rect">
            <a:avLst/>
          </a:prstGeom>
          <a:solidFill>
            <a:schemeClr val="accent2"/>
          </a:solidFill>
        </p:spPr>
        <p:txBody>
          <a:bodyPr wrap="square" rtlCol="0">
            <a:noAutofit/>
          </a:bodyPr>
          <a:p>
            <a:r>
              <a:rPr lang="en-IN" altLang="en-US">
                <a:solidFill>
                  <a:schemeClr val="bg1"/>
                </a:solidFill>
              </a:rPr>
              <a:t>224G1A32A7</a:t>
            </a:r>
            <a:endParaRPr lang="en-IN" altLang="en-US">
              <a:solidFill>
                <a:schemeClr val="bg1"/>
              </a:solidFill>
            </a:endParaRPr>
          </a:p>
        </p:txBody>
      </p:sp>
      <p:sp>
        <p:nvSpPr>
          <p:cNvPr id="8" name="Text Box 7"/>
          <p:cNvSpPr txBox="1"/>
          <p:nvPr/>
        </p:nvSpPr>
        <p:spPr>
          <a:xfrm>
            <a:off x="11752580" y="6642100"/>
            <a:ext cx="438785" cy="260350"/>
          </a:xfrm>
          <a:prstGeom prst="rect">
            <a:avLst/>
          </a:prstGeom>
          <a:solidFill>
            <a:srgbClr val="FFFF00"/>
          </a:solidFill>
        </p:spPr>
        <p:txBody>
          <a:bodyPr wrap="square" rtlCol="0">
            <a:noAutofit/>
          </a:bodyPr>
          <a:p>
            <a:r>
              <a:rPr lang="en-IN" altLang="en-US"/>
              <a:t>20</a:t>
            </a:r>
            <a:endParaRPr lang="en-IN" altLang="en-US"/>
          </a:p>
        </p:txBody>
      </p:sp>
      <p:sp>
        <p:nvSpPr>
          <p:cNvPr id="13" name="Text Box 12"/>
          <p:cNvSpPr txBox="1"/>
          <p:nvPr/>
        </p:nvSpPr>
        <p:spPr>
          <a:xfrm>
            <a:off x="1435735" y="6642735"/>
            <a:ext cx="5186045" cy="26797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
        <p:nvSpPr>
          <p:cNvPr id="3" name="Text Box 2"/>
          <p:cNvSpPr txBox="1"/>
          <p:nvPr/>
        </p:nvSpPr>
        <p:spPr>
          <a:xfrm>
            <a:off x="-635" y="635"/>
            <a:ext cx="12192635" cy="321310"/>
          </a:xfrm>
          <a:prstGeom prst="rect">
            <a:avLst/>
          </a:prstGeom>
          <a:gradFill>
            <a:gsLst>
              <a:gs pos="0">
                <a:srgbClr val="14CD68"/>
              </a:gs>
              <a:gs pos="4000">
                <a:srgbClr val="035C7D"/>
              </a:gs>
            </a:gsLst>
            <a:lin ang="5400000" scaled="0"/>
          </a:gradFill>
        </p:spPr>
        <p:txBody>
          <a:bodyPr wrap="square" rtlCol="0">
            <a:noAutofit/>
          </a:bodyPr>
          <a:p>
            <a:r>
              <a:rPr lang="en-IN" altLang="en-US">
                <a:solidFill>
                  <a:schemeClr val="bg1"/>
                </a:solidFill>
                <a:latin typeface="Forte" panose="03060902040502070203" charset="0"/>
                <a:cs typeface="Forte" panose="03060902040502070203" charset="0"/>
              </a:rPr>
              <a:t>                                                                         </a:t>
            </a:r>
            <a:r>
              <a:rPr lang="en-IN" altLang="en-US">
                <a:solidFill>
                  <a:schemeClr val="bg1"/>
                </a:solidFill>
              </a:rPr>
              <a:t>Process Minning Virtual Internship</a:t>
            </a:r>
            <a:endParaRPr lang="en-IN"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All India Council for Technical Education (AICTE) has initiated various activities for promoting industrial Internship at the graduate level in technical institutes</a:t>
            </a:r>
            <a:endParaRPr lang="en-US" sz="2400" dirty="0"/>
          </a:p>
          <a:p>
            <a:pPr>
              <a:buFont typeface="Arial" panose="020B0604020202020204" pitchFamily="34" charset="0"/>
              <a:buChar char="•"/>
            </a:pPr>
            <a:r>
              <a:rPr lang="en-US" sz="2400" dirty="0"/>
              <a:t>Edu-Skills is a Non-profit organization which enables Industry 4.0 ready digital workforce in India. </a:t>
            </a:r>
            <a:endParaRPr lang="en-US" sz="2400" dirty="0"/>
          </a:p>
          <a:p>
            <a:pPr>
              <a:buFont typeface="Arial" panose="020B0604020202020204" pitchFamily="34" charset="0"/>
              <a:buChar char="•"/>
            </a:pPr>
            <a:r>
              <a:rPr lang="en-US" sz="2400" dirty="0"/>
              <a:t>The vision of the organization is to fill the gap between Academic and Industry by ensuring world class curriculum access to the faculties and students.</a:t>
            </a:r>
            <a:endParaRPr lang="en-US" sz="2400" dirty="0"/>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Formation of the All-India Council for Technical Education (AICTE) 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1945</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 the</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Government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India.</a:t>
            </a:r>
            <a:r>
              <a:rPr lang="en-US" sz="2400" dirty="0"/>
              <a:t> </a:t>
            </a:r>
            <a:endParaRPr lang="en-US" sz="2400" dirty="0"/>
          </a:p>
          <a:p>
            <a:pPr>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mission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initiatives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enhancement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employability</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skills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students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passing</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from</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Technical</a:t>
            </a:r>
            <a:r>
              <a:rPr lang="en-US" sz="2400" spc="-3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Institutions.</a:t>
            </a:r>
            <a:endParaRPr lang="en-IN" sz="24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0" y="6642100"/>
            <a:ext cx="1366520" cy="260350"/>
          </a:xfrm>
          <a:prstGeom prst="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2241A32A7</a:t>
            </a:r>
            <a:endParaRPr lang="en-IN" dirty="0">
              <a:ln w="0"/>
              <a:solidFill>
                <a:schemeClr val="bg1"/>
              </a:solidFill>
              <a:effectLst>
                <a:outerShdw blurRad="38100" dist="19050" dir="2700000" algn="tl" rotWithShape="0">
                  <a:schemeClr val="dk1">
                    <a:alpha val="40000"/>
                  </a:schemeClr>
                </a:outerShdw>
              </a:effectLst>
            </a:endParaRPr>
          </a:p>
        </p:txBody>
      </p:sp>
      <p:sp>
        <p:nvSpPr>
          <p:cNvPr id="5" name="Rectangle 4"/>
          <p:cNvSpPr/>
          <p:nvPr/>
        </p:nvSpPr>
        <p:spPr>
          <a:xfrm>
            <a:off x="-6928" y="1"/>
            <a:ext cx="12192000" cy="232758"/>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6" name="Text Box 5"/>
          <p:cNvSpPr txBox="1"/>
          <p:nvPr/>
        </p:nvSpPr>
        <p:spPr>
          <a:xfrm>
            <a:off x="5614670" y="6642100"/>
            <a:ext cx="1294765" cy="224155"/>
          </a:xfrm>
          <a:prstGeom prst="rect">
            <a:avLst/>
          </a:prstGeom>
          <a:noFill/>
        </p:spPr>
        <p:txBody>
          <a:bodyPr wrap="square" rtlCol="0">
            <a:noAutofit/>
          </a:bodyPr>
          <a:p>
            <a:endParaRPr lang="en-IN" altLang="en-US">
              <a:solidFill>
                <a:schemeClr val="bg1"/>
              </a:solidFill>
            </a:endParaRPr>
          </a:p>
        </p:txBody>
      </p:sp>
      <p:sp>
        <p:nvSpPr>
          <p:cNvPr id="7" name="Text Box 6"/>
          <p:cNvSpPr txBox="1"/>
          <p:nvPr/>
        </p:nvSpPr>
        <p:spPr>
          <a:xfrm>
            <a:off x="1365885" y="6641465"/>
            <a:ext cx="5036820" cy="25527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0" y="0"/>
            <a:ext cx="12192000" cy="213360"/>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4" name="Rectangle 3"/>
          <p:cNvSpPr/>
          <p:nvPr/>
        </p:nvSpPr>
        <p:spPr>
          <a:xfrm>
            <a:off x="0" y="6640830"/>
            <a:ext cx="1468120" cy="21717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22G1A32A7</a:t>
            </a:r>
            <a:endParaRPr lang="en-IN" altLang="en-US" dirty="0" smtClean="0"/>
          </a:p>
        </p:txBody>
      </p:sp>
      <p:sp>
        <p:nvSpPr>
          <p:cNvPr id="6" name="Text Box 5"/>
          <p:cNvSpPr txBox="1"/>
          <p:nvPr/>
        </p:nvSpPr>
        <p:spPr>
          <a:xfrm>
            <a:off x="1467485" y="6645275"/>
            <a:ext cx="5083810" cy="302895"/>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1">
                  <a:extLst>
                    <a:ext uri="{96DAC541-7B7A-43D3-8B79-37D633B846F1}">
                      <asvg:svgBlip xmlns:asvg="http://schemas.microsoft.com/office/drawing/2016/SVG/main" r:embed="rId2"/>
                    </a:ext>
                  </a:extLst>
                </a:blip>
              </a:buBlip>
            </a:pPr>
            <a:r>
              <a:rPr lang="en-US" sz="2400" dirty="0"/>
              <a:t>Introduction</a:t>
            </a:r>
            <a:endParaRPr lang="en-US" sz="2400" dirty="0"/>
          </a:p>
          <a:p>
            <a:pPr marL="462280" indent="-462280">
              <a:buBlip>
                <a:blip r:embed="rId1">
                  <a:extLst>
                    <a:ext uri="{96DAC541-7B7A-43D3-8B79-37D633B846F1}">
                      <asvg:svgBlip xmlns:asvg="http://schemas.microsoft.com/office/drawing/2016/SVG/main" r:embed="rId2"/>
                    </a:ext>
                  </a:extLst>
                </a:blip>
              </a:buBlip>
            </a:pPr>
            <a:r>
              <a:rPr lang="en-US" altLang="en-IN" sz="2400" dirty="0"/>
              <a:t>Modules</a:t>
            </a:r>
            <a:endParaRPr lang="en-US" altLang="en-IN" sz="2400" dirty="0"/>
          </a:p>
          <a:p>
            <a:pPr marL="462280" indent="-462280">
              <a:buBlip>
                <a:blip r:embed="rId1">
                  <a:extLst>
                    <a:ext uri="{96DAC541-7B7A-43D3-8B79-37D633B846F1}">
                      <asvg:svgBlip xmlns:asvg="http://schemas.microsoft.com/office/drawing/2016/SVG/main" r:embed="rId2"/>
                    </a:ext>
                  </a:extLst>
                </a:blip>
              </a:buBlip>
            </a:pPr>
            <a:r>
              <a:rPr lang="en-US" sz="2400" dirty="0"/>
              <a:t>Modules Explanation</a:t>
            </a:r>
            <a:endParaRPr lang="en-US" sz="2400" dirty="0"/>
          </a:p>
          <a:p>
            <a:pPr marL="462280" indent="-462280">
              <a:buBlip>
                <a:blip r:embed="rId1">
                  <a:extLst>
                    <a:ext uri="{96DAC541-7B7A-43D3-8B79-37D633B846F1}">
                      <asvg:svgBlip xmlns:asvg="http://schemas.microsoft.com/office/drawing/2016/SVG/main" r:embed="rId2"/>
                    </a:ext>
                  </a:extLst>
                </a:blip>
              </a:buBlip>
            </a:pPr>
            <a:r>
              <a:rPr lang="en-US" sz="2400" dirty="0"/>
              <a:t>Conclusion</a:t>
            </a:r>
            <a:endParaRPr lang="en-US" sz="2400" dirty="0"/>
          </a:p>
          <a:p>
            <a:pPr marL="462280" indent="-462280">
              <a:buBlip>
                <a:blip r:embed="rId1">
                  <a:extLst>
                    <a:ext uri="{96DAC541-7B7A-43D3-8B79-37D633B846F1}">
                      <asvg:svgBlip xmlns:asvg="http://schemas.microsoft.com/office/drawing/2016/SVG/main" r:embed="rId2"/>
                    </a:ext>
                  </a:extLst>
                </a:blip>
              </a:buBlip>
            </a:pPr>
            <a:r>
              <a:rPr lang="en-IN" sz="2400" dirty="0"/>
              <a:t>References</a:t>
            </a:r>
            <a:endParaRPr lang="en-US" sz="2400" dirty="0"/>
          </a:p>
          <a:p>
            <a:pPr marL="0" indent="0">
              <a:buNone/>
            </a:pPr>
            <a:endParaRPr lang="en-IN" dirty="0"/>
          </a:p>
        </p:txBody>
      </p:sp>
      <p:sp>
        <p:nvSpPr>
          <p:cNvPr id="5" name="Rectangle 4"/>
          <p:cNvSpPr/>
          <p:nvPr/>
        </p:nvSpPr>
        <p:spPr>
          <a:xfrm flipH="1">
            <a:off x="0" y="6642100"/>
            <a:ext cx="1502410" cy="24511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2241A</a:t>
            </a:r>
            <a:r>
              <a:rPr lang="en-US" dirty="0" smtClean="0"/>
              <a:t>3</a:t>
            </a:r>
            <a:r>
              <a:rPr lang="en-IN" altLang="en-US" dirty="0" smtClean="0"/>
              <a:t>2A7</a:t>
            </a:r>
            <a:endParaRPr lang="en-IN" altLang="en-US" dirty="0" smtClean="0"/>
          </a:p>
        </p:txBody>
      </p:sp>
      <p:sp>
        <p:nvSpPr>
          <p:cNvPr id="6" name="Rectangle 5"/>
          <p:cNvSpPr/>
          <p:nvPr/>
        </p:nvSpPr>
        <p:spPr>
          <a:xfrm>
            <a:off x="0" y="0"/>
            <a:ext cx="12192000" cy="2327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7" name="Text Box 6"/>
          <p:cNvSpPr txBox="1"/>
          <p:nvPr/>
        </p:nvSpPr>
        <p:spPr>
          <a:xfrm>
            <a:off x="5499100" y="6647180"/>
            <a:ext cx="4064000" cy="368300"/>
          </a:xfrm>
          <a:prstGeom prst="rect">
            <a:avLst/>
          </a:prstGeom>
          <a:noFill/>
        </p:spPr>
        <p:txBody>
          <a:bodyPr wrap="square" rtlCol="0">
            <a:spAutoFit/>
          </a:bodyPr>
          <a:p>
            <a:endParaRPr lang="en-US"/>
          </a:p>
        </p:txBody>
      </p:sp>
      <p:sp>
        <p:nvSpPr>
          <p:cNvPr id="9" name="Text Box 8"/>
          <p:cNvSpPr txBox="1"/>
          <p:nvPr/>
        </p:nvSpPr>
        <p:spPr>
          <a:xfrm>
            <a:off x="1369060" y="6642100"/>
            <a:ext cx="5060950" cy="259715"/>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&amp;Engineering(Data Science)</a:t>
            </a:r>
            <a:endParaRPr lang="en-IN" altLang="en-US">
              <a:solidFill>
                <a:schemeClr val="bg1"/>
              </a:solidFill>
            </a:endParaRPr>
          </a:p>
        </p:txBody>
      </p:sp>
      <p:sp>
        <p:nvSpPr>
          <p:cNvPr id="10" name="Text Box 9"/>
          <p:cNvSpPr txBox="1"/>
          <p:nvPr/>
        </p:nvSpPr>
        <p:spPr>
          <a:xfrm>
            <a:off x="6431280" y="6642100"/>
            <a:ext cx="5375910" cy="234315"/>
          </a:xfrm>
          <a:prstGeom prst="rect">
            <a:avLst/>
          </a:prstGeom>
          <a:noFill/>
        </p:spPr>
        <p:txBody>
          <a:bodyPr wrap="square" rtlCol="0">
            <a:noAutofit/>
          </a:bodyPr>
          <a:p>
            <a:endParaRPr lang="en-US"/>
          </a:p>
        </p:txBody>
      </p:sp>
      <p:sp>
        <p:nvSpPr>
          <p:cNvPr id="4" name="Text Box 3"/>
          <p:cNvSpPr txBox="1"/>
          <p:nvPr/>
        </p:nvSpPr>
        <p:spPr>
          <a:xfrm>
            <a:off x="8063230" y="1468755"/>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a:p>
        </p:txBody>
      </p:sp>
      <p:sp>
        <p:nvSpPr>
          <p:cNvPr id="3" name="Content Placeholder 2"/>
          <p:cNvSpPr>
            <a:spLocks noGrp="1"/>
          </p:cNvSpPr>
          <p:nvPr>
            <p:ph idx="1"/>
          </p:nvPr>
        </p:nvSpPr>
        <p:spPr/>
        <p:txBody>
          <a:bodyPr>
            <a:normAutofit/>
          </a:bodyPr>
          <a:lstStyle/>
          <a:p>
            <a:pPr marL="0" indent="0">
              <a:buNone/>
            </a:pPr>
            <a:r>
              <a:rPr lang="en-US" b="1" dirty="0"/>
              <a:t>Process</a:t>
            </a:r>
            <a:endParaRPr lang="en-US" b="1" dirty="0"/>
          </a:p>
          <a:p>
            <a:pPr marL="0" indent="0">
              <a:buNone/>
            </a:pPr>
            <a:r>
              <a:rPr lang="en-US" dirty="0"/>
              <a:t>	</a:t>
            </a:r>
            <a:r>
              <a:rPr lang="en-GB" sz="3200" b="1" dirty="0" smtClean="0">
                <a:solidFill>
                  <a:srgbClr val="313537"/>
                </a:solidFill>
                <a:latin typeface="Times New Roman" panose="02020603050405020304"/>
                <a:ea typeface="Times New Roman" panose="02020603050405020304"/>
                <a:cs typeface="Times New Roman" panose="02020603050405020304"/>
                <a:sym typeface="Times New Roman" panose="02020603050405020304"/>
              </a:rPr>
              <a:t> </a:t>
            </a:r>
            <a:r>
              <a:rPr lang="en-GB" sz="1600" dirty="0" smtClean="0">
                <a:solidFill>
                  <a:srgbClr val="313537"/>
                </a:solidFill>
                <a:latin typeface="Times New Roman" panose="02020603050405020304"/>
                <a:ea typeface="Times New Roman" panose="02020603050405020304"/>
                <a:cs typeface="Times New Roman" panose="02020603050405020304"/>
                <a:sym typeface="Times New Roman" panose="02020603050405020304"/>
              </a:rPr>
              <a:t>   </a:t>
            </a:r>
            <a:r>
              <a:rPr lang="en-GB" sz="2000" dirty="0" smtClean="0">
                <a:solidFill>
                  <a:srgbClr val="313537"/>
                </a:solidFill>
                <a:latin typeface="Times New Roman" panose="02020603050405020304"/>
                <a:ea typeface="Times New Roman" panose="02020603050405020304"/>
                <a:cs typeface="Times New Roman" panose="02020603050405020304"/>
                <a:sym typeface="Times New Roman" panose="02020603050405020304"/>
              </a:rPr>
              <a:t> </a:t>
            </a:r>
            <a:r>
              <a:rPr lang="en-GB" sz="2400" dirty="0" smtClean="0">
                <a:solidFill>
                  <a:srgbClr val="313537"/>
                </a:solidFill>
                <a:latin typeface="Times New Roman" panose="02020603050405020304"/>
                <a:ea typeface="Times New Roman" panose="02020603050405020304"/>
                <a:cs typeface="Times New Roman" panose="02020603050405020304"/>
                <a:sym typeface="Times New Roman" panose="02020603050405020304"/>
              </a:rPr>
              <a:t>A process is very simply </a:t>
            </a:r>
            <a:r>
              <a:rPr lang="en-GB" sz="2400" b="1" dirty="0" smtClean="0">
                <a:solidFill>
                  <a:srgbClr val="313537"/>
                </a:solidFill>
                <a:latin typeface="Times New Roman" panose="02020603050405020304"/>
                <a:ea typeface="Times New Roman" panose="02020603050405020304"/>
                <a:cs typeface="Times New Roman" panose="02020603050405020304"/>
                <a:sym typeface="Times New Roman" panose="02020603050405020304"/>
              </a:rPr>
              <a:t>a series of linked actions or steps</a:t>
            </a:r>
            <a:r>
              <a:rPr lang="en-GB" sz="2400" dirty="0" smtClean="0">
                <a:solidFill>
                  <a:srgbClr val="313537"/>
                </a:solidFill>
                <a:latin typeface="Times New Roman" panose="02020603050405020304"/>
                <a:ea typeface="Times New Roman" panose="02020603050405020304"/>
                <a:cs typeface="Times New Roman" panose="02020603050405020304"/>
                <a:sym typeface="Times New Roman" panose="02020603050405020304"/>
              </a:rPr>
              <a:t> taken in order to achieve  particular goal. </a:t>
            </a:r>
            <a:endParaRPr lang="en-US" sz="2400" dirty="0"/>
          </a:p>
          <a:p>
            <a:pPr>
              <a:buFont typeface="Arial" panose="020B0604020202020204" pitchFamily="34" charset="0"/>
              <a:buChar char="•"/>
            </a:pPr>
            <a:r>
              <a:rPr lang="en-US" sz="2400" dirty="0" smtClean="0"/>
              <a:t>The process must involve clearly defined inputs and a single output. </a:t>
            </a:r>
            <a:endParaRPr lang="en-US" sz="2400" dirty="0"/>
          </a:p>
          <a:p>
            <a:pPr marL="0" indent="0">
              <a:buNone/>
            </a:pPr>
            <a:r>
              <a:rPr lang="en-US" sz="1800" b="1" dirty="0"/>
              <a:t>For example:</a:t>
            </a:r>
            <a:endParaRPr lang="en-US" sz="18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2400" dirty="0"/>
              <a:t>Process</a:t>
            </a:r>
            <a:endParaRPr lang="en-US" sz="2400" dirty="0"/>
          </a:p>
          <a:p>
            <a:pPr marL="0" indent="0">
              <a:buNone/>
            </a:pPr>
            <a:endParaRPr lang="en-US" dirty="0"/>
          </a:p>
          <a:p>
            <a:pPr marL="0" indent="0">
              <a:buNone/>
            </a:pPr>
            <a:endParaRPr lang="en-US" dirty="0"/>
          </a:p>
          <a:p>
            <a:pPr marL="0" indent="0">
              <a:buNone/>
            </a:pPr>
            <a:endParaRPr lang="en-US" dirty="0"/>
          </a:p>
        </p:txBody>
      </p:sp>
      <p:sp>
        <p:nvSpPr>
          <p:cNvPr id="4" name="Rectangle 3"/>
          <p:cNvSpPr/>
          <p:nvPr/>
        </p:nvSpPr>
        <p:spPr>
          <a:xfrm>
            <a:off x="-6928" y="1"/>
            <a:ext cx="12192000" cy="232758"/>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Rectangle 4"/>
          <p:cNvSpPr/>
          <p:nvPr/>
        </p:nvSpPr>
        <p:spPr>
          <a:xfrm>
            <a:off x="-43815" y="6642100"/>
            <a:ext cx="1619250" cy="2159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altLang="en-US" dirty="0" smtClean="0"/>
          </a:p>
        </p:txBody>
      </p:sp>
      <p:pic>
        <p:nvPicPr>
          <p:cNvPr id="17410" name="Picture 2" descr="What are Business Processes?. One of the interesting aspects of doing… | by  Andrew Rose | Medium"/>
          <p:cNvPicPr>
            <a:picLocks noChangeAspect="1" noChangeArrowheads="1"/>
          </p:cNvPicPr>
          <p:nvPr/>
        </p:nvPicPr>
        <p:blipFill>
          <a:blip r:embed="rId1"/>
          <a:srcRect/>
          <a:stretch>
            <a:fillRect/>
          </a:stretch>
        </p:blipFill>
        <p:spPr bwMode="auto">
          <a:xfrm>
            <a:off x="2160221" y="3367454"/>
            <a:ext cx="6734175" cy="2596784"/>
          </a:xfrm>
          <a:prstGeom prst="rect">
            <a:avLst/>
          </a:prstGeom>
          <a:noFill/>
        </p:spPr>
      </p:pic>
      <p:sp>
        <p:nvSpPr>
          <p:cNvPr id="6" name="Text Box 5"/>
          <p:cNvSpPr txBox="1"/>
          <p:nvPr/>
        </p:nvSpPr>
        <p:spPr>
          <a:xfrm>
            <a:off x="1575435" y="6642100"/>
            <a:ext cx="5057775" cy="27559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 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a:p>
        </p:txBody>
      </p:sp>
      <p:sp>
        <p:nvSpPr>
          <p:cNvPr id="3" name="Content Placeholder 2"/>
          <p:cNvSpPr>
            <a:spLocks noGrp="1"/>
          </p:cNvSpPr>
          <p:nvPr>
            <p:ph idx="1"/>
          </p:nvPr>
        </p:nvSpPr>
        <p:spPr/>
        <p:txBody>
          <a:bodyPr>
            <a:normAutofit fontScale="85000" lnSpcReduction="20000"/>
          </a:bodyPr>
          <a:lstStyle/>
          <a:p>
            <a:pPr>
              <a:lnSpc>
                <a:spcPct val="120000"/>
              </a:lnSpc>
              <a:buFont typeface="Arial" panose="020B0604020202020204" pitchFamily="34" charset="0"/>
              <a:buChar char="•"/>
            </a:pPr>
            <a:r>
              <a:rPr lang="en-US" sz="2600" b="1" dirty="0" smtClean="0"/>
              <a:t>Process mining </a:t>
            </a:r>
            <a:r>
              <a:rPr lang="en-US" sz="2600" dirty="0" smtClean="0"/>
              <a:t>is a widely-used technology to model, analyze, and optimize business processes, shows how your processes actually run.</a:t>
            </a:r>
            <a:endParaRPr lang="en-US" sz="2600" dirty="0" smtClean="0"/>
          </a:p>
          <a:p>
            <a:pPr>
              <a:lnSpc>
                <a:spcPct val="120000"/>
              </a:lnSpc>
              <a:buFont typeface="Arial" panose="020B0604020202020204" pitchFamily="34" charset="0"/>
              <a:buChar char="•"/>
            </a:pPr>
            <a:r>
              <a:rPr lang="en-US" sz="2600" dirty="0" smtClean="0"/>
              <a:t>Traditional approaches fail to understand the real-life </a:t>
            </a:r>
            <a:r>
              <a:rPr lang="en-US" sz="2600" b="1" dirty="0" smtClean="0"/>
              <a:t>complexity of processes</a:t>
            </a:r>
            <a:r>
              <a:rPr lang="en-US" sz="2600" dirty="0" smtClean="0"/>
              <a:t> and also struggle to provide complete </a:t>
            </a:r>
            <a:r>
              <a:rPr lang="en-US" sz="2600" b="1" dirty="0" smtClean="0"/>
              <a:t>insights and visibility</a:t>
            </a:r>
            <a:r>
              <a:rPr lang="en-US" sz="2600" dirty="0" smtClean="0"/>
              <a:t> given the vast amounts of data that are now available.</a:t>
            </a:r>
            <a:endParaRPr lang="en-US" sz="2600" dirty="0" smtClean="0"/>
          </a:p>
          <a:p>
            <a:pPr>
              <a:lnSpc>
                <a:spcPct val="120000"/>
              </a:lnSpc>
              <a:buFont typeface="Arial" panose="020B0604020202020204" pitchFamily="34" charset="0"/>
              <a:buChar char="•"/>
            </a:pPr>
            <a:r>
              <a:rPr lang="en-US" sz="2600" dirty="0" smtClean="0"/>
              <a:t>Process Mining is a solution to costly and time-intense efforts to get </a:t>
            </a:r>
            <a:r>
              <a:rPr lang="en-US" sz="2600" b="1" dirty="0" smtClean="0"/>
              <a:t>data-driven insights into a business </a:t>
            </a:r>
            <a:r>
              <a:rPr lang="en-US" sz="2600" dirty="0" smtClean="0"/>
              <a:t> </a:t>
            </a:r>
            <a:endParaRPr lang="en-US" sz="2600" dirty="0" smtClean="0"/>
          </a:p>
          <a:p>
            <a:pPr>
              <a:buFont typeface="Arial" panose="020B0604020202020204" pitchFamily="34" charset="0"/>
              <a:buChar char="•"/>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endParaRPr lang="en-US" sz="2400" dirty="0"/>
          </a:p>
          <a:p>
            <a:pPr marL="0" indent="0">
              <a:buNone/>
            </a:pPr>
            <a:r>
              <a:rPr lang="en-US" sz="2400" dirty="0"/>
              <a:t>		        </a:t>
            </a:r>
            <a:r>
              <a:rPr lang="en-US" sz="2000" dirty="0"/>
              <a:t>       </a:t>
            </a:r>
            <a:endParaRPr lang="en-US" sz="2000" dirty="0" smtClean="0"/>
          </a:p>
          <a:p>
            <a:pPr marL="0" indent="0">
              <a:buNone/>
            </a:pPr>
            <a:r>
              <a:rPr lang="en-US" sz="2000" dirty="0" smtClean="0"/>
              <a:t>                                      </a:t>
            </a:r>
            <a:endParaRPr lang="en-US" sz="2000" dirty="0" smtClean="0"/>
          </a:p>
          <a:p>
            <a:pPr marL="0" indent="0">
              <a:buNone/>
            </a:pPr>
            <a:r>
              <a:rPr lang="en-US" sz="2000" dirty="0" smtClean="0"/>
              <a:t>                                                               Traditional </a:t>
            </a:r>
            <a:r>
              <a:rPr lang="en-US" sz="2000" dirty="0"/>
              <a:t>Process Mapping vs Process Mining </a:t>
            </a:r>
            <a:endParaRPr lang="en-US" sz="1800" dirty="0"/>
          </a:p>
        </p:txBody>
      </p:sp>
      <p:sp>
        <p:nvSpPr>
          <p:cNvPr id="4" name="Rectangle 3"/>
          <p:cNvSpPr/>
          <p:nvPr/>
        </p:nvSpPr>
        <p:spPr>
          <a:xfrm>
            <a:off x="-6928" y="1"/>
            <a:ext cx="12192000" cy="232758"/>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Rectangle 4"/>
          <p:cNvSpPr/>
          <p:nvPr/>
        </p:nvSpPr>
        <p:spPr>
          <a:xfrm>
            <a:off x="0" y="6642100"/>
            <a:ext cx="1642745" cy="2159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altLang="en-US" dirty="0" smtClean="0"/>
          </a:p>
        </p:txBody>
      </p:sp>
      <p:pic>
        <p:nvPicPr>
          <p:cNvPr id="6" name="Picture 5"/>
          <p:cNvPicPr>
            <a:picLocks noChangeAspect="1"/>
          </p:cNvPicPr>
          <p:nvPr/>
        </p:nvPicPr>
        <p:blipFill rotWithShape="1">
          <a:blip r:embed="rId1"/>
          <a:srcRect t="18089" b="14323"/>
          <a:stretch>
            <a:fillRect/>
          </a:stretch>
        </p:blipFill>
        <p:spPr>
          <a:xfrm>
            <a:off x="3165231" y="3331650"/>
            <a:ext cx="5625550" cy="2387930"/>
          </a:xfrm>
          <a:prstGeom prst="rect">
            <a:avLst/>
          </a:prstGeom>
        </p:spPr>
      </p:pic>
      <p:sp>
        <p:nvSpPr>
          <p:cNvPr id="7" name="Text Box 6"/>
          <p:cNvSpPr txBox="1"/>
          <p:nvPr/>
        </p:nvSpPr>
        <p:spPr>
          <a:xfrm>
            <a:off x="1479550" y="6642100"/>
            <a:ext cx="4982210" cy="264795"/>
          </a:xfrm>
          <a:prstGeom prst="rect">
            <a:avLst/>
          </a:prstGeom>
          <a:noFill/>
        </p:spPr>
        <p:txBody>
          <a:bodyPr wrap="square" rtlCol="0">
            <a:noAutofit/>
          </a:bodyPr>
          <a:p>
            <a:endParaRPr lang="en-US"/>
          </a:p>
        </p:txBody>
      </p:sp>
      <p:sp>
        <p:nvSpPr>
          <p:cNvPr id="8" name="Text Box 7"/>
          <p:cNvSpPr txBox="1"/>
          <p:nvPr/>
        </p:nvSpPr>
        <p:spPr>
          <a:xfrm>
            <a:off x="1643380" y="6642735"/>
            <a:ext cx="5084445" cy="250825"/>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1706"/>
            <a:ext cx="12192000" cy="714892"/>
          </a:xfrm>
        </p:spPr>
        <p:txBody>
          <a:bodyPr/>
          <a:lstStyle/>
          <a:p>
            <a:r>
              <a:rPr lang="en-US" b="1" dirty="0">
                <a:sym typeface="+mn-ea"/>
              </a:rPr>
              <a:t> </a:t>
            </a:r>
            <a:r>
              <a:rPr lang="en-US" dirty="0">
                <a:sym typeface="+mn-ea"/>
              </a:rPr>
              <a:t> Modules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Introduction to Process Mining</a:t>
            </a:r>
            <a:endParaRPr lang="en-US" sz="2400" dirty="0"/>
          </a:p>
          <a:p>
            <a:pPr>
              <a:buFont typeface="Arial" panose="020B0604020202020204" pitchFamily="34" charset="0"/>
              <a:buChar char="•"/>
            </a:pPr>
            <a:r>
              <a:rPr lang="en-US" sz="2400" dirty="0"/>
              <a:t>Process Mining Fundamentals </a:t>
            </a:r>
            <a:endParaRPr lang="en-US" sz="2400" dirty="0"/>
          </a:p>
          <a:p>
            <a:pPr>
              <a:buFont typeface="Arial" panose="020B0604020202020204" pitchFamily="34" charset="0"/>
              <a:buChar char="•"/>
            </a:pPr>
            <a:r>
              <a:rPr lang="en-US" sz="2400" dirty="0"/>
              <a:t>Rising Star Technical</a:t>
            </a:r>
            <a:endParaRPr lang="en-US" sz="2400" dirty="0"/>
          </a:p>
          <a:p>
            <a:pPr lvl="1">
              <a:buFont typeface="Arial" panose="020B0604020202020204" pitchFamily="34" charset="0"/>
              <a:buChar char="•"/>
            </a:pPr>
            <a:r>
              <a:rPr lang="en-US" dirty="0"/>
              <a:t>Write PQL Queries</a:t>
            </a:r>
            <a:endParaRPr lang="en-US" dirty="0"/>
          </a:p>
          <a:p>
            <a:pPr lvl="1">
              <a:buFont typeface="Arial" panose="020B0604020202020204" pitchFamily="34" charset="0"/>
              <a:buChar char="•"/>
            </a:pPr>
            <a:r>
              <a:rPr lang="en-US" dirty="0"/>
              <a:t>Get Data into the EMS	</a:t>
            </a: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p:cNvSpPr/>
          <p:nvPr/>
        </p:nvSpPr>
        <p:spPr>
          <a:xfrm>
            <a:off x="0" y="0"/>
            <a:ext cx="12192000" cy="241706"/>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Rectangle 4"/>
          <p:cNvSpPr/>
          <p:nvPr/>
        </p:nvSpPr>
        <p:spPr>
          <a:xfrm>
            <a:off x="0" y="6633210"/>
            <a:ext cx="1532255" cy="22479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sp>
        <p:nvSpPr>
          <p:cNvPr id="6" name="Text Box 5"/>
          <p:cNvSpPr txBox="1"/>
          <p:nvPr/>
        </p:nvSpPr>
        <p:spPr>
          <a:xfrm>
            <a:off x="1532255" y="6633210"/>
            <a:ext cx="4970145" cy="27940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232758"/>
            <a:ext cx="12192000" cy="714892"/>
          </a:xfrm>
        </p:spPr>
        <p:txBody>
          <a:bodyPr/>
          <a:lstStyle/>
          <a:p>
            <a:r>
              <a:rPr lang="en-US" dirty="0"/>
              <a:t>Introduction to Process Mining</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b="1" dirty="0"/>
              <a:t>Process Mining </a:t>
            </a:r>
            <a:r>
              <a:rPr lang="en-US" sz="2400" dirty="0"/>
              <a:t>is the combination of two disciplines: Data Science and Business Process Management. </a:t>
            </a:r>
            <a:endParaRPr lang="en-US" sz="2400" dirty="0" smtClean="0"/>
          </a:p>
          <a:p>
            <a:pPr>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dirty="0"/>
              <a:t>                                                            Process Mining </a:t>
            </a:r>
            <a:endParaRPr lang="en-US" sz="2400" dirty="0"/>
          </a:p>
          <a:p>
            <a:pPr>
              <a:buFont typeface="Arial" panose="020B0604020202020204" pitchFamily="34" charset="0"/>
              <a:buChar char="•"/>
            </a:pPr>
            <a:r>
              <a:rPr lang="en-US" sz="2400" dirty="0" smtClean="0"/>
              <a:t>Data science is the study of data to extract meaningful insights for business.  </a:t>
            </a:r>
            <a:endParaRPr lang="en-US" sz="2400" dirty="0" smtClean="0"/>
          </a:p>
          <a:p>
            <a:pPr>
              <a:buFont typeface="Arial" panose="020B0604020202020204" pitchFamily="34" charset="0"/>
              <a:buChar char="•"/>
            </a:pPr>
            <a:r>
              <a:rPr lang="en-US" sz="2400" b="1" dirty="0" smtClean="0"/>
              <a:t>Process science</a:t>
            </a:r>
            <a:r>
              <a:rPr lang="en-US" sz="2400" dirty="0" smtClean="0"/>
              <a:t> is an emerging scientific field concerned with studying the nature of change.</a:t>
            </a:r>
            <a:endParaRPr lang="en-US" sz="2400" dirty="0" smtClean="0"/>
          </a:p>
          <a:p>
            <a:pPr>
              <a:buFont typeface="Arial" panose="020B0604020202020204" pitchFamily="34" charset="0"/>
              <a:buChar char="•"/>
            </a:pPr>
            <a:r>
              <a:rPr lang="en-US" sz="2400" dirty="0" smtClean="0"/>
              <a:t>Process Mining provide insights, identify bottlenecks, anticipate problems.</a:t>
            </a:r>
            <a:endParaRPr lang="en-US" sz="2400" dirty="0"/>
          </a:p>
        </p:txBody>
      </p:sp>
      <p:sp>
        <p:nvSpPr>
          <p:cNvPr id="4" name="Rectangle 3"/>
          <p:cNvSpPr/>
          <p:nvPr/>
        </p:nvSpPr>
        <p:spPr>
          <a:xfrm>
            <a:off x="-6928" y="0"/>
            <a:ext cx="12192000" cy="232758"/>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Rectangle 4"/>
          <p:cNvSpPr/>
          <p:nvPr/>
        </p:nvSpPr>
        <p:spPr>
          <a:xfrm>
            <a:off x="0" y="6642100"/>
            <a:ext cx="1610360" cy="2159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dirty="0"/>
          </a:p>
        </p:txBody>
      </p:sp>
      <p:pic>
        <p:nvPicPr>
          <p:cNvPr id="6" name="Picture 5"/>
          <p:cNvPicPr>
            <a:picLocks noChangeAspect="1"/>
          </p:cNvPicPr>
          <p:nvPr/>
        </p:nvPicPr>
        <p:blipFill rotWithShape="1">
          <a:blip r:embed="rId1" cstate="print"/>
          <a:srcRect l="8747" t="20930" r="13308" b="3006"/>
          <a:stretch>
            <a:fillRect/>
          </a:stretch>
        </p:blipFill>
        <p:spPr>
          <a:xfrm>
            <a:off x="3211089" y="1841902"/>
            <a:ext cx="5002306" cy="2608729"/>
          </a:xfrm>
          <a:prstGeom prst="rect">
            <a:avLst/>
          </a:prstGeom>
        </p:spPr>
      </p:pic>
      <p:sp>
        <p:nvSpPr>
          <p:cNvPr id="7" name="Text Box 6"/>
          <p:cNvSpPr txBox="1"/>
          <p:nvPr/>
        </p:nvSpPr>
        <p:spPr>
          <a:xfrm>
            <a:off x="1610360" y="6641465"/>
            <a:ext cx="5020310" cy="255905"/>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232758"/>
            <a:ext cx="12192000" cy="714892"/>
          </a:xfrm>
        </p:spPr>
        <p:txBody>
          <a:bodyPr/>
          <a:lstStyle/>
          <a:p>
            <a:r>
              <a:rPr lang="en-US" dirty="0" smtClean="0"/>
              <a:t>Digital Footprint</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a:t>Digital Footprint</a:t>
            </a:r>
            <a:endParaRPr lang="en-US" sz="2400" b="1" dirty="0"/>
          </a:p>
          <a:p>
            <a:pPr marL="0" indent="0">
              <a:buNone/>
            </a:pPr>
            <a:r>
              <a:rPr lang="en-US" sz="2400" dirty="0"/>
              <a:t>  	This digital footprint will consist mostly out of a timestamp, an activity name and a case ID. This data is all captured and can be found in the Event Log, which is a record of everything that takes place in order to perform a </a:t>
            </a:r>
            <a:r>
              <a:rPr lang="en-US" sz="2400" dirty="0" smtClean="0"/>
              <a:t>task</a:t>
            </a:r>
            <a:endParaRPr lang="en-US" sz="2400" dirty="0" smtClean="0"/>
          </a:p>
          <a:p>
            <a:pPr marL="0" indent="0">
              <a:buNone/>
            </a:pPr>
            <a:endParaRPr lang="en-US" sz="2400" dirty="0"/>
          </a:p>
        </p:txBody>
      </p:sp>
      <p:sp>
        <p:nvSpPr>
          <p:cNvPr id="4" name="Rectangle 3"/>
          <p:cNvSpPr/>
          <p:nvPr/>
        </p:nvSpPr>
        <p:spPr>
          <a:xfrm>
            <a:off x="-6928" y="0"/>
            <a:ext cx="12192000" cy="232758"/>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Rectangle 4"/>
          <p:cNvSpPr/>
          <p:nvPr/>
        </p:nvSpPr>
        <p:spPr>
          <a:xfrm>
            <a:off x="0" y="6642100"/>
            <a:ext cx="1566545" cy="23050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altLang="en-US" dirty="0" smtClean="0"/>
          </a:p>
        </p:txBody>
      </p:sp>
      <p:pic>
        <p:nvPicPr>
          <p:cNvPr id="13314" name="Picture 2"/>
          <p:cNvPicPr>
            <a:picLocks noChangeAspect="1" noChangeArrowheads="1"/>
          </p:cNvPicPr>
          <p:nvPr/>
        </p:nvPicPr>
        <p:blipFill>
          <a:blip r:embed="rId1"/>
          <a:srcRect/>
          <a:stretch>
            <a:fillRect/>
          </a:stretch>
        </p:blipFill>
        <p:spPr bwMode="auto">
          <a:xfrm>
            <a:off x="2719389" y="2620108"/>
            <a:ext cx="5395912" cy="3604846"/>
          </a:xfrm>
          <a:prstGeom prst="rect">
            <a:avLst/>
          </a:prstGeom>
          <a:noFill/>
          <a:ln w="9525">
            <a:noFill/>
            <a:miter lim="800000"/>
            <a:headEnd/>
            <a:tailEnd/>
          </a:ln>
          <a:effectLst/>
        </p:spPr>
      </p:pic>
      <p:sp>
        <p:nvSpPr>
          <p:cNvPr id="6" name="Text Box 5"/>
          <p:cNvSpPr txBox="1"/>
          <p:nvPr/>
        </p:nvSpPr>
        <p:spPr>
          <a:xfrm>
            <a:off x="1567180" y="6642735"/>
            <a:ext cx="5080635" cy="264795"/>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232758"/>
            <a:ext cx="12192000" cy="714892"/>
          </a:xfrm>
        </p:spPr>
        <p:txBody>
          <a:bodyPr/>
          <a:lstStyle/>
          <a:p>
            <a:r>
              <a:rPr lang="en-US" dirty="0" smtClean="0"/>
              <a:t>Event Log</a:t>
            </a:r>
            <a:endParaRPr lang="en-IN" dirty="0"/>
          </a:p>
        </p:txBody>
      </p:sp>
      <p:sp>
        <p:nvSpPr>
          <p:cNvPr id="3" name="Content Placeholder 2"/>
          <p:cNvSpPr>
            <a:spLocks noGrp="1"/>
          </p:cNvSpPr>
          <p:nvPr>
            <p:ph idx="1"/>
          </p:nvPr>
        </p:nvSpPr>
        <p:spPr/>
        <p:txBody>
          <a:bodyPr>
            <a:normAutofit/>
          </a:bodyPr>
          <a:lstStyle/>
          <a:p>
            <a:pPr marL="0" indent="0">
              <a:buNone/>
            </a:pPr>
            <a:r>
              <a:rPr lang="en-US" sz="2400" b="1" dirty="0" smtClean="0"/>
              <a:t>Event Log</a:t>
            </a:r>
            <a:endParaRPr lang="en-US" sz="2400" b="1" dirty="0" smtClean="0"/>
          </a:p>
          <a:p>
            <a:pPr marL="0" indent="0">
              <a:buNone/>
            </a:pPr>
            <a:r>
              <a:rPr lang="en-US" sz="2400" dirty="0" smtClean="0"/>
              <a:t>        	Event Logs are the format in which we can retrieve our digital </a:t>
            </a:r>
            <a:endParaRPr lang="en-US" sz="2400" dirty="0" smtClean="0"/>
          </a:p>
          <a:p>
            <a:pPr marL="0" indent="0">
              <a:buNone/>
            </a:pPr>
            <a:r>
              <a:rPr lang="en-US" sz="2400" dirty="0" smtClean="0"/>
              <a:t>footprints from the underlying IT systems.</a:t>
            </a:r>
            <a:endParaRPr lang="en-US" sz="2400" dirty="0" smtClean="0"/>
          </a:p>
          <a:p>
            <a:pPr>
              <a:buFont typeface="Arial" panose="020B0604020202020204" pitchFamily="34" charset="0"/>
              <a:buChar char="•"/>
            </a:pPr>
            <a:r>
              <a:rPr lang="en-US" sz="2400" dirty="0" smtClean="0"/>
              <a:t>An Event Log contains each of the three key pieces of information </a:t>
            </a:r>
            <a:endParaRPr lang="en-US" sz="2400" dirty="0" smtClean="0"/>
          </a:p>
          <a:p>
            <a:pPr marL="0" indent="0">
              <a:buNone/>
            </a:pPr>
            <a:r>
              <a:rPr lang="en-US" sz="2400" dirty="0" smtClean="0"/>
              <a:t>that our digital footprints have: </a:t>
            </a:r>
            <a:endParaRPr lang="en-US" sz="2400" dirty="0" smtClean="0"/>
          </a:p>
          <a:p>
            <a:pPr>
              <a:buFont typeface="Arial" panose="020B0604020202020204" pitchFamily="34" charset="0"/>
              <a:buChar char="•"/>
            </a:pPr>
            <a:r>
              <a:rPr lang="en-US" sz="2400" dirty="0" smtClean="0"/>
              <a:t>A </a:t>
            </a:r>
            <a:r>
              <a:rPr lang="en-US" sz="2400" b="1" dirty="0" smtClean="0"/>
              <a:t>Case ID</a:t>
            </a:r>
            <a:r>
              <a:rPr lang="en-US" sz="2400" dirty="0" smtClean="0"/>
              <a:t>: A unique identifier such as a purchase order item, invoice number or order number.</a:t>
            </a:r>
            <a:endParaRPr lang="en-US" sz="2400" dirty="0" smtClean="0"/>
          </a:p>
          <a:p>
            <a:pPr>
              <a:buFont typeface="Arial" panose="020B0604020202020204" pitchFamily="34" charset="0"/>
              <a:buChar char="•"/>
            </a:pPr>
            <a:r>
              <a:rPr lang="en-US" sz="2400" dirty="0" smtClean="0"/>
              <a:t>An </a:t>
            </a:r>
            <a:r>
              <a:rPr lang="en-US" sz="2400" b="1" dirty="0" smtClean="0"/>
              <a:t>activity</a:t>
            </a:r>
            <a:r>
              <a:rPr lang="en-US" sz="2400" dirty="0" smtClean="0"/>
              <a:t>: The description of what has happened - for example, the creation of a purchase order or the receipt of goods.</a:t>
            </a:r>
            <a:endParaRPr lang="en-US" sz="2400" dirty="0" smtClean="0"/>
          </a:p>
          <a:p>
            <a:pPr>
              <a:buFont typeface="Arial" panose="020B0604020202020204" pitchFamily="34" charset="0"/>
              <a:buChar char="•"/>
            </a:pPr>
            <a:r>
              <a:rPr lang="en-US" sz="2400" b="1" dirty="0" smtClean="0"/>
              <a:t>Timestamp: </a:t>
            </a:r>
            <a:r>
              <a:rPr lang="en-US" sz="2400" dirty="0" smtClean="0"/>
              <a:t>The date and time that the activity took place.</a:t>
            </a:r>
            <a:endParaRPr lang="en-US" sz="2400" dirty="0" smtClean="0"/>
          </a:p>
          <a:p>
            <a:pPr marL="0" indent="0">
              <a:buNone/>
            </a:pPr>
            <a:endParaRPr lang="en-US" sz="2400" dirty="0"/>
          </a:p>
        </p:txBody>
      </p:sp>
      <p:sp>
        <p:nvSpPr>
          <p:cNvPr id="4" name="Rectangle 3"/>
          <p:cNvSpPr/>
          <p:nvPr/>
        </p:nvSpPr>
        <p:spPr>
          <a:xfrm>
            <a:off x="-6928" y="0"/>
            <a:ext cx="12192000" cy="232758"/>
          </a:xfrm>
          <a:prstGeom prst="rect">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Mining Virtual Internship</a:t>
            </a:r>
            <a:endParaRPr lang="en-IN" dirty="0"/>
          </a:p>
        </p:txBody>
      </p:sp>
      <p:sp>
        <p:nvSpPr>
          <p:cNvPr id="5" name="Rectangle 4"/>
          <p:cNvSpPr/>
          <p:nvPr/>
        </p:nvSpPr>
        <p:spPr>
          <a:xfrm>
            <a:off x="0" y="6642100"/>
            <a:ext cx="1610360" cy="2159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smtClean="0"/>
              <a:t>224G1A32A7</a:t>
            </a:r>
            <a:endParaRPr lang="en-IN" altLang="en-US" dirty="0" smtClean="0"/>
          </a:p>
        </p:txBody>
      </p:sp>
      <p:pic>
        <p:nvPicPr>
          <p:cNvPr id="7" name="Picture 6" descr="A diagram of a 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5884" y="1038290"/>
            <a:ext cx="2564423" cy="2175538"/>
          </a:xfrm>
          <a:prstGeom prst="rect">
            <a:avLst/>
          </a:prstGeom>
        </p:spPr>
      </p:pic>
      <p:sp>
        <p:nvSpPr>
          <p:cNvPr id="6" name="Text Box 5"/>
          <p:cNvSpPr txBox="1"/>
          <p:nvPr/>
        </p:nvSpPr>
        <p:spPr>
          <a:xfrm>
            <a:off x="1609725" y="6642100"/>
            <a:ext cx="5074920" cy="254000"/>
          </a:xfrm>
          <a:prstGeom prst="rect">
            <a:avLst/>
          </a:prstGeom>
          <a:gradFill>
            <a:gsLst>
              <a:gs pos="0">
                <a:srgbClr val="012D86"/>
              </a:gs>
              <a:gs pos="100000">
                <a:srgbClr val="0E2557"/>
              </a:gs>
            </a:gsLst>
            <a:lin ang="5400000" scaled="0"/>
          </a:gradFill>
        </p:spPr>
        <p:txBody>
          <a:bodyPr wrap="square" rtlCol="0">
            <a:noAutofit/>
          </a:bodyPr>
          <a:p>
            <a:r>
              <a:rPr lang="en-IN" altLang="en-US">
                <a:solidFill>
                  <a:schemeClr val="bg1"/>
                </a:solidFill>
              </a:rPr>
              <a:t>Dept.Computer Science &amp; Engineering(Data Science)</a:t>
            </a:r>
            <a:endParaRPr lang="en-IN" altLang="en-US">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9622</Words>
  <Application>WPS Presentation</Application>
  <PresentationFormat>Custom</PresentationFormat>
  <Paragraphs>319</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Times New Roman</vt:lpstr>
      <vt:lpstr>Courier New</vt:lpstr>
      <vt:lpstr>Calibri</vt:lpstr>
      <vt:lpstr>Times New Roman</vt:lpstr>
      <vt:lpstr>Microsoft YaHei</vt:lpstr>
      <vt:lpstr>Arial Unicode MS</vt:lpstr>
      <vt:lpstr>Forte</vt:lpstr>
      <vt:lpstr>Custom Design</vt:lpstr>
      <vt:lpstr>PowerPoint 演示文稿</vt:lpstr>
      <vt:lpstr>PowerPoint 演示文稿</vt:lpstr>
      <vt:lpstr>Contents</vt:lpstr>
      <vt:lpstr>Introduction</vt:lpstr>
      <vt:lpstr>Introduction</vt:lpstr>
      <vt:lpstr>  Modules</vt:lpstr>
      <vt:lpstr>Introduction to Process Mining</vt:lpstr>
      <vt:lpstr>Digital Footprint</vt:lpstr>
      <vt:lpstr>Event Log</vt:lpstr>
      <vt:lpstr>Introduction to Process Mining</vt:lpstr>
      <vt:lpstr>Process Mining Fundamentals</vt:lpstr>
      <vt:lpstr>Variant Explorer</vt:lpstr>
      <vt:lpstr>PQL Queries </vt:lpstr>
      <vt:lpstr>Get Data into the EMS</vt:lpstr>
      <vt:lpstr>Get Data into the EMS</vt:lpstr>
      <vt:lpstr>Get Data into the EMS</vt:lpstr>
      <vt:lpstr>Conclusion</vt:lpstr>
      <vt:lpstr>References</vt:lpstr>
      <vt:lpstr>Internship Certificate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VAISHNAVI C</cp:lastModifiedBy>
  <cp:revision>321</cp:revision>
  <dcterms:created xsi:type="dcterms:W3CDTF">2019-06-11T05:35:00Z</dcterms:created>
  <dcterms:modified xsi:type="dcterms:W3CDTF">2024-10-21T05:43:02Z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5E5F08E715514564A80C9CBC9C6C2D1E_13</vt:lpwstr>
  </property>
  <property fmtid="{D5CDD505-2E9C-101B-9397-08002B2CF9AE}" pid="3" name="KSOProductBuildVer">
    <vt:lpwstr>1033-12.2.0.18283</vt:lpwstr>
  </property>
</Properties>
</file>