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4" r:id="rId1"/>
  </p:sldMasterIdLst>
  <p:notesMasterIdLst>
    <p:notesMasterId r:id="rId15"/>
  </p:notesMasterIdLst>
  <p:sldIdLst>
    <p:sldId id="256" r:id="rId2"/>
    <p:sldId id="257" r:id="rId3"/>
    <p:sldId id="258" r:id="rId4"/>
    <p:sldId id="263" r:id="rId5"/>
    <p:sldId id="259" r:id="rId6"/>
    <p:sldId id="262" r:id="rId7"/>
    <p:sldId id="260" r:id="rId8"/>
    <p:sldId id="261" r:id="rId9"/>
    <p:sldId id="267" r:id="rId10"/>
    <p:sldId id="264" r:id="rId11"/>
    <p:sldId id="265"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7A3A67-3F03-4C51-8592-656D677BB4DC}" type="datetimeFigureOut">
              <a:rPr lang="en-IN" smtClean="0"/>
              <a:t>18-05-2016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DF5B49-1A29-46E8-99DF-4C07CF37DB41}" type="slidenum">
              <a:rPr lang="en-IN" smtClean="0"/>
              <a:t>‹#›</a:t>
            </a:fld>
            <a:endParaRPr lang="en-IN"/>
          </a:p>
        </p:txBody>
      </p:sp>
    </p:spTree>
    <p:extLst>
      <p:ext uri="{BB962C8B-B14F-4D97-AF65-F5344CB8AC3E}">
        <p14:creationId xmlns:p14="http://schemas.microsoft.com/office/powerpoint/2010/main" val="3494444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DF5B49-1A29-46E8-99DF-4C07CF37DB41}" type="slidenum">
              <a:rPr lang="en-IN" smtClean="0"/>
              <a:t>2</a:t>
            </a:fld>
            <a:endParaRPr lang="en-IN"/>
          </a:p>
        </p:txBody>
      </p:sp>
    </p:spTree>
    <p:extLst>
      <p:ext uri="{BB962C8B-B14F-4D97-AF65-F5344CB8AC3E}">
        <p14:creationId xmlns:p14="http://schemas.microsoft.com/office/powerpoint/2010/main" val="3592074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F1CD0C-BC9C-4FA1-AFDA-35CBCA54ED60}" type="datetimeFigureOut">
              <a:rPr lang="en-IN" smtClean="0"/>
              <a:t>18-05-2016</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F0DFF09-1736-4412-A039-480BAB4D25B7}" type="slidenum">
              <a:rPr lang="en-IN" smtClean="0"/>
              <a:t>‹#›</a:t>
            </a:fld>
            <a:endParaRPr lang="en-IN"/>
          </a:p>
        </p:txBody>
      </p:sp>
    </p:spTree>
    <p:extLst>
      <p:ext uri="{BB962C8B-B14F-4D97-AF65-F5344CB8AC3E}">
        <p14:creationId xmlns:p14="http://schemas.microsoft.com/office/powerpoint/2010/main" val="370611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F1CD0C-BC9C-4FA1-AFDA-35CBCA54ED60}" type="datetimeFigureOut">
              <a:rPr lang="en-IN" smtClean="0"/>
              <a:t>18-05-2016</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F0DFF09-1736-4412-A039-480BAB4D25B7}" type="slidenum">
              <a:rPr lang="en-IN" smtClean="0"/>
              <a:t>‹#›</a:t>
            </a:fld>
            <a:endParaRPr lang="en-IN"/>
          </a:p>
        </p:txBody>
      </p:sp>
    </p:spTree>
    <p:extLst>
      <p:ext uri="{BB962C8B-B14F-4D97-AF65-F5344CB8AC3E}">
        <p14:creationId xmlns:p14="http://schemas.microsoft.com/office/powerpoint/2010/main" val="3047503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F1CD0C-BC9C-4FA1-AFDA-35CBCA54ED60}" type="datetimeFigureOut">
              <a:rPr lang="en-IN" smtClean="0"/>
              <a:t>18-05-2016</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F0DFF09-1736-4412-A039-480BAB4D25B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5865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2F1CD0C-BC9C-4FA1-AFDA-35CBCA54ED60}" type="datetimeFigureOut">
              <a:rPr lang="en-IN" smtClean="0"/>
              <a:t>18-05-2016</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0DFF09-1736-4412-A039-480BAB4D25B7}" type="slidenum">
              <a:rPr lang="en-IN" smtClean="0"/>
              <a:t>‹#›</a:t>
            </a:fld>
            <a:endParaRPr lang="en-IN"/>
          </a:p>
        </p:txBody>
      </p:sp>
    </p:spTree>
    <p:extLst>
      <p:ext uri="{BB962C8B-B14F-4D97-AF65-F5344CB8AC3E}">
        <p14:creationId xmlns:p14="http://schemas.microsoft.com/office/powerpoint/2010/main" val="200556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2F1CD0C-BC9C-4FA1-AFDA-35CBCA54ED60}" type="datetimeFigureOut">
              <a:rPr lang="en-IN" smtClean="0"/>
              <a:t>18-05-2016</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0DFF09-1736-4412-A039-480BAB4D25B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06686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2F1CD0C-BC9C-4FA1-AFDA-35CBCA54ED60}" type="datetimeFigureOut">
              <a:rPr lang="en-IN" smtClean="0"/>
              <a:t>18-05-2016</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0DFF09-1736-4412-A039-480BAB4D25B7}" type="slidenum">
              <a:rPr lang="en-IN" smtClean="0"/>
              <a:t>‹#›</a:t>
            </a:fld>
            <a:endParaRPr lang="en-IN"/>
          </a:p>
        </p:txBody>
      </p:sp>
    </p:spTree>
    <p:extLst>
      <p:ext uri="{BB962C8B-B14F-4D97-AF65-F5344CB8AC3E}">
        <p14:creationId xmlns:p14="http://schemas.microsoft.com/office/powerpoint/2010/main" val="1333497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F1CD0C-BC9C-4FA1-AFDA-35CBCA54ED60}" type="datetimeFigureOut">
              <a:rPr lang="en-IN" smtClean="0"/>
              <a:t>18-05-2016</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F0DFF09-1736-4412-A039-480BAB4D25B7}" type="slidenum">
              <a:rPr lang="en-IN" smtClean="0"/>
              <a:t>‹#›</a:t>
            </a:fld>
            <a:endParaRPr lang="en-IN"/>
          </a:p>
        </p:txBody>
      </p:sp>
    </p:spTree>
    <p:extLst>
      <p:ext uri="{BB962C8B-B14F-4D97-AF65-F5344CB8AC3E}">
        <p14:creationId xmlns:p14="http://schemas.microsoft.com/office/powerpoint/2010/main" val="4005633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F1CD0C-BC9C-4FA1-AFDA-35CBCA54ED60}" type="datetimeFigureOut">
              <a:rPr lang="en-IN" smtClean="0"/>
              <a:t>18-05-2016</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F0DFF09-1736-4412-A039-480BAB4D25B7}" type="slidenum">
              <a:rPr lang="en-IN" smtClean="0"/>
              <a:t>‹#›</a:t>
            </a:fld>
            <a:endParaRPr lang="en-IN"/>
          </a:p>
        </p:txBody>
      </p:sp>
    </p:spTree>
    <p:extLst>
      <p:ext uri="{BB962C8B-B14F-4D97-AF65-F5344CB8AC3E}">
        <p14:creationId xmlns:p14="http://schemas.microsoft.com/office/powerpoint/2010/main" val="2022291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F1CD0C-BC9C-4FA1-AFDA-35CBCA54ED60}" type="datetimeFigureOut">
              <a:rPr lang="en-IN" smtClean="0"/>
              <a:t>18-05-2016</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F0DFF09-1736-4412-A039-480BAB4D25B7}" type="slidenum">
              <a:rPr lang="en-IN" smtClean="0"/>
              <a:t>‹#›</a:t>
            </a:fld>
            <a:endParaRPr lang="en-IN"/>
          </a:p>
        </p:txBody>
      </p:sp>
    </p:spTree>
    <p:extLst>
      <p:ext uri="{BB962C8B-B14F-4D97-AF65-F5344CB8AC3E}">
        <p14:creationId xmlns:p14="http://schemas.microsoft.com/office/powerpoint/2010/main" val="3515304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F1CD0C-BC9C-4FA1-AFDA-35CBCA54ED60}" type="datetimeFigureOut">
              <a:rPr lang="en-IN" smtClean="0"/>
              <a:t>18-05-2016</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F0DFF09-1736-4412-A039-480BAB4D25B7}" type="slidenum">
              <a:rPr lang="en-IN" smtClean="0"/>
              <a:t>‹#›</a:t>
            </a:fld>
            <a:endParaRPr lang="en-IN"/>
          </a:p>
        </p:txBody>
      </p:sp>
    </p:spTree>
    <p:extLst>
      <p:ext uri="{BB962C8B-B14F-4D97-AF65-F5344CB8AC3E}">
        <p14:creationId xmlns:p14="http://schemas.microsoft.com/office/powerpoint/2010/main" val="4103135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F1CD0C-BC9C-4FA1-AFDA-35CBCA54ED60}" type="datetimeFigureOut">
              <a:rPr lang="en-IN" smtClean="0"/>
              <a:t>18-05-2016</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F0DFF09-1736-4412-A039-480BAB4D25B7}" type="slidenum">
              <a:rPr lang="en-IN" smtClean="0"/>
              <a:t>‹#›</a:t>
            </a:fld>
            <a:endParaRPr lang="en-IN"/>
          </a:p>
        </p:txBody>
      </p:sp>
    </p:spTree>
    <p:extLst>
      <p:ext uri="{BB962C8B-B14F-4D97-AF65-F5344CB8AC3E}">
        <p14:creationId xmlns:p14="http://schemas.microsoft.com/office/powerpoint/2010/main" val="857086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F1CD0C-BC9C-4FA1-AFDA-35CBCA54ED60}" type="datetimeFigureOut">
              <a:rPr lang="en-IN" smtClean="0"/>
              <a:t>18-05-2016</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F0DFF09-1736-4412-A039-480BAB4D25B7}" type="slidenum">
              <a:rPr lang="en-IN" smtClean="0"/>
              <a:t>‹#›</a:t>
            </a:fld>
            <a:endParaRPr lang="en-IN"/>
          </a:p>
        </p:txBody>
      </p:sp>
    </p:spTree>
    <p:extLst>
      <p:ext uri="{BB962C8B-B14F-4D97-AF65-F5344CB8AC3E}">
        <p14:creationId xmlns:p14="http://schemas.microsoft.com/office/powerpoint/2010/main" val="285229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F1CD0C-BC9C-4FA1-AFDA-35CBCA54ED60}" type="datetimeFigureOut">
              <a:rPr lang="en-IN" smtClean="0"/>
              <a:t>18-05-2016</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F0DFF09-1736-4412-A039-480BAB4D25B7}" type="slidenum">
              <a:rPr lang="en-IN" smtClean="0"/>
              <a:t>‹#›</a:t>
            </a:fld>
            <a:endParaRPr lang="en-IN"/>
          </a:p>
        </p:txBody>
      </p:sp>
    </p:spTree>
    <p:extLst>
      <p:ext uri="{BB962C8B-B14F-4D97-AF65-F5344CB8AC3E}">
        <p14:creationId xmlns:p14="http://schemas.microsoft.com/office/powerpoint/2010/main" val="308267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F1CD0C-BC9C-4FA1-AFDA-35CBCA54ED60}" type="datetimeFigureOut">
              <a:rPr lang="en-IN" smtClean="0"/>
              <a:t>18-05-2016</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F0DFF09-1736-4412-A039-480BAB4D25B7}" type="slidenum">
              <a:rPr lang="en-IN" smtClean="0"/>
              <a:t>‹#›</a:t>
            </a:fld>
            <a:endParaRPr lang="en-IN"/>
          </a:p>
        </p:txBody>
      </p:sp>
    </p:spTree>
    <p:extLst>
      <p:ext uri="{BB962C8B-B14F-4D97-AF65-F5344CB8AC3E}">
        <p14:creationId xmlns:p14="http://schemas.microsoft.com/office/powerpoint/2010/main" val="1861344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F1CD0C-BC9C-4FA1-AFDA-35CBCA54ED60}" type="datetimeFigureOut">
              <a:rPr lang="en-IN" smtClean="0"/>
              <a:t>18-05-2016</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F0DFF09-1736-4412-A039-480BAB4D25B7}" type="slidenum">
              <a:rPr lang="en-IN" smtClean="0"/>
              <a:t>‹#›</a:t>
            </a:fld>
            <a:endParaRPr lang="en-IN"/>
          </a:p>
        </p:txBody>
      </p:sp>
    </p:spTree>
    <p:extLst>
      <p:ext uri="{BB962C8B-B14F-4D97-AF65-F5344CB8AC3E}">
        <p14:creationId xmlns:p14="http://schemas.microsoft.com/office/powerpoint/2010/main" val="4253998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F1CD0C-BC9C-4FA1-AFDA-35CBCA54ED60}" type="datetimeFigureOut">
              <a:rPr lang="en-IN" smtClean="0"/>
              <a:t>18-05-2016</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0DFF09-1736-4412-A039-480BAB4D25B7}" type="slidenum">
              <a:rPr lang="en-IN" smtClean="0"/>
              <a:t>‹#›</a:t>
            </a:fld>
            <a:endParaRPr lang="en-IN"/>
          </a:p>
        </p:txBody>
      </p:sp>
    </p:spTree>
    <p:extLst>
      <p:ext uri="{BB962C8B-B14F-4D97-AF65-F5344CB8AC3E}">
        <p14:creationId xmlns:p14="http://schemas.microsoft.com/office/powerpoint/2010/main" val="1346708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2F1CD0C-BC9C-4FA1-AFDA-35CBCA54ED60}" type="datetimeFigureOut">
              <a:rPr lang="en-IN" smtClean="0"/>
              <a:t>18-05-2016</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F0DFF09-1736-4412-A039-480BAB4D25B7}" type="slidenum">
              <a:rPr lang="en-IN" smtClean="0"/>
              <a:t>‹#›</a:t>
            </a:fld>
            <a:endParaRPr lang="en-IN"/>
          </a:p>
        </p:txBody>
      </p:sp>
    </p:spTree>
    <p:extLst>
      <p:ext uri="{BB962C8B-B14F-4D97-AF65-F5344CB8AC3E}">
        <p14:creationId xmlns:p14="http://schemas.microsoft.com/office/powerpoint/2010/main" val="501482477"/>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49" r:id="rId15"/>
    <p:sldLayoutId id="214748395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7164" y="221673"/>
            <a:ext cx="11702472" cy="461818"/>
          </a:xfrm>
        </p:spPr>
        <p:txBody>
          <a:bodyPr>
            <a:noAutofit/>
          </a:bodyPr>
          <a:lstStyle/>
          <a:p>
            <a:pPr algn="ctr"/>
            <a:r>
              <a:rPr lang="en-IN" sz="2800" b="1" u="sng" dirty="0" smtClean="0">
                <a:latin typeface="Times New Roman" panose="02020603050405020304" pitchFamily="18" charset="0"/>
                <a:cs typeface="Times New Roman" panose="02020603050405020304" pitchFamily="18" charset="0"/>
              </a:rPr>
              <a:t>High Availability (HA) Distributed File Storage</a:t>
            </a:r>
            <a:endParaRPr lang="en-IN"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47636" y="1043709"/>
            <a:ext cx="8220364" cy="5523346"/>
          </a:xfrm>
        </p:spPr>
        <p:txBody>
          <a:bodyPr>
            <a:normAutofit/>
          </a:bodyPr>
          <a:lstStyle/>
          <a:p>
            <a:pPr algn="l"/>
            <a:r>
              <a:rPr lang="en-IN" b="1" dirty="0"/>
              <a:t> </a:t>
            </a:r>
            <a:r>
              <a:rPr lang="en-IN" dirty="0"/>
              <a:t/>
            </a:r>
            <a:br>
              <a:rPr lang="en-IN" dirty="0"/>
            </a:br>
            <a:r>
              <a:rPr lang="en-IN" b="1" dirty="0">
                <a:solidFill>
                  <a:schemeClr val="tx1"/>
                </a:solidFill>
              </a:rPr>
              <a:t>Group name: </a:t>
            </a:r>
            <a:r>
              <a:rPr lang="en-IN" b="1" dirty="0" smtClean="0">
                <a:solidFill>
                  <a:schemeClr val="tx1"/>
                </a:solidFill>
              </a:rPr>
              <a:t>Gryffindor</a:t>
            </a:r>
            <a:endParaRPr lang="en-IN" dirty="0" smtClean="0">
              <a:solidFill>
                <a:schemeClr val="tx1"/>
              </a:solidFill>
            </a:endParaRPr>
          </a:p>
          <a:p>
            <a:pPr algn="l"/>
            <a:r>
              <a:rPr lang="en-IN" dirty="0">
                <a:solidFill>
                  <a:schemeClr val="tx1"/>
                </a:solidFill>
              </a:rPr>
              <a:t/>
            </a:r>
            <a:br>
              <a:rPr lang="en-IN" dirty="0">
                <a:solidFill>
                  <a:schemeClr val="tx1"/>
                </a:solidFill>
              </a:rPr>
            </a:br>
            <a:r>
              <a:rPr lang="en-IN" b="1" dirty="0">
                <a:solidFill>
                  <a:schemeClr val="tx1"/>
                </a:solidFill>
              </a:rPr>
              <a:t>Group Members</a:t>
            </a:r>
            <a:r>
              <a:rPr lang="en-IN" b="1" dirty="0" smtClean="0">
                <a:solidFill>
                  <a:schemeClr val="tx1"/>
                </a:solidFill>
              </a:rPr>
              <a:t>:</a:t>
            </a:r>
            <a:endParaRPr lang="en-IN" dirty="0" smtClean="0">
              <a:solidFill>
                <a:schemeClr val="tx1"/>
              </a:solidFill>
            </a:endParaRPr>
          </a:p>
          <a:p>
            <a:pPr algn="l"/>
            <a:r>
              <a:rPr lang="en-IN" dirty="0">
                <a:solidFill>
                  <a:schemeClr val="tx1"/>
                </a:solidFill>
              </a:rPr>
              <a:t/>
            </a:r>
            <a:br>
              <a:rPr lang="en-IN" dirty="0">
                <a:solidFill>
                  <a:schemeClr val="tx1"/>
                </a:solidFill>
              </a:rPr>
            </a:br>
            <a:r>
              <a:rPr lang="en-IN" dirty="0">
                <a:solidFill>
                  <a:schemeClr val="tx1"/>
                </a:solidFill>
              </a:rPr>
              <a:t>ARJITH CHALASANI</a:t>
            </a:r>
            <a:br>
              <a:rPr lang="en-IN" dirty="0">
                <a:solidFill>
                  <a:schemeClr val="tx1"/>
                </a:solidFill>
              </a:rPr>
            </a:br>
            <a:r>
              <a:rPr lang="en-IN" dirty="0">
                <a:solidFill>
                  <a:schemeClr val="tx1"/>
                </a:solidFill>
              </a:rPr>
              <a:t>JITENDRA NEELAM</a:t>
            </a:r>
            <a:br>
              <a:rPr lang="en-IN" dirty="0">
                <a:solidFill>
                  <a:schemeClr val="tx1"/>
                </a:solidFill>
              </a:rPr>
            </a:br>
            <a:r>
              <a:rPr lang="en-IN" dirty="0">
                <a:solidFill>
                  <a:schemeClr val="tx1"/>
                </a:solidFill>
              </a:rPr>
              <a:t>URMILA JYOTHULA</a:t>
            </a:r>
            <a:br>
              <a:rPr lang="en-IN" dirty="0">
                <a:solidFill>
                  <a:schemeClr val="tx1"/>
                </a:solidFill>
              </a:rPr>
            </a:br>
            <a:r>
              <a:rPr lang="en-IN" dirty="0">
                <a:solidFill>
                  <a:schemeClr val="tx1"/>
                </a:solidFill>
              </a:rPr>
              <a:t>CHINNA BALAJI YALLA</a:t>
            </a:r>
            <a:br>
              <a:rPr lang="en-IN" dirty="0">
                <a:solidFill>
                  <a:schemeClr val="tx1"/>
                </a:solidFill>
              </a:rPr>
            </a:br>
            <a:r>
              <a:rPr lang="en-IN" dirty="0">
                <a:solidFill>
                  <a:schemeClr val="tx1"/>
                </a:solidFill>
              </a:rPr>
              <a:t>NITISH NAGABHAIRAVA</a:t>
            </a:r>
            <a:br>
              <a:rPr lang="en-IN" dirty="0">
                <a:solidFill>
                  <a:schemeClr val="tx1"/>
                </a:solidFill>
              </a:rPr>
            </a:br>
            <a:r>
              <a:rPr lang="en-IN" dirty="0">
                <a:solidFill>
                  <a:schemeClr val="tx1"/>
                </a:solidFill>
              </a:rPr>
              <a:t>PRANEEL REDDY PADALA</a:t>
            </a:r>
            <a:br>
              <a:rPr lang="en-IN" dirty="0">
                <a:solidFill>
                  <a:schemeClr val="tx1"/>
                </a:solidFill>
              </a:rPr>
            </a:br>
            <a:r>
              <a:rPr lang="en-IN" dirty="0">
                <a:solidFill>
                  <a:schemeClr val="tx1"/>
                </a:solidFill>
              </a:rPr>
              <a:t>SURYA TEJA BOLLIMPALLI</a:t>
            </a:r>
            <a:br>
              <a:rPr lang="en-IN" dirty="0">
                <a:solidFill>
                  <a:schemeClr val="tx1"/>
                </a:solidFill>
              </a:rPr>
            </a:br>
            <a:r>
              <a:rPr lang="en-IN" dirty="0">
                <a:solidFill>
                  <a:schemeClr val="tx1"/>
                </a:solidFill>
              </a:rPr>
              <a:t>SRI GANESH SAI GUNNAM</a:t>
            </a:r>
            <a:br>
              <a:rPr lang="en-IN" dirty="0">
                <a:solidFill>
                  <a:schemeClr val="tx1"/>
                </a:solidFill>
              </a:rPr>
            </a:br>
            <a:r>
              <a:rPr lang="en-IN" dirty="0">
                <a:solidFill>
                  <a:schemeClr val="tx1"/>
                </a:solidFill>
              </a:rPr>
              <a:t>SRI KASYAP KAPPAGANTULA</a:t>
            </a:r>
            <a:br>
              <a:rPr lang="en-IN" dirty="0">
                <a:solidFill>
                  <a:schemeClr val="tx1"/>
                </a:solidFill>
              </a:rPr>
            </a:br>
            <a:r>
              <a:rPr lang="en-IN" dirty="0">
                <a:solidFill>
                  <a:schemeClr val="tx1"/>
                </a:solidFill>
              </a:rPr>
              <a:t>SIRISHA MANASWINI BHAMIDI</a:t>
            </a:r>
            <a:br>
              <a:rPr lang="en-IN" dirty="0">
                <a:solidFill>
                  <a:schemeClr val="tx1"/>
                </a:solidFill>
              </a:rPr>
            </a:br>
            <a:r>
              <a:rPr lang="en-IN" dirty="0">
                <a:solidFill>
                  <a:schemeClr val="tx1"/>
                </a:solidFill>
              </a:rPr>
              <a:t>RAGHUVINAYAK RAO MEDISETTI</a:t>
            </a:r>
            <a:br>
              <a:rPr lang="en-IN" dirty="0">
                <a:solidFill>
                  <a:schemeClr val="tx1"/>
                </a:solidFill>
              </a:rPr>
            </a:br>
            <a:r>
              <a:rPr lang="en-IN" dirty="0">
                <a:solidFill>
                  <a:schemeClr val="tx1"/>
                </a:solidFill>
              </a:rPr>
              <a:t>MAHAMMAD SUHAIL ATCHUKATLA</a:t>
            </a:r>
          </a:p>
          <a:p>
            <a:endParaRPr lang="en-IN" dirty="0"/>
          </a:p>
        </p:txBody>
      </p:sp>
    </p:spTree>
    <p:extLst>
      <p:ext uri="{BB962C8B-B14F-4D97-AF65-F5344CB8AC3E}">
        <p14:creationId xmlns:p14="http://schemas.microsoft.com/office/powerpoint/2010/main" val="2180409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0515600" cy="701964"/>
          </a:xfrm>
        </p:spPr>
        <p:txBody>
          <a:bodyPr>
            <a:normAutofit/>
          </a:bodyPr>
          <a:lstStyle/>
          <a:p>
            <a:pPr algn="ctr"/>
            <a:r>
              <a:rPr lang="en-IN" sz="3600" u="sng" dirty="0" smtClean="0">
                <a:latin typeface="Times New Roman" panose="02020603050405020304" pitchFamily="18" charset="0"/>
                <a:cs typeface="Times New Roman" panose="02020603050405020304" pitchFamily="18" charset="0"/>
              </a:rPr>
              <a:t>Git Lab</a:t>
            </a:r>
            <a:endParaRPr lang="en-IN" sz="36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03927"/>
            <a:ext cx="10515600" cy="4773036"/>
          </a:xfrm>
        </p:spPr>
        <p:txBody>
          <a:bodyPr>
            <a:normAutofit/>
          </a:bodyPr>
          <a:lstStyle/>
          <a:p>
            <a:pPr marL="0" indent="0" algn="just">
              <a:buNone/>
            </a:pPr>
            <a:r>
              <a:rPr lang="en-IN" sz="2200" dirty="0" smtClean="0"/>
              <a:t>Git </a:t>
            </a:r>
            <a:r>
              <a:rPr lang="en-IN" sz="2200" dirty="0"/>
              <a:t>lab is used to upload all the files in the storage space and we can also update the code</a:t>
            </a:r>
            <a:r>
              <a:rPr lang="en-IN" sz="2200" dirty="0" smtClean="0"/>
              <a:t>.</a:t>
            </a:r>
          </a:p>
          <a:p>
            <a:pPr lvl="0" algn="just" hangingPunct="0"/>
            <a:r>
              <a:rPr lang="en-IN" sz="2200" dirty="0" smtClean="0">
                <a:latin typeface="Times New Roman" panose="02020603050405020304" pitchFamily="18" charset="0"/>
                <a:cs typeface="Times New Roman" panose="02020603050405020304" pitchFamily="18" charset="0"/>
              </a:rPr>
              <a:t>In </a:t>
            </a:r>
            <a:r>
              <a:rPr lang="en-IN" sz="2200" dirty="0">
                <a:latin typeface="Times New Roman" panose="02020603050405020304" pitchFamily="18" charset="0"/>
                <a:cs typeface="Times New Roman" panose="02020603050405020304" pitchFamily="18" charset="0"/>
              </a:rPr>
              <a:t>this </a:t>
            </a:r>
            <a:r>
              <a:rPr lang="en-IN" sz="2200" dirty="0" err="1">
                <a:latin typeface="Times New Roman" panose="02020603050405020304" pitchFamily="18" charset="0"/>
                <a:cs typeface="Times New Roman" panose="02020603050405020304" pitchFamily="18" charset="0"/>
              </a:rPr>
              <a:t>gitlab</a:t>
            </a:r>
            <a:r>
              <a:rPr lang="en-IN" sz="2200" dirty="0">
                <a:latin typeface="Times New Roman" panose="02020603050405020304" pitchFamily="18" charset="0"/>
                <a:cs typeface="Times New Roman" panose="02020603050405020304" pitchFamily="18" charset="0"/>
              </a:rPr>
              <a:t> is present where we store the files and these files can be replaced, delete and merge. These files can be downloaded by any member in the group</a:t>
            </a:r>
            <a:r>
              <a:rPr lang="en-IN" sz="2200" dirty="0" smtClean="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a:p>
            <a:pPr lvl="0" algn="just" hangingPunct="0"/>
            <a:r>
              <a:rPr lang="en-IN" sz="2200" dirty="0" smtClean="0">
                <a:latin typeface="Times New Roman" panose="02020603050405020304" pitchFamily="18" charset="0"/>
                <a:cs typeface="Times New Roman" panose="02020603050405020304" pitchFamily="18" charset="0"/>
              </a:rPr>
              <a:t>The </a:t>
            </a:r>
            <a:r>
              <a:rPr lang="en-IN" sz="2200" dirty="0" err="1">
                <a:latin typeface="Times New Roman" panose="02020603050405020304" pitchFamily="18" charset="0"/>
                <a:cs typeface="Times New Roman" panose="02020603050405020304" pitchFamily="18" charset="0"/>
              </a:rPr>
              <a:t>gitlab</a:t>
            </a:r>
            <a:r>
              <a:rPr lang="en-IN" sz="2200" dirty="0">
                <a:latin typeface="Times New Roman" panose="02020603050405020304" pitchFamily="18" charset="0"/>
                <a:cs typeface="Times New Roman" panose="02020603050405020304" pitchFamily="18" charset="0"/>
              </a:rPr>
              <a:t> supports many files we store different files in different places in the git lab a separate place for bin where the deleted files are stored. Libraries are also present to share data. The check ins and check outs of the members can be checked over the graphs the commits committed by the members are also seen through it</a:t>
            </a:r>
            <a:r>
              <a:rPr lang="en-IN" sz="2200" dirty="0" smtClean="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a:p>
            <a:pPr lvl="0" algn="just" hangingPunct="0"/>
            <a:r>
              <a:rPr lang="en-IN" sz="2200" dirty="0" smtClean="0">
                <a:latin typeface="Times New Roman" panose="02020603050405020304" pitchFamily="18" charset="0"/>
                <a:cs typeface="Times New Roman" panose="02020603050405020304" pitchFamily="18" charset="0"/>
              </a:rPr>
              <a:t>In </a:t>
            </a:r>
            <a:r>
              <a:rPr lang="en-IN" sz="2200" dirty="0">
                <a:latin typeface="Times New Roman" panose="02020603050405020304" pitchFamily="18" charset="0"/>
                <a:cs typeface="Times New Roman" panose="02020603050405020304" pitchFamily="18" charset="0"/>
              </a:rPr>
              <a:t>a group the task is divided among all the members and an individual coding language is divided among different members the code developed by individual developer are uploaded into the git lab and these codes can be seen by the rest of the developers in the group if they want to develop it they can replace them.</a:t>
            </a:r>
          </a:p>
          <a:p>
            <a:pPr marL="0" indent="0" algn="just">
              <a:buNone/>
            </a:pPr>
            <a:endParaRPr lang="en-IN" sz="2400" dirty="0"/>
          </a:p>
          <a:p>
            <a:pPr marL="0" indent="0" algn="just">
              <a:buNone/>
            </a:pPr>
            <a:endParaRPr lang="en-IN" sz="2400" dirty="0"/>
          </a:p>
        </p:txBody>
      </p:sp>
    </p:spTree>
    <p:extLst>
      <p:ext uri="{BB962C8B-B14F-4D97-AF65-F5344CB8AC3E}">
        <p14:creationId xmlns:p14="http://schemas.microsoft.com/office/powerpoint/2010/main" val="1015271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u="sng" dirty="0" smtClean="0">
                <a:latin typeface="Times New Roman" panose="02020603050405020304" pitchFamily="18" charset="0"/>
                <a:cs typeface="Times New Roman" panose="02020603050405020304" pitchFamily="18" charset="0"/>
              </a:rPr>
              <a:t>Lectures And discussions</a:t>
            </a:r>
            <a:endParaRPr lang="en-IN" sz="36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nSpc>
                <a:spcPct val="150000"/>
              </a:lnSpc>
            </a:pPr>
            <a:r>
              <a:rPr lang="en-IN" sz="2400" dirty="0" smtClean="0"/>
              <a:t>Through lessons and topics discussed during the lectures we get familiar with version management which helped in </a:t>
            </a:r>
            <a:r>
              <a:rPr lang="en-IN" sz="2400" dirty="0" err="1" smtClean="0"/>
              <a:t>gitlab</a:t>
            </a:r>
            <a:r>
              <a:rPr lang="en-IN" sz="2400" dirty="0" smtClean="0"/>
              <a:t> </a:t>
            </a:r>
          </a:p>
          <a:p>
            <a:pPr>
              <a:lnSpc>
                <a:spcPct val="150000"/>
              </a:lnSpc>
            </a:pPr>
            <a:r>
              <a:rPr lang="en-IN" sz="2400" dirty="0" smtClean="0"/>
              <a:t>We learned how to plan properly for the completion of project</a:t>
            </a:r>
          </a:p>
          <a:p>
            <a:pPr>
              <a:lnSpc>
                <a:spcPct val="150000"/>
              </a:lnSpc>
            </a:pPr>
            <a:r>
              <a:rPr lang="en-IN" sz="2400" dirty="0" smtClean="0"/>
              <a:t>We learned how to overcome Risks occurred during project</a:t>
            </a:r>
          </a:p>
          <a:p>
            <a:pPr>
              <a:lnSpc>
                <a:spcPct val="150000"/>
              </a:lnSpc>
            </a:pPr>
            <a:r>
              <a:rPr lang="en-IN" sz="2400" dirty="0" smtClean="0"/>
              <a:t>We learned about Quality Control, Progress Tracking and Project Organization</a:t>
            </a:r>
          </a:p>
          <a:p>
            <a:endParaRPr lang="en-IN" dirty="0" smtClean="0"/>
          </a:p>
          <a:p>
            <a:endParaRPr lang="en-IN" dirty="0"/>
          </a:p>
        </p:txBody>
      </p:sp>
    </p:spTree>
    <p:extLst>
      <p:ext uri="{BB962C8B-B14F-4D97-AF65-F5344CB8AC3E}">
        <p14:creationId xmlns:p14="http://schemas.microsoft.com/office/powerpoint/2010/main" val="1024547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latin typeface="Times New Roman" panose="02020603050405020304" pitchFamily="18" charset="0"/>
                <a:cs typeface="Times New Roman" panose="02020603050405020304" pitchFamily="18" charset="0"/>
              </a:rPr>
              <a:t>Suggestions</a:t>
            </a:r>
            <a:endParaRPr lang="en-IN"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730881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895600"/>
            <a:ext cx="8229600" cy="1143000"/>
          </a:xfrm>
        </p:spPr>
        <p:txBody>
          <a:bodyPr>
            <a:normAutofit/>
          </a:bodyPr>
          <a:lstStyle/>
          <a:p>
            <a:pPr algn="ctr"/>
            <a:r>
              <a:rPr lang="en-IN" dirty="0" smtClean="0"/>
              <a:t>THANK YOU! </a:t>
            </a:r>
            <a:r>
              <a:rPr lang="en-IN" dirty="0" smtClean="0">
                <a:sym typeface="Wingdings" pitchFamily="2" charset="2"/>
              </a:rPr>
              <a:t></a:t>
            </a:r>
            <a:endParaRPr lang="en-IN" dirty="0"/>
          </a:p>
        </p:txBody>
      </p:sp>
    </p:spTree>
    <p:extLst>
      <p:ext uri="{BB962C8B-B14F-4D97-AF65-F5344CB8AC3E}">
        <p14:creationId xmlns:p14="http://schemas.microsoft.com/office/powerpoint/2010/main" val="3380288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54" y="332509"/>
            <a:ext cx="12127345" cy="1154545"/>
          </a:xfrm>
        </p:spPr>
        <p:txBody>
          <a:bodyPr>
            <a:normAutofit/>
          </a:bodyPr>
          <a:lstStyle/>
          <a:p>
            <a:pPr algn="ctr"/>
            <a:r>
              <a:rPr lang="en-IN" sz="3600" u="sng" dirty="0"/>
              <a:t>D</a:t>
            </a:r>
            <a:r>
              <a:rPr lang="en-IN" sz="3600" u="sng" dirty="0" smtClean="0">
                <a:effectLst/>
              </a:rPr>
              <a:t>escription </a:t>
            </a:r>
            <a:r>
              <a:rPr lang="en-IN" sz="3600" u="sng" dirty="0">
                <a:effectLst/>
              </a:rPr>
              <a:t>of the project</a:t>
            </a:r>
            <a:endParaRPr lang="en-IN" sz="3600" u="sng" dirty="0"/>
          </a:p>
        </p:txBody>
      </p:sp>
      <p:sp>
        <p:nvSpPr>
          <p:cNvPr id="3" name="Content Placeholder 2"/>
          <p:cNvSpPr>
            <a:spLocks noGrp="1"/>
          </p:cNvSpPr>
          <p:nvPr>
            <p:ph idx="1"/>
          </p:nvPr>
        </p:nvSpPr>
        <p:spPr>
          <a:xfrm>
            <a:off x="1293091" y="1219200"/>
            <a:ext cx="10307782" cy="5325034"/>
          </a:xfrm>
        </p:spPr>
        <p:txBody>
          <a:bodyPr>
            <a:normAutofit/>
          </a:bodyPr>
          <a:lstStyle/>
          <a:p>
            <a:pPr algn="just" hangingPunct="0">
              <a:lnSpc>
                <a:spcPct val="100000"/>
              </a:lnSpc>
            </a:pPr>
            <a:r>
              <a:rPr lang="en-IN" sz="1800" dirty="0">
                <a:effectLst/>
                <a:latin typeface="Times New Roman" panose="02020603050405020304" pitchFamily="18" charset="0"/>
                <a:cs typeface="Times New Roman" panose="02020603050405020304" pitchFamily="18" charset="0"/>
              </a:rPr>
              <a:t>The main concept of this project is to develop a secure file storage to the company </a:t>
            </a:r>
            <a:r>
              <a:rPr lang="en-IN" sz="1800" dirty="0" err="1">
                <a:effectLst/>
                <a:latin typeface="Times New Roman" panose="02020603050405020304" pitchFamily="18" charset="0"/>
                <a:cs typeface="Times New Roman" panose="02020603050405020304" pitchFamily="18" charset="0"/>
              </a:rPr>
              <a:t>SecureFile</a:t>
            </a:r>
            <a:r>
              <a:rPr lang="en-IN" sz="1800" dirty="0">
                <a:effectLst/>
                <a:latin typeface="Times New Roman" panose="02020603050405020304" pitchFamily="18" charset="0"/>
                <a:cs typeface="Times New Roman" panose="02020603050405020304" pitchFamily="18" charset="0"/>
              </a:rPr>
              <a:t> in the form of a distributed file storage system with high availability to the customers.</a:t>
            </a:r>
          </a:p>
          <a:p>
            <a:pPr algn="just" hangingPunct="0">
              <a:lnSpc>
                <a:spcPct val="100000"/>
              </a:lnSpc>
            </a:pPr>
            <a:r>
              <a:rPr lang="en-IN" sz="1800" dirty="0">
                <a:effectLst/>
                <a:latin typeface="Times New Roman" panose="02020603050405020304" pitchFamily="18" charset="0"/>
                <a:cs typeface="Times New Roman" panose="02020603050405020304" pitchFamily="18" charset="0"/>
              </a:rPr>
              <a:t>When a user uploads a file, the file is stored in a randomly chosen server. In this we are creating replicas for the file uploaded </a:t>
            </a:r>
            <a:r>
              <a:rPr lang="en-IN" sz="1800" dirty="0" smtClean="0">
                <a:effectLst/>
                <a:latin typeface="Times New Roman" panose="02020603050405020304" pitchFamily="18" charset="0"/>
                <a:cs typeface="Times New Roman" panose="02020603050405020304" pitchFamily="18" charset="0"/>
              </a:rPr>
              <a:t>by the user </a:t>
            </a:r>
          </a:p>
          <a:p>
            <a:pPr algn="just" hangingPunct="0">
              <a:lnSpc>
                <a:spcPct val="100000"/>
              </a:lnSpc>
            </a:pPr>
            <a:r>
              <a:rPr lang="en-IN" sz="1800" dirty="0">
                <a:effectLst/>
                <a:latin typeface="Times New Roman" panose="02020603050405020304" pitchFamily="18" charset="0"/>
                <a:cs typeface="Times New Roman" panose="02020603050405020304" pitchFamily="18" charset="0"/>
              </a:rPr>
              <a:t>If a user accesses the file from one of the servers that does not have the files, it is redirected to the origin server</a:t>
            </a:r>
            <a:r>
              <a:rPr lang="en-IN" sz="1800" dirty="0" smtClean="0">
                <a:effectLst/>
                <a:latin typeface="Times New Roman" panose="02020603050405020304" pitchFamily="18" charset="0"/>
                <a:cs typeface="Times New Roman" panose="02020603050405020304" pitchFamily="18" charset="0"/>
              </a:rPr>
              <a:t>.</a:t>
            </a:r>
          </a:p>
          <a:p>
            <a:pPr algn="just" hangingPunct="0">
              <a:lnSpc>
                <a:spcPct val="100000"/>
              </a:lnSpc>
            </a:pPr>
            <a:r>
              <a:rPr lang="en-IN" sz="1800" dirty="0">
                <a:effectLst/>
                <a:latin typeface="Times New Roman" panose="02020603050405020304" pitchFamily="18" charset="0"/>
                <a:cs typeface="Times New Roman" panose="02020603050405020304" pitchFamily="18" charset="0"/>
              </a:rPr>
              <a:t> The recipient must acknowledge the reception of the message. If a recipient fails to do this multiple times in a </a:t>
            </a:r>
            <a:r>
              <a:rPr lang="en-IN" sz="1800" dirty="0" smtClean="0">
                <a:effectLst/>
                <a:latin typeface="Times New Roman" panose="02020603050405020304" pitchFamily="18" charset="0"/>
                <a:cs typeface="Times New Roman" panose="02020603050405020304" pitchFamily="18" charset="0"/>
              </a:rPr>
              <a:t>row then </a:t>
            </a:r>
            <a:r>
              <a:rPr lang="en-IN" sz="1800" dirty="0">
                <a:effectLst/>
                <a:latin typeface="Times New Roman" panose="02020603050405020304" pitchFamily="18" charset="0"/>
                <a:cs typeface="Times New Roman" panose="02020603050405020304" pitchFamily="18" charset="0"/>
              </a:rPr>
              <a:t>the server is marked as </a:t>
            </a:r>
            <a:r>
              <a:rPr lang="en-IN" sz="1800" dirty="0" smtClean="0">
                <a:effectLst/>
                <a:latin typeface="Times New Roman" panose="02020603050405020304" pitchFamily="18" charset="0"/>
                <a:cs typeface="Times New Roman" panose="02020603050405020304" pitchFamily="18" charset="0"/>
              </a:rPr>
              <a:t>down and </a:t>
            </a:r>
            <a:r>
              <a:rPr lang="en-IN" sz="1800" dirty="0">
                <a:effectLst/>
                <a:latin typeface="Times New Roman" panose="02020603050405020304" pitchFamily="18" charset="0"/>
                <a:cs typeface="Times New Roman" panose="02020603050405020304" pitchFamily="18" charset="0"/>
              </a:rPr>
              <a:t> Users are not allowed to access </a:t>
            </a:r>
            <a:r>
              <a:rPr lang="en-IN" sz="1800" dirty="0" smtClean="0">
                <a:effectLst/>
                <a:latin typeface="Times New Roman" panose="02020603050405020304" pitchFamily="18" charset="0"/>
                <a:cs typeface="Times New Roman" panose="02020603050405020304" pitchFamily="18" charset="0"/>
              </a:rPr>
              <a:t>files </a:t>
            </a:r>
            <a:r>
              <a:rPr lang="en-IN" sz="1800" dirty="0">
                <a:effectLst/>
                <a:latin typeface="Times New Roman" panose="02020603050405020304" pitchFamily="18" charset="0"/>
                <a:cs typeface="Times New Roman" panose="02020603050405020304" pitchFamily="18" charset="0"/>
              </a:rPr>
              <a:t>on failed or down </a:t>
            </a:r>
            <a:r>
              <a:rPr lang="en-IN" sz="1800" dirty="0" smtClean="0">
                <a:effectLst/>
                <a:latin typeface="Times New Roman" panose="02020603050405020304" pitchFamily="18" charset="0"/>
                <a:cs typeface="Times New Roman" panose="02020603050405020304" pitchFamily="18" charset="0"/>
              </a:rPr>
              <a:t>servers</a:t>
            </a:r>
          </a:p>
          <a:p>
            <a:pPr algn="just" hangingPunct="0">
              <a:lnSpc>
                <a:spcPct val="100000"/>
              </a:lnSpc>
            </a:pPr>
            <a:r>
              <a:rPr lang="en-IN" sz="1800" dirty="0" smtClean="0">
                <a:effectLst/>
                <a:latin typeface="Times New Roman" panose="02020603050405020304" pitchFamily="18" charset="0"/>
                <a:cs typeface="Times New Roman" panose="02020603050405020304" pitchFamily="18" charset="0"/>
              </a:rPr>
              <a:t>Administer has to fix that server manually and has to put that server bac online </a:t>
            </a:r>
          </a:p>
          <a:p>
            <a:pPr algn="just" hangingPunct="0">
              <a:lnSpc>
                <a:spcPct val="100000"/>
              </a:lnSpc>
            </a:pPr>
            <a:r>
              <a:rPr lang="en-IN" sz="1800" dirty="0">
                <a:effectLst/>
                <a:latin typeface="Times New Roman" panose="02020603050405020304" pitchFamily="18" charset="0"/>
                <a:cs typeface="Times New Roman" panose="02020603050405020304" pitchFamily="18" charset="0"/>
              </a:rPr>
              <a:t>Each user defines </a:t>
            </a:r>
            <a:r>
              <a:rPr lang="en-IN" sz="1800" dirty="0" smtClean="0">
                <a:effectLst/>
                <a:latin typeface="Times New Roman" panose="02020603050405020304" pitchFamily="18" charset="0"/>
                <a:cs typeface="Times New Roman" panose="02020603050405020304" pitchFamily="18" charset="0"/>
              </a:rPr>
              <a:t>by a </a:t>
            </a:r>
            <a:r>
              <a:rPr lang="en-IN" sz="1800" dirty="0">
                <a:effectLst/>
                <a:latin typeface="Times New Roman" panose="02020603050405020304" pitchFamily="18" charset="0"/>
                <a:cs typeface="Times New Roman" panose="02020603050405020304" pitchFamily="18" charset="0"/>
              </a:rPr>
              <a:t>namespace on the </a:t>
            </a:r>
            <a:r>
              <a:rPr lang="en-IN" sz="1800" dirty="0" smtClean="0">
                <a:effectLst/>
                <a:latin typeface="Times New Roman" panose="02020603050405020304" pitchFamily="18" charset="0"/>
                <a:cs typeface="Times New Roman" panose="02020603050405020304" pitchFamily="18" charset="0"/>
              </a:rPr>
              <a:t>server </a:t>
            </a:r>
            <a:r>
              <a:rPr lang="en-IN" sz="1800" dirty="0">
                <a:effectLst/>
                <a:latin typeface="Times New Roman" panose="02020603050405020304" pitchFamily="18" charset="0"/>
                <a:cs typeface="Times New Roman" panose="02020603050405020304" pitchFamily="18" charset="0"/>
              </a:rPr>
              <a:t> by assigning a unique root folder to each </a:t>
            </a:r>
            <a:r>
              <a:rPr lang="en-IN" sz="1800" dirty="0" smtClean="0">
                <a:effectLst/>
                <a:latin typeface="Times New Roman" panose="02020603050405020304" pitchFamily="18" charset="0"/>
                <a:cs typeface="Times New Roman" panose="02020603050405020304" pitchFamily="18" charset="0"/>
              </a:rPr>
              <a:t>user .This </a:t>
            </a:r>
            <a:r>
              <a:rPr lang="en-IN" sz="1800" dirty="0">
                <a:effectLst/>
                <a:latin typeface="Times New Roman" panose="02020603050405020304" pitchFamily="18" charset="0"/>
                <a:cs typeface="Times New Roman" panose="02020603050405020304" pitchFamily="18" charset="0"/>
              </a:rPr>
              <a:t>way two users can upload identical files without conflict. </a:t>
            </a:r>
            <a:r>
              <a:rPr lang="en-IN" sz="1800" dirty="0" smtClean="0">
                <a:effectLst/>
                <a:latin typeface="Times New Roman" panose="02020603050405020304" pitchFamily="18" charset="0"/>
                <a:cs typeface="Times New Roman" panose="02020603050405020304" pitchFamily="18" charset="0"/>
              </a:rPr>
              <a:t> </a:t>
            </a:r>
          </a:p>
          <a:p>
            <a:pPr algn="just" hangingPunct="0">
              <a:lnSpc>
                <a:spcPct val="100000"/>
              </a:lnSpc>
            </a:pPr>
            <a:r>
              <a:rPr lang="en-IN" sz="1800" dirty="0">
                <a:effectLst/>
                <a:latin typeface="Times New Roman" panose="02020603050405020304" pitchFamily="18" charset="0"/>
                <a:cs typeface="Times New Roman" panose="02020603050405020304" pitchFamily="18" charset="0"/>
              </a:rPr>
              <a:t> The owner can decide which other users can have access to a owned file as well as delete the file.  An editor can read as well as modify </a:t>
            </a:r>
            <a:r>
              <a:rPr lang="en-IN" sz="1800" dirty="0" smtClean="0">
                <a:effectLst/>
                <a:latin typeface="Times New Roman" panose="02020603050405020304" pitchFamily="18" charset="0"/>
                <a:cs typeface="Times New Roman" panose="02020603050405020304" pitchFamily="18" charset="0"/>
              </a:rPr>
              <a:t>but can not delete the file.</a:t>
            </a:r>
          </a:p>
          <a:p>
            <a:pPr algn="just" hangingPunct="0">
              <a:lnSpc>
                <a:spcPct val="100000"/>
              </a:lnSpc>
            </a:pPr>
            <a:r>
              <a:rPr lang="en-IN" sz="1800" dirty="0">
                <a:effectLst/>
                <a:latin typeface="Times New Roman" panose="02020603050405020304" pitchFamily="18" charset="0"/>
                <a:cs typeface="Times New Roman" panose="02020603050405020304" pitchFamily="18" charset="0"/>
              </a:rPr>
              <a:t>The admin server is used for storing server, file and user data in an SQL database</a:t>
            </a:r>
          </a:p>
        </p:txBody>
      </p:sp>
    </p:spTree>
    <p:extLst>
      <p:ext uri="{BB962C8B-B14F-4D97-AF65-F5344CB8AC3E}">
        <p14:creationId xmlns:p14="http://schemas.microsoft.com/office/powerpoint/2010/main" val="238278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80654"/>
          </a:xfrm>
        </p:spPr>
        <p:txBody>
          <a:bodyPr>
            <a:normAutofit/>
          </a:bodyPr>
          <a:lstStyle/>
          <a:p>
            <a:pPr algn="ctr"/>
            <a:r>
              <a:rPr lang="en-IN" sz="3600" u="sng" dirty="0" smtClean="0"/>
              <a:t>System Architecture</a:t>
            </a:r>
            <a:endParaRPr lang="en-IN" sz="3600"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7772" y="1080655"/>
            <a:ext cx="7956455" cy="3953163"/>
          </a:xfrm>
        </p:spPr>
      </p:pic>
      <p:sp>
        <p:nvSpPr>
          <p:cNvPr id="5" name="Rectangle 4"/>
          <p:cNvSpPr/>
          <p:nvPr/>
        </p:nvSpPr>
        <p:spPr>
          <a:xfrm>
            <a:off x="304800" y="5292436"/>
            <a:ext cx="11166764" cy="679545"/>
          </a:xfrm>
          <a:prstGeom prst="rect">
            <a:avLst/>
          </a:prstGeom>
        </p:spPr>
        <p:txBody>
          <a:bodyPr wrap="square">
            <a:spAutoFit/>
          </a:bodyPr>
          <a:lstStyle/>
          <a:p>
            <a:pPr marL="895350" marR="88900" indent="-285750" algn="just" hangingPunct="0">
              <a:lnSpc>
                <a:spcPct val="106000"/>
              </a:lnSpc>
              <a:spcAft>
                <a:spcPts val="0"/>
              </a:spcAft>
              <a:buFont typeface="Arial" panose="020B0604020202020204" pitchFamily="34" charset="0"/>
              <a:buChar char="•"/>
            </a:pP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The </a:t>
            </a:r>
            <a:r>
              <a:rPr lang="en-IN" dirty="0">
                <a:latin typeface="Times New Roman" panose="02020603050405020304" pitchFamily="18" charset="0"/>
                <a:ea typeface="Times New Roman" panose="02020603050405020304" pitchFamily="18" charset="0"/>
                <a:cs typeface="Times New Roman" panose="02020603050405020304" pitchFamily="18" charset="0"/>
              </a:rPr>
              <a:t>system </a:t>
            </a: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Architecture can </a:t>
            </a:r>
            <a:r>
              <a:rPr lang="en-IN" dirty="0">
                <a:latin typeface="Times New Roman" panose="02020603050405020304" pitchFamily="18" charset="0"/>
                <a:ea typeface="Times New Roman" panose="02020603050405020304" pitchFamily="18" charset="0"/>
                <a:cs typeface="Times New Roman" panose="02020603050405020304" pitchFamily="18" charset="0"/>
              </a:rPr>
              <a:t>be determined in three sections they are the front end, database and the back end of the </a:t>
            </a: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system</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9977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06763"/>
          </a:xfrm>
        </p:spPr>
        <p:txBody>
          <a:bodyPr>
            <a:normAutofit/>
          </a:bodyPr>
          <a:lstStyle/>
          <a:p>
            <a:pPr algn="ctr"/>
            <a:r>
              <a:rPr lang="en-IN" sz="3600" u="sng" dirty="0">
                <a:latin typeface="Times New Roman" panose="02020603050405020304" pitchFamily="18" charset="0"/>
                <a:cs typeface="Times New Roman" panose="02020603050405020304" pitchFamily="18" charset="0"/>
              </a:rPr>
              <a:t>Replication </a:t>
            </a:r>
            <a:r>
              <a:rPr lang="en-IN" sz="3600" u="sng" dirty="0" smtClean="0">
                <a:latin typeface="Times New Roman" panose="02020603050405020304" pitchFamily="18" charset="0"/>
                <a:cs typeface="Times New Roman" panose="02020603050405020304" pitchFamily="18" charset="0"/>
              </a:rPr>
              <a:t>Connection</a:t>
            </a:r>
            <a:endParaRPr lang="en-IN" sz="3600" u="sng"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4489" y="1006764"/>
            <a:ext cx="6063022" cy="3602181"/>
          </a:xfrm>
        </p:spPr>
      </p:pic>
      <p:sp>
        <p:nvSpPr>
          <p:cNvPr id="5" name="Rectangle 4"/>
          <p:cNvSpPr/>
          <p:nvPr/>
        </p:nvSpPr>
        <p:spPr>
          <a:xfrm>
            <a:off x="838200" y="4322617"/>
            <a:ext cx="10515599" cy="2233368"/>
          </a:xfrm>
          <a:prstGeom prst="rect">
            <a:avLst/>
          </a:prstGeom>
        </p:spPr>
        <p:txBody>
          <a:bodyPr wrap="square">
            <a:spAutoFit/>
          </a:bodyPr>
          <a:lstStyle/>
          <a:p>
            <a:pPr marL="177800">
              <a:lnSpc>
                <a:spcPct val="107000"/>
              </a:lnSpc>
              <a:spcAft>
                <a:spcPts val="0"/>
              </a:spcAft>
            </a:pPr>
            <a:r>
              <a:rPr lang="en-IN" sz="1400" b="1" dirty="0">
                <a:latin typeface="Times New Roman" panose="02020603050405020304" pitchFamily="18" charset="0"/>
                <a:ea typeface="Times New Roman" panose="02020603050405020304" pitchFamily="18" charset="0"/>
                <a:cs typeface="Times New Roman" panose="02020603050405020304" pitchFamily="18" charset="0"/>
              </a:rPr>
              <a:t>Cluster:</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ts val="700"/>
              </a:lnSpc>
              <a:spcAft>
                <a:spcPts val="0"/>
              </a:spcAft>
            </a:pPr>
            <a:r>
              <a:rPr lang="en-IN" sz="1400" dirty="0">
                <a:latin typeface="Times New Roman" panose="02020603050405020304" pitchFamily="18" charset="0"/>
                <a:ea typeface="Times New Roman" panose="02020603050405020304" pitchFamily="18" charset="0"/>
                <a:cs typeface="Times New Roman" panose="02020603050405020304" pitchFamily="18" charset="0"/>
              </a:rPr>
              <a:t> </a:t>
            </a:r>
          </a:p>
          <a:p>
            <a:pPr marL="285750" lvl="0" indent="-285750" algn="just" hangingPunct="0">
              <a:lnSpc>
                <a:spcPct val="107000"/>
              </a:lnSpc>
              <a:spcAft>
                <a:spcPts val="0"/>
              </a:spcAft>
              <a:buFont typeface="Arial" panose="020B0604020202020204" pitchFamily="34" charset="0"/>
              <a:buChar char="•"/>
              <a:tabLst>
                <a:tab pos="635000" algn="l"/>
              </a:tabLst>
            </a:pPr>
            <a:r>
              <a:rPr lang="en-IN" sz="1400" dirty="0">
                <a:latin typeface="Times New Roman" panose="02020603050405020304" pitchFamily="18" charset="0"/>
                <a:ea typeface="Times New Roman" panose="02020603050405020304" pitchFamily="18" charset="0"/>
                <a:cs typeface="Times New Roman" panose="02020603050405020304" pitchFamily="18" charset="0"/>
              </a:rPr>
              <a:t>Cluster and users are connected and registered with SSL connection. </a:t>
            </a:r>
          </a:p>
          <a:p>
            <a:pPr>
              <a:lnSpc>
                <a:spcPts val="30"/>
              </a:lnSpc>
              <a:spcAft>
                <a:spcPts val="0"/>
              </a:spcAft>
            </a:pPr>
            <a:r>
              <a:rPr lang="en-IN" sz="1400" dirty="0">
                <a:latin typeface="Times New Roman" panose="02020603050405020304" pitchFamily="18" charset="0"/>
                <a:ea typeface="Times New Roman" panose="02020603050405020304" pitchFamily="18" charset="0"/>
                <a:cs typeface="Times New Roman" panose="02020603050405020304" pitchFamily="18" charset="0"/>
              </a:rPr>
              <a:t> </a:t>
            </a:r>
          </a:p>
          <a:p>
            <a:pPr marL="285750" lvl="0" indent="-285750" algn="just" hangingPunct="0">
              <a:lnSpc>
                <a:spcPct val="115000"/>
              </a:lnSpc>
              <a:spcAft>
                <a:spcPts val="0"/>
              </a:spcAft>
              <a:buFont typeface="Arial" panose="020B0604020202020204" pitchFamily="34" charset="0"/>
              <a:buChar char="•"/>
              <a:tabLst>
                <a:tab pos="673100" algn="l"/>
              </a:tabLst>
            </a:pPr>
            <a:r>
              <a:rPr lang="en-IN" sz="1400" dirty="0">
                <a:latin typeface="Times New Roman" panose="02020603050405020304" pitchFamily="18" charset="0"/>
                <a:ea typeface="Times New Roman" panose="02020603050405020304" pitchFamily="18" charset="0"/>
                <a:cs typeface="Times New Roman" panose="02020603050405020304" pitchFamily="18" charset="0"/>
              </a:rPr>
              <a:t>Cluster connects the master users to the master database and for the slave users slave database is randomly selected. </a:t>
            </a:r>
          </a:p>
          <a:p>
            <a:pPr marL="285750" lvl="0" indent="-285750" algn="just" hangingPunct="0">
              <a:lnSpc>
                <a:spcPct val="107000"/>
              </a:lnSpc>
              <a:spcAft>
                <a:spcPts val="0"/>
              </a:spcAft>
              <a:buFont typeface="Arial" panose="020B0604020202020204" pitchFamily="34" charset="0"/>
              <a:buChar char="•"/>
              <a:tabLst>
                <a:tab pos="635000" algn="l"/>
              </a:tabLst>
            </a:pPr>
            <a:r>
              <a:rPr lang="en-IN" sz="1400" dirty="0" smtClean="0">
                <a:latin typeface="Times New Roman" panose="02020603050405020304" pitchFamily="18" charset="0"/>
                <a:ea typeface="Times New Roman" panose="02020603050405020304" pitchFamily="18" charset="0"/>
                <a:cs typeface="Times New Roman" panose="02020603050405020304" pitchFamily="18" charset="0"/>
              </a:rPr>
              <a:t>The </a:t>
            </a:r>
            <a:r>
              <a:rPr lang="en-IN" sz="1400" dirty="0">
                <a:latin typeface="Times New Roman" panose="02020603050405020304" pitchFamily="18" charset="0"/>
                <a:ea typeface="Times New Roman" panose="02020603050405020304" pitchFamily="18" charset="0"/>
                <a:cs typeface="Times New Roman" panose="02020603050405020304" pitchFamily="18" charset="0"/>
              </a:rPr>
              <a:t>cluster is connected to master and slave using SSH connection. </a:t>
            </a:r>
          </a:p>
          <a:p>
            <a:pPr>
              <a:lnSpc>
                <a:spcPts val="685"/>
              </a:lnSpc>
              <a:spcAft>
                <a:spcPts val="0"/>
              </a:spcAft>
            </a:pPr>
            <a:r>
              <a:rPr lang="en-IN" sz="1400" dirty="0">
                <a:latin typeface="Times New Roman" panose="02020603050405020304" pitchFamily="18" charset="0"/>
                <a:ea typeface="Times New Roman" panose="02020603050405020304" pitchFamily="18" charset="0"/>
                <a:cs typeface="Times New Roman" panose="02020603050405020304" pitchFamily="18" charset="0"/>
              </a:rPr>
              <a:t> </a:t>
            </a:r>
          </a:p>
          <a:p>
            <a:pPr marL="177800">
              <a:lnSpc>
                <a:spcPct val="107000"/>
              </a:lnSpc>
              <a:spcAft>
                <a:spcPts val="0"/>
              </a:spcAft>
            </a:pPr>
            <a:r>
              <a:rPr lang="en-IN" sz="1400" b="1" dirty="0">
                <a:latin typeface="Times New Roman" panose="02020603050405020304" pitchFamily="18" charset="0"/>
                <a:ea typeface="Times New Roman" panose="02020603050405020304" pitchFamily="18" charset="0"/>
                <a:cs typeface="Times New Roman" panose="02020603050405020304" pitchFamily="18" charset="0"/>
              </a:rPr>
              <a:t>Master and Slave:</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ts val="725"/>
              </a:lnSpc>
              <a:spcAft>
                <a:spcPts val="0"/>
              </a:spcAft>
            </a:pPr>
            <a:r>
              <a:rPr lang="en-IN" sz="1400" dirty="0">
                <a:latin typeface="Times New Roman" panose="02020603050405020304" pitchFamily="18" charset="0"/>
                <a:ea typeface="Times New Roman" panose="02020603050405020304" pitchFamily="18" charset="0"/>
                <a:cs typeface="Times New Roman" panose="02020603050405020304" pitchFamily="18" charset="0"/>
              </a:rPr>
              <a:t> </a:t>
            </a:r>
          </a:p>
          <a:p>
            <a:pPr marL="285750" lvl="0" indent="-285750" algn="just" hangingPunct="0">
              <a:lnSpc>
                <a:spcPct val="107000"/>
              </a:lnSpc>
              <a:spcAft>
                <a:spcPts val="0"/>
              </a:spcAft>
              <a:buFont typeface="Arial" panose="020B0604020202020204" pitchFamily="34" charset="0"/>
              <a:buChar char="•"/>
              <a:tabLst>
                <a:tab pos="635000" algn="l"/>
              </a:tabLst>
            </a:pPr>
            <a:r>
              <a:rPr lang="en-IN" sz="1400" dirty="0" smtClean="0">
                <a:latin typeface="Times New Roman" panose="02020603050405020304" pitchFamily="18" charset="0"/>
                <a:ea typeface="Times New Roman" panose="02020603050405020304" pitchFamily="18" charset="0"/>
                <a:cs typeface="Times New Roman" panose="02020603050405020304" pitchFamily="18" charset="0"/>
              </a:rPr>
              <a:t>Master </a:t>
            </a:r>
            <a:r>
              <a:rPr lang="en-IN" sz="1400" dirty="0">
                <a:latin typeface="Times New Roman" panose="02020603050405020304" pitchFamily="18" charset="0"/>
                <a:ea typeface="Times New Roman" panose="02020603050405020304" pitchFamily="18" charset="0"/>
                <a:cs typeface="Times New Roman" panose="02020603050405020304" pitchFamily="18" charset="0"/>
              </a:rPr>
              <a:t>database can be accessed only by the master users. </a:t>
            </a:r>
          </a:p>
          <a:p>
            <a:pPr>
              <a:lnSpc>
                <a:spcPts val="30"/>
              </a:lnSpc>
              <a:spcAft>
                <a:spcPts val="0"/>
              </a:spcAft>
            </a:pPr>
            <a:r>
              <a:rPr lang="en-IN" sz="1400" dirty="0">
                <a:latin typeface="Times New Roman" panose="02020603050405020304" pitchFamily="18" charset="0"/>
                <a:ea typeface="Times New Roman" panose="02020603050405020304" pitchFamily="18" charset="0"/>
                <a:cs typeface="Times New Roman" panose="02020603050405020304" pitchFamily="18" charset="0"/>
              </a:rPr>
              <a:t> </a:t>
            </a:r>
          </a:p>
          <a:p>
            <a:pPr marL="285750" lvl="0" indent="-285750" algn="just" hangingPunct="0">
              <a:lnSpc>
                <a:spcPct val="107000"/>
              </a:lnSpc>
              <a:spcAft>
                <a:spcPts val="0"/>
              </a:spcAft>
              <a:buFont typeface="Arial" panose="020B0604020202020204" pitchFamily="34" charset="0"/>
              <a:buChar char="•"/>
              <a:tabLst>
                <a:tab pos="635000" algn="l"/>
              </a:tabLst>
            </a:pPr>
            <a:r>
              <a:rPr lang="en-IN" sz="1400" dirty="0">
                <a:latin typeface="Times New Roman" panose="02020603050405020304" pitchFamily="18" charset="0"/>
                <a:ea typeface="Times New Roman" panose="02020603050405020304" pitchFamily="18" charset="0"/>
                <a:cs typeface="Times New Roman" panose="02020603050405020304" pitchFamily="18" charset="0"/>
              </a:rPr>
              <a:t>Master database also consists the files present in the slave database. </a:t>
            </a:r>
          </a:p>
          <a:p>
            <a:pPr>
              <a:lnSpc>
                <a:spcPts val="200"/>
              </a:lnSpc>
              <a:spcAft>
                <a:spcPts val="0"/>
              </a:spcAft>
            </a:pPr>
            <a:r>
              <a:rPr lang="en-IN" sz="1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just" hangingPunct="0">
              <a:lnSpc>
                <a:spcPct val="107000"/>
              </a:lnSpc>
              <a:spcAft>
                <a:spcPts val="0"/>
              </a:spcAft>
              <a:buFont typeface="Arial" panose="020B0604020202020204" pitchFamily="34" charset="0"/>
              <a:buChar char="•"/>
              <a:tabLst>
                <a:tab pos="635000" algn="l"/>
              </a:tabLst>
            </a:pPr>
            <a:r>
              <a:rPr lang="en-IN" sz="1400" dirty="0" smtClean="0">
                <a:latin typeface="Times New Roman" panose="02020603050405020304" pitchFamily="18" charset="0"/>
                <a:ea typeface="Times New Roman" panose="02020603050405020304" pitchFamily="18" charset="0"/>
                <a:cs typeface="Times New Roman" panose="02020603050405020304" pitchFamily="18" charset="0"/>
              </a:rPr>
              <a:t>Slaves and masters are connected with SSH connection.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8655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6255"/>
            <a:ext cx="10515600" cy="831272"/>
          </a:xfrm>
        </p:spPr>
        <p:txBody>
          <a:bodyPr>
            <a:normAutofit/>
          </a:bodyPr>
          <a:lstStyle/>
          <a:p>
            <a:pPr algn="ctr"/>
            <a:r>
              <a:rPr lang="en-IN" sz="3600" u="sng" dirty="0" smtClean="0"/>
              <a:t>Front End </a:t>
            </a:r>
            <a:endParaRPr lang="en-IN" sz="3600"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1752" y="1062182"/>
            <a:ext cx="5008495" cy="4190782"/>
          </a:xfrm>
        </p:spPr>
      </p:pic>
      <p:sp>
        <p:nvSpPr>
          <p:cNvPr id="5" name="Rectangle 4"/>
          <p:cNvSpPr/>
          <p:nvPr/>
        </p:nvSpPr>
        <p:spPr>
          <a:xfrm>
            <a:off x="912091" y="5317619"/>
            <a:ext cx="10515600" cy="1221809"/>
          </a:xfrm>
          <a:prstGeom prst="rect">
            <a:avLst/>
          </a:prstGeom>
        </p:spPr>
        <p:txBody>
          <a:bodyPr wrap="square">
            <a:spAutoFit/>
          </a:bodyPr>
          <a:lstStyle/>
          <a:p>
            <a:pPr marL="514350" indent="-285750" algn="just" hangingPunct="0">
              <a:lnSpc>
                <a:spcPct val="103000"/>
              </a:lnSpc>
              <a:spcAft>
                <a:spcPts val="0"/>
              </a:spcAft>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In </a:t>
            </a:r>
            <a:r>
              <a:rPr lang="en-IN" dirty="0" smtClean="0">
                <a:latin typeface="Times New Roman" panose="02020603050405020304" pitchFamily="18" charset="0"/>
                <a:ea typeface="Calibri" panose="020F0502020204030204" pitchFamily="34" charset="0"/>
                <a:cs typeface="Times New Roman" panose="02020603050405020304" pitchFamily="18" charset="0"/>
              </a:rPr>
              <a:t>this </a:t>
            </a:r>
            <a:r>
              <a:rPr lang="en-IN" dirty="0">
                <a:latin typeface="Times New Roman" panose="02020603050405020304" pitchFamily="18" charset="0"/>
                <a:ea typeface="Calibri" panose="020F0502020204030204" pitchFamily="34" charset="0"/>
                <a:cs typeface="Times New Roman" panose="02020603050405020304" pitchFamily="18" charset="0"/>
              </a:rPr>
              <a:t>we described the web interface of the tool. First, the user needs to register into the </a:t>
            </a:r>
            <a:r>
              <a:rPr lang="en-IN" dirty="0" smtClean="0">
                <a:latin typeface="Times New Roman" panose="02020603050405020304" pitchFamily="18" charset="0"/>
                <a:ea typeface="Calibri" panose="020F0502020204030204" pitchFamily="34" charset="0"/>
                <a:cs typeface="Times New Roman" panose="02020603050405020304" pitchFamily="18" charset="0"/>
              </a:rPr>
              <a:t>server. Customer </a:t>
            </a:r>
            <a:r>
              <a:rPr lang="en-IN" dirty="0">
                <a:latin typeface="Times New Roman" panose="02020603050405020304" pitchFamily="18" charset="0"/>
                <a:ea typeface="Calibri" panose="020F0502020204030204" pitchFamily="34" charset="0"/>
                <a:cs typeface="Times New Roman" panose="02020603050405020304" pitchFamily="18" charset="0"/>
              </a:rPr>
              <a:t>receives the conformation mail from the admin </a:t>
            </a:r>
            <a:r>
              <a:rPr lang="en-IN" dirty="0" smtClean="0">
                <a:latin typeface="Times New Roman" panose="02020603050405020304" pitchFamily="18" charset="0"/>
                <a:ea typeface="Calibri" panose="020F0502020204030204" pitchFamily="34" charset="0"/>
                <a:cs typeface="Times New Roman" panose="02020603050405020304" pitchFamily="18" charset="0"/>
              </a:rPr>
              <a:t>server</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dirty="0" smtClean="0">
                <a:latin typeface="Times New Roman" panose="02020603050405020304" pitchFamily="18" charset="0"/>
                <a:ea typeface="Calibri" panose="020F0502020204030204" pitchFamily="34" charset="0"/>
                <a:cs typeface="Times New Roman" panose="02020603050405020304" pitchFamily="18" charset="0"/>
              </a:rPr>
              <a:t>and then customer </a:t>
            </a:r>
            <a:r>
              <a:rPr lang="en-IN" dirty="0">
                <a:latin typeface="Times New Roman" panose="02020603050405020304" pitchFamily="18" charset="0"/>
                <a:ea typeface="Calibri" panose="020F0502020204030204" pitchFamily="34" charset="0"/>
                <a:cs typeface="Times New Roman" panose="02020603050405020304" pitchFamily="18" charset="0"/>
              </a:rPr>
              <a:t>can login into the server </a:t>
            </a:r>
            <a:r>
              <a:rPr lang="en-IN" dirty="0" smtClean="0">
                <a:latin typeface="Times New Roman" panose="02020603050405020304" pitchFamily="18" charset="0"/>
                <a:ea typeface="Calibri" panose="020F0502020204030204" pitchFamily="34" charset="0"/>
                <a:cs typeface="Times New Roman" panose="02020603050405020304" pitchFamily="18" charset="0"/>
              </a:rPr>
              <a:t>by using registered user name and password</a:t>
            </a:r>
          </a:p>
          <a:p>
            <a:pPr marL="514350" indent="-285750" algn="just" hangingPunct="0">
              <a:lnSpc>
                <a:spcPct val="103000"/>
              </a:lnSpc>
              <a:spcAft>
                <a:spcPts val="0"/>
              </a:spcAft>
              <a:buFont typeface="Arial" panose="020B0604020202020204" pitchFamily="34" charset="0"/>
              <a:buChar char="•"/>
            </a:pPr>
            <a:r>
              <a:rPr lang="en-IN" dirty="0" smtClean="0">
                <a:latin typeface="Times New Roman" panose="02020603050405020304" pitchFamily="18" charset="0"/>
                <a:ea typeface="Calibri" panose="020F0502020204030204" pitchFamily="34" charset="0"/>
                <a:cs typeface="Times New Roman" panose="02020603050405020304" pitchFamily="18" charset="0"/>
              </a:rPr>
              <a:t>The </a:t>
            </a:r>
            <a:r>
              <a:rPr lang="en-IN" dirty="0">
                <a:latin typeface="Times New Roman" panose="02020603050405020304" pitchFamily="18" charset="0"/>
                <a:ea typeface="Calibri" panose="020F0502020204030204" pitchFamily="34" charset="0"/>
                <a:cs typeface="Times New Roman" panose="02020603050405020304" pitchFamily="18" charset="0"/>
              </a:rPr>
              <a:t>information of the user is stored in the MySQL database.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685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336"/>
            <a:ext cx="10515600" cy="905010"/>
          </a:xfrm>
        </p:spPr>
        <p:txBody>
          <a:bodyPr>
            <a:normAutofit/>
          </a:bodyPr>
          <a:lstStyle/>
          <a:p>
            <a:pPr algn="ctr"/>
            <a:r>
              <a:rPr lang="en-IN" sz="3600" u="sng" dirty="0" smtClean="0"/>
              <a:t>Graphical User Interface</a:t>
            </a:r>
            <a:endParaRPr lang="en-IN" sz="3600" u="sng"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163782"/>
            <a:ext cx="4494426" cy="260632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1503" y="1071572"/>
            <a:ext cx="3797602" cy="217821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275021"/>
            <a:ext cx="4494426" cy="2237873"/>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81503" y="4275021"/>
            <a:ext cx="3797602" cy="2237873"/>
          </a:xfrm>
          <a:prstGeom prst="rect">
            <a:avLst/>
          </a:prstGeom>
        </p:spPr>
      </p:pic>
    </p:spTree>
    <p:extLst>
      <p:ext uri="{BB962C8B-B14F-4D97-AF65-F5344CB8AC3E}">
        <p14:creationId xmlns:p14="http://schemas.microsoft.com/office/powerpoint/2010/main" val="726148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727"/>
            <a:ext cx="10515600" cy="886690"/>
          </a:xfrm>
        </p:spPr>
        <p:txBody>
          <a:bodyPr>
            <a:normAutofit/>
          </a:bodyPr>
          <a:lstStyle/>
          <a:p>
            <a:pPr algn="ctr"/>
            <a:r>
              <a:rPr lang="en-IN" sz="3600" u="sng" dirty="0" smtClean="0"/>
              <a:t>Data Base</a:t>
            </a:r>
            <a:endParaRPr lang="en-IN" sz="3600"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0580" y="1071417"/>
            <a:ext cx="7730837" cy="3678832"/>
          </a:xfrm>
        </p:spPr>
      </p:pic>
      <p:sp>
        <p:nvSpPr>
          <p:cNvPr id="5" name="Rectangle 4"/>
          <p:cNvSpPr/>
          <p:nvPr/>
        </p:nvSpPr>
        <p:spPr>
          <a:xfrm>
            <a:off x="838200" y="5062603"/>
            <a:ext cx="10515599" cy="1386855"/>
          </a:xfrm>
          <a:prstGeom prst="rect">
            <a:avLst/>
          </a:prstGeom>
        </p:spPr>
        <p:txBody>
          <a:bodyPr wrap="square">
            <a:spAutoFit/>
          </a:bodyPr>
          <a:lstStyle/>
          <a:p>
            <a:pPr marL="342900" indent="-342900" algn="just" hangingPunct="0">
              <a:lnSpc>
                <a:spcPct val="105000"/>
              </a:lnSpc>
              <a:spcAft>
                <a:spcPts val="0"/>
              </a:spcAft>
              <a:buFont typeface="Arial" panose="020B0604020202020204" pitchFamily="34" charset="0"/>
              <a:buChar char="•"/>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The MySQL database contains user’s information, data status and uptime information </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inserted into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their respective service tables</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ts val="5"/>
              </a:lnSpc>
              <a:spcAft>
                <a:spcPts val="0"/>
              </a:spcAf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hangingPunct="0">
              <a:lnSpc>
                <a:spcPct val="117000"/>
              </a:lnSpc>
              <a:spcAft>
                <a:spcPts val="0"/>
              </a:spcAft>
              <a:buFont typeface="Arial" panose="020B0604020202020204" pitchFamily="34" charset="0"/>
              <a:buChar char="•"/>
            </a:pP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 In </a:t>
            </a:r>
            <a:r>
              <a:rPr lang="en-IN" dirty="0">
                <a:latin typeface="Times New Roman" panose="02020603050405020304" pitchFamily="18" charset="0"/>
                <a:ea typeface="Times New Roman" panose="02020603050405020304" pitchFamily="18" charset="0"/>
                <a:cs typeface="Times New Roman" panose="02020603050405020304" pitchFamily="18" charset="0"/>
              </a:rPr>
              <a:t>the MySQL database we create a data slot for each customer. Through front end the user can access into </a:t>
            </a: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  user’s </a:t>
            </a:r>
            <a:r>
              <a:rPr lang="en-IN" dirty="0">
                <a:latin typeface="Times New Roman" panose="02020603050405020304" pitchFamily="18" charset="0"/>
                <a:ea typeface="Times New Roman" panose="02020603050405020304" pitchFamily="18" charset="0"/>
                <a:cs typeface="Times New Roman" panose="02020603050405020304" pitchFamily="18" charset="0"/>
              </a:rPr>
              <a:t>login account and through backend the user can access user’s files.</a:t>
            </a:r>
            <a:endParaRPr lang="en-IN"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1091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437"/>
            <a:ext cx="10515600" cy="701963"/>
          </a:xfrm>
        </p:spPr>
        <p:txBody>
          <a:bodyPr>
            <a:normAutofit/>
          </a:bodyPr>
          <a:lstStyle/>
          <a:p>
            <a:pPr algn="ctr"/>
            <a:r>
              <a:rPr lang="en-IN" sz="3600" u="sng" dirty="0" smtClean="0"/>
              <a:t>Back End</a:t>
            </a:r>
            <a:endParaRPr lang="en-IN" sz="3600"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6770" y="1228436"/>
            <a:ext cx="5622358" cy="3631207"/>
          </a:xfrm>
        </p:spPr>
      </p:pic>
      <p:sp>
        <p:nvSpPr>
          <p:cNvPr id="5" name="Rectangle 4"/>
          <p:cNvSpPr/>
          <p:nvPr/>
        </p:nvSpPr>
        <p:spPr>
          <a:xfrm>
            <a:off x="838200" y="4850513"/>
            <a:ext cx="10515600" cy="1477328"/>
          </a:xfrm>
          <a:prstGeom prst="rect">
            <a:avLst/>
          </a:prstGeom>
        </p:spPr>
        <p:txBody>
          <a:bodyPr wrap="square">
            <a:spAutoFit/>
          </a:bodyPr>
          <a:lstStyle/>
          <a:p>
            <a:pPr marL="285750" indent="-285750">
              <a:buFont typeface="Arial" panose="020B0604020202020204" pitchFamily="34" charset="0"/>
              <a:buChar char="•"/>
            </a:pPr>
            <a:r>
              <a:rPr lang="en-IN" dirty="0" smtClean="0">
                <a:latin typeface="Times New Roman" panose="02020603050405020304" pitchFamily="18" charset="0"/>
                <a:ea typeface="Times New Roman" panose="02020603050405020304" pitchFamily="18" charset="0"/>
              </a:rPr>
              <a:t>For </a:t>
            </a:r>
            <a:r>
              <a:rPr lang="en-IN" dirty="0">
                <a:latin typeface="Times New Roman" panose="02020603050405020304" pitchFamily="18" charset="0"/>
                <a:ea typeface="Times New Roman" panose="02020603050405020304" pitchFamily="18" charset="0"/>
              </a:rPr>
              <a:t>backend programming we use Python, which is used to connect the servers</a:t>
            </a:r>
            <a:r>
              <a:rPr lang="en-IN" dirty="0" smtClean="0">
                <a:latin typeface="Times New Roman" panose="02020603050405020304" pitchFamily="18" charset="0"/>
                <a:ea typeface="Times New Roman" panose="02020603050405020304" pitchFamily="18" charset="0"/>
              </a:rPr>
              <a:t>.</a:t>
            </a:r>
          </a:p>
          <a:p>
            <a:pPr marL="285750" indent="-285750">
              <a:buFont typeface="Arial" panose="020B0604020202020204" pitchFamily="34" charset="0"/>
              <a:buChar char="•"/>
            </a:pPr>
            <a:r>
              <a:rPr lang="en-IN" dirty="0" smtClean="0"/>
              <a:t>We </a:t>
            </a:r>
            <a:r>
              <a:rPr lang="en-IN" dirty="0"/>
              <a:t>use the back end for the creation of replicas of the </a:t>
            </a:r>
            <a:r>
              <a:rPr lang="en-IN" dirty="0" smtClean="0"/>
              <a:t>files</a:t>
            </a:r>
            <a:endParaRPr lang="en-IN" dirty="0" smtClean="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dirty="0"/>
              <a:t>Backend is also use to ping the servers constantly, if the ping is lost or server is down it sends a message to database and in the database it is stored if the connection is lost.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717297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01963"/>
          </a:xfrm>
        </p:spPr>
        <p:txBody>
          <a:bodyPr>
            <a:normAutofit/>
          </a:bodyPr>
          <a:lstStyle/>
          <a:p>
            <a:pPr algn="ctr"/>
            <a:r>
              <a:rPr lang="en-IN" sz="3600" u="sng" dirty="0" smtClean="0">
                <a:latin typeface="Times New Roman" panose="02020603050405020304" pitchFamily="18" charset="0"/>
                <a:cs typeface="Times New Roman" panose="02020603050405020304" pitchFamily="18" charset="0"/>
              </a:rPr>
              <a:t>Challenges Faced</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1418" y="1699491"/>
            <a:ext cx="10282382" cy="4477472"/>
          </a:xfrm>
        </p:spPr>
        <p:txBody>
          <a:bodyPr>
            <a:normAutofit/>
          </a:bodyPr>
          <a:lstStyle/>
          <a:p>
            <a:pPr marL="0" indent="0" algn="just">
              <a:buNone/>
            </a:pPr>
            <a:r>
              <a:rPr lang="en-IN" u="sng" dirty="0">
                <a:latin typeface="Times New Roman" panose="02020603050405020304" pitchFamily="18" charset="0"/>
                <a:cs typeface="Times New Roman" panose="02020603050405020304" pitchFamily="18" charset="0"/>
              </a:rPr>
              <a:t>Technical </a:t>
            </a:r>
            <a:r>
              <a:rPr lang="en-IN" u="sng" dirty="0" smtClean="0"/>
              <a:t>Problems faced in project programming</a:t>
            </a:r>
            <a:r>
              <a:rPr lang="en-IN" dirty="0" smtClean="0"/>
              <a:t> :</a:t>
            </a:r>
          </a:p>
          <a:p>
            <a:pPr algn="just"/>
            <a:r>
              <a:rPr lang="en-IN" dirty="0" err="1" smtClean="0"/>
              <a:t>Sftp</a:t>
            </a:r>
            <a:r>
              <a:rPr lang="en-IN" dirty="0" smtClean="0"/>
              <a:t> server creation.</a:t>
            </a:r>
          </a:p>
          <a:p>
            <a:pPr algn="just"/>
            <a:r>
              <a:rPr lang="en-IN" dirty="0" smtClean="0"/>
              <a:t>Programming a cluster </a:t>
            </a:r>
            <a:endParaRPr lang="en-IN" dirty="0" smtClean="0"/>
          </a:p>
          <a:p>
            <a:pPr algn="just"/>
            <a:r>
              <a:rPr lang="en-IN" dirty="0" smtClean="0"/>
              <a:t>Creation of </a:t>
            </a:r>
            <a:r>
              <a:rPr lang="en-IN" dirty="0" err="1" smtClean="0"/>
              <a:t>ssl</a:t>
            </a:r>
            <a:r>
              <a:rPr lang="en-IN" dirty="0" smtClean="0"/>
              <a:t> links between users and cluster.</a:t>
            </a:r>
          </a:p>
          <a:p>
            <a:pPr algn="just"/>
            <a:r>
              <a:rPr lang="en-IN" dirty="0" err="1" smtClean="0"/>
              <a:t>Mysql</a:t>
            </a:r>
            <a:r>
              <a:rPr lang="en-IN" dirty="0" smtClean="0"/>
              <a:t> remote connections using </a:t>
            </a:r>
            <a:r>
              <a:rPr lang="en-IN" dirty="0" err="1" smtClean="0"/>
              <a:t>ssh</a:t>
            </a:r>
            <a:r>
              <a:rPr lang="en-IN" dirty="0" smtClean="0"/>
              <a:t>.</a:t>
            </a:r>
          </a:p>
          <a:p>
            <a:pPr marL="0" indent="0" algn="just">
              <a:buNone/>
            </a:pPr>
            <a:endParaRPr lang="en-IN" dirty="0" smtClean="0"/>
          </a:p>
          <a:p>
            <a:pPr marL="0" indent="0" algn="just">
              <a:buNone/>
            </a:pPr>
            <a:r>
              <a:rPr lang="en-IN" u="sng" dirty="0" smtClean="0"/>
              <a:t>Group Challenges </a:t>
            </a:r>
            <a:r>
              <a:rPr lang="en-IN" dirty="0" smtClean="0"/>
              <a:t>:</a:t>
            </a:r>
            <a:endParaRPr lang="en-IN" dirty="0"/>
          </a:p>
          <a:p>
            <a:pPr marL="0" indent="0" algn="just">
              <a:buNone/>
            </a:pPr>
            <a:r>
              <a:rPr lang="en-IN" dirty="0"/>
              <a:t>  </a:t>
            </a:r>
            <a:r>
              <a:rPr lang="en-IN" dirty="0" smtClean="0"/>
              <a:t>  This is the first time developing such a software program so initially lag in knowledge of server communication but we overcome by dividing the work between group members.</a:t>
            </a:r>
            <a:endParaRPr lang="en-IN" dirty="0"/>
          </a:p>
        </p:txBody>
      </p:sp>
    </p:spTree>
    <p:extLst>
      <p:ext uri="{BB962C8B-B14F-4D97-AF65-F5344CB8AC3E}">
        <p14:creationId xmlns:p14="http://schemas.microsoft.com/office/powerpoint/2010/main" val="335362473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537</TotalTime>
  <Words>581</Words>
  <Application>Microsoft Office PowerPoint</Application>
  <PresentationFormat>Widescreen</PresentationFormat>
  <Paragraphs>64</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Times New Roman</vt:lpstr>
      <vt:lpstr>Wingdings</vt:lpstr>
      <vt:lpstr>Wingdings 3</vt:lpstr>
      <vt:lpstr>Wisp</vt:lpstr>
      <vt:lpstr>High Availability (HA) Distributed File Storage</vt:lpstr>
      <vt:lpstr>Description of the project</vt:lpstr>
      <vt:lpstr>System Architecture</vt:lpstr>
      <vt:lpstr>Replication Connection</vt:lpstr>
      <vt:lpstr>Front End </vt:lpstr>
      <vt:lpstr>Graphical User Interface</vt:lpstr>
      <vt:lpstr>Data Base</vt:lpstr>
      <vt:lpstr>Back End</vt:lpstr>
      <vt:lpstr>Challenges Faced</vt:lpstr>
      <vt:lpstr>Git Lab</vt:lpstr>
      <vt:lpstr>Lectures And discussions</vt:lpstr>
      <vt:lpstr>Suggestions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Availability (HA) Distributed File Storage</dc:title>
  <dc:creator>SRI GANESH SAI GUNNAM</dc:creator>
  <cp:lastModifiedBy>SRI GANESH SAI GUNNAM</cp:lastModifiedBy>
  <cp:revision>41</cp:revision>
  <dcterms:created xsi:type="dcterms:W3CDTF">2016-05-18T13:18:34Z</dcterms:created>
  <dcterms:modified xsi:type="dcterms:W3CDTF">2016-05-19T00:29:06Z</dcterms:modified>
</cp:coreProperties>
</file>