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1" d="100"/>
          <a:sy n="101" d="100"/>
        </p:scale>
        <p:origin x="15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988A-03BB-4599-ACA3-98E1C381E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69FADC-22B6-473F-82D3-84F0F34B0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749F0B-5C58-4FBD-81B0-506440BCEA0B}"/>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5" name="Footer Placeholder 4">
            <a:extLst>
              <a:ext uri="{FF2B5EF4-FFF2-40B4-BE49-F238E27FC236}">
                <a16:creationId xmlns:a16="http://schemas.microsoft.com/office/drawing/2014/main" id="{96B19D12-94DF-4199-B4C3-047B16231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336BB-A824-480C-8CA2-57A0313C6A92}"/>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133111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64A6-D41A-48DF-B90E-CE24A502D9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7992CC-A546-4E7C-8B28-6E497781C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BD5C1-04F1-4985-9F71-A558B38BD3F2}"/>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5" name="Footer Placeholder 4">
            <a:extLst>
              <a:ext uri="{FF2B5EF4-FFF2-40B4-BE49-F238E27FC236}">
                <a16:creationId xmlns:a16="http://schemas.microsoft.com/office/drawing/2014/main" id="{57ED177C-FDF1-470D-8295-4AACF7A37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EA15B-2AFC-4EB5-9983-D5B902F5250F}"/>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355856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35948-4845-4DD6-898E-3ABFED40C8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70C8C8-5353-47A8-B0C8-409F9649A4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DE3EB-AB84-4D0D-A24F-EEC2F82BFEB4}"/>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5" name="Footer Placeholder 4">
            <a:extLst>
              <a:ext uri="{FF2B5EF4-FFF2-40B4-BE49-F238E27FC236}">
                <a16:creationId xmlns:a16="http://schemas.microsoft.com/office/drawing/2014/main" id="{F11ED395-5A2E-4EA7-9D0E-F8499B531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443AA-62F8-45AC-B1E5-4761EE2934C6}"/>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258808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1668-BC26-477C-9B5F-AE277B141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10534-E476-4EA7-A839-B61FCE866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A3CB1-5EAD-444B-8AAF-C078C13FF935}"/>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5" name="Footer Placeholder 4">
            <a:extLst>
              <a:ext uri="{FF2B5EF4-FFF2-40B4-BE49-F238E27FC236}">
                <a16:creationId xmlns:a16="http://schemas.microsoft.com/office/drawing/2014/main" id="{66035325-4920-4E57-AF4E-EC7971516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F9060-FC32-4AA3-BD05-0E70BF39DD0D}"/>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117194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23FE-78DD-4B12-A906-E70D3342A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924E88-AB20-4FFB-802A-A67D35B3F0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D3DB8F-A5D3-4CBA-A5BD-A67AF75EBB93}"/>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5" name="Footer Placeholder 4">
            <a:extLst>
              <a:ext uri="{FF2B5EF4-FFF2-40B4-BE49-F238E27FC236}">
                <a16:creationId xmlns:a16="http://schemas.microsoft.com/office/drawing/2014/main" id="{4669E2B9-8EFE-4DC4-B3BB-DB76D648D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84CF4-1EC0-41BB-AA2E-19468F4023D0}"/>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336673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3BBB-4843-4551-BC10-0841BBE81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82DDF-ECEA-44A6-B9FD-26CFDF4C19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0A26B6-4B52-484B-8F10-3C4C3D11AF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9C9824-088E-4E84-8F39-DB5EF566AF53}"/>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6" name="Footer Placeholder 5">
            <a:extLst>
              <a:ext uri="{FF2B5EF4-FFF2-40B4-BE49-F238E27FC236}">
                <a16:creationId xmlns:a16="http://schemas.microsoft.com/office/drawing/2014/main" id="{196B99E9-60AB-4A4F-85AF-4D710BDC5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F9496-5442-4471-8707-4F11DAF7AC4E}"/>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290071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E65-29F6-4648-B48B-2B783942C3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E4413-BD6D-418A-AB68-4508A5A32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673529-4282-4533-9720-5116634E5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6D3863-D119-4EDF-8F09-0F8E1E243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CEE41-63EE-4452-B7AC-D3F714CBD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59C7CB-203C-4216-B18F-7047DFC89FCB}"/>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8" name="Footer Placeholder 7">
            <a:extLst>
              <a:ext uri="{FF2B5EF4-FFF2-40B4-BE49-F238E27FC236}">
                <a16:creationId xmlns:a16="http://schemas.microsoft.com/office/drawing/2014/main" id="{55E8BBF7-FAA5-4E7D-8CB1-6596DE5823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487E6-D34B-4EDF-9D42-44AC9B04298D}"/>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423022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A35A-23FB-433C-B9A4-85BB5CB89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66279-F644-440C-B8F3-00A0CAC6DB85}"/>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4" name="Footer Placeholder 3">
            <a:extLst>
              <a:ext uri="{FF2B5EF4-FFF2-40B4-BE49-F238E27FC236}">
                <a16:creationId xmlns:a16="http://schemas.microsoft.com/office/drawing/2014/main" id="{C97430ED-82D5-4D94-8257-8258A696D2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B05782-0DDA-4E94-AD67-090BE32D4F1C}"/>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2406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8D145-B9ED-43E5-8569-D0BFA7CD8151}"/>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3" name="Footer Placeholder 2">
            <a:extLst>
              <a:ext uri="{FF2B5EF4-FFF2-40B4-BE49-F238E27FC236}">
                <a16:creationId xmlns:a16="http://schemas.microsoft.com/office/drawing/2014/main" id="{64A12F16-7F65-4725-A3B9-7D8D78D66C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8E9F8B-F240-45ED-BC03-4C32A58C6900}"/>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313398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5D6A-2491-4151-A0B6-07952F016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C94854-7D72-4798-A144-3F6A546DD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CA9A4F-77DC-4273-9DDA-8395DE8F7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63FC1-962F-43E8-A0E7-7AE8D564517B}"/>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6" name="Footer Placeholder 5">
            <a:extLst>
              <a:ext uri="{FF2B5EF4-FFF2-40B4-BE49-F238E27FC236}">
                <a16:creationId xmlns:a16="http://schemas.microsoft.com/office/drawing/2014/main" id="{A6A2BF47-418B-4807-A1C2-EFA96C02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A379A-49A8-4BA1-B1E7-D579F8B8B6CE}"/>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77037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D72C-0A31-4A10-A02B-B044588F9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51E58-0CA7-4578-9E12-01CE36E47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7AA0A1-D240-4C80-8B2E-05DAE2320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E0921-9878-4AE5-80E0-DE5CCD3DFE89}"/>
              </a:ext>
            </a:extLst>
          </p:cNvPr>
          <p:cNvSpPr>
            <a:spLocks noGrp="1"/>
          </p:cNvSpPr>
          <p:nvPr>
            <p:ph type="dt" sz="half" idx="10"/>
          </p:nvPr>
        </p:nvSpPr>
        <p:spPr/>
        <p:txBody>
          <a:bodyPr/>
          <a:lstStyle/>
          <a:p>
            <a:fld id="{17465F39-BE71-448D-9FE0-BBDF2292CE8D}" type="datetimeFigureOut">
              <a:rPr lang="en-US" smtClean="0"/>
              <a:t>10/24/2020</a:t>
            </a:fld>
            <a:endParaRPr lang="en-US"/>
          </a:p>
        </p:txBody>
      </p:sp>
      <p:sp>
        <p:nvSpPr>
          <p:cNvPr id="6" name="Footer Placeholder 5">
            <a:extLst>
              <a:ext uri="{FF2B5EF4-FFF2-40B4-BE49-F238E27FC236}">
                <a16:creationId xmlns:a16="http://schemas.microsoft.com/office/drawing/2014/main" id="{17265E3C-64CB-4C3D-B373-1B430E935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E91EE-5E34-489A-A9E8-0F31DC39A315}"/>
              </a:ext>
            </a:extLst>
          </p:cNvPr>
          <p:cNvSpPr>
            <a:spLocks noGrp="1"/>
          </p:cNvSpPr>
          <p:nvPr>
            <p:ph type="sldNum" sz="quarter" idx="12"/>
          </p:nvPr>
        </p:nvSpPr>
        <p:spPr/>
        <p:txBody>
          <a:bodyPr/>
          <a:lstStyle/>
          <a:p>
            <a:fld id="{1A7B0755-C0D8-4DAD-AB9E-08E1271C2F7F}" type="slidenum">
              <a:rPr lang="en-US" smtClean="0"/>
              <a:t>‹#›</a:t>
            </a:fld>
            <a:endParaRPr lang="en-US"/>
          </a:p>
        </p:txBody>
      </p:sp>
    </p:spTree>
    <p:extLst>
      <p:ext uri="{BB962C8B-B14F-4D97-AF65-F5344CB8AC3E}">
        <p14:creationId xmlns:p14="http://schemas.microsoft.com/office/powerpoint/2010/main" val="113139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3EA1E-2FB9-4454-B49A-067D5B4D3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EE32B-35E2-4947-8101-AB2BACC92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00C50-AEAB-4377-A157-CAC0AA855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65F39-BE71-448D-9FE0-BBDF2292CE8D}" type="datetimeFigureOut">
              <a:rPr lang="en-US" smtClean="0"/>
              <a:t>10/24/2020</a:t>
            </a:fld>
            <a:endParaRPr lang="en-US"/>
          </a:p>
        </p:txBody>
      </p:sp>
      <p:sp>
        <p:nvSpPr>
          <p:cNvPr id="5" name="Footer Placeholder 4">
            <a:extLst>
              <a:ext uri="{FF2B5EF4-FFF2-40B4-BE49-F238E27FC236}">
                <a16:creationId xmlns:a16="http://schemas.microsoft.com/office/drawing/2014/main" id="{7920DB19-B450-4406-9D54-D6B128F3D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1BDED-3D27-4DC3-A722-6E4A1D817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B0755-C0D8-4DAD-AB9E-08E1271C2F7F}" type="slidenum">
              <a:rPr lang="en-US" smtClean="0"/>
              <a:t>‹#›</a:t>
            </a:fld>
            <a:endParaRPr lang="en-US"/>
          </a:p>
        </p:txBody>
      </p:sp>
    </p:spTree>
    <p:extLst>
      <p:ext uri="{BB962C8B-B14F-4D97-AF65-F5344CB8AC3E}">
        <p14:creationId xmlns:p14="http://schemas.microsoft.com/office/powerpoint/2010/main" val="361805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s://data.worl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inance.yahoo.com/" TargetMode="Externa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9E72-930F-484F-9A73-16D00A0CFABC}"/>
              </a:ext>
            </a:extLst>
          </p:cNvPr>
          <p:cNvSpPr>
            <a:spLocks noGrp="1"/>
          </p:cNvSpPr>
          <p:nvPr>
            <p:ph type="ctrTitle"/>
          </p:nvPr>
        </p:nvSpPr>
        <p:spPr/>
        <p:txBody>
          <a:bodyPr/>
          <a:lstStyle/>
          <a:p>
            <a:r>
              <a:rPr lang="en-US" dirty="0"/>
              <a:t>Data extraction Dow / Nasdaq..</a:t>
            </a:r>
          </a:p>
        </p:txBody>
      </p:sp>
      <p:sp>
        <p:nvSpPr>
          <p:cNvPr id="3" name="Subtitle 2">
            <a:extLst>
              <a:ext uri="{FF2B5EF4-FFF2-40B4-BE49-F238E27FC236}">
                <a16:creationId xmlns:a16="http://schemas.microsoft.com/office/drawing/2014/main" id="{1305D914-83C0-4F5D-9A95-4F726A3FBD86}"/>
              </a:ext>
            </a:extLst>
          </p:cNvPr>
          <p:cNvSpPr>
            <a:spLocks noGrp="1"/>
          </p:cNvSpPr>
          <p:nvPr>
            <p:ph type="subTitle" idx="1"/>
          </p:nvPr>
        </p:nvSpPr>
        <p:spPr/>
        <p:txBody>
          <a:bodyPr/>
          <a:lstStyle/>
          <a:p>
            <a:r>
              <a:rPr lang="en-US" dirty="0"/>
              <a:t>This is data extraction from the financial website like </a:t>
            </a:r>
            <a:r>
              <a:rPr lang="en-US" dirty="0">
                <a:hlinkClick r:id="rId2"/>
              </a:rPr>
              <a:t>https://data.world</a:t>
            </a:r>
            <a:r>
              <a:rPr lang="en-US" dirty="0"/>
              <a:t> and </a:t>
            </a:r>
            <a:r>
              <a:rPr lang="en-US" dirty="0">
                <a:hlinkClick r:id="rId3"/>
              </a:rPr>
              <a:t>https://finance.yahoo.com</a:t>
            </a:r>
            <a:r>
              <a:rPr lang="en-US" dirty="0"/>
              <a:t>  and Kaggle.com </a:t>
            </a:r>
          </a:p>
        </p:txBody>
      </p:sp>
    </p:spTree>
    <p:extLst>
      <p:ext uri="{BB962C8B-B14F-4D97-AF65-F5344CB8AC3E}">
        <p14:creationId xmlns:p14="http://schemas.microsoft.com/office/powerpoint/2010/main" val="41616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A153-62E6-4ACC-B59B-0354F1C20548}"/>
              </a:ext>
            </a:extLst>
          </p:cNvPr>
          <p:cNvSpPr>
            <a:spLocks noGrp="1"/>
          </p:cNvSpPr>
          <p:nvPr>
            <p:ph type="title"/>
          </p:nvPr>
        </p:nvSpPr>
        <p:spPr>
          <a:xfrm>
            <a:off x="838200" y="365125"/>
            <a:ext cx="10515600" cy="549275"/>
          </a:xfrm>
        </p:spPr>
        <p:txBody>
          <a:bodyPr>
            <a:normAutofit fontScale="90000"/>
          </a:bodyPr>
          <a:lstStyle/>
          <a:p>
            <a:r>
              <a:rPr lang="en-US" dirty="0"/>
              <a:t>The steps involved in processing the data</a:t>
            </a:r>
          </a:p>
        </p:txBody>
      </p:sp>
      <p:sp>
        <p:nvSpPr>
          <p:cNvPr id="3" name="Content Placeholder 2">
            <a:extLst>
              <a:ext uri="{FF2B5EF4-FFF2-40B4-BE49-F238E27FC236}">
                <a16:creationId xmlns:a16="http://schemas.microsoft.com/office/drawing/2014/main" id="{6D2AEF79-87E1-4B96-ACBF-1DFB73AB431C}"/>
              </a:ext>
            </a:extLst>
          </p:cNvPr>
          <p:cNvSpPr>
            <a:spLocks noGrp="1"/>
          </p:cNvSpPr>
          <p:nvPr>
            <p:ph idx="1"/>
          </p:nvPr>
        </p:nvSpPr>
        <p:spPr>
          <a:xfrm>
            <a:off x="838200" y="1047750"/>
            <a:ext cx="10515600" cy="5129213"/>
          </a:xfrm>
        </p:spPr>
        <p:txBody>
          <a:bodyPr>
            <a:normAutofit fontScale="62500" lnSpcReduction="20000"/>
          </a:bodyPr>
          <a:lstStyle/>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main purpose of this project is to extract the data from the website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data.world</a:t>
            </a:r>
            <a:r>
              <a:rPr lang="en-US" sz="2800" dirty="0">
                <a:effectLst/>
                <a:latin typeface="Calibri" panose="020F0502020204030204" pitchFamily="34" charset="0"/>
                <a:ea typeface="Calibri" panose="020F0502020204030204" pitchFamily="34" charset="0"/>
                <a:cs typeface="Times New Roman" panose="02020603050405020304" pitchFamily="18" charset="0"/>
              </a:rPr>
              <a:t> and yahoo.com to get the data for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dow</a:t>
            </a:r>
            <a:r>
              <a:rPr lang="en-US" sz="2800" dirty="0">
                <a:effectLst/>
                <a:latin typeface="Calibri" panose="020F0502020204030204" pitchFamily="34" charset="0"/>
                <a:ea typeface="Calibri" panose="020F0502020204030204" pitchFamily="34" charset="0"/>
                <a:cs typeface="Times New Roman" panose="02020603050405020304" pitchFamily="18" charset="0"/>
              </a:rPr>
              <a:t>, Nasdaq, </a:t>
            </a:r>
            <a:r>
              <a:rPr lang="en-US" dirty="0" err="1">
                <a:latin typeface="Calibri" panose="020F0502020204030204" pitchFamily="34" charset="0"/>
                <a:ea typeface="Calibri" panose="020F0502020204030204" pitchFamily="34" charset="0"/>
                <a:cs typeface="Times New Roman" panose="02020603050405020304" pitchFamily="18" charset="0"/>
              </a:rPr>
              <a:t>S</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andP</a:t>
            </a:r>
            <a:r>
              <a:rPr lang="en-US" sz="2800" dirty="0">
                <a:effectLst/>
                <a:latin typeface="Calibri" panose="020F0502020204030204" pitchFamily="34" charset="0"/>
                <a:ea typeface="Calibri" panose="020F0502020204030204" pitchFamily="34" charset="0"/>
                <a:cs typeface="Times New Roman" panose="02020603050405020304" pitchFamily="18" charset="0"/>
              </a:rPr>
              <a:t> indices, we also included some of the analysis for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BitCoins</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financial data includes daily volume, open value, close value, day low, day high, these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datas</a:t>
            </a:r>
            <a:r>
              <a:rPr lang="en-US" sz="2800" dirty="0">
                <a:effectLst/>
                <a:latin typeface="Calibri" panose="020F0502020204030204" pitchFamily="34" charset="0"/>
                <a:ea typeface="Calibri" panose="020F0502020204030204" pitchFamily="34" charset="0"/>
                <a:cs typeface="Times New Roman" panose="02020603050405020304" pitchFamily="18" charset="0"/>
              </a:rPr>
              <a:t> are segregated for each trading day.</a:t>
            </a:r>
          </a:p>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Most of the industries, manufacturing comes and technology based companies are traded in Dow and Nasdaq.</a:t>
            </a:r>
          </a:p>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SAndP</a:t>
            </a:r>
            <a:r>
              <a:rPr lang="en-US" sz="2800" dirty="0">
                <a:effectLst/>
                <a:latin typeface="Calibri" panose="020F0502020204030204" pitchFamily="34" charset="0"/>
                <a:ea typeface="Calibri" panose="020F0502020204030204" pitchFamily="34" charset="0"/>
                <a:cs typeface="Times New Roman" panose="02020603050405020304" pitchFamily="18" charset="0"/>
              </a:rPr>
              <a:t> 500 provides the standard value of the economy, this depends on the market value of the indices traded in Dow and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Nadaq</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BitCoins</a:t>
            </a:r>
            <a:r>
              <a:rPr lang="en-US" sz="2800" dirty="0">
                <a:effectLst/>
                <a:latin typeface="Calibri" panose="020F0502020204030204" pitchFamily="34" charset="0"/>
                <a:ea typeface="Calibri" panose="020F0502020204030204" pitchFamily="34" charset="0"/>
                <a:cs typeface="Times New Roman" panose="02020603050405020304" pitchFamily="18" charset="0"/>
              </a:rPr>
              <a:t> are traded through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BlockChain</a:t>
            </a:r>
            <a:r>
              <a:rPr lang="en-US" sz="2800" dirty="0">
                <a:effectLst/>
                <a:latin typeface="Calibri" panose="020F0502020204030204" pitchFamily="34" charset="0"/>
                <a:ea typeface="Calibri" panose="020F0502020204030204" pitchFamily="34" charset="0"/>
                <a:cs typeface="Times New Roman" panose="02020603050405020304" pitchFamily="18" charset="0"/>
              </a:rPr>
              <a:t>, where user needs to create their own account and buy the Bitcoin, there are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BitCoins</a:t>
            </a:r>
            <a:r>
              <a:rPr lang="en-US" sz="2800" dirty="0">
                <a:effectLst/>
                <a:latin typeface="Calibri" panose="020F0502020204030204" pitchFamily="34" charset="0"/>
                <a:ea typeface="Calibri" panose="020F0502020204030204" pitchFamily="34" charset="0"/>
                <a:cs typeface="Times New Roman" panose="02020603050405020304" pitchFamily="18" charset="0"/>
              </a:rPr>
              <a:t> for each Currency and most standard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Bitcon</a:t>
            </a:r>
            <a:r>
              <a:rPr lang="en-US" sz="2800" dirty="0">
                <a:effectLst/>
                <a:latin typeface="Calibri" panose="020F0502020204030204" pitchFamily="34" charset="0"/>
                <a:ea typeface="Calibri" panose="020F0502020204030204" pitchFamily="34" charset="0"/>
                <a:cs typeface="Times New Roman" panose="02020603050405020304" pitchFamily="18" charset="0"/>
              </a:rPr>
              <a:t> comes in USD, users could buy Bitcoin in fractions and it is tradable all the time, there is no specific time range limits on it.</a:t>
            </a:r>
          </a:p>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In this project we planned to take top 100 indices on each segment and do necessary transformation and upload the data in 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postgres</a:t>
            </a:r>
            <a:r>
              <a:rPr lang="en-US" sz="2800" dirty="0">
                <a:effectLst/>
                <a:latin typeface="Calibri" panose="020F0502020204030204" pitchFamily="34" charset="0"/>
                <a:ea typeface="Calibri" panose="020F0502020204030204" pitchFamily="34" charset="0"/>
                <a:cs typeface="Times New Roman" panose="02020603050405020304" pitchFamily="18" charset="0"/>
              </a:rPr>
              <a:t> DB tables.</a:t>
            </a:r>
          </a:p>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In this analysis we planned to take indices, price open, price change, total volume, avg 3 months from the data website.</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In the transaction 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datas</a:t>
            </a:r>
            <a:r>
              <a:rPr lang="en-US" sz="2800" dirty="0">
                <a:effectLst/>
                <a:latin typeface="Calibri" panose="020F0502020204030204" pitchFamily="34" charset="0"/>
                <a:ea typeface="Calibri" panose="020F0502020204030204" pitchFamily="34" charset="0"/>
                <a:cs typeface="Times New Roman" panose="02020603050405020304" pitchFamily="18" charset="0"/>
              </a:rPr>
              <a:t> are transformed to double, integer, string objects in standard format to store in the table.</a:t>
            </a:r>
          </a:p>
          <a:p>
            <a:pPr>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symbolic representation of M ( millions) and B(Billions..)  will be converted to required double/integer values.</a:t>
            </a:r>
            <a:endParaRPr lang="en-US" dirty="0"/>
          </a:p>
        </p:txBody>
      </p:sp>
    </p:spTree>
    <p:extLst>
      <p:ext uri="{BB962C8B-B14F-4D97-AF65-F5344CB8AC3E}">
        <p14:creationId xmlns:p14="http://schemas.microsoft.com/office/powerpoint/2010/main" val="43645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A153-62E6-4ACC-B59B-0354F1C20548}"/>
              </a:ext>
            </a:extLst>
          </p:cNvPr>
          <p:cNvSpPr>
            <a:spLocks noGrp="1"/>
          </p:cNvSpPr>
          <p:nvPr>
            <p:ph type="title"/>
          </p:nvPr>
        </p:nvSpPr>
        <p:spPr>
          <a:xfrm>
            <a:off x="838200" y="365125"/>
            <a:ext cx="10515600" cy="549275"/>
          </a:xfrm>
        </p:spPr>
        <p:txBody>
          <a:bodyPr>
            <a:normAutofit fontScale="90000"/>
          </a:bodyPr>
          <a:lstStyle/>
          <a:p>
            <a:r>
              <a:rPr lang="en-US" dirty="0"/>
              <a:t>Data transformation and cleaning</a:t>
            </a:r>
          </a:p>
        </p:txBody>
      </p:sp>
      <p:sp>
        <p:nvSpPr>
          <p:cNvPr id="3" name="Content Placeholder 2">
            <a:extLst>
              <a:ext uri="{FF2B5EF4-FFF2-40B4-BE49-F238E27FC236}">
                <a16:creationId xmlns:a16="http://schemas.microsoft.com/office/drawing/2014/main" id="{6D2AEF79-87E1-4B96-ACBF-1DFB73AB431C}"/>
              </a:ext>
            </a:extLst>
          </p:cNvPr>
          <p:cNvSpPr>
            <a:spLocks noGrp="1"/>
          </p:cNvSpPr>
          <p:nvPr>
            <p:ph idx="1"/>
          </p:nvPr>
        </p:nvSpPr>
        <p:spPr>
          <a:xfrm>
            <a:off x="838200" y="1047750"/>
            <a:ext cx="10515600" cy="5129213"/>
          </a:xfrm>
        </p:spPr>
        <p:txBody>
          <a:bodyPr>
            <a:normAutofit/>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data that are available to download are in viewable and formatted data, these data needs to be updated to make it readable for </a:t>
            </a:r>
            <a:r>
              <a:rPr lang="en-US" sz="1400" dirty="0" err="1">
                <a:latin typeface="Arial" panose="020B0604020202020204" pitchFamily="34" charset="0"/>
                <a:cs typeface="Arial" panose="020B0604020202020204" pitchFamily="34" charset="0"/>
              </a:rPr>
              <a:t>ourpurposes</a:t>
            </a:r>
            <a:r>
              <a:rPr lang="en-US" sz="1400"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Some of the example </a:t>
            </a:r>
            <a:r>
              <a:rPr lang="en-US" sz="1400" dirty="0" err="1">
                <a:latin typeface="Arial" panose="020B0604020202020204" pitchFamily="34" charset="0"/>
                <a:cs typeface="Arial" panose="020B0604020202020204" pitchFamily="34" charset="0"/>
              </a:rPr>
              <a:t>datas</a:t>
            </a:r>
            <a:r>
              <a:rPr lang="en-US" sz="1400" dirty="0">
                <a:latin typeface="Arial" panose="020B0604020202020204" pitchFamily="34" charset="0"/>
                <a:cs typeface="Arial" panose="020B0604020202020204" pitchFamily="34" charset="0"/>
              </a:rPr>
              <a:t> are,  the currency values comes as “M” ( stands for million), similarly for B (Billion) and T(Trillion), this needs to be converted to required numerical value.</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currency value has currency Symbol and “,” in it, this needs to be replaced with empty char and so easily </a:t>
            </a:r>
            <a:r>
              <a:rPr lang="en-US" sz="1400" dirty="0" err="1">
                <a:latin typeface="Arial" panose="020B0604020202020204" pitchFamily="34" charset="0"/>
                <a:cs typeface="Arial" panose="020B0604020202020204" pitchFamily="34" charset="0"/>
              </a:rPr>
              <a:t>uploadable</a:t>
            </a:r>
            <a:r>
              <a:rPr lang="en-US" sz="1400" dirty="0">
                <a:latin typeface="Arial" panose="020B0604020202020204" pitchFamily="34" charset="0"/>
                <a:cs typeface="Arial" panose="020B0604020202020204" pitchFamily="34" charset="0"/>
              </a:rPr>
              <a:t> as integer/float/double value to the DB table.</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date comes as non standard format and this needs to be converted to required date format to import into the DB table., also this format changes across different websites, some common rule/module needs to be in place to process those data.</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Most of the data downloaded has “empty space” at the beginning or at the end, this needs to be trimmed.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Some of the duplicate records needs to be dropped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NAN record needs to be dropped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Before making a column as index, there are issues some time data doesn’t meets unique value constraint.</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Some of the records has special characters that could not be uploaded into the DB table, this needs to be dropped.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Some time if required value comes as “-” value, this needs to be removed in case if this comes in required integer/double value.</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So each data set needs to go through the process to make required corrections, modifications, transformations,  before uploading into the DB table.</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ETL plays more critical role in extracting the data from website, transforming the data to required formats and loading the data.</a:t>
            </a:r>
          </a:p>
          <a:p>
            <a:pP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661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CC41-5880-4A8C-9CE3-96CC6E3A659F}"/>
              </a:ext>
            </a:extLst>
          </p:cNvPr>
          <p:cNvSpPr>
            <a:spLocks noGrp="1"/>
          </p:cNvSpPr>
          <p:nvPr>
            <p:ph type="title"/>
          </p:nvPr>
        </p:nvSpPr>
        <p:spPr>
          <a:xfrm>
            <a:off x="838200" y="365125"/>
            <a:ext cx="10515600" cy="292099"/>
          </a:xfrm>
        </p:spPr>
        <p:txBody>
          <a:bodyPr>
            <a:normAutofit fontScale="90000"/>
          </a:bodyPr>
          <a:lstStyle/>
          <a:p>
            <a:r>
              <a:rPr lang="en-US" dirty="0"/>
              <a:t>Data extraction, transformation and loading</a:t>
            </a:r>
          </a:p>
        </p:txBody>
      </p:sp>
      <p:sp>
        <p:nvSpPr>
          <p:cNvPr id="3" name="Rectangle 2">
            <a:extLst>
              <a:ext uri="{FF2B5EF4-FFF2-40B4-BE49-F238E27FC236}">
                <a16:creationId xmlns:a16="http://schemas.microsoft.com/office/drawing/2014/main" id="{FF0DB0C5-988E-4142-8E52-BCFDC7882161}"/>
              </a:ext>
            </a:extLst>
          </p:cNvPr>
          <p:cNvSpPr/>
          <p:nvPr/>
        </p:nvSpPr>
        <p:spPr>
          <a:xfrm>
            <a:off x="3002750" y="809624"/>
            <a:ext cx="2614616" cy="1238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Scrap the data from the website (</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https://finance.yahoo.com</a:t>
            </a:r>
            <a:r>
              <a:rPr lang="en-US" dirty="0">
                <a:solidFill>
                  <a:schemeClr val="tx1">
                    <a:lumMod val="95000"/>
                    <a:lumOff val="5000"/>
                  </a:schemeClr>
                </a:solidFill>
              </a:rPr>
              <a:t>,  </a:t>
            </a:r>
            <a:r>
              <a:rPr lang="en-US" dirty="0"/>
              <a:t>https://data.world)</a:t>
            </a:r>
          </a:p>
        </p:txBody>
      </p:sp>
      <p:sp>
        <p:nvSpPr>
          <p:cNvPr id="5" name="Rectangle 4">
            <a:extLst>
              <a:ext uri="{FF2B5EF4-FFF2-40B4-BE49-F238E27FC236}">
                <a16:creationId xmlns:a16="http://schemas.microsoft.com/office/drawing/2014/main" id="{CBF3A959-041D-4AFE-B5C8-44E220E4A56B}"/>
              </a:ext>
            </a:extLst>
          </p:cNvPr>
          <p:cNvSpPr/>
          <p:nvPr/>
        </p:nvSpPr>
        <p:spPr>
          <a:xfrm>
            <a:off x="4310060" y="2352674"/>
            <a:ext cx="2469356" cy="100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Reading the required data and preparing the </a:t>
            </a:r>
            <a:r>
              <a:rPr lang="en-US" dirty="0" err="1"/>
              <a:t>dataframe</a:t>
            </a:r>
            <a:r>
              <a:rPr lang="en-US" dirty="0"/>
              <a:t> object</a:t>
            </a:r>
          </a:p>
        </p:txBody>
      </p:sp>
      <p:sp>
        <p:nvSpPr>
          <p:cNvPr id="7" name="Rectangle 6">
            <a:extLst>
              <a:ext uri="{FF2B5EF4-FFF2-40B4-BE49-F238E27FC236}">
                <a16:creationId xmlns:a16="http://schemas.microsoft.com/office/drawing/2014/main" id="{BDEC2452-BCAE-467E-A171-C3B6F7D2B096}"/>
              </a:ext>
            </a:extLst>
          </p:cNvPr>
          <p:cNvSpPr/>
          <p:nvPr/>
        </p:nvSpPr>
        <p:spPr>
          <a:xfrm>
            <a:off x="4299342" y="3705224"/>
            <a:ext cx="2490792"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Cleaning the data, transforming the data to required format, removing duplicates, dropping NAN records, casting the required data to float/double, integer, date and string</a:t>
            </a:r>
          </a:p>
        </p:txBody>
      </p:sp>
      <p:sp>
        <p:nvSpPr>
          <p:cNvPr id="9" name="Rectangle 8">
            <a:extLst>
              <a:ext uri="{FF2B5EF4-FFF2-40B4-BE49-F238E27FC236}">
                <a16:creationId xmlns:a16="http://schemas.microsoft.com/office/drawing/2014/main" id="{EED092CD-D9F9-4175-95E6-19F8FFB72C69}"/>
              </a:ext>
            </a:extLst>
          </p:cNvPr>
          <p:cNvSpPr/>
          <p:nvPr/>
        </p:nvSpPr>
        <p:spPr>
          <a:xfrm>
            <a:off x="4310061" y="5114922"/>
            <a:ext cx="24693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Loading the data into the DB, </a:t>
            </a:r>
            <a:r>
              <a:rPr lang="en-US" dirty="0" err="1"/>
              <a:t>dataframe</a:t>
            </a:r>
            <a:r>
              <a:rPr lang="en-US" dirty="0"/>
              <a:t> library does the loading</a:t>
            </a:r>
          </a:p>
        </p:txBody>
      </p:sp>
      <p:sp>
        <p:nvSpPr>
          <p:cNvPr id="10" name="Cylinder 9">
            <a:extLst>
              <a:ext uri="{FF2B5EF4-FFF2-40B4-BE49-F238E27FC236}">
                <a16:creationId xmlns:a16="http://schemas.microsoft.com/office/drawing/2014/main" id="{317DCC79-F302-4874-932D-6474776401D1}"/>
              </a:ext>
            </a:extLst>
          </p:cNvPr>
          <p:cNvSpPr/>
          <p:nvPr/>
        </p:nvSpPr>
        <p:spPr>
          <a:xfrm>
            <a:off x="8570116" y="375589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Postres</a:t>
            </a:r>
            <a:r>
              <a:rPr lang="en-US" dirty="0"/>
              <a:t> </a:t>
            </a:r>
            <a:r>
              <a:rPr lang="en-US" dirty="0" err="1"/>
              <a:t>DB:finance_db</a:t>
            </a:r>
            <a:endParaRPr lang="en-US" dirty="0"/>
          </a:p>
        </p:txBody>
      </p:sp>
      <p:sp>
        <p:nvSpPr>
          <p:cNvPr id="11" name="Flowchart: Process 10">
            <a:extLst>
              <a:ext uri="{FF2B5EF4-FFF2-40B4-BE49-F238E27FC236}">
                <a16:creationId xmlns:a16="http://schemas.microsoft.com/office/drawing/2014/main" id="{71E2A633-00CB-4F83-859F-47EF97A7A674}"/>
              </a:ext>
            </a:extLst>
          </p:cNvPr>
          <p:cNvSpPr/>
          <p:nvPr/>
        </p:nvSpPr>
        <p:spPr>
          <a:xfrm>
            <a:off x="1335868" y="2208275"/>
            <a:ext cx="1209680" cy="2306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Notebook</a:t>
            </a:r>
          </a:p>
        </p:txBody>
      </p:sp>
      <p:pic>
        <p:nvPicPr>
          <p:cNvPr id="13" name="Graphic 12" descr="Users">
            <a:extLst>
              <a:ext uri="{FF2B5EF4-FFF2-40B4-BE49-F238E27FC236}">
                <a16:creationId xmlns:a16="http://schemas.microsoft.com/office/drawing/2014/main" id="{CB252188-F195-48EB-89F4-B5D01C9109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538" y="4057650"/>
            <a:ext cx="914400" cy="914400"/>
          </a:xfrm>
          <a:prstGeom prst="rect">
            <a:avLst/>
          </a:prstGeom>
        </p:spPr>
      </p:pic>
      <p:sp>
        <p:nvSpPr>
          <p:cNvPr id="15" name="Rectangle 14">
            <a:extLst>
              <a:ext uri="{FF2B5EF4-FFF2-40B4-BE49-F238E27FC236}">
                <a16:creationId xmlns:a16="http://schemas.microsoft.com/office/drawing/2014/main" id="{C6432FCA-62EB-48A9-9FD1-DF48F3528291}"/>
              </a:ext>
            </a:extLst>
          </p:cNvPr>
          <p:cNvSpPr/>
          <p:nvPr/>
        </p:nvSpPr>
        <p:spPr>
          <a:xfrm>
            <a:off x="5955500" y="808099"/>
            <a:ext cx="2614616" cy="1238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Downloaded CSV data file from (</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https://finance.yahoo.com</a:t>
            </a:r>
            <a:r>
              <a:rPr lang="en-US" dirty="0">
                <a:solidFill>
                  <a:schemeClr val="tx1">
                    <a:lumMod val="95000"/>
                    <a:lumOff val="5000"/>
                  </a:schemeClr>
                </a:solidFill>
              </a:rPr>
              <a:t>,  </a:t>
            </a:r>
            <a:r>
              <a:rPr lang="en-US" dirty="0"/>
              <a:t>https://data.world)</a:t>
            </a:r>
          </a:p>
        </p:txBody>
      </p:sp>
      <p:cxnSp>
        <p:nvCxnSpPr>
          <p:cNvPr id="17" name="Straight Arrow Connector 16">
            <a:extLst>
              <a:ext uri="{FF2B5EF4-FFF2-40B4-BE49-F238E27FC236}">
                <a16:creationId xmlns:a16="http://schemas.microsoft.com/office/drawing/2014/main" id="{C68CDC80-69BB-403A-8495-7E7AEFD20E75}"/>
              </a:ext>
            </a:extLst>
          </p:cNvPr>
          <p:cNvCxnSpPr>
            <a:stCxn id="13" idx="0"/>
          </p:cNvCxnSpPr>
          <p:nvPr/>
        </p:nvCxnSpPr>
        <p:spPr>
          <a:xfrm flipV="1">
            <a:off x="691738" y="3505201"/>
            <a:ext cx="644130" cy="5524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A1D3A79-6C64-4BA1-9B02-E039A5420909}"/>
              </a:ext>
            </a:extLst>
          </p:cNvPr>
          <p:cNvCxnSpPr>
            <a:stCxn id="11" idx="3"/>
            <a:endCxn id="3" idx="1"/>
          </p:cNvCxnSpPr>
          <p:nvPr/>
        </p:nvCxnSpPr>
        <p:spPr>
          <a:xfrm flipV="1">
            <a:off x="2545548" y="1428750"/>
            <a:ext cx="457202" cy="19328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E9AB387-64AD-41CC-957A-DD14013EAA78}"/>
              </a:ext>
            </a:extLst>
          </p:cNvPr>
          <p:cNvCxnSpPr>
            <a:stCxn id="3" idx="2"/>
            <a:endCxn id="5" idx="0"/>
          </p:cNvCxnSpPr>
          <p:nvPr/>
        </p:nvCxnSpPr>
        <p:spPr>
          <a:xfrm>
            <a:off x="4310058" y="2047876"/>
            <a:ext cx="1234680" cy="3047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5489A0-DC48-4EF9-B8D2-1A612ADA5458}"/>
              </a:ext>
            </a:extLst>
          </p:cNvPr>
          <p:cNvCxnSpPr>
            <a:stCxn id="15" idx="2"/>
            <a:endCxn id="5" idx="0"/>
          </p:cNvCxnSpPr>
          <p:nvPr/>
        </p:nvCxnSpPr>
        <p:spPr>
          <a:xfrm flipH="1">
            <a:off x="5544738" y="2046351"/>
            <a:ext cx="1718070" cy="3063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30B6477-11FD-4FE9-90D1-10D5BCB05914}"/>
              </a:ext>
            </a:extLst>
          </p:cNvPr>
          <p:cNvCxnSpPr>
            <a:stCxn id="5" idx="2"/>
            <a:endCxn id="7" idx="0"/>
          </p:cNvCxnSpPr>
          <p:nvPr/>
        </p:nvCxnSpPr>
        <p:spPr>
          <a:xfrm>
            <a:off x="5544738" y="3352800"/>
            <a:ext cx="0" cy="3524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117AF8-5FBE-4D1C-9903-AC2ABA150F09}"/>
              </a:ext>
            </a:extLst>
          </p:cNvPr>
          <p:cNvCxnSpPr>
            <a:stCxn id="7" idx="2"/>
            <a:endCxn id="9" idx="0"/>
          </p:cNvCxnSpPr>
          <p:nvPr/>
        </p:nvCxnSpPr>
        <p:spPr>
          <a:xfrm>
            <a:off x="5544738" y="4776787"/>
            <a:ext cx="1" cy="3381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69C673F-8EF9-4D65-97E6-F745BE00247C}"/>
              </a:ext>
            </a:extLst>
          </p:cNvPr>
          <p:cNvCxnSpPr>
            <a:stCxn id="9" idx="3"/>
            <a:endCxn id="10" idx="2"/>
          </p:cNvCxnSpPr>
          <p:nvPr/>
        </p:nvCxnSpPr>
        <p:spPr>
          <a:xfrm flipV="1">
            <a:off x="6779417" y="4363974"/>
            <a:ext cx="1790699" cy="12081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15AFF5-CCD4-4834-BBFA-9F3C5211885D}"/>
              </a:ext>
            </a:extLst>
          </p:cNvPr>
          <p:cNvCxnSpPr>
            <a:stCxn id="11" idx="3"/>
            <a:endCxn id="5" idx="1"/>
          </p:cNvCxnSpPr>
          <p:nvPr/>
        </p:nvCxnSpPr>
        <p:spPr>
          <a:xfrm flipV="1">
            <a:off x="2545548" y="2852737"/>
            <a:ext cx="1764512" cy="5088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A5F625-F93B-41F5-A8BD-0297A301AE79}"/>
              </a:ext>
            </a:extLst>
          </p:cNvPr>
          <p:cNvCxnSpPr>
            <a:stCxn id="11" idx="3"/>
            <a:endCxn id="7" idx="1"/>
          </p:cNvCxnSpPr>
          <p:nvPr/>
        </p:nvCxnSpPr>
        <p:spPr>
          <a:xfrm>
            <a:off x="2545548" y="3361563"/>
            <a:ext cx="1753794" cy="8794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38B740A-A05E-4CCC-A25B-B521303D64D8}"/>
              </a:ext>
            </a:extLst>
          </p:cNvPr>
          <p:cNvCxnSpPr>
            <a:stCxn id="11" idx="3"/>
          </p:cNvCxnSpPr>
          <p:nvPr/>
        </p:nvCxnSpPr>
        <p:spPr>
          <a:xfrm>
            <a:off x="2545548" y="3361563"/>
            <a:ext cx="1732358" cy="22105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11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CC41-5880-4A8C-9CE3-96CC6E3A659F}"/>
              </a:ext>
            </a:extLst>
          </p:cNvPr>
          <p:cNvSpPr>
            <a:spLocks noGrp="1"/>
          </p:cNvSpPr>
          <p:nvPr>
            <p:ph type="title"/>
          </p:nvPr>
        </p:nvSpPr>
        <p:spPr>
          <a:xfrm>
            <a:off x="838200" y="365125"/>
            <a:ext cx="10515600" cy="292099"/>
          </a:xfrm>
        </p:spPr>
        <p:txBody>
          <a:bodyPr>
            <a:normAutofit fontScale="90000"/>
          </a:bodyPr>
          <a:lstStyle/>
          <a:p>
            <a:r>
              <a:rPr lang="en-US" dirty="0"/>
              <a:t>Reading the loaded data from DB</a:t>
            </a:r>
          </a:p>
        </p:txBody>
      </p:sp>
      <p:sp>
        <p:nvSpPr>
          <p:cNvPr id="5" name="Rectangle 4">
            <a:extLst>
              <a:ext uri="{FF2B5EF4-FFF2-40B4-BE49-F238E27FC236}">
                <a16:creationId xmlns:a16="http://schemas.microsoft.com/office/drawing/2014/main" id="{CBF3A959-041D-4AFE-B5C8-44E220E4A56B}"/>
              </a:ext>
            </a:extLst>
          </p:cNvPr>
          <p:cNvSpPr/>
          <p:nvPr/>
        </p:nvSpPr>
        <p:spPr>
          <a:xfrm>
            <a:off x="4310060" y="2352674"/>
            <a:ext cx="2469356" cy="100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Reading the required data from database table</a:t>
            </a:r>
          </a:p>
        </p:txBody>
      </p:sp>
      <p:sp>
        <p:nvSpPr>
          <p:cNvPr id="7" name="Rectangle 6">
            <a:extLst>
              <a:ext uri="{FF2B5EF4-FFF2-40B4-BE49-F238E27FC236}">
                <a16:creationId xmlns:a16="http://schemas.microsoft.com/office/drawing/2014/main" id="{BDEC2452-BCAE-467E-A171-C3B6F7D2B096}"/>
              </a:ext>
            </a:extLst>
          </p:cNvPr>
          <p:cNvSpPr/>
          <p:nvPr/>
        </p:nvSpPr>
        <p:spPr>
          <a:xfrm>
            <a:off x="4299342" y="3629024"/>
            <a:ext cx="2490792"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Parse the data to  cross check the data downloaded and review and make necessary changes</a:t>
            </a:r>
          </a:p>
        </p:txBody>
      </p:sp>
      <p:sp>
        <p:nvSpPr>
          <p:cNvPr id="9" name="Rectangle 8">
            <a:extLst>
              <a:ext uri="{FF2B5EF4-FFF2-40B4-BE49-F238E27FC236}">
                <a16:creationId xmlns:a16="http://schemas.microsoft.com/office/drawing/2014/main" id="{EED092CD-D9F9-4175-95E6-19F8FFB72C69}"/>
              </a:ext>
            </a:extLst>
          </p:cNvPr>
          <p:cNvSpPr/>
          <p:nvPr/>
        </p:nvSpPr>
        <p:spPr>
          <a:xfrm>
            <a:off x="4310061" y="5114922"/>
            <a:ext cx="24693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is ready for the users to build their required charts</a:t>
            </a:r>
          </a:p>
        </p:txBody>
      </p:sp>
      <p:sp>
        <p:nvSpPr>
          <p:cNvPr id="10" name="Cylinder 9">
            <a:extLst>
              <a:ext uri="{FF2B5EF4-FFF2-40B4-BE49-F238E27FC236}">
                <a16:creationId xmlns:a16="http://schemas.microsoft.com/office/drawing/2014/main" id="{317DCC79-F302-4874-932D-6474776401D1}"/>
              </a:ext>
            </a:extLst>
          </p:cNvPr>
          <p:cNvSpPr/>
          <p:nvPr/>
        </p:nvSpPr>
        <p:spPr>
          <a:xfrm>
            <a:off x="7503316" y="824673"/>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Postres</a:t>
            </a:r>
            <a:r>
              <a:rPr lang="en-US" dirty="0"/>
              <a:t> </a:t>
            </a:r>
            <a:r>
              <a:rPr lang="en-US" dirty="0" err="1"/>
              <a:t>DB:finance_db</a:t>
            </a:r>
            <a:endParaRPr lang="en-US" dirty="0"/>
          </a:p>
        </p:txBody>
      </p:sp>
      <p:sp>
        <p:nvSpPr>
          <p:cNvPr id="11" name="Flowchart: Process 10">
            <a:extLst>
              <a:ext uri="{FF2B5EF4-FFF2-40B4-BE49-F238E27FC236}">
                <a16:creationId xmlns:a16="http://schemas.microsoft.com/office/drawing/2014/main" id="{71E2A633-00CB-4F83-859F-47EF97A7A674}"/>
              </a:ext>
            </a:extLst>
          </p:cNvPr>
          <p:cNvSpPr/>
          <p:nvPr/>
        </p:nvSpPr>
        <p:spPr>
          <a:xfrm>
            <a:off x="1335868" y="2208275"/>
            <a:ext cx="1209680" cy="2306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Notebook</a:t>
            </a:r>
          </a:p>
        </p:txBody>
      </p:sp>
      <p:pic>
        <p:nvPicPr>
          <p:cNvPr id="13" name="Graphic 12" descr="Users">
            <a:extLst>
              <a:ext uri="{FF2B5EF4-FFF2-40B4-BE49-F238E27FC236}">
                <a16:creationId xmlns:a16="http://schemas.microsoft.com/office/drawing/2014/main" id="{CB252188-F195-48EB-89F4-B5D01C910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538" y="4057650"/>
            <a:ext cx="914400" cy="914400"/>
          </a:xfrm>
          <a:prstGeom prst="rect">
            <a:avLst/>
          </a:prstGeom>
        </p:spPr>
      </p:pic>
      <p:cxnSp>
        <p:nvCxnSpPr>
          <p:cNvPr id="17" name="Straight Arrow Connector 16">
            <a:extLst>
              <a:ext uri="{FF2B5EF4-FFF2-40B4-BE49-F238E27FC236}">
                <a16:creationId xmlns:a16="http://schemas.microsoft.com/office/drawing/2014/main" id="{C68CDC80-69BB-403A-8495-7E7AEFD20E75}"/>
              </a:ext>
            </a:extLst>
          </p:cNvPr>
          <p:cNvCxnSpPr>
            <a:stCxn id="13" idx="0"/>
          </p:cNvCxnSpPr>
          <p:nvPr/>
        </p:nvCxnSpPr>
        <p:spPr>
          <a:xfrm flipV="1">
            <a:off x="691738" y="3505201"/>
            <a:ext cx="644130" cy="5524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30B6477-11FD-4FE9-90D1-10D5BCB05914}"/>
              </a:ext>
            </a:extLst>
          </p:cNvPr>
          <p:cNvCxnSpPr>
            <a:stCxn id="5" idx="2"/>
            <a:endCxn id="7" idx="0"/>
          </p:cNvCxnSpPr>
          <p:nvPr/>
        </p:nvCxnSpPr>
        <p:spPr>
          <a:xfrm>
            <a:off x="5544738" y="3352800"/>
            <a:ext cx="0" cy="276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117AF8-5FBE-4D1C-9903-AC2ABA150F09}"/>
              </a:ext>
            </a:extLst>
          </p:cNvPr>
          <p:cNvCxnSpPr>
            <a:stCxn id="7" idx="2"/>
            <a:endCxn id="9" idx="0"/>
          </p:cNvCxnSpPr>
          <p:nvPr/>
        </p:nvCxnSpPr>
        <p:spPr>
          <a:xfrm>
            <a:off x="5544738" y="4700587"/>
            <a:ext cx="1" cy="4143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15AFF5-CCD4-4834-BBFA-9F3C5211885D}"/>
              </a:ext>
            </a:extLst>
          </p:cNvPr>
          <p:cNvCxnSpPr>
            <a:stCxn id="11" idx="3"/>
            <a:endCxn id="5" idx="1"/>
          </p:cNvCxnSpPr>
          <p:nvPr/>
        </p:nvCxnSpPr>
        <p:spPr>
          <a:xfrm flipV="1">
            <a:off x="2545548" y="2852737"/>
            <a:ext cx="1764512" cy="5088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A5F625-F93B-41F5-A8BD-0297A301AE79}"/>
              </a:ext>
            </a:extLst>
          </p:cNvPr>
          <p:cNvCxnSpPr>
            <a:stCxn id="11" idx="3"/>
            <a:endCxn id="7" idx="1"/>
          </p:cNvCxnSpPr>
          <p:nvPr/>
        </p:nvCxnSpPr>
        <p:spPr>
          <a:xfrm>
            <a:off x="2545548" y="3361563"/>
            <a:ext cx="1753794" cy="8032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38B740A-A05E-4CCC-A25B-B521303D64D8}"/>
              </a:ext>
            </a:extLst>
          </p:cNvPr>
          <p:cNvCxnSpPr>
            <a:stCxn id="11" idx="3"/>
          </p:cNvCxnSpPr>
          <p:nvPr/>
        </p:nvCxnSpPr>
        <p:spPr>
          <a:xfrm>
            <a:off x="2545548" y="3361563"/>
            <a:ext cx="1732358" cy="22105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A8EF731-D15F-4CF8-934A-FFA47A88B1DC}"/>
              </a:ext>
            </a:extLst>
          </p:cNvPr>
          <p:cNvCxnSpPr>
            <a:stCxn id="5" idx="3"/>
            <a:endCxn id="10" idx="2"/>
          </p:cNvCxnSpPr>
          <p:nvPr/>
        </p:nvCxnSpPr>
        <p:spPr>
          <a:xfrm flipV="1">
            <a:off x="6779416" y="1432749"/>
            <a:ext cx="723900" cy="14199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20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779</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Data extraction Dow / Nasdaq..</vt:lpstr>
      <vt:lpstr>The steps involved in processing the data</vt:lpstr>
      <vt:lpstr>Data transformation and cleaning</vt:lpstr>
      <vt:lpstr>Data extraction, transformation and loading</vt:lpstr>
      <vt:lpstr>Reading the loaded data from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extractionDow indices</dc:title>
  <dc:creator>ravi cinnaman</dc:creator>
  <cp:lastModifiedBy>ravi cinnaman</cp:lastModifiedBy>
  <cp:revision>44</cp:revision>
  <dcterms:created xsi:type="dcterms:W3CDTF">2020-10-22T22:36:46Z</dcterms:created>
  <dcterms:modified xsi:type="dcterms:W3CDTF">2020-10-24T18:48:14Z</dcterms:modified>
</cp:coreProperties>
</file>