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528" autoAdjust="0"/>
  </p:normalViewPr>
  <p:slideViewPr>
    <p:cSldViewPr snapToGrid="0">
      <p:cViewPr>
        <p:scale>
          <a:sx n="68" d="100"/>
          <a:sy n="68" d="100"/>
        </p:scale>
        <p:origin x="53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C9F3B-FF2E-4C84-91B4-62947A895780}"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C4FD8-5136-4541-84B1-E1A2DDB41138}" type="slidenum">
              <a:rPr lang="en-US" smtClean="0"/>
              <a:t>‹#›</a:t>
            </a:fld>
            <a:endParaRPr lang="en-US" dirty="0"/>
          </a:p>
        </p:txBody>
      </p:sp>
    </p:spTree>
    <p:extLst>
      <p:ext uri="{BB962C8B-B14F-4D97-AF65-F5344CB8AC3E}">
        <p14:creationId xmlns:p14="http://schemas.microsoft.com/office/powerpoint/2010/main" val="56979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set out to examine data from the Bureau of Labor Statistics regarding employment of women and People of Color in higher level positions.  We wanted to see how these populations were represented in professional and managerial jobs and how that representation had changed over the last ten years, how we could expect it to change in the next ten or eleven years, and whether we could figure out any of the factors that might affect that rate of change.</a:t>
            </a:r>
          </a:p>
        </p:txBody>
      </p:sp>
      <p:sp>
        <p:nvSpPr>
          <p:cNvPr id="4" name="Slide Number Placeholder 3"/>
          <p:cNvSpPr>
            <a:spLocks noGrp="1"/>
          </p:cNvSpPr>
          <p:nvPr>
            <p:ph type="sldNum" sz="quarter" idx="5"/>
          </p:nvPr>
        </p:nvSpPr>
        <p:spPr/>
        <p:txBody>
          <a:bodyPr/>
          <a:lstStyle/>
          <a:p>
            <a:fld id="{72DC4FD8-5136-4541-84B1-E1A2DDB41138}" type="slidenum">
              <a:rPr lang="en-US" smtClean="0"/>
              <a:t>1</a:t>
            </a:fld>
            <a:endParaRPr lang="en-US" dirty="0"/>
          </a:p>
        </p:txBody>
      </p:sp>
    </p:spTree>
    <p:extLst>
      <p:ext uri="{BB962C8B-B14F-4D97-AF65-F5344CB8AC3E}">
        <p14:creationId xmlns:p14="http://schemas.microsoft.com/office/powerpoint/2010/main" val="129827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and the next few slides show each populations share of jobs in each job category over time.  So here, the bright blue line is total workforce.  Women’s share of the total workforce has remained at about 47%, give or take a fraction, for the past ten years.  Women’s share of the other job categories has similarly remained pretty steady over that time, with slight upticks in professional positions (the aqua line) and managerial positions(the green line).  But the real story in these numbers is the space between the lines.  All things being equal, we’d expect that if women make up 47% of the workforce, they ought to hold 47% of professional, managerial, and ceo positions.  But clearly they don’t.  The relationship between their share of the workforce and their share of a specific job category we’re calling the “advancement ratio”.  A ratio below 100 means women hold less than their expected share of jobs in that job category; over 100 means they hold more than their share.  So we can see that women are over-represented in professional positions, but they are not making it into managerial and ceo positions in the proportions we’d expect if nothing else were going on.</a:t>
            </a:r>
          </a:p>
        </p:txBody>
      </p:sp>
      <p:sp>
        <p:nvSpPr>
          <p:cNvPr id="4" name="Slide Number Placeholder 3"/>
          <p:cNvSpPr>
            <a:spLocks noGrp="1"/>
          </p:cNvSpPr>
          <p:nvPr>
            <p:ph type="sldNum" sz="quarter" idx="5"/>
          </p:nvPr>
        </p:nvSpPr>
        <p:spPr/>
        <p:txBody>
          <a:bodyPr/>
          <a:lstStyle/>
          <a:p>
            <a:fld id="{72DC4FD8-5136-4541-84B1-E1A2DDB41138}" type="slidenum">
              <a:rPr lang="en-US" smtClean="0"/>
              <a:t>2</a:t>
            </a:fld>
            <a:endParaRPr lang="en-US" dirty="0"/>
          </a:p>
        </p:txBody>
      </p:sp>
    </p:spTree>
    <p:extLst>
      <p:ext uri="{BB962C8B-B14F-4D97-AF65-F5344CB8AC3E}">
        <p14:creationId xmlns:p14="http://schemas.microsoft.com/office/powerpoint/2010/main" val="287624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 similar trend among African-Americans, but somewhat more pronounced.  While African-Americans share of jobs in each category has gone up a bit over the past ten years, so has their share of the workforce, their advancement ratios, representing their share of each job level compared to their share of the workforce, remain well under 100% in each category.</a:t>
            </a:r>
          </a:p>
        </p:txBody>
      </p:sp>
      <p:sp>
        <p:nvSpPr>
          <p:cNvPr id="4" name="Slide Number Placeholder 3"/>
          <p:cNvSpPr>
            <a:spLocks noGrp="1"/>
          </p:cNvSpPr>
          <p:nvPr>
            <p:ph type="sldNum" sz="quarter" idx="5"/>
          </p:nvPr>
        </p:nvSpPr>
        <p:spPr/>
        <p:txBody>
          <a:bodyPr/>
          <a:lstStyle/>
          <a:p>
            <a:fld id="{72DC4FD8-5136-4541-84B1-E1A2DDB41138}" type="slidenum">
              <a:rPr lang="en-US" smtClean="0"/>
              <a:t>3</a:t>
            </a:fld>
            <a:endParaRPr lang="en-US" dirty="0"/>
          </a:p>
        </p:txBody>
      </p:sp>
    </p:spTree>
    <p:extLst>
      <p:ext uri="{BB962C8B-B14F-4D97-AF65-F5344CB8AC3E}">
        <p14:creationId xmlns:p14="http://schemas.microsoft.com/office/powerpoint/2010/main" val="412719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for Asians shows that they are disproportionately represented in professional positions, but they do not hold managerial or ceo jobs in proportion to their presence in the workforce.</a:t>
            </a:r>
          </a:p>
        </p:txBody>
      </p:sp>
      <p:sp>
        <p:nvSpPr>
          <p:cNvPr id="4" name="Slide Number Placeholder 3"/>
          <p:cNvSpPr>
            <a:spLocks noGrp="1"/>
          </p:cNvSpPr>
          <p:nvPr>
            <p:ph type="sldNum" sz="quarter" idx="5"/>
          </p:nvPr>
        </p:nvSpPr>
        <p:spPr/>
        <p:txBody>
          <a:bodyPr/>
          <a:lstStyle/>
          <a:p>
            <a:fld id="{72DC4FD8-5136-4541-84B1-E1A2DDB41138}" type="slidenum">
              <a:rPr lang="en-US" smtClean="0"/>
              <a:t>4</a:t>
            </a:fld>
            <a:endParaRPr lang="en-US" dirty="0"/>
          </a:p>
        </p:txBody>
      </p:sp>
    </p:spTree>
    <p:extLst>
      <p:ext uri="{BB962C8B-B14F-4D97-AF65-F5344CB8AC3E}">
        <p14:creationId xmlns:p14="http://schemas.microsoft.com/office/powerpoint/2010/main" val="213676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Latinx workers have seen their share of all jobs go up as their share of the workforce rises, but, again, they are underrepresented by quite a bit in the higher level job categories.</a:t>
            </a:r>
          </a:p>
        </p:txBody>
      </p:sp>
      <p:sp>
        <p:nvSpPr>
          <p:cNvPr id="4" name="Slide Number Placeholder 3"/>
          <p:cNvSpPr>
            <a:spLocks noGrp="1"/>
          </p:cNvSpPr>
          <p:nvPr>
            <p:ph type="sldNum" sz="quarter" idx="5"/>
          </p:nvPr>
        </p:nvSpPr>
        <p:spPr/>
        <p:txBody>
          <a:bodyPr/>
          <a:lstStyle/>
          <a:p>
            <a:fld id="{72DC4FD8-5136-4541-84B1-E1A2DDB41138}" type="slidenum">
              <a:rPr lang="en-US" smtClean="0"/>
              <a:t>5</a:t>
            </a:fld>
            <a:endParaRPr lang="en-US" dirty="0"/>
          </a:p>
        </p:txBody>
      </p:sp>
    </p:spTree>
    <p:extLst>
      <p:ext uri="{BB962C8B-B14F-4D97-AF65-F5344CB8AC3E}">
        <p14:creationId xmlns:p14="http://schemas.microsoft.com/office/powerpoint/2010/main" val="11462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we look at what has happened over time, and what we expect to happen in the future, we are not so interested in the raw change numbers, which can be misleading, but in the change in advancement ratios.  These two slides show what I mean. For example, on the left we see that African Americans have seen about a 14% increase in their representation in professional jobs.  However, their representation in the total workforce has also increased by nearly the same.  The chart on the right shows that so the change in their advancement ratio is really only 0.2%</a:t>
            </a:r>
          </a:p>
          <a:p>
            <a:endParaRPr lang="en-US" dirty="0"/>
          </a:p>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6</a:t>
            </a:fld>
            <a:endParaRPr lang="en-US" dirty="0"/>
          </a:p>
        </p:txBody>
      </p:sp>
    </p:spTree>
    <p:extLst>
      <p:ext uri="{BB962C8B-B14F-4D97-AF65-F5344CB8AC3E}">
        <p14:creationId xmlns:p14="http://schemas.microsoft.com/office/powerpoint/2010/main" val="296613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DC4FD8-5136-4541-84B1-E1A2DDB41138}" type="slidenum">
              <a:rPr lang="en-US" smtClean="0"/>
              <a:t>7</a:t>
            </a:fld>
            <a:endParaRPr lang="en-US" dirty="0"/>
          </a:p>
        </p:txBody>
      </p:sp>
    </p:spTree>
    <p:extLst>
      <p:ext uri="{BB962C8B-B14F-4D97-AF65-F5344CB8AC3E}">
        <p14:creationId xmlns:p14="http://schemas.microsoft.com/office/powerpoint/2010/main" val="410356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C9D-2702-4FB0-A09D-22B058CE8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054E90-1E27-4E95-8327-D3AB35233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CAEE7-9338-4165-AE97-43567DC3483A}"/>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5183ED93-A30A-40CC-A2B7-54C18B127D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5156AE-FF65-45AF-A1F6-291EC61C747B}"/>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77236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9F5E-6512-48DE-8C82-C8BA8CF10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4D93D-0403-4EED-A8A2-8318F26F2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712F2-61E1-438D-BEC0-E313A5F464A7}"/>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A0F75E40-E364-4E68-B502-85BA2ABD2F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70BB82-0E9B-41E9-AF4D-0F7F036D539C}"/>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88747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288B3-DFCA-43EE-8A83-CE322B32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0C81-3926-4C2F-840A-64347261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0831-93DA-4196-8D71-F77B01E46C77}"/>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1D6524DC-3551-467F-A102-3C1024C1DE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936B0-E0F2-4182-8BB0-BB1B3B7A07B9}"/>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7818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615-8E8A-467B-A83E-AA333E5CB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61E42-1538-4738-A2CF-B5EE5BD45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E9FFC-73F7-45D0-BC7A-9A999F55BC3B}"/>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F68A50EA-B124-43A2-95A4-24FB8D5729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CA8BC6-C826-4E85-AA7D-CF6EC76CCBAF}"/>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65066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8CC-D000-4C21-9372-ACCD110C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69B2C-3BFB-4EB0-A2CD-7EE5E2B63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35E6F-A62B-452B-9440-A744C1445FDF}"/>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89D2BEA7-5D5E-43A1-8BF8-19D480837C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BD1616-1FDF-4327-A0C2-FDAE2F6D77E9}"/>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403834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9D-124C-44E2-A2EE-0F6BECA040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AFF1-62E7-4818-95EC-E5D157401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9BEF-A104-4138-80BB-16F9AF2A63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1BB7AC-C195-41C0-B803-AC9D07956EE8}"/>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6" name="Footer Placeholder 5">
            <a:extLst>
              <a:ext uri="{FF2B5EF4-FFF2-40B4-BE49-F238E27FC236}">
                <a16:creationId xmlns:a16="http://schemas.microsoft.com/office/drawing/2014/main" id="{04813D41-C86F-4C7E-A8A8-1FD039607B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CB2540-2065-48AB-9A67-9231AA353A48}"/>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40048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49AF-D8C4-4EB8-A620-EB012845B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39EC5D-7A6B-4FEC-9EBE-90400A2F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874EE-A398-42BD-BE9B-FE0C65D34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528D-F070-4480-8721-FB4DA90E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4404D-21B9-4D48-97C8-45F8F047A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FDBA-A8C8-432E-9C2E-E979ED0185B3}"/>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8" name="Footer Placeholder 7">
            <a:extLst>
              <a:ext uri="{FF2B5EF4-FFF2-40B4-BE49-F238E27FC236}">
                <a16:creationId xmlns:a16="http://schemas.microsoft.com/office/drawing/2014/main" id="{675E2499-30C0-4AD2-8437-A614556C9C9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462B47-D162-42D5-BEFF-85D450831B6B}"/>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40844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5CF-6062-4A75-961C-68CF13505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7E7F6C-C0C4-43F0-8FE7-EB84A0497DB1}"/>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4" name="Footer Placeholder 3">
            <a:extLst>
              <a:ext uri="{FF2B5EF4-FFF2-40B4-BE49-F238E27FC236}">
                <a16:creationId xmlns:a16="http://schemas.microsoft.com/office/drawing/2014/main" id="{10909C55-6529-4E47-9CE9-669FF24E6D9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FAFBD9-153B-4FFF-ACAD-A112068F32A1}"/>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25186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3B37-9B24-492F-9999-0209578A4299}"/>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3" name="Footer Placeholder 2">
            <a:extLst>
              <a:ext uri="{FF2B5EF4-FFF2-40B4-BE49-F238E27FC236}">
                <a16:creationId xmlns:a16="http://schemas.microsoft.com/office/drawing/2014/main" id="{8181CF0B-40F5-413D-BBC3-B1243F230E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9BF6CF8-5B1B-48D0-A415-79EB5C48A851}"/>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341007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24BA-A3CB-48BC-BD1D-E315EF50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629F20-00CE-45DD-99CE-8F14F09DC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EC695-EBCE-466E-9440-1DBD7E4D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EBF6F-57DD-4F85-B478-7C90E289327E}"/>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6" name="Footer Placeholder 5">
            <a:extLst>
              <a:ext uri="{FF2B5EF4-FFF2-40B4-BE49-F238E27FC236}">
                <a16:creationId xmlns:a16="http://schemas.microsoft.com/office/drawing/2014/main" id="{62E404DB-D600-4319-804A-CBD1E3066A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6B6D7B-15C9-4F1A-87F2-C505871469E9}"/>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19159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0A0-A0CB-473E-B390-0A9502CE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F784C-3535-405F-9C6F-DCF248E0C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9E03F2C-ABBC-4E72-9255-794FC5F7A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ABE1-4EAF-45CC-86F6-4EC6E00AF2FE}"/>
              </a:ext>
            </a:extLst>
          </p:cNvPr>
          <p:cNvSpPr>
            <a:spLocks noGrp="1"/>
          </p:cNvSpPr>
          <p:nvPr>
            <p:ph type="dt" sz="half" idx="10"/>
          </p:nvPr>
        </p:nvSpPr>
        <p:spPr/>
        <p:txBody>
          <a:bodyPr/>
          <a:lstStyle/>
          <a:p>
            <a:fld id="{877EF6E0-2C0E-4495-974E-61651D867156}" type="datetimeFigureOut">
              <a:rPr lang="en-US" smtClean="0"/>
              <a:t>9/16/2020</a:t>
            </a:fld>
            <a:endParaRPr lang="en-US" dirty="0"/>
          </a:p>
        </p:txBody>
      </p:sp>
      <p:sp>
        <p:nvSpPr>
          <p:cNvPr id="6" name="Footer Placeholder 5">
            <a:extLst>
              <a:ext uri="{FF2B5EF4-FFF2-40B4-BE49-F238E27FC236}">
                <a16:creationId xmlns:a16="http://schemas.microsoft.com/office/drawing/2014/main" id="{D0021165-6006-4BCD-9FC0-8115FF5BAA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7ABBE-A746-4D62-A6D0-31967A456A69}"/>
              </a:ext>
            </a:extLst>
          </p:cNvPr>
          <p:cNvSpPr>
            <a:spLocks noGrp="1"/>
          </p:cNvSpPr>
          <p:nvPr>
            <p:ph type="sldNum" sz="quarter" idx="12"/>
          </p:nvPr>
        </p:nvSpPr>
        <p:spPr/>
        <p:txBody>
          <a:bodyPr/>
          <a:lstStyle/>
          <a:p>
            <a:fld id="{CCEED24F-5A96-4197-9CB6-407BD76C8F8E}" type="slidenum">
              <a:rPr lang="en-US" smtClean="0"/>
              <a:t>‹#›</a:t>
            </a:fld>
            <a:endParaRPr lang="en-US" dirty="0"/>
          </a:p>
        </p:txBody>
      </p:sp>
    </p:spTree>
    <p:extLst>
      <p:ext uri="{BB962C8B-B14F-4D97-AF65-F5344CB8AC3E}">
        <p14:creationId xmlns:p14="http://schemas.microsoft.com/office/powerpoint/2010/main" val="403972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C6071-B8F8-40D8-8BC2-2B43F2928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F00C-2239-47CB-95BA-ACE882DD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8A689-0AA4-4DD1-A2BA-127C181B8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EF6E0-2C0E-4495-974E-61651D867156}" type="datetimeFigureOut">
              <a:rPr lang="en-US" smtClean="0"/>
              <a:t>9/16/2020</a:t>
            </a:fld>
            <a:endParaRPr lang="en-US" dirty="0"/>
          </a:p>
        </p:txBody>
      </p:sp>
      <p:sp>
        <p:nvSpPr>
          <p:cNvPr id="5" name="Footer Placeholder 4">
            <a:extLst>
              <a:ext uri="{FF2B5EF4-FFF2-40B4-BE49-F238E27FC236}">
                <a16:creationId xmlns:a16="http://schemas.microsoft.com/office/drawing/2014/main" id="{D0948CD8-037A-44B9-9D41-C1A310295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15E5E14-FBA0-4231-8FDC-A04EA83D9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ED24F-5A96-4197-9CB6-407BD76C8F8E}" type="slidenum">
              <a:rPr lang="en-US" smtClean="0"/>
              <a:t>‹#›</a:t>
            </a:fld>
            <a:endParaRPr lang="en-US" dirty="0"/>
          </a:p>
        </p:txBody>
      </p:sp>
    </p:spTree>
    <p:extLst>
      <p:ext uri="{BB962C8B-B14F-4D97-AF65-F5344CB8AC3E}">
        <p14:creationId xmlns:p14="http://schemas.microsoft.com/office/powerpoint/2010/main" val="319092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DF577D-6F4D-4528-AFC0-44023143D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60531"/>
          </a:xfrm>
          <a:prstGeom prst="rect">
            <a:avLst/>
          </a:prstGeom>
        </p:spPr>
      </p:pic>
      <p:sp>
        <p:nvSpPr>
          <p:cNvPr id="2" name="Title 1">
            <a:extLst>
              <a:ext uri="{FF2B5EF4-FFF2-40B4-BE49-F238E27FC236}">
                <a16:creationId xmlns:a16="http://schemas.microsoft.com/office/drawing/2014/main" id="{94A1917D-62DB-41C4-A7B6-E8C6129A6890}"/>
              </a:ext>
            </a:extLst>
          </p:cNvPr>
          <p:cNvSpPr>
            <a:spLocks noGrp="1"/>
          </p:cNvSpPr>
          <p:nvPr>
            <p:ph type="ctrTitle"/>
          </p:nvPr>
        </p:nvSpPr>
        <p:spPr>
          <a:xfrm>
            <a:off x="3984977" y="182535"/>
            <a:ext cx="7879644" cy="2387600"/>
          </a:xfrm>
        </p:spPr>
        <p:txBody>
          <a:bodyPr>
            <a:noAutofit/>
          </a:bodyPr>
          <a:lstStyle/>
          <a:p>
            <a:pPr algn="r"/>
            <a:r>
              <a:rPr lang="en-US" sz="3600" b="1" dirty="0">
                <a:solidFill>
                  <a:srgbClr val="002060"/>
                </a:solidFill>
                <a:latin typeface="Bahnschrift" panose="020B0502040204020203" pitchFamily="34" charset="0"/>
              </a:rPr>
              <a:t>Progress of Women and People of Color in Professional and Management Positions,</a:t>
            </a:r>
            <a:br>
              <a:rPr lang="en-US" sz="3600" b="1" dirty="0">
                <a:solidFill>
                  <a:srgbClr val="002060"/>
                </a:solidFill>
                <a:latin typeface="Bahnschrift" panose="020B0502040204020203" pitchFamily="34" charset="0"/>
              </a:rPr>
            </a:br>
            <a:r>
              <a:rPr lang="en-US" sz="3600" b="1" dirty="0">
                <a:solidFill>
                  <a:srgbClr val="002060"/>
                </a:solidFill>
                <a:latin typeface="Bahnschrift" panose="020B0502040204020203" pitchFamily="34" charset="0"/>
              </a:rPr>
              <a:t>2010 - 2030</a:t>
            </a:r>
          </a:p>
        </p:txBody>
      </p:sp>
      <p:sp>
        <p:nvSpPr>
          <p:cNvPr id="3" name="Subtitle 2">
            <a:extLst>
              <a:ext uri="{FF2B5EF4-FFF2-40B4-BE49-F238E27FC236}">
                <a16:creationId xmlns:a16="http://schemas.microsoft.com/office/drawing/2014/main" id="{D44CCDA9-4F4D-4527-AAD9-2793E9A677EE}"/>
              </a:ext>
            </a:extLst>
          </p:cNvPr>
          <p:cNvSpPr>
            <a:spLocks noGrp="1"/>
          </p:cNvSpPr>
          <p:nvPr>
            <p:ph type="subTitle" idx="1"/>
          </p:nvPr>
        </p:nvSpPr>
        <p:spPr>
          <a:xfrm>
            <a:off x="146756" y="6189441"/>
            <a:ext cx="11875911" cy="588222"/>
          </a:xfrm>
        </p:spPr>
        <p:txBody>
          <a:bodyPr>
            <a:noAutofit/>
          </a:bodyPr>
          <a:lstStyle/>
          <a:p>
            <a:pPr marL="0" marR="0" algn="l">
              <a:lnSpc>
                <a:spcPct val="107000"/>
              </a:lnSpc>
              <a:spcBef>
                <a:spcPts val="0"/>
              </a:spcBef>
              <a:spcAft>
                <a:spcPts val="0"/>
              </a:spcAft>
            </a:pPr>
            <a:r>
              <a:rPr lang="en-US"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Ravi Chinnamanaidu, Ashni Dattani, Michal Fineman, Alexandra Zelcer	     </a:t>
            </a:r>
            <a:r>
              <a:rPr lang="en-US" sz="2200" b="1" dirty="0">
                <a:solidFill>
                  <a:srgbClr val="002060"/>
                </a:solidFill>
                <a:effectLst/>
                <a:latin typeface="Bahnschrift" panose="020B0502040204020203" pitchFamily="34" charset="0"/>
                <a:ea typeface="Times New Roman" panose="02020603050405020304" pitchFamily="18" charset="0"/>
                <a:cs typeface="Calibri Light" panose="020F0302020204030204" pitchFamily="34" charset="0"/>
              </a:rPr>
              <a:t>9/18/2020</a:t>
            </a:r>
            <a:endParaRPr lang="en-US" sz="2200" b="1" dirty="0">
              <a:solidFill>
                <a:srgbClr val="002060"/>
              </a:solidFill>
              <a:effectLst/>
              <a:latin typeface="Bahnschrift" panose="020B0502040204020203" pitchFamily="34" charset="0"/>
              <a:ea typeface="Calibri" panose="020F0502020204030204" pitchFamily="34" charset="0"/>
              <a:cs typeface="Calibri Light" panose="020F0302020204030204" pitchFamily="34" charset="0"/>
            </a:endParaRPr>
          </a:p>
        </p:txBody>
      </p:sp>
    </p:spTree>
    <p:extLst>
      <p:ext uri="{BB962C8B-B14F-4D97-AF65-F5344CB8AC3E}">
        <p14:creationId xmlns:p14="http://schemas.microsoft.com/office/powerpoint/2010/main" val="82648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a:xfrm>
            <a:off x="839788" y="428017"/>
            <a:ext cx="3932237" cy="1600200"/>
          </a:xfrm>
        </p:spPr>
        <p:txBody>
          <a:bodyPr>
            <a:normAutofit/>
          </a:bodyPr>
          <a:lstStyle/>
          <a:p>
            <a:r>
              <a:rPr lang="en-US" sz="2800" b="1" dirty="0">
                <a:solidFill>
                  <a:schemeClr val="accent1">
                    <a:lumMod val="75000"/>
                  </a:schemeClr>
                </a:solidFill>
              </a:rPr>
              <a:t>Advancement ratios (job category/total workforce</a:t>
            </a:r>
          </a:p>
        </p:txBody>
      </p:sp>
      <p:pic>
        <p:nvPicPr>
          <p:cNvPr id="8" name="Picture Placeholder 7">
            <a:extLst>
              <a:ext uri="{FF2B5EF4-FFF2-40B4-BE49-F238E27FC236}">
                <a16:creationId xmlns:a16="http://schemas.microsoft.com/office/drawing/2014/main" id="{B4914B58-1F4D-486E-AD1E-B09CED4B61C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a:xfrm>
            <a:off x="5187565" y="712944"/>
            <a:ext cx="6529870" cy="5156044"/>
          </a:xfrm>
        </p:spPr>
      </p:pic>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normAutofit/>
          </a:bodyPr>
          <a:lstStyle/>
          <a:p>
            <a:endParaRPr lang="en-US" sz="2000" dirty="0"/>
          </a:p>
          <a:p>
            <a:r>
              <a:rPr lang="en-US" sz="2000" dirty="0"/>
              <a:t>CEOs/Total 		58.7</a:t>
            </a:r>
          </a:p>
          <a:p>
            <a:r>
              <a:rPr lang="en-US" sz="2000" dirty="0"/>
              <a:t>Managers/Total		85.1</a:t>
            </a:r>
          </a:p>
          <a:p>
            <a:r>
              <a:rPr lang="en-US" sz="2000" dirty="0"/>
              <a:t>Professionals/Total            122.1</a:t>
            </a:r>
          </a:p>
        </p:txBody>
      </p:sp>
    </p:spTree>
    <p:extLst>
      <p:ext uri="{BB962C8B-B14F-4D97-AF65-F5344CB8AC3E}">
        <p14:creationId xmlns:p14="http://schemas.microsoft.com/office/powerpoint/2010/main" val="379112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normAutofit/>
          </a:bodyPr>
          <a:lstStyle/>
          <a:p>
            <a:r>
              <a:rPr lang="en-US" sz="2800" b="1" dirty="0">
                <a:solidFill>
                  <a:schemeClr val="accent1">
                    <a:lumMod val="75000"/>
                  </a:schemeClr>
                </a:solidFill>
              </a:rPr>
              <a:t>Advancement ratios (job category/total workforce</a:t>
            </a:r>
            <a:endParaRPr lang="en-US" sz="2800" b="1" dirty="0"/>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a:xfrm>
            <a:off x="839788" y="2057400"/>
            <a:ext cx="3932237" cy="4419600"/>
          </a:xfrm>
        </p:spPr>
        <p:txBody>
          <a:bodyPr>
            <a:normAutofit/>
          </a:bodyPr>
          <a:lstStyle/>
          <a:p>
            <a:endParaRPr lang="en-US" sz="2000" dirty="0"/>
          </a:p>
          <a:p>
            <a:r>
              <a:rPr lang="en-US" sz="2000" dirty="0"/>
              <a:t>CEOs/Total 		33.3</a:t>
            </a:r>
          </a:p>
          <a:p>
            <a:r>
              <a:rPr lang="en-US" sz="2000" dirty="0"/>
              <a:t>Managers/Total		63.4</a:t>
            </a:r>
          </a:p>
          <a:p>
            <a:r>
              <a:rPr lang="en-US" sz="2000" dirty="0"/>
              <a:t>Professionals/Total            	85.4</a:t>
            </a:r>
          </a:p>
          <a:p>
            <a:pPr>
              <a:spcBef>
                <a:spcPts val="0"/>
              </a:spcBef>
            </a:pPr>
            <a:endParaRPr lang="en-US" sz="2000" dirty="0"/>
          </a:p>
        </p:txBody>
      </p:sp>
      <p:pic>
        <p:nvPicPr>
          <p:cNvPr id="7" name="Picture Placeholder 6">
            <a:extLst>
              <a:ext uri="{FF2B5EF4-FFF2-40B4-BE49-F238E27FC236}">
                <a16:creationId xmlns:a16="http://schemas.microsoft.com/office/drawing/2014/main" id="{6459AA5E-1131-445A-B73A-764F821C020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184581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normAutofit fontScale="90000"/>
          </a:bodyPr>
          <a:lstStyle/>
          <a:p>
            <a:br>
              <a:rPr lang="en-US" b="1" dirty="0">
                <a:solidFill>
                  <a:schemeClr val="accent1">
                    <a:lumMod val="75000"/>
                  </a:schemeClr>
                </a:solidFill>
              </a:rPr>
            </a:br>
            <a:r>
              <a:rPr lang="en-US" sz="3100" b="1" dirty="0">
                <a:solidFill>
                  <a:schemeClr val="accent1">
                    <a:lumMod val="75000"/>
                  </a:schemeClr>
                </a:solidFill>
              </a:rPr>
              <a:t>Advancement ratios (job category/total workforce</a:t>
            </a:r>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noAutofit/>
          </a:bodyPr>
          <a:lstStyle/>
          <a:p>
            <a:pPr>
              <a:spcBef>
                <a:spcPts val="0"/>
              </a:spcBef>
            </a:pPr>
            <a:endParaRPr lang="en-US" sz="2000" dirty="0"/>
          </a:p>
          <a:p>
            <a:r>
              <a:rPr lang="en-US" sz="2000" dirty="0"/>
              <a:t>CEOs/Total 		89.2</a:t>
            </a:r>
          </a:p>
          <a:p>
            <a:r>
              <a:rPr lang="en-US" sz="2000" dirty="0"/>
              <a:t>Managers/Total		93.8</a:t>
            </a:r>
          </a:p>
          <a:p>
            <a:r>
              <a:rPr lang="en-US" sz="2000" dirty="0"/>
              <a:t>Professionals/Total            153.8</a:t>
            </a:r>
          </a:p>
          <a:p>
            <a:pPr>
              <a:spcBef>
                <a:spcPts val="0"/>
              </a:spcBef>
            </a:pPr>
            <a:endParaRPr lang="en-US" sz="2000" dirty="0"/>
          </a:p>
        </p:txBody>
      </p:sp>
      <p:pic>
        <p:nvPicPr>
          <p:cNvPr id="7" name="Picture Placeholder 6">
            <a:extLst>
              <a:ext uri="{FF2B5EF4-FFF2-40B4-BE49-F238E27FC236}">
                <a16:creationId xmlns:a16="http://schemas.microsoft.com/office/drawing/2014/main" id="{99F4FA77-98F6-4029-80A4-FA970CCBA18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3224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2DE3DB-A05B-4876-91AD-FD2851BA1530}"/>
              </a:ext>
            </a:extLst>
          </p:cNvPr>
          <p:cNvSpPr>
            <a:spLocks noGrp="1"/>
          </p:cNvSpPr>
          <p:nvPr>
            <p:ph type="title"/>
          </p:nvPr>
        </p:nvSpPr>
        <p:spPr/>
        <p:txBody>
          <a:bodyPr>
            <a:normAutofit/>
          </a:bodyPr>
          <a:lstStyle/>
          <a:p>
            <a:r>
              <a:rPr lang="en-US" sz="2800" b="1" dirty="0">
                <a:solidFill>
                  <a:schemeClr val="accent1">
                    <a:lumMod val="75000"/>
                  </a:schemeClr>
                </a:solidFill>
              </a:rPr>
              <a:t>Advancement ratios (job category/total workforce</a:t>
            </a:r>
          </a:p>
        </p:txBody>
      </p:sp>
      <p:sp>
        <p:nvSpPr>
          <p:cNvPr id="6" name="Text Placeholder 5">
            <a:extLst>
              <a:ext uri="{FF2B5EF4-FFF2-40B4-BE49-F238E27FC236}">
                <a16:creationId xmlns:a16="http://schemas.microsoft.com/office/drawing/2014/main" id="{FE12DE87-1F6C-4B78-A30C-03A45341B2CA}"/>
              </a:ext>
            </a:extLst>
          </p:cNvPr>
          <p:cNvSpPr>
            <a:spLocks noGrp="1"/>
          </p:cNvSpPr>
          <p:nvPr>
            <p:ph type="body" sz="half" idx="2"/>
          </p:nvPr>
        </p:nvSpPr>
        <p:spPr/>
        <p:txBody>
          <a:bodyPr/>
          <a:lstStyle/>
          <a:p>
            <a:pPr>
              <a:spcBef>
                <a:spcPts val="0"/>
              </a:spcBef>
            </a:pPr>
            <a:endParaRPr lang="en-US" sz="2000" dirty="0"/>
          </a:p>
          <a:p>
            <a:r>
              <a:rPr lang="en-US" sz="2000" dirty="0"/>
              <a:t>CEOs/Total 		35.2</a:t>
            </a:r>
          </a:p>
          <a:p>
            <a:r>
              <a:rPr lang="en-US" sz="2000" dirty="0"/>
              <a:t>Managers/Total		60.8</a:t>
            </a:r>
          </a:p>
          <a:p>
            <a:r>
              <a:rPr lang="en-US" sz="2000" dirty="0"/>
              <a:t>Professionals/Total          	56.3</a:t>
            </a:r>
          </a:p>
          <a:p>
            <a:pPr>
              <a:spcBef>
                <a:spcPts val="0"/>
              </a:spcBef>
            </a:pPr>
            <a:endParaRPr lang="en-US" sz="2000" dirty="0"/>
          </a:p>
        </p:txBody>
      </p:sp>
      <p:pic>
        <p:nvPicPr>
          <p:cNvPr id="10" name="Picture Placeholder 9">
            <a:extLst>
              <a:ext uri="{FF2B5EF4-FFF2-40B4-BE49-F238E27FC236}">
                <a16:creationId xmlns:a16="http://schemas.microsoft.com/office/drawing/2014/main" id="{B4FD4848-3445-46B9-93A8-9D387F30127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674" r="5674"/>
          <a:stretch>
            <a:fillRect/>
          </a:stretch>
        </p:blipFill>
        <p:spPr/>
      </p:pic>
    </p:spTree>
    <p:extLst>
      <p:ext uri="{BB962C8B-B14F-4D97-AF65-F5344CB8AC3E}">
        <p14:creationId xmlns:p14="http://schemas.microsoft.com/office/powerpoint/2010/main" val="273474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DDF487-257B-4C22-86F0-D996E229CF31}"/>
              </a:ext>
            </a:extLst>
          </p:cNvPr>
          <p:cNvSpPr>
            <a:spLocks noGrp="1"/>
          </p:cNvSpPr>
          <p:nvPr>
            <p:ph type="title"/>
          </p:nvPr>
        </p:nvSpPr>
        <p:spPr/>
        <p:txBody>
          <a:bodyPr/>
          <a:lstStyle/>
          <a:p>
            <a:r>
              <a:rPr lang="en-US" dirty="0"/>
              <a:t>Change in Representation, 2010 v. 2019</a:t>
            </a:r>
          </a:p>
        </p:txBody>
      </p:sp>
      <p:pic>
        <p:nvPicPr>
          <p:cNvPr id="6" name="Content Placeholder 5">
            <a:extLst>
              <a:ext uri="{FF2B5EF4-FFF2-40B4-BE49-F238E27FC236}">
                <a16:creationId xmlns:a16="http://schemas.microsoft.com/office/drawing/2014/main" id="{531CA7BF-B54C-4DE3-8D1D-A1D965AB08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6756" y="1568856"/>
            <a:ext cx="6806017" cy="4764211"/>
          </a:xfrm>
        </p:spPr>
      </p:pic>
      <p:pic>
        <p:nvPicPr>
          <p:cNvPr id="8" name="Picture 7">
            <a:extLst>
              <a:ext uri="{FF2B5EF4-FFF2-40B4-BE49-F238E27FC236}">
                <a16:creationId xmlns:a16="http://schemas.microsoft.com/office/drawing/2014/main" id="{75900394-6AA7-4DAD-8A34-2CD9CC145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411" y="1568855"/>
            <a:ext cx="6806017" cy="4764212"/>
          </a:xfrm>
          <a:prstGeom prst="rect">
            <a:avLst/>
          </a:prstGeom>
        </p:spPr>
      </p:pic>
    </p:spTree>
    <p:extLst>
      <p:ext uri="{BB962C8B-B14F-4D97-AF65-F5344CB8AC3E}">
        <p14:creationId xmlns:p14="http://schemas.microsoft.com/office/powerpoint/2010/main" val="79492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11BF-C3EB-4346-B526-653571E9B646}"/>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CBA92CE0-8422-49C4-9685-FC7D7E52C1BC}"/>
              </a:ext>
            </a:extLst>
          </p:cNvPr>
          <p:cNvSpPr>
            <a:spLocks noGrp="1"/>
          </p:cNvSpPr>
          <p:nvPr>
            <p:ph type="pic" idx="1"/>
          </p:nvPr>
        </p:nvSpPr>
        <p:spPr/>
      </p:sp>
      <p:sp>
        <p:nvSpPr>
          <p:cNvPr id="4" name="Text Placeholder 3">
            <a:extLst>
              <a:ext uri="{FF2B5EF4-FFF2-40B4-BE49-F238E27FC236}">
                <a16:creationId xmlns:a16="http://schemas.microsoft.com/office/drawing/2014/main" id="{48A38363-EB9A-4A27-8C05-4B232CD875C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7469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439</TotalTime>
  <Words>708</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Calibri Light</vt:lpstr>
      <vt:lpstr>Office Theme</vt:lpstr>
      <vt:lpstr>Progress of Women and People of Color in Professional and Management Positions, 2010 - 2030</vt:lpstr>
      <vt:lpstr>Advancement ratios (job category/total workforce</vt:lpstr>
      <vt:lpstr>Advancement ratios (job category/total workforce</vt:lpstr>
      <vt:lpstr> Advancement ratios (job category/total workforce</vt:lpstr>
      <vt:lpstr>Advancement ratios (job category/total workforce</vt:lpstr>
      <vt:lpstr>Change in Representation, 2010 v. 2019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Women and People of Color in Professional and Management Positions, 2010 - 2030</dc:title>
  <dc:creator>michal fineman</dc:creator>
  <cp:lastModifiedBy>michal fineman</cp:lastModifiedBy>
  <cp:revision>22</cp:revision>
  <dcterms:created xsi:type="dcterms:W3CDTF">2020-09-15T23:05:30Z</dcterms:created>
  <dcterms:modified xsi:type="dcterms:W3CDTF">2020-09-16T19:21:25Z</dcterms:modified>
</cp:coreProperties>
</file>