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5" r:id="rId2"/>
    <p:sldId id="262" r:id="rId3"/>
    <p:sldId id="261" r:id="rId4"/>
    <p:sldId id="263" r:id="rId5"/>
    <p:sldId id="256" r:id="rId6"/>
    <p:sldId id="257" r:id="rId7"/>
    <p:sldId id="266"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72" autoAdjust="0"/>
    <p:restoredTop sz="75166" autoAdjust="0"/>
  </p:normalViewPr>
  <p:slideViewPr>
    <p:cSldViewPr snapToGrid="0">
      <p:cViewPr varScale="1">
        <p:scale>
          <a:sx n="108" d="100"/>
          <a:sy n="108" d="100"/>
        </p:scale>
        <p:origin x="126" y="23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C9F3B-FF2E-4C84-91B4-62947A895780}" type="datetimeFigureOut">
              <a:rPr lang="en-US" smtClean="0"/>
              <a:t>9/19/2020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C4FD8-5136-4541-84B1-E1A2DDB41138}" type="slidenum">
              <a:rPr lang="en-US" smtClean="0"/>
              <a:t>‹#›</a:t>
            </a:fld>
            <a:endParaRPr lang="en-US"/>
          </a:p>
        </p:txBody>
      </p:sp>
    </p:spTree>
    <p:extLst>
      <p:ext uri="{BB962C8B-B14F-4D97-AF65-F5344CB8AC3E}">
        <p14:creationId xmlns:p14="http://schemas.microsoft.com/office/powerpoint/2010/main" val="56979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Our team set out to examine data from the Bureau of Labor Statistics regarding employment of women and People of Color in higher level positions.  We wanted to see how these populations were represented in professional and managerial jobs and how that representation had changed over the last ten years, how we could expect it to change in the next ten or eleven years, and whether we could figure out any of the factors that might affect that rate of change.</a:t>
            </a:r>
          </a:p>
          <a:p>
            <a:r>
              <a:rPr lang="en-US" dirty="0"/>
              <a:t>	A disclaimer before we start: by the nature of the inquiry, we are dealing with percentages rather than raw numbers.  As we’ve learned in the course of the project, there are actually some differences in how percentages rather than raw numbers need to be dealt with statistically.  We’ve gone ahead and used the methods we know from this course, but they might not hold up to scrutiny in the real world.</a:t>
            </a:r>
          </a:p>
        </p:txBody>
      </p:sp>
      <p:sp>
        <p:nvSpPr>
          <p:cNvPr id="4" name="Slide Number Placeholder 3"/>
          <p:cNvSpPr>
            <a:spLocks noGrp="1"/>
          </p:cNvSpPr>
          <p:nvPr>
            <p:ph type="sldNum" sz="quarter" idx="5"/>
          </p:nvPr>
        </p:nvSpPr>
        <p:spPr/>
        <p:txBody>
          <a:bodyPr/>
          <a:lstStyle/>
          <a:p>
            <a:fld id="{72DC4FD8-5136-4541-84B1-E1A2DDB41138}" type="slidenum">
              <a:rPr lang="en-US" smtClean="0"/>
              <a:t>1</a:t>
            </a:fld>
            <a:endParaRPr lang="en-US" dirty="0"/>
          </a:p>
        </p:txBody>
      </p:sp>
    </p:spTree>
    <p:extLst>
      <p:ext uri="{BB962C8B-B14F-4D97-AF65-F5344CB8AC3E}">
        <p14:creationId xmlns:p14="http://schemas.microsoft.com/office/powerpoint/2010/main" val="1298272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DC4FD8-5136-4541-84B1-E1A2DDB41138}" type="slidenum">
              <a:rPr lang="en-US" smtClean="0"/>
              <a:t>10</a:t>
            </a:fld>
            <a:endParaRPr lang="en-US"/>
          </a:p>
        </p:txBody>
      </p:sp>
    </p:spTree>
    <p:extLst>
      <p:ext uri="{BB962C8B-B14F-4D97-AF65-F5344CB8AC3E}">
        <p14:creationId xmlns:p14="http://schemas.microsoft.com/office/powerpoint/2010/main" val="90029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So..these</a:t>
            </a:r>
            <a:r>
              <a:rPr lang="en-US" dirty="0"/>
              <a:t> charts show each population group’s share of jobs in the total workforce and their share of professional, managerial, and chief executive positions.  Over the past ten years representation of African-</a:t>
            </a:r>
            <a:r>
              <a:rPr lang="en-US" dirty="0" err="1"/>
              <a:t>americans</a:t>
            </a:r>
            <a:r>
              <a:rPr lang="en-US" dirty="0"/>
              <a:t>, </a:t>
            </a:r>
            <a:r>
              <a:rPr lang="en-US" dirty="0" err="1"/>
              <a:t>latinx</a:t>
            </a:r>
            <a:r>
              <a:rPr lang="en-US" dirty="0"/>
              <a:t>, and Asians has generally gone up at least slightly, while movement among women has been flatter.  But the real story is between the lines—literally, the space between the lines.  For example, we can see that </a:t>
            </a:r>
            <a:r>
              <a:rPr lang="en-US" dirty="0" err="1"/>
              <a:t>latinx</a:t>
            </a:r>
            <a:r>
              <a:rPr lang="en-US" dirty="0"/>
              <a:t> workers’ share of managerial and professional jobs has gone up in the past ten years.  But so has their share of the workforce as a whole.  If all things were truly equal, we would expect that </a:t>
            </a:r>
            <a:r>
              <a:rPr lang="en-US" dirty="0" err="1"/>
              <a:t>latinx</a:t>
            </a:r>
            <a:r>
              <a:rPr lang="en-US" dirty="0"/>
              <a:t> workers would be represented in managerial ranks in the same proportion as they are in the workforce but there ‘s a big gap between those two lines, so clearly they’re not.</a:t>
            </a:r>
          </a:p>
        </p:txBody>
      </p:sp>
      <p:sp>
        <p:nvSpPr>
          <p:cNvPr id="4" name="Slide Number Placeholder 3"/>
          <p:cNvSpPr>
            <a:spLocks noGrp="1"/>
          </p:cNvSpPr>
          <p:nvPr>
            <p:ph type="sldNum" sz="quarter" idx="5"/>
          </p:nvPr>
        </p:nvSpPr>
        <p:spPr/>
        <p:txBody>
          <a:bodyPr/>
          <a:lstStyle/>
          <a:p>
            <a:fld id="{72DC4FD8-5136-4541-84B1-E1A2DDB41138}" type="slidenum">
              <a:rPr lang="en-US" smtClean="0"/>
              <a:t>2</a:t>
            </a:fld>
            <a:endParaRPr lang="en-US"/>
          </a:p>
        </p:txBody>
      </p:sp>
    </p:spTree>
    <p:extLst>
      <p:ext uri="{BB962C8B-B14F-4D97-AF65-F5344CB8AC3E}">
        <p14:creationId xmlns:p14="http://schemas.microsoft.com/office/powerpoint/2010/main" val="2653162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looked at what we’re calling advancement ratios—the comparison of share of a particular job category, like managers or professionals, to the population group’s share of the total workforce.  If a group’s share of a job category is at parity with their share of the workforce, the ratio is 100%.  These charts for advancement ratios in 2010 and for ten years later show that, with a few exceptions, women and people of color hold higher level jobs at considerably lower levels than their share of the workforce.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DC4FD8-5136-4541-84B1-E1A2DDB41138}" type="slidenum">
              <a:rPr lang="en-US" smtClean="0"/>
              <a:t>3</a:t>
            </a:fld>
            <a:endParaRPr lang="en-US"/>
          </a:p>
        </p:txBody>
      </p:sp>
    </p:spTree>
    <p:extLst>
      <p:ext uri="{BB962C8B-B14F-4D97-AF65-F5344CB8AC3E}">
        <p14:creationId xmlns:p14="http://schemas.microsoft.com/office/powerpoint/2010/main" val="2966137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To see how much the gap has closed during the past ten years, we charted the change in advancement ratio from 2010 to 2019. We were also interested to see what the future would look like if these trends continued so we ran linear regression analyses to predict what representation of each group would be in 2030 and then calculated the advancement ratios and expected change between now and then, which is what you’re seeing on the right.  Now, another thing we’ve learned this week is that linear regression is not the best method to use in predicting change over time, because the data for one year is dependent on the data from the previous year, so each year is not really an independent variable.  Nevertheless, since we haven’t yet learned how to do time series, for the purposes of the exercise we plunged forward:  </a:t>
            </a:r>
          </a:p>
          <a:p>
            <a:r>
              <a:rPr lang="en-US" dirty="0"/>
              <a:t>	Our model predicts slower progress in a number of categories over the next 11 years than in the past ten.  Assuming, then, that—as these charts suggest—progress of women and some people of color into higher level positions is slowing, we wanted to know what would need to change in order to speed it up.</a:t>
            </a:r>
          </a:p>
          <a:p>
            <a:endParaRPr lang="en-US" dirty="0"/>
          </a:p>
          <a:p>
            <a:endParaRPr lang="en-US" dirty="0"/>
          </a:p>
        </p:txBody>
      </p:sp>
      <p:sp>
        <p:nvSpPr>
          <p:cNvPr id="4" name="Slide Number Placeholder 3"/>
          <p:cNvSpPr>
            <a:spLocks noGrp="1"/>
          </p:cNvSpPr>
          <p:nvPr>
            <p:ph type="sldNum" sz="quarter" idx="5"/>
          </p:nvPr>
        </p:nvSpPr>
        <p:spPr/>
        <p:txBody>
          <a:bodyPr/>
          <a:lstStyle/>
          <a:p>
            <a:fld id="{72DC4FD8-5136-4541-84B1-E1A2DDB41138}" type="slidenum">
              <a:rPr lang="en-US" smtClean="0"/>
              <a:t>4</a:t>
            </a:fld>
            <a:endParaRPr lang="en-US"/>
          </a:p>
        </p:txBody>
      </p:sp>
    </p:spTree>
    <p:extLst>
      <p:ext uri="{BB962C8B-B14F-4D97-AF65-F5344CB8AC3E}">
        <p14:creationId xmlns:p14="http://schemas.microsoft.com/office/powerpoint/2010/main" val="304550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we looked at was education. We don’t have data on the education level of people who hold professional and managerial jobs, but we do know, as illustrated here, that women in the workforce are just about as likely as men to hold bachelor’s degrees and more likely than men to hold advanced degrees.  While 47% of the workforce are women, 49% of those holding bachelors degrees are women and 52.1% of workers with advanced degrees are women.  </a:t>
            </a:r>
          </a:p>
        </p:txBody>
      </p:sp>
      <p:sp>
        <p:nvSpPr>
          <p:cNvPr id="4" name="Slide Number Placeholder 3"/>
          <p:cNvSpPr>
            <a:spLocks noGrp="1"/>
          </p:cNvSpPr>
          <p:nvPr>
            <p:ph type="sldNum" sz="quarter" idx="5"/>
          </p:nvPr>
        </p:nvSpPr>
        <p:spPr/>
        <p:txBody>
          <a:bodyPr/>
          <a:lstStyle/>
          <a:p>
            <a:fld id="{9C7817B4-9E36-3442-8893-E9EA8BA086CF}" type="slidenum">
              <a:rPr lang="en-US" smtClean="0"/>
              <a:t>5</a:t>
            </a:fld>
            <a:endParaRPr lang="en-US"/>
          </a:p>
        </p:txBody>
      </p:sp>
    </p:spTree>
    <p:extLst>
      <p:ext uri="{BB962C8B-B14F-4D97-AF65-F5344CB8AC3E}">
        <p14:creationId xmlns:p14="http://schemas.microsoft.com/office/powerpoint/2010/main" val="369032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you can see that white workers’ share of educational credentials increases as you go up in education level, while that of African-Americans and Latinx decreases.  We know from our previous slides that, on the whole, the share of jobs for people of these ethnicities also decreases as you go up the ladder.  We cannot say that this phenomenon is correlated with the numbers of </a:t>
            </a:r>
            <a:r>
              <a:rPr lang="en-US" dirty="0" err="1"/>
              <a:t>poc</a:t>
            </a:r>
            <a:r>
              <a:rPr lang="en-US" dirty="0"/>
              <a:t> in higher level jobs, but it is perhaps an area that should be studied in greater detail.</a:t>
            </a:r>
          </a:p>
        </p:txBody>
      </p:sp>
      <p:sp>
        <p:nvSpPr>
          <p:cNvPr id="4" name="Slide Number Placeholder 3"/>
          <p:cNvSpPr>
            <a:spLocks noGrp="1"/>
          </p:cNvSpPr>
          <p:nvPr>
            <p:ph type="sldNum" sz="quarter" idx="5"/>
          </p:nvPr>
        </p:nvSpPr>
        <p:spPr/>
        <p:txBody>
          <a:bodyPr/>
          <a:lstStyle/>
          <a:p>
            <a:fld id="{9C7817B4-9E36-3442-8893-E9EA8BA086CF}" type="slidenum">
              <a:rPr lang="en-US" smtClean="0"/>
              <a:t>6</a:t>
            </a:fld>
            <a:endParaRPr lang="en-US"/>
          </a:p>
        </p:txBody>
      </p:sp>
    </p:spTree>
    <p:extLst>
      <p:ext uri="{BB962C8B-B14F-4D97-AF65-F5344CB8AC3E}">
        <p14:creationId xmlns:p14="http://schemas.microsoft.com/office/powerpoint/2010/main" val="28745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curious about whether service in the armed services might have some correlation with access to higher level jobs.  Unfortunately, our data source could only tell us about the proportion of male and female veterans who are now employed in civilian jobs –women veterans are more likely to be employed than male veterans, but that could be due to any number of factors. In any case, the effect of military service on later career advancement would be an interesting topic for further investigation.</a:t>
            </a:r>
          </a:p>
          <a:p>
            <a:endParaRPr lang="en-US" dirty="0"/>
          </a:p>
          <a:p>
            <a:r>
              <a:rPr lang="en-US" dirty="0"/>
              <a:t>These graphs show the percent of the </a:t>
            </a:r>
            <a:r>
              <a:rPr lang="en-US" sz="1200" dirty="0"/>
              <a:t>Civilian Noninstitutional Population </a:t>
            </a:r>
            <a:r>
              <a:rPr lang="en-US" dirty="0"/>
              <a:t>that is employed in the Civil labor force, for men and women.</a:t>
            </a:r>
          </a:p>
          <a:p>
            <a:r>
              <a:rPr lang="en-US" dirty="0"/>
              <a:t>There are a considerably more men in the armed forces compared to women so even though there is a higher percentage of unemployment for men, there are still many more veteran men who are employed in the Civil Labor Force than women.</a:t>
            </a:r>
          </a:p>
        </p:txBody>
      </p:sp>
      <p:sp>
        <p:nvSpPr>
          <p:cNvPr id="4" name="Slide Number Placeholder 3"/>
          <p:cNvSpPr>
            <a:spLocks noGrp="1"/>
          </p:cNvSpPr>
          <p:nvPr>
            <p:ph type="sldNum" sz="quarter" idx="5"/>
          </p:nvPr>
        </p:nvSpPr>
        <p:spPr/>
        <p:txBody>
          <a:bodyPr/>
          <a:lstStyle/>
          <a:p>
            <a:fld id="{9C7817B4-9E36-3442-8893-E9EA8BA086CF}" type="slidenum">
              <a:rPr lang="en-US" smtClean="0"/>
              <a:t>7</a:t>
            </a:fld>
            <a:endParaRPr lang="en-US"/>
          </a:p>
        </p:txBody>
      </p:sp>
    </p:spTree>
    <p:extLst>
      <p:ext uri="{BB962C8B-B14F-4D97-AF65-F5344CB8AC3E}">
        <p14:creationId xmlns:p14="http://schemas.microsoft.com/office/powerpoint/2010/main" val="1154736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possibility is that the industries where women and people of color work might provide more or less opportunity for advancement.  We were able to get data on the number of professional and managerial jobs in various industries. Setting that side by side with the numbers of people of color in those industries raises more questions than it answers.  The industries with highest concentration of people of color are transportation and utilities and wholesale and retail trade.  These also happen to be industries with relatively few managerial and professional opportunities.</a:t>
            </a:r>
          </a:p>
        </p:txBody>
      </p:sp>
      <p:sp>
        <p:nvSpPr>
          <p:cNvPr id="4" name="Slide Number Placeholder 3"/>
          <p:cNvSpPr>
            <a:spLocks noGrp="1"/>
          </p:cNvSpPr>
          <p:nvPr>
            <p:ph type="sldNum" sz="quarter" idx="5"/>
          </p:nvPr>
        </p:nvSpPr>
        <p:spPr/>
        <p:txBody>
          <a:bodyPr/>
          <a:lstStyle/>
          <a:p>
            <a:fld id="{72DC4FD8-5136-4541-84B1-E1A2DDB41138}" type="slidenum">
              <a:rPr lang="en-US" smtClean="0"/>
              <a:t>8</a:t>
            </a:fld>
            <a:endParaRPr lang="en-US"/>
          </a:p>
        </p:txBody>
      </p:sp>
    </p:spTree>
    <p:extLst>
      <p:ext uri="{BB962C8B-B14F-4D97-AF65-F5344CB8AC3E}">
        <p14:creationId xmlns:p14="http://schemas.microsoft.com/office/powerpoint/2010/main" val="3357648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Women’s concentration in the education and health sector is especially </a:t>
            </a:r>
            <a:r>
              <a:rPr lang="en-US" dirty="0" err="1"/>
              <a:t>noteable</a:t>
            </a:r>
            <a:r>
              <a:rPr lang="en-US" dirty="0"/>
              <a:t>.  That is an industry where professional jobs predominate, and you may recall that women are over represented in the professional category.  However, women are also heavily represented in leisure and wholesale and retail industries, where there are fewer professional and managerial opportunities.  So, any correlation is for now unclear.</a:t>
            </a:r>
          </a:p>
        </p:txBody>
      </p:sp>
      <p:sp>
        <p:nvSpPr>
          <p:cNvPr id="4" name="Slide Number Placeholder 3"/>
          <p:cNvSpPr>
            <a:spLocks noGrp="1"/>
          </p:cNvSpPr>
          <p:nvPr>
            <p:ph type="sldNum" sz="quarter" idx="5"/>
          </p:nvPr>
        </p:nvSpPr>
        <p:spPr/>
        <p:txBody>
          <a:bodyPr/>
          <a:lstStyle/>
          <a:p>
            <a:fld id="{72DC4FD8-5136-4541-84B1-E1A2DDB41138}" type="slidenum">
              <a:rPr lang="en-US" smtClean="0"/>
              <a:t>9</a:t>
            </a:fld>
            <a:endParaRPr lang="en-US"/>
          </a:p>
        </p:txBody>
      </p:sp>
    </p:spTree>
    <p:extLst>
      <p:ext uri="{BB962C8B-B14F-4D97-AF65-F5344CB8AC3E}">
        <p14:creationId xmlns:p14="http://schemas.microsoft.com/office/powerpoint/2010/main" val="47555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7C9D-2702-4FB0-A09D-22B058CE8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054E90-1E27-4E95-8327-D3AB35233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6CAEE7-9338-4165-AE97-43567DC3483A}"/>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5" name="Footer Placeholder 4">
            <a:extLst>
              <a:ext uri="{FF2B5EF4-FFF2-40B4-BE49-F238E27FC236}">
                <a16:creationId xmlns:a16="http://schemas.microsoft.com/office/drawing/2014/main" id="{5183ED93-A30A-40CC-A2B7-54C18B127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156AE-FF65-45AF-A1F6-291EC61C747B}"/>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77236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9F5E-6512-48DE-8C82-C8BA8CF10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4D93D-0403-4EED-A8A2-8318F26F2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712F2-61E1-438D-BEC0-E313A5F464A7}"/>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5" name="Footer Placeholder 4">
            <a:extLst>
              <a:ext uri="{FF2B5EF4-FFF2-40B4-BE49-F238E27FC236}">
                <a16:creationId xmlns:a16="http://schemas.microsoft.com/office/drawing/2014/main" id="{A0F75E40-E364-4E68-B502-85BA2ABD2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0BB82-0E9B-41E9-AF4D-0F7F036D539C}"/>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88747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288B3-DFCA-43EE-8A83-CE322B3250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CD0C81-3926-4C2F-840A-643472611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E0831-93DA-4196-8D71-F77B01E46C77}"/>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5" name="Footer Placeholder 4">
            <a:extLst>
              <a:ext uri="{FF2B5EF4-FFF2-40B4-BE49-F238E27FC236}">
                <a16:creationId xmlns:a16="http://schemas.microsoft.com/office/drawing/2014/main" id="{1D6524DC-3551-467F-A102-3C1024C1D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936B0-E0F2-4182-8BB0-BB1B3B7A07B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7818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9615-8E8A-467B-A83E-AA333E5CB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61E42-1538-4738-A2CF-B5EE5BD45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E9FFC-73F7-45D0-BC7A-9A999F55BC3B}"/>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5" name="Footer Placeholder 4">
            <a:extLst>
              <a:ext uri="{FF2B5EF4-FFF2-40B4-BE49-F238E27FC236}">
                <a16:creationId xmlns:a16="http://schemas.microsoft.com/office/drawing/2014/main" id="{F68A50EA-B124-43A2-95A4-24FB8D572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A8BC6-C826-4E85-AA7D-CF6EC76CCBAF}"/>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65066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C8CC-D000-4C21-9372-ACCD110C0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669B2C-3BFB-4EB0-A2CD-7EE5E2B63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35E6F-A62B-452B-9440-A744C1445FDF}"/>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5" name="Footer Placeholder 4">
            <a:extLst>
              <a:ext uri="{FF2B5EF4-FFF2-40B4-BE49-F238E27FC236}">
                <a16:creationId xmlns:a16="http://schemas.microsoft.com/office/drawing/2014/main" id="{89D2BEA7-5D5E-43A1-8BF8-19D480837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D1616-1FDF-4327-A0C2-FDAE2F6D77E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3834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519D-124C-44E2-A2EE-0F6BECA04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FAFF1-62E7-4818-95EC-E5D1574010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A9BEF-A104-4138-80BB-16F9AF2A63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1BB7AC-C195-41C0-B803-AC9D07956EE8}"/>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6" name="Footer Placeholder 5">
            <a:extLst>
              <a:ext uri="{FF2B5EF4-FFF2-40B4-BE49-F238E27FC236}">
                <a16:creationId xmlns:a16="http://schemas.microsoft.com/office/drawing/2014/main" id="{04813D41-C86F-4C7E-A8A8-1FD039607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B2540-2065-48AB-9A67-9231AA353A48}"/>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40048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49AF-D8C4-4EB8-A620-EB012845B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39EC5D-7A6B-4FEC-9EBE-90400A2F3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F874EE-A398-42BD-BE9B-FE0C65D34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C528D-F070-4480-8721-FB4DA90E1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D4404D-21B9-4D48-97C8-45F8F047AA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A7FDBA-A8C8-432E-9C2E-E979ED0185B3}"/>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8" name="Footer Placeholder 7">
            <a:extLst>
              <a:ext uri="{FF2B5EF4-FFF2-40B4-BE49-F238E27FC236}">
                <a16:creationId xmlns:a16="http://schemas.microsoft.com/office/drawing/2014/main" id="{675E2499-30C0-4AD2-8437-A614556C9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462B47-D162-42D5-BEFF-85D450831B6B}"/>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8444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55CF-6062-4A75-961C-68CF13505D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7E7F6C-C0C4-43F0-8FE7-EB84A0497DB1}"/>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4" name="Footer Placeholder 3">
            <a:extLst>
              <a:ext uri="{FF2B5EF4-FFF2-40B4-BE49-F238E27FC236}">
                <a16:creationId xmlns:a16="http://schemas.microsoft.com/office/drawing/2014/main" id="{10909C55-6529-4E47-9CE9-669FF24E6D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FAFBD9-153B-4FFF-ACAD-A112068F32A1}"/>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251863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653B37-9B24-492F-9999-0209578A4299}"/>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3" name="Footer Placeholder 2">
            <a:extLst>
              <a:ext uri="{FF2B5EF4-FFF2-40B4-BE49-F238E27FC236}">
                <a16:creationId xmlns:a16="http://schemas.microsoft.com/office/drawing/2014/main" id="{8181CF0B-40F5-413D-BBC3-B1243F230E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BF6CF8-5B1B-48D0-A415-79EB5C48A851}"/>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341007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24BA-A3CB-48BC-BD1D-E315EF506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629F20-00CE-45DD-99CE-8F14F09DC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EC695-EBCE-466E-9440-1DBD7E4D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EBF6F-57DD-4F85-B478-7C90E289327E}"/>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6" name="Footer Placeholder 5">
            <a:extLst>
              <a:ext uri="{FF2B5EF4-FFF2-40B4-BE49-F238E27FC236}">
                <a16:creationId xmlns:a16="http://schemas.microsoft.com/office/drawing/2014/main" id="{62E404DB-D600-4319-804A-CBD1E3066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B6D7B-15C9-4F1A-87F2-C505871469E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191595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A0A0-A0CB-473E-B390-0A9502CE1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5F784C-3535-405F-9C6F-DCF248E0C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03F2C-ABBC-4E72-9255-794FC5F7A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2ABE1-4EAF-45CC-86F6-4EC6E00AF2FE}"/>
              </a:ext>
            </a:extLst>
          </p:cNvPr>
          <p:cNvSpPr>
            <a:spLocks noGrp="1"/>
          </p:cNvSpPr>
          <p:nvPr>
            <p:ph type="dt" sz="half" idx="10"/>
          </p:nvPr>
        </p:nvSpPr>
        <p:spPr/>
        <p:txBody>
          <a:bodyPr/>
          <a:lstStyle/>
          <a:p>
            <a:fld id="{877EF6E0-2C0E-4495-974E-61651D867156}" type="datetimeFigureOut">
              <a:rPr lang="en-US" smtClean="0"/>
              <a:t>9/19/2020</a:t>
            </a:fld>
            <a:endParaRPr lang="en-US"/>
          </a:p>
        </p:txBody>
      </p:sp>
      <p:sp>
        <p:nvSpPr>
          <p:cNvPr id="6" name="Footer Placeholder 5">
            <a:extLst>
              <a:ext uri="{FF2B5EF4-FFF2-40B4-BE49-F238E27FC236}">
                <a16:creationId xmlns:a16="http://schemas.microsoft.com/office/drawing/2014/main" id="{D0021165-6006-4BCD-9FC0-8115FF5BA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7ABBE-A746-4D62-A6D0-31967A456A69}"/>
              </a:ext>
            </a:extLst>
          </p:cNvPr>
          <p:cNvSpPr>
            <a:spLocks noGrp="1"/>
          </p:cNvSpPr>
          <p:nvPr>
            <p:ph type="sldNum" sz="quarter" idx="12"/>
          </p:nvPr>
        </p:nvSpPr>
        <p:spPr/>
        <p:txBody>
          <a:bodyPr/>
          <a:lstStyle/>
          <a:p>
            <a:fld id="{CCEED24F-5A96-4197-9CB6-407BD76C8F8E}" type="slidenum">
              <a:rPr lang="en-US" smtClean="0"/>
              <a:t>‹#›</a:t>
            </a:fld>
            <a:endParaRPr lang="en-US"/>
          </a:p>
        </p:txBody>
      </p:sp>
    </p:spTree>
    <p:extLst>
      <p:ext uri="{BB962C8B-B14F-4D97-AF65-F5344CB8AC3E}">
        <p14:creationId xmlns:p14="http://schemas.microsoft.com/office/powerpoint/2010/main" val="403972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C6071-B8F8-40D8-8BC2-2B43F2928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5F00C-2239-47CB-95BA-ACE882DD5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8A689-0AA4-4DD1-A2BA-127C181B8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EF6E0-2C0E-4495-974E-61651D867156}" type="datetimeFigureOut">
              <a:rPr lang="en-US" smtClean="0"/>
              <a:t>9/19/2020</a:t>
            </a:fld>
            <a:endParaRPr lang="en-US"/>
          </a:p>
        </p:txBody>
      </p:sp>
      <p:sp>
        <p:nvSpPr>
          <p:cNvPr id="5" name="Footer Placeholder 4">
            <a:extLst>
              <a:ext uri="{FF2B5EF4-FFF2-40B4-BE49-F238E27FC236}">
                <a16:creationId xmlns:a16="http://schemas.microsoft.com/office/drawing/2014/main" id="{D0948CD8-037A-44B9-9D41-C1A310295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E5E14-FBA0-4231-8FDC-A04EA83D9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ED24F-5A96-4197-9CB6-407BD76C8F8E}" type="slidenum">
              <a:rPr lang="en-US" smtClean="0"/>
              <a:t>‹#›</a:t>
            </a:fld>
            <a:endParaRPr lang="en-US"/>
          </a:p>
        </p:txBody>
      </p:sp>
    </p:spTree>
    <p:extLst>
      <p:ext uri="{BB962C8B-B14F-4D97-AF65-F5344CB8AC3E}">
        <p14:creationId xmlns:p14="http://schemas.microsoft.com/office/powerpoint/2010/main" val="3190929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DF577D-6F4D-4528-AFC0-44023143D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60531"/>
          </a:xfrm>
          <a:prstGeom prst="rect">
            <a:avLst/>
          </a:prstGeom>
        </p:spPr>
      </p:pic>
      <p:sp>
        <p:nvSpPr>
          <p:cNvPr id="2" name="Title 1">
            <a:extLst>
              <a:ext uri="{FF2B5EF4-FFF2-40B4-BE49-F238E27FC236}">
                <a16:creationId xmlns:a16="http://schemas.microsoft.com/office/drawing/2014/main" id="{94A1917D-62DB-41C4-A7B6-E8C6129A6890}"/>
              </a:ext>
            </a:extLst>
          </p:cNvPr>
          <p:cNvSpPr>
            <a:spLocks noGrp="1"/>
          </p:cNvSpPr>
          <p:nvPr>
            <p:ph type="ctrTitle"/>
          </p:nvPr>
        </p:nvSpPr>
        <p:spPr>
          <a:xfrm>
            <a:off x="3984977" y="182535"/>
            <a:ext cx="7879644" cy="2387600"/>
          </a:xfrm>
        </p:spPr>
        <p:txBody>
          <a:bodyPr>
            <a:noAutofit/>
          </a:bodyPr>
          <a:lstStyle/>
          <a:p>
            <a:pPr algn="r"/>
            <a:r>
              <a:rPr lang="en-US" sz="3600" b="1" dirty="0">
                <a:solidFill>
                  <a:srgbClr val="002060"/>
                </a:solidFill>
                <a:latin typeface="Bahnschrift" panose="020B0502040204020203" pitchFamily="34" charset="0"/>
              </a:rPr>
              <a:t>Progress of Women and People of Color in Professional and Management Positions,</a:t>
            </a:r>
            <a:br>
              <a:rPr lang="en-US" sz="3600" b="1" dirty="0">
                <a:solidFill>
                  <a:srgbClr val="002060"/>
                </a:solidFill>
                <a:latin typeface="Bahnschrift" panose="020B0502040204020203" pitchFamily="34" charset="0"/>
              </a:rPr>
            </a:br>
            <a:r>
              <a:rPr lang="en-US" sz="3600" b="1" dirty="0">
                <a:solidFill>
                  <a:srgbClr val="002060"/>
                </a:solidFill>
                <a:latin typeface="Bahnschrift" panose="020B0502040204020203" pitchFamily="34" charset="0"/>
              </a:rPr>
              <a:t>2010 - 2030</a:t>
            </a:r>
          </a:p>
        </p:txBody>
      </p:sp>
      <p:sp>
        <p:nvSpPr>
          <p:cNvPr id="3" name="Subtitle 2">
            <a:extLst>
              <a:ext uri="{FF2B5EF4-FFF2-40B4-BE49-F238E27FC236}">
                <a16:creationId xmlns:a16="http://schemas.microsoft.com/office/drawing/2014/main" id="{D44CCDA9-4F4D-4527-AAD9-2793E9A677EE}"/>
              </a:ext>
            </a:extLst>
          </p:cNvPr>
          <p:cNvSpPr>
            <a:spLocks noGrp="1"/>
          </p:cNvSpPr>
          <p:nvPr>
            <p:ph type="subTitle" idx="1"/>
          </p:nvPr>
        </p:nvSpPr>
        <p:spPr>
          <a:xfrm>
            <a:off x="146756" y="6189441"/>
            <a:ext cx="11875911" cy="588222"/>
          </a:xfrm>
        </p:spPr>
        <p:txBody>
          <a:bodyPr>
            <a:noAutofit/>
          </a:bodyPr>
          <a:lstStyle/>
          <a:p>
            <a:pPr marL="0" marR="0" algn="l">
              <a:lnSpc>
                <a:spcPct val="107000"/>
              </a:lnSpc>
              <a:spcBef>
                <a:spcPts val="0"/>
              </a:spcBef>
              <a:spcAft>
                <a:spcPts val="0"/>
              </a:spcAft>
            </a:pPr>
            <a:r>
              <a:rPr lang="en-US" b="1" dirty="0">
                <a:solidFill>
                  <a:srgbClr val="002060"/>
                </a:solidFill>
                <a:effectLst/>
                <a:latin typeface="Bahnschrift" panose="020B0502040204020203" pitchFamily="34" charset="0"/>
                <a:ea typeface="Times New Roman" panose="02020603050405020304" pitchFamily="18" charset="0"/>
                <a:cs typeface="Calibri Light" panose="020F0302020204030204" pitchFamily="34" charset="0"/>
              </a:rPr>
              <a:t>Ravi Chinnamanaidu, Ashni Dattani, Michal Fineman, Alexandra Zelcer	     </a:t>
            </a:r>
            <a:r>
              <a:rPr lang="en-US" sz="2200" b="1" dirty="0">
                <a:solidFill>
                  <a:srgbClr val="002060"/>
                </a:solidFill>
                <a:effectLst/>
                <a:latin typeface="Bahnschrift" panose="020B0502040204020203" pitchFamily="34" charset="0"/>
                <a:ea typeface="Times New Roman" panose="02020603050405020304" pitchFamily="18" charset="0"/>
                <a:cs typeface="Calibri Light" panose="020F0302020204030204" pitchFamily="34" charset="0"/>
              </a:rPr>
              <a:t>9/18/2020</a:t>
            </a:r>
            <a:endParaRPr lang="en-US" sz="2200" b="1" dirty="0">
              <a:solidFill>
                <a:srgbClr val="002060"/>
              </a:solidFill>
              <a:effectLst/>
              <a:latin typeface="Bahnschrift" panose="020B0502040204020203" pitchFamily="34" charset="0"/>
              <a:ea typeface="Calibri" panose="020F0502020204030204" pitchFamily="34" charset="0"/>
              <a:cs typeface="Calibri Light" panose="020F0302020204030204" pitchFamily="34" charset="0"/>
            </a:endParaRPr>
          </a:p>
        </p:txBody>
      </p:sp>
    </p:spTree>
    <p:extLst>
      <p:ext uri="{BB962C8B-B14F-4D97-AF65-F5344CB8AC3E}">
        <p14:creationId xmlns:p14="http://schemas.microsoft.com/office/powerpoint/2010/main" val="309195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0E5FF9-BC0B-1143-B859-E65901B30A23}"/>
              </a:ext>
            </a:extLst>
          </p:cNvPr>
          <p:cNvPicPr>
            <a:picLocks noChangeAspect="1"/>
          </p:cNvPicPr>
          <p:nvPr/>
        </p:nvPicPr>
        <p:blipFill>
          <a:blip r:embed="rId3"/>
          <a:stretch>
            <a:fillRect/>
          </a:stretch>
        </p:blipFill>
        <p:spPr>
          <a:xfrm>
            <a:off x="3433141" y="819840"/>
            <a:ext cx="6438900" cy="5810250"/>
          </a:xfrm>
          <a:prstGeom prst="rect">
            <a:avLst/>
          </a:prstGeom>
        </p:spPr>
      </p:pic>
      <p:sp>
        <p:nvSpPr>
          <p:cNvPr id="5" name="Title 1">
            <a:extLst>
              <a:ext uri="{FF2B5EF4-FFF2-40B4-BE49-F238E27FC236}">
                <a16:creationId xmlns:a16="http://schemas.microsoft.com/office/drawing/2014/main" id="{7B26F770-B139-8B44-9EDE-46C179CD5F08}"/>
              </a:ext>
            </a:extLst>
          </p:cNvPr>
          <p:cNvSpPr>
            <a:spLocks noGrp="1"/>
          </p:cNvSpPr>
          <p:nvPr>
            <p:ph type="title"/>
          </p:nvPr>
        </p:nvSpPr>
        <p:spPr>
          <a:xfrm>
            <a:off x="838200" y="227910"/>
            <a:ext cx="10515600" cy="900968"/>
          </a:xfrm>
        </p:spPr>
        <p:txBody>
          <a:bodyPr>
            <a:normAutofit fontScale="90000"/>
          </a:bodyPr>
          <a:lstStyle/>
          <a:p>
            <a:r>
              <a:rPr lang="en-US" b="1" dirty="0">
                <a:solidFill>
                  <a:srgbClr val="002060"/>
                </a:solidFill>
              </a:rPr>
              <a:t>Employment of Women and Men by Industry and Occupation</a:t>
            </a:r>
          </a:p>
        </p:txBody>
      </p:sp>
    </p:spTree>
    <p:extLst>
      <p:ext uri="{BB962C8B-B14F-4D97-AF65-F5344CB8AC3E}">
        <p14:creationId xmlns:p14="http://schemas.microsoft.com/office/powerpoint/2010/main" val="322476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3B4-4AD4-499C-BA7F-783546B9D194}"/>
              </a:ext>
            </a:extLst>
          </p:cNvPr>
          <p:cNvSpPr>
            <a:spLocks noGrp="1"/>
          </p:cNvSpPr>
          <p:nvPr>
            <p:ph type="title"/>
          </p:nvPr>
        </p:nvSpPr>
        <p:spPr>
          <a:xfrm>
            <a:off x="769485" y="154110"/>
            <a:ext cx="10515600" cy="828675"/>
          </a:xfrm>
        </p:spPr>
        <p:txBody>
          <a:bodyPr>
            <a:normAutofit/>
          </a:bodyPr>
          <a:lstStyle/>
          <a:p>
            <a:r>
              <a:rPr lang="en-US" sz="4000" b="1" dirty="0">
                <a:solidFill>
                  <a:srgbClr val="002060"/>
                </a:solidFill>
              </a:rPr>
              <a:t>Representation Over Past Ten Years</a:t>
            </a:r>
          </a:p>
        </p:txBody>
      </p:sp>
      <p:pic>
        <p:nvPicPr>
          <p:cNvPr id="22" name="Picture 21">
            <a:extLst>
              <a:ext uri="{FF2B5EF4-FFF2-40B4-BE49-F238E27FC236}">
                <a16:creationId xmlns:a16="http://schemas.microsoft.com/office/drawing/2014/main" id="{8DEAA65E-F8DF-4975-94A5-7208999A7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85" y="660400"/>
            <a:ext cx="5023891" cy="3316840"/>
          </a:xfrm>
          <a:prstGeom prst="rect">
            <a:avLst/>
          </a:prstGeom>
        </p:spPr>
      </p:pic>
      <p:pic>
        <p:nvPicPr>
          <p:cNvPr id="24" name="Picture 23">
            <a:extLst>
              <a:ext uri="{FF2B5EF4-FFF2-40B4-BE49-F238E27FC236}">
                <a16:creationId xmlns:a16="http://schemas.microsoft.com/office/drawing/2014/main" id="{1C667968-DB20-4477-AD59-A91073209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3840" y="660400"/>
            <a:ext cx="4940435" cy="3316840"/>
          </a:xfrm>
          <a:prstGeom prst="rect">
            <a:avLst/>
          </a:prstGeom>
        </p:spPr>
      </p:pic>
      <p:pic>
        <p:nvPicPr>
          <p:cNvPr id="26" name="Picture 25">
            <a:extLst>
              <a:ext uri="{FF2B5EF4-FFF2-40B4-BE49-F238E27FC236}">
                <a16:creationId xmlns:a16="http://schemas.microsoft.com/office/drawing/2014/main" id="{ABC6F876-F825-43B5-B8B3-14297BB47C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42" y="3671129"/>
            <a:ext cx="4940434" cy="3258421"/>
          </a:xfrm>
          <a:prstGeom prst="rect">
            <a:avLst/>
          </a:prstGeom>
        </p:spPr>
      </p:pic>
      <p:pic>
        <p:nvPicPr>
          <p:cNvPr id="28" name="Picture 27">
            <a:extLst>
              <a:ext uri="{FF2B5EF4-FFF2-40B4-BE49-F238E27FC236}">
                <a16:creationId xmlns:a16="http://schemas.microsoft.com/office/drawing/2014/main" id="{CBE0DA02-8D38-4C2F-A79F-6F42CF41B1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3840" y="3671129"/>
            <a:ext cx="5123315" cy="3200000"/>
          </a:xfrm>
          <a:prstGeom prst="rect">
            <a:avLst/>
          </a:prstGeom>
        </p:spPr>
      </p:pic>
    </p:spTree>
    <p:extLst>
      <p:ext uri="{BB962C8B-B14F-4D97-AF65-F5344CB8AC3E}">
        <p14:creationId xmlns:p14="http://schemas.microsoft.com/office/powerpoint/2010/main" val="256459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154CF9A-16CF-4688-B5CF-542EF54EC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900" y="1143000"/>
            <a:ext cx="7031600" cy="4922120"/>
          </a:xfrm>
          <a:prstGeom prst="rect">
            <a:avLst/>
          </a:prstGeom>
        </p:spPr>
      </p:pic>
      <p:sp>
        <p:nvSpPr>
          <p:cNvPr id="5" name="Title 4">
            <a:extLst>
              <a:ext uri="{FF2B5EF4-FFF2-40B4-BE49-F238E27FC236}">
                <a16:creationId xmlns:a16="http://schemas.microsoft.com/office/drawing/2014/main" id="{B6DDF487-257B-4C22-86F0-D996E229CF31}"/>
              </a:ext>
            </a:extLst>
          </p:cNvPr>
          <p:cNvSpPr>
            <a:spLocks noGrp="1"/>
          </p:cNvSpPr>
          <p:nvPr>
            <p:ph type="title"/>
          </p:nvPr>
        </p:nvSpPr>
        <p:spPr>
          <a:xfrm>
            <a:off x="838200" y="249067"/>
            <a:ext cx="10515600" cy="893933"/>
          </a:xfrm>
        </p:spPr>
        <p:txBody>
          <a:bodyPr>
            <a:normAutofit/>
          </a:bodyPr>
          <a:lstStyle/>
          <a:p>
            <a:r>
              <a:rPr lang="en-US" sz="4000" b="1" dirty="0">
                <a:solidFill>
                  <a:srgbClr val="002060"/>
                </a:solidFill>
              </a:rPr>
              <a:t>Advancement Ratios</a:t>
            </a:r>
          </a:p>
        </p:txBody>
      </p:sp>
      <p:pic>
        <p:nvPicPr>
          <p:cNvPr id="8" name="Picture 7">
            <a:extLst>
              <a:ext uri="{FF2B5EF4-FFF2-40B4-BE49-F238E27FC236}">
                <a16:creationId xmlns:a16="http://schemas.microsoft.com/office/drawing/2014/main" id="{2F38A713-D999-4B60-A2B4-1911F351B0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720" y="1143000"/>
            <a:ext cx="7031600" cy="4922120"/>
          </a:xfrm>
          <a:prstGeom prst="rect">
            <a:avLst/>
          </a:prstGeom>
        </p:spPr>
      </p:pic>
    </p:spTree>
    <p:extLst>
      <p:ext uri="{BB962C8B-B14F-4D97-AF65-F5344CB8AC3E}">
        <p14:creationId xmlns:p14="http://schemas.microsoft.com/office/powerpoint/2010/main" val="79492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042B2CA-F601-4E0A-AB35-9390AD5A2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850" y="1146248"/>
            <a:ext cx="6896902" cy="4827832"/>
          </a:xfrm>
          <a:prstGeom prst="rect">
            <a:avLst/>
          </a:prstGeom>
        </p:spPr>
      </p:pic>
      <p:sp>
        <p:nvSpPr>
          <p:cNvPr id="5" name="Title 4">
            <a:extLst>
              <a:ext uri="{FF2B5EF4-FFF2-40B4-BE49-F238E27FC236}">
                <a16:creationId xmlns:a16="http://schemas.microsoft.com/office/drawing/2014/main" id="{B6DDF487-257B-4C22-86F0-D996E229CF31}"/>
              </a:ext>
            </a:extLst>
          </p:cNvPr>
          <p:cNvSpPr>
            <a:spLocks noGrp="1"/>
          </p:cNvSpPr>
          <p:nvPr>
            <p:ph type="title"/>
          </p:nvPr>
        </p:nvSpPr>
        <p:spPr>
          <a:xfrm>
            <a:off x="838199" y="0"/>
            <a:ext cx="10515600" cy="1325563"/>
          </a:xfrm>
        </p:spPr>
        <p:txBody>
          <a:bodyPr>
            <a:normAutofit/>
          </a:bodyPr>
          <a:lstStyle/>
          <a:p>
            <a:r>
              <a:rPr lang="en-US" sz="4000" b="1" dirty="0">
                <a:solidFill>
                  <a:srgbClr val="002060"/>
                </a:solidFill>
              </a:rPr>
              <a:t>Change in Advancement Ratios 2010 to 2030</a:t>
            </a:r>
          </a:p>
        </p:txBody>
      </p:sp>
      <p:pic>
        <p:nvPicPr>
          <p:cNvPr id="11" name="Picture 10">
            <a:extLst>
              <a:ext uri="{FF2B5EF4-FFF2-40B4-BE49-F238E27FC236}">
                <a16:creationId xmlns:a16="http://schemas.microsoft.com/office/drawing/2014/main" id="{39D5DACD-ADC0-42B8-8D17-E13B5F617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5" y="1146248"/>
            <a:ext cx="6896902" cy="4827832"/>
          </a:xfrm>
          <a:prstGeom prst="rect">
            <a:avLst/>
          </a:prstGeom>
        </p:spPr>
      </p:pic>
    </p:spTree>
    <p:extLst>
      <p:ext uri="{BB962C8B-B14F-4D97-AF65-F5344CB8AC3E}">
        <p14:creationId xmlns:p14="http://schemas.microsoft.com/office/powerpoint/2010/main" val="191327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7131DE-D6A7-C84F-A6CA-03E0C5041DEE}"/>
              </a:ext>
            </a:extLst>
          </p:cNvPr>
          <p:cNvPicPr>
            <a:picLocks noChangeAspect="1"/>
          </p:cNvPicPr>
          <p:nvPr/>
        </p:nvPicPr>
        <p:blipFill>
          <a:blip r:embed="rId3"/>
          <a:stretch>
            <a:fillRect/>
          </a:stretch>
        </p:blipFill>
        <p:spPr>
          <a:xfrm>
            <a:off x="2041241" y="3716417"/>
            <a:ext cx="3184182" cy="2299180"/>
          </a:xfrm>
          <a:prstGeom prst="rect">
            <a:avLst/>
          </a:prstGeom>
        </p:spPr>
      </p:pic>
      <p:pic>
        <p:nvPicPr>
          <p:cNvPr id="7" name="Picture 6">
            <a:extLst>
              <a:ext uri="{FF2B5EF4-FFF2-40B4-BE49-F238E27FC236}">
                <a16:creationId xmlns:a16="http://schemas.microsoft.com/office/drawing/2014/main" id="{3064D7F6-EA9A-9F45-9A5F-C7D9AF641D03}"/>
              </a:ext>
            </a:extLst>
          </p:cNvPr>
          <p:cNvPicPr>
            <a:picLocks noChangeAspect="1"/>
          </p:cNvPicPr>
          <p:nvPr/>
        </p:nvPicPr>
        <p:blipFill>
          <a:blip r:embed="rId4"/>
          <a:stretch>
            <a:fillRect/>
          </a:stretch>
        </p:blipFill>
        <p:spPr>
          <a:xfrm>
            <a:off x="7968780" y="1175439"/>
            <a:ext cx="3968421" cy="2253561"/>
          </a:xfrm>
          <a:prstGeom prst="rect">
            <a:avLst/>
          </a:prstGeom>
        </p:spPr>
      </p:pic>
      <p:pic>
        <p:nvPicPr>
          <p:cNvPr id="9" name="Picture 8">
            <a:extLst>
              <a:ext uri="{FF2B5EF4-FFF2-40B4-BE49-F238E27FC236}">
                <a16:creationId xmlns:a16="http://schemas.microsoft.com/office/drawing/2014/main" id="{9A134C09-0C68-994C-B89C-179CD0C5AD3A}"/>
              </a:ext>
            </a:extLst>
          </p:cNvPr>
          <p:cNvPicPr>
            <a:picLocks noChangeAspect="1"/>
          </p:cNvPicPr>
          <p:nvPr/>
        </p:nvPicPr>
        <p:blipFill>
          <a:blip r:embed="rId5"/>
          <a:stretch>
            <a:fillRect/>
          </a:stretch>
        </p:blipFill>
        <p:spPr>
          <a:xfrm>
            <a:off x="3930692" y="1557602"/>
            <a:ext cx="3740728" cy="2253561"/>
          </a:xfrm>
          <a:prstGeom prst="rect">
            <a:avLst/>
          </a:prstGeom>
        </p:spPr>
      </p:pic>
      <p:pic>
        <p:nvPicPr>
          <p:cNvPr id="11" name="Picture 10">
            <a:extLst>
              <a:ext uri="{FF2B5EF4-FFF2-40B4-BE49-F238E27FC236}">
                <a16:creationId xmlns:a16="http://schemas.microsoft.com/office/drawing/2014/main" id="{3E3077EC-BA4F-AA48-802B-D110E6D3A84C}"/>
              </a:ext>
            </a:extLst>
          </p:cNvPr>
          <p:cNvPicPr>
            <a:picLocks noChangeAspect="1"/>
          </p:cNvPicPr>
          <p:nvPr/>
        </p:nvPicPr>
        <p:blipFill>
          <a:blip r:embed="rId6"/>
          <a:stretch>
            <a:fillRect/>
          </a:stretch>
        </p:blipFill>
        <p:spPr>
          <a:xfrm>
            <a:off x="390705" y="1175439"/>
            <a:ext cx="3184181" cy="2253561"/>
          </a:xfrm>
          <a:prstGeom prst="rect">
            <a:avLst/>
          </a:prstGeom>
        </p:spPr>
      </p:pic>
      <p:pic>
        <p:nvPicPr>
          <p:cNvPr id="13" name="Picture 12">
            <a:extLst>
              <a:ext uri="{FF2B5EF4-FFF2-40B4-BE49-F238E27FC236}">
                <a16:creationId xmlns:a16="http://schemas.microsoft.com/office/drawing/2014/main" id="{A65B5244-A0F9-D14B-86F5-B94D9BC1C75D}"/>
              </a:ext>
            </a:extLst>
          </p:cNvPr>
          <p:cNvPicPr>
            <a:picLocks noChangeAspect="1"/>
          </p:cNvPicPr>
          <p:nvPr/>
        </p:nvPicPr>
        <p:blipFill>
          <a:blip r:embed="rId7"/>
          <a:stretch>
            <a:fillRect/>
          </a:stretch>
        </p:blipFill>
        <p:spPr>
          <a:xfrm>
            <a:off x="6966579" y="3716417"/>
            <a:ext cx="3184180" cy="2290055"/>
          </a:xfrm>
          <a:prstGeom prst="rect">
            <a:avLst/>
          </a:prstGeom>
        </p:spPr>
      </p:pic>
      <p:sp>
        <p:nvSpPr>
          <p:cNvPr id="21" name="Title 1">
            <a:extLst>
              <a:ext uri="{FF2B5EF4-FFF2-40B4-BE49-F238E27FC236}">
                <a16:creationId xmlns:a16="http://schemas.microsoft.com/office/drawing/2014/main" id="{049E9301-BF16-CF4F-A8C7-0B05B5AF81F0}"/>
              </a:ext>
            </a:extLst>
          </p:cNvPr>
          <p:cNvSpPr txBox="1">
            <a:spLocks/>
          </p:cNvSpPr>
          <p:nvPr/>
        </p:nvSpPr>
        <p:spPr>
          <a:xfrm>
            <a:off x="838200" y="211495"/>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rgbClr val="002060"/>
                </a:solidFill>
              </a:rPr>
              <a:t>Education levels for Male &amp; Female workers, 2019</a:t>
            </a:r>
            <a:br>
              <a:rPr lang="en-US" sz="3600" dirty="0"/>
            </a:br>
            <a:endParaRPr lang="en-US" sz="3600" dirty="0"/>
          </a:p>
        </p:txBody>
      </p:sp>
    </p:spTree>
    <p:extLst>
      <p:ext uri="{BB962C8B-B14F-4D97-AF65-F5344CB8AC3E}">
        <p14:creationId xmlns:p14="http://schemas.microsoft.com/office/powerpoint/2010/main" val="337600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4454C7-C743-D446-87E0-9F09ACF1385A}"/>
              </a:ext>
            </a:extLst>
          </p:cNvPr>
          <p:cNvPicPr>
            <a:picLocks noGrp="1" noChangeAspect="1"/>
          </p:cNvPicPr>
          <p:nvPr>
            <p:ph idx="1"/>
          </p:nvPr>
        </p:nvPicPr>
        <p:blipFill>
          <a:blip r:embed="rId3"/>
          <a:stretch>
            <a:fillRect/>
          </a:stretch>
        </p:blipFill>
        <p:spPr>
          <a:xfrm>
            <a:off x="7087413" y="3989905"/>
            <a:ext cx="3227367" cy="2321115"/>
          </a:xfrm>
        </p:spPr>
      </p:pic>
      <p:pic>
        <p:nvPicPr>
          <p:cNvPr id="7" name="Picture 6">
            <a:extLst>
              <a:ext uri="{FF2B5EF4-FFF2-40B4-BE49-F238E27FC236}">
                <a16:creationId xmlns:a16="http://schemas.microsoft.com/office/drawing/2014/main" id="{3EC6D334-D1A2-E747-B41E-E2AA94EB32B3}"/>
              </a:ext>
            </a:extLst>
          </p:cNvPr>
          <p:cNvPicPr>
            <a:picLocks noChangeAspect="1"/>
          </p:cNvPicPr>
          <p:nvPr/>
        </p:nvPicPr>
        <p:blipFill>
          <a:blip r:embed="rId4"/>
          <a:stretch>
            <a:fillRect/>
          </a:stretch>
        </p:blipFill>
        <p:spPr>
          <a:xfrm>
            <a:off x="1864312" y="3989906"/>
            <a:ext cx="3240277" cy="2321115"/>
          </a:xfrm>
          <a:prstGeom prst="rect">
            <a:avLst/>
          </a:prstGeom>
        </p:spPr>
      </p:pic>
      <p:pic>
        <p:nvPicPr>
          <p:cNvPr id="9" name="Picture 8">
            <a:extLst>
              <a:ext uri="{FF2B5EF4-FFF2-40B4-BE49-F238E27FC236}">
                <a16:creationId xmlns:a16="http://schemas.microsoft.com/office/drawing/2014/main" id="{68703982-0FED-2545-ABEB-F2E312E2ABB3}"/>
              </a:ext>
            </a:extLst>
          </p:cNvPr>
          <p:cNvPicPr>
            <a:picLocks noChangeAspect="1"/>
          </p:cNvPicPr>
          <p:nvPr/>
        </p:nvPicPr>
        <p:blipFill>
          <a:blip r:embed="rId5"/>
          <a:stretch>
            <a:fillRect/>
          </a:stretch>
        </p:blipFill>
        <p:spPr>
          <a:xfrm>
            <a:off x="7790112" y="1248129"/>
            <a:ext cx="4134126" cy="2260710"/>
          </a:xfrm>
          <a:prstGeom prst="rect">
            <a:avLst/>
          </a:prstGeom>
        </p:spPr>
      </p:pic>
      <p:pic>
        <p:nvPicPr>
          <p:cNvPr id="11" name="Picture 10">
            <a:extLst>
              <a:ext uri="{FF2B5EF4-FFF2-40B4-BE49-F238E27FC236}">
                <a16:creationId xmlns:a16="http://schemas.microsoft.com/office/drawing/2014/main" id="{AA26836C-68DF-3743-96EE-5FB1FFDAD89C}"/>
              </a:ext>
            </a:extLst>
          </p:cNvPr>
          <p:cNvPicPr>
            <a:picLocks noChangeAspect="1"/>
          </p:cNvPicPr>
          <p:nvPr/>
        </p:nvPicPr>
        <p:blipFill>
          <a:blip r:embed="rId6"/>
          <a:stretch>
            <a:fillRect/>
          </a:stretch>
        </p:blipFill>
        <p:spPr>
          <a:xfrm>
            <a:off x="4114781" y="1633491"/>
            <a:ext cx="3857573" cy="2279890"/>
          </a:xfrm>
          <a:prstGeom prst="rect">
            <a:avLst/>
          </a:prstGeom>
        </p:spPr>
      </p:pic>
      <p:pic>
        <p:nvPicPr>
          <p:cNvPr id="13" name="Picture 12">
            <a:extLst>
              <a:ext uri="{FF2B5EF4-FFF2-40B4-BE49-F238E27FC236}">
                <a16:creationId xmlns:a16="http://schemas.microsoft.com/office/drawing/2014/main" id="{9EACB995-464A-C943-8EAD-CA5A612C0534}"/>
              </a:ext>
            </a:extLst>
          </p:cNvPr>
          <p:cNvPicPr>
            <a:picLocks noChangeAspect="1"/>
          </p:cNvPicPr>
          <p:nvPr/>
        </p:nvPicPr>
        <p:blipFill>
          <a:blip r:embed="rId7"/>
          <a:stretch>
            <a:fillRect/>
          </a:stretch>
        </p:blipFill>
        <p:spPr>
          <a:xfrm>
            <a:off x="222607" y="1357797"/>
            <a:ext cx="3780053" cy="2260710"/>
          </a:xfrm>
          <a:prstGeom prst="rect">
            <a:avLst/>
          </a:prstGeom>
        </p:spPr>
      </p:pic>
      <p:sp>
        <p:nvSpPr>
          <p:cNvPr id="14" name="Title 1">
            <a:extLst>
              <a:ext uri="{FF2B5EF4-FFF2-40B4-BE49-F238E27FC236}">
                <a16:creationId xmlns:a16="http://schemas.microsoft.com/office/drawing/2014/main" id="{DED7BF9A-EF5F-E84B-8DCA-1DCADE2EF247}"/>
              </a:ext>
            </a:extLst>
          </p:cNvPr>
          <p:cNvSpPr txBox="1">
            <a:spLocks/>
          </p:cNvSpPr>
          <p:nvPr/>
        </p:nvSpPr>
        <p:spPr>
          <a:xfrm>
            <a:off x="838200" y="546979"/>
            <a:ext cx="10515600" cy="10865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rgbClr val="002060"/>
                </a:solidFill>
              </a:rPr>
              <a:t>Education Levels for POC, 2019</a:t>
            </a:r>
            <a:br>
              <a:rPr lang="en-US" sz="3600" dirty="0"/>
            </a:br>
            <a:endParaRPr lang="en-US" sz="3600" dirty="0"/>
          </a:p>
        </p:txBody>
      </p:sp>
    </p:spTree>
    <p:extLst>
      <p:ext uri="{BB962C8B-B14F-4D97-AF65-F5344CB8AC3E}">
        <p14:creationId xmlns:p14="http://schemas.microsoft.com/office/powerpoint/2010/main" val="246854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8C8FDA2-4760-F949-B37E-3B0184F947AA}"/>
              </a:ext>
            </a:extLst>
          </p:cNvPr>
          <p:cNvSpPr txBox="1">
            <a:spLocks/>
          </p:cNvSpPr>
          <p:nvPr/>
        </p:nvSpPr>
        <p:spPr>
          <a:xfrm>
            <a:off x="838200" y="205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2060"/>
                </a:solidFill>
              </a:rPr>
              <a:t>Veteran Status, Men v. Women, 2019</a:t>
            </a:r>
          </a:p>
        </p:txBody>
      </p:sp>
      <p:sp>
        <p:nvSpPr>
          <p:cNvPr id="8" name="TextBox 7">
            <a:extLst>
              <a:ext uri="{FF2B5EF4-FFF2-40B4-BE49-F238E27FC236}">
                <a16:creationId xmlns:a16="http://schemas.microsoft.com/office/drawing/2014/main" id="{F5821CFB-233B-A245-B3EE-B6AC954BDC15}"/>
              </a:ext>
            </a:extLst>
          </p:cNvPr>
          <p:cNvSpPr txBox="1"/>
          <p:nvPr/>
        </p:nvSpPr>
        <p:spPr>
          <a:xfrm>
            <a:off x="2193472" y="5728837"/>
            <a:ext cx="8270173" cy="646331"/>
          </a:xfrm>
          <a:prstGeom prst="rect">
            <a:avLst/>
          </a:prstGeom>
          <a:noFill/>
        </p:spPr>
        <p:txBody>
          <a:bodyPr wrap="square" rtlCol="0">
            <a:spAutoFit/>
          </a:bodyPr>
          <a:lstStyle/>
          <a:p>
            <a:pPr algn="ctr"/>
            <a:r>
              <a:rPr lang="en-US" dirty="0"/>
              <a:t>Total Veteran men, 18 years and over employed in the Civilian Labor Force: </a:t>
            </a:r>
            <a:r>
              <a:rPr lang="en-US" b="1" dirty="0"/>
              <a:t>7.9MM</a:t>
            </a:r>
          </a:p>
          <a:p>
            <a:pPr algn="ctr"/>
            <a:r>
              <a:rPr lang="en-US" dirty="0"/>
              <a:t>Total Veteran women, 18 years and over employed in the Civilian Labor Force: </a:t>
            </a:r>
            <a:r>
              <a:rPr lang="en-US" b="1" dirty="0"/>
              <a:t>1.6MM</a:t>
            </a:r>
          </a:p>
        </p:txBody>
      </p:sp>
      <p:pic>
        <p:nvPicPr>
          <p:cNvPr id="4" name="Picture 3">
            <a:extLst>
              <a:ext uri="{FF2B5EF4-FFF2-40B4-BE49-F238E27FC236}">
                <a16:creationId xmlns:a16="http://schemas.microsoft.com/office/drawing/2014/main" id="{B4FDC562-6D42-4DDC-8AAC-7437AA5CB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345" y="1834786"/>
            <a:ext cx="4679266" cy="3365317"/>
          </a:xfrm>
          <a:prstGeom prst="rect">
            <a:avLst/>
          </a:prstGeom>
        </p:spPr>
      </p:pic>
      <p:pic>
        <p:nvPicPr>
          <p:cNvPr id="14" name="Picture 13">
            <a:extLst>
              <a:ext uri="{FF2B5EF4-FFF2-40B4-BE49-F238E27FC236}">
                <a16:creationId xmlns:a16="http://schemas.microsoft.com/office/drawing/2014/main" id="{2A65F1CA-5A17-44C4-922B-AA0E17CE05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073" y="1853840"/>
            <a:ext cx="4679267" cy="3325095"/>
          </a:xfrm>
          <a:prstGeom prst="rect">
            <a:avLst/>
          </a:prstGeom>
        </p:spPr>
      </p:pic>
      <p:pic>
        <p:nvPicPr>
          <p:cNvPr id="17" name="Picture 16">
            <a:extLst>
              <a:ext uri="{FF2B5EF4-FFF2-40B4-BE49-F238E27FC236}">
                <a16:creationId xmlns:a16="http://schemas.microsoft.com/office/drawing/2014/main" id="{A562BF4A-6D60-473E-AD74-32E2DCC62A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85" y="1828086"/>
            <a:ext cx="4755043" cy="3365317"/>
          </a:xfrm>
          <a:prstGeom prst="rect">
            <a:avLst/>
          </a:prstGeom>
        </p:spPr>
      </p:pic>
    </p:spTree>
    <p:extLst>
      <p:ext uri="{BB962C8B-B14F-4D97-AF65-F5344CB8AC3E}">
        <p14:creationId xmlns:p14="http://schemas.microsoft.com/office/powerpoint/2010/main" val="327029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FB8870-4EB9-4D77-B982-4BCF73F4A626}"/>
              </a:ext>
            </a:extLst>
          </p:cNvPr>
          <p:cNvPicPr>
            <a:picLocks noChangeAspect="1"/>
          </p:cNvPicPr>
          <p:nvPr/>
        </p:nvPicPr>
        <p:blipFill rotWithShape="1">
          <a:blip r:embed="rId3"/>
          <a:srcRect r="50037"/>
          <a:stretch/>
        </p:blipFill>
        <p:spPr>
          <a:xfrm>
            <a:off x="7110045" y="1075190"/>
            <a:ext cx="4085493" cy="5204959"/>
          </a:xfrm>
          <a:prstGeom prst="rect">
            <a:avLst/>
          </a:prstGeom>
        </p:spPr>
      </p:pic>
      <p:sp>
        <p:nvSpPr>
          <p:cNvPr id="2" name="Title 1">
            <a:extLst>
              <a:ext uri="{FF2B5EF4-FFF2-40B4-BE49-F238E27FC236}">
                <a16:creationId xmlns:a16="http://schemas.microsoft.com/office/drawing/2014/main" id="{2BB8477C-79EA-41F0-A5C8-3B6A91D5CD4E}"/>
              </a:ext>
            </a:extLst>
          </p:cNvPr>
          <p:cNvSpPr>
            <a:spLocks noGrp="1"/>
          </p:cNvSpPr>
          <p:nvPr>
            <p:ph type="title"/>
          </p:nvPr>
        </p:nvSpPr>
        <p:spPr>
          <a:xfrm>
            <a:off x="838200" y="118940"/>
            <a:ext cx="10515600" cy="1325563"/>
          </a:xfrm>
        </p:spPr>
        <p:txBody>
          <a:bodyPr>
            <a:normAutofit/>
          </a:bodyPr>
          <a:lstStyle/>
          <a:p>
            <a:r>
              <a:rPr lang="en-US" sz="4000" b="1" dirty="0">
                <a:solidFill>
                  <a:srgbClr val="002060"/>
                </a:solidFill>
              </a:rPr>
              <a:t>Employment of POC by Industry and Occupation</a:t>
            </a:r>
          </a:p>
        </p:txBody>
      </p:sp>
      <p:pic>
        <p:nvPicPr>
          <p:cNvPr id="12" name="Picture 11" descr="A screenshot of a cell phone&#10;&#10;Description automatically generated">
            <a:extLst>
              <a:ext uri="{FF2B5EF4-FFF2-40B4-BE49-F238E27FC236}">
                <a16:creationId xmlns:a16="http://schemas.microsoft.com/office/drawing/2014/main" id="{85951CB7-2E8F-4BFD-845F-EA2635FBF067}"/>
              </a:ext>
            </a:extLst>
          </p:cNvPr>
          <p:cNvPicPr>
            <a:picLocks noChangeAspect="1"/>
          </p:cNvPicPr>
          <p:nvPr/>
        </p:nvPicPr>
        <p:blipFill rotWithShape="1">
          <a:blip r:embed="rId4">
            <a:extLst>
              <a:ext uri="{28A0092B-C50C-407E-A947-70E740481C1C}">
                <a14:useLocalDpi xmlns:a14="http://schemas.microsoft.com/office/drawing/2010/main" val="0"/>
              </a:ext>
            </a:extLst>
          </a:blip>
          <a:srcRect l="55995" t="10801" r="18236" b="74224"/>
          <a:stretch/>
        </p:blipFill>
        <p:spPr>
          <a:xfrm>
            <a:off x="7784504" y="1805351"/>
            <a:ext cx="1607404" cy="679941"/>
          </a:xfrm>
          <a:prstGeom prst="rect">
            <a:avLst/>
          </a:prstGeom>
        </p:spPr>
      </p:pic>
      <p:pic>
        <p:nvPicPr>
          <p:cNvPr id="8" name="Content Placeholder 12">
            <a:extLst>
              <a:ext uri="{FF2B5EF4-FFF2-40B4-BE49-F238E27FC236}">
                <a16:creationId xmlns:a16="http://schemas.microsoft.com/office/drawing/2014/main" id="{25D93EF5-49C0-40FC-A384-F4B58F6ABF56}"/>
              </a:ext>
            </a:extLst>
          </p:cNvPr>
          <p:cNvPicPr>
            <a:picLocks noGrp="1" noChangeAspect="1"/>
          </p:cNvPicPr>
          <p:nvPr>
            <p:ph idx="1"/>
          </p:nvPr>
        </p:nvPicPr>
        <p:blipFill rotWithShape="1">
          <a:blip r:embed="rId5"/>
          <a:srcRect r="25647"/>
          <a:stretch/>
        </p:blipFill>
        <p:spPr>
          <a:xfrm>
            <a:off x="473690" y="1444502"/>
            <a:ext cx="6403970" cy="4956297"/>
          </a:xfrm>
        </p:spPr>
      </p:pic>
    </p:spTree>
    <p:extLst>
      <p:ext uri="{BB962C8B-B14F-4D97-AF65-F5344CB8AC3E}">
        <p14:creationId xmlns:p14="http://schemas.microsoft.com/office/powerpoint/2010/main" val="371122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A26D7F8-19C2-4063-B78F-8A41CB367056}"/>
              </a:ext>
            </a:extLst>
          </p:cNvPr>
          <p:cNvPicPr>
            <a:picLocks noChangeAspect="1"/>
          </p:cNvPicPr>
          <p:nvPr/>
        </p:nvPicPr>
        <p:blipFill rotWithShape="1">
          <a:blip r:embed="rId3">
            <a:extLst>
              <a:ext uri="{28A0092B-C50C-407E-A947-70E740481C1C}">
                <a14:useLocalDpi xmlns:a14="http://schemas.microsoft.com/office/drawing/2010/main" val="0"/>
              </a:ext>
            </a:extLst>
          </a:blip>
          <a:srcRect r="37262"/>
          <a:stretch/>
        </p:blipFill>
        <p:spPr>
          <a:xfrm>
            <a:off x="7256585" y="945326"/>
            <a:ext cx="4806462" cy="5699062"/>
          </a:xfrm>
          <a:prstGeom prst="rect">
            <a:avLst/>
          </a:prstGeom>
        </p:spPr>
      </p:pic>
      <p:pic>
        <p:nvPicPr>
          <p:cNvPr id="7" name="Content Placeholder 12">
            <a:extLst>
              <a:ext uri="{FF2B5EF4-FFF2-40B4-BE49-F238E27FC236}">
                <a16:creationId xmlns:a16="http://schemas.microsoft.com/office/drawing/2014/main" id="{F90BF9B3-1ED0-422E-99EE-4ECC6DEAAE74}"/>
              </a:ext>
            </a:extLst>
          </p:cNvPr>
          <p:cNvPicPr>
            <a:picLocks noGrp="1" noChangeAspect="1"/>
          </p:cNvPicPr>
          <p:nvPr>
            <p:ph idx="1"/>
          </p:nvPr>
        </p:nvPicPr>
        <p:blipFill rotWithShape="1">
          <a:blip r:embed="rId4"/>
          <a:srcRect r="25647"/>
          <a:stretch/>
        </p:blipFill>
        <p:spPr>
          <a:xfrm>
            <a:off x="328246" y="1372990"/>
            <a:ext cx="6811107" cy="5271398"/>
          </a:xfrm>
        </p:spPr>
      </p:pic>
      <p:sp>
        <p:nvSpPr>
          <p:cNvPr id="6" name="Title 1">
            <a:extLst>
              <a:ext uri="{FF2B5EF4-FFF2-40B4-BE49-F238E27FC236}">
                <a16:creationId xmlns:a16="http://schemas.microsoft.com/office/drawing/2014/main" id="{159F6107-57A3-0C44-B483-609A8D69CA4C}"/>
              </a:ext>
            </a:extLst>
          </p:cNvPr>
          <p:cNvSpPr txBox="1">
            <a:spLocks/>
          </p:cNvSpPr>
          <p:nvPr/>
        </p:nvSpPr>
        <p:spPr>
          <a:xfrm>
            <a:off x="990600" y="311726"/>
            <a:ext cx="10515600" cy="90096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2060"/>
                </a:solidFill>
              </a:rPr>
              <a:t>Employment of Women and Men by Industry and Occupation</a:t>
            </a:r>
            <a:endParaRPr lang="en-US" b="1" dirty="0">
              <a:solidFill>
                <a:srgbClr val="002060"/>
              </a:solidFill>
            </a:endParaRPr>
          </a:p>
        </p:txBody>
      </p:sp>
    </p:spTree>
    <p:extLst>
      <p:ext uri="{BB962C8B-B14F-4D97-AF65-F5344CB8AC3E}">
        <p14:creationId xmlns:p14="http://schemas.microsoft.com/office/powerpoint/2010/main" val="1285515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1285</Words>
  <Application>Microsoft Office PowerPoint</Application>
  <PresentationFormat>Widescreen</PresentationFormat>
  <Paragraphs>38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vt:lpstr>
      <vt:lpstr>Calibri</vt:lpstr>
      <vt:lpstr>Calibri Light</vt:lpstr>
      <vt:lpstr>Office Theme</vt:lpstr>
      <vt:lpstr>Progress of Women and People of Color in Professional and Management Positions, 2010 - 2030</vt:lpstr>
      <vt:lpstr>Representation Over Past Ten Years</vt:lpstr>
      <vt:lpstr>Advancement Ratios</vt:lpstr>
      <vt:lpstr>Change in Advancement Ratios 2010 to 2030</vt:lpstr>
      <vt:lpstr>PowerPoint Presentation</vt:lpstr>
      <vt:lpstr>PowerPoint Presentation</vt:lpstr>
      <vt:lpstr>PowerPoint Presentation</vt:lpstr>
      <vt:lpstr>Employment of POC by Industry and Occupation</vt:lpstr>
      <vt:lpstr>PowerPoint Presentation</vt:lpstr>
      <vt:lpstr>Employment of Women and Men by Industry and Occupation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Women and People of Color in Professional and Management Positions, 2010 - 2030</dc:title>
  <dc:creator>michal fineman</dc:creator>
  <cp:lastModifiedBy>ravi cinnaman</cp:lastModifiedBy>
  <cp:revision>46</cp:revision>
  <dcterms:created xsi:type="dcterms:W3CDTF">2020-09-15T23:05:30Z</dcterms:created>
  <dcterms:modified xsi:type="dcterms:W3CDTF">2020-09-20T00:08:07Z</dcterms:modified>
</cp:coreProperties>
</file>