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60" r:id="rId3"/>
    <p:sldId id="257" r:id="rId4"/>
    <p:sldId id="259" r:id="rId5"/>
    <p:sldId id="258"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861"/>
    <p:restoredTop sz="94662"/>
  </p:normalViewPr>
  <p:slideViewPr>
    <p:cSldViewPr snapToGrid="0" snapToObjects="1">
      <p:cViewPr varScale="1">
        <p:scale>
          <a:sx n="74" d="100"/>
          <a:sy n="74" d="100"/>
        </p:scale>
        <p:origin x="72" y="2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EB0E05-005B-4C4E-82FE-A52F822A8DFC}" type="datetimeFigureOut">
              <a:rPr lang="en-US" smtClean="0"/>
              <a:t>9/18/2020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7817B4-9E36-3442-8893-E9EA8BA086CF}" type="slidenum">
              <a:rPr lang="en-US" smtClean="0"/>
              <a:t>‹#›</a:t>
            </a:fld>
            <a:endParaRPr lang="en-US"/>
          </a:p>
        </p:txBody>
      </p:sp>
    </p:spTree>
    <p:extLst>
      <p:ext uri="{BB962C8B-B14F-4D97-AF65-F5344CB8AC3E}">
        <p14:creationId xmlns:p14="http://schemas.microsoft.com/office/powerpoint/2010/main" val="323884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increase education level, the number of women in the population who are employed increases. When you get to advanced degrees, there are more women who are employed than men. </a:t>
            </a:r>
          </a:p>
        </p:txBody>
      </p:sp>
      <p:sp>
        <p:nvSpPr>
          <p:cNvPr id="4" name="Slide Number Placeholder 3"/>
          <p:cNvSpPr>
            <a:spLocks noGrp="1"/>
          </p:cNvSpPr>
          <p:nvPr>
            <p:ph type="sldNum" sz="quarter" idx="5"/>
          </p:nvPr>
        </p:nvSpPr>
        <p:spPr/>
        <p:txBody>
          <a:bodyPr/>
          <a:lstStyle/>
          <a:p>
            <a:fld id="{9C7817B4-9E36-3442-8893-E9EA8BA086CF}" type="slidenum">
              <a:rPr lang="en-US" smtClean="0"/>
              <a:t>1</a:t>
            </a:fld>
            <a:endParaRPr lang="en-US"/>
          </a:p>
        </p:txBody>
      </p:sp>
    </p:spTree>
    <p:extLst>
      <p:ext uri="{BB962C8B-B14F-4D97-AF65-F5344CB8AC3E}">
        <p14:creationId xmlns:p14="http://schemas.microsoft.com/office/powerpoint/2010/main" val="3690326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shows that there is a big gap in the employment ratio between men and women at a lower education level. As you increase education levels, this gap decreases significantly. </a:t>
            </a:r>
          </a:p>
        </p:txBody>
      </p:sp>
      <p:sp>
        <p:nvSpPr>
          <p:cNvPr id="4" name="Slide Number Placeholder 3"/>
          <p:cNvSpPr>
            <a:spLocks noGrp="1"/>
          </p:cNvSpPr>
          <p:nvPr>
            <p:ph type="sldNum" sz="quarter" idx="5"/>
          </p:nvPr>
        </p:nvSpPr>
        <p:spPr/>
        <p:txBody>
          <a:bodyPr/>
          <a:lstStyle/>
          <a:p>
            <a:fld id="{9C7817B4-9E36-3442-8893-E9EA8BA086CF}" type="slidenum">
              <a:rPr lang="en-US" smtClean="0"/>
              <a:t>2</a:t>
            </a:fld>
            <a:endParaRPr lang="en-US"/>
          </a:p>
        </p:txBody>
      </p:sp>
    </p:spTree>
    <p:extLst>
      <p:ext uri="{BB962C8B-B14F-4D97-AF65-F5344CB8AC3E}">
        <p14:creationId xmlns:p14="http://schemas.microsoft.com/office/powerpoint/2010/main" val="2340912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go higher in education level, the Latinx population decreases in employees, White and Asian ethnicities increase, and overall, Black or African Americans employment decreases as you increase education level.</a:t>
            </a:r>
          </a:p>
        </p:txBody>
      </p:sp>
      <p:sp>
        <p:nvSpPr>
          <p:cNvPr id="4" name="Slide Number Placeholder 3"/>
          <p:cNvSpPr>
            <a:spLocks noGrp="1"/>
          </p:cNvSpPr>
          <p:nvPr>
            <p:ph type="sldNum" sz="quarter" idx="5"/>
          </p:nvPr>
        </p:nvSpPr>
        <p:spPr/>
        <p:txBody>
          <a:bodyPr/>
          <a:lstStyle/>
          <a:p>
            <a:fld id="{9C7817B4-9E36-3442-8893-E9EA8BA086CF}" type="slidenum">
              <a:rPr lang="en-US" smtClean="0"/>
              <a:t>3</a:t>
            </a:fld>
            <a:endParaRPr lang="en-US"/>
          </a:p>
        </p:txBody>
      </p:sp>
    </p:spTree>
    <p:extLst>
      <p:ext uri="{BB962C8B-B14F-4D97-AF65-F5344CB8AC3E}">
        <p14:creationId xmlns:p14="http://schemas.microsoft.com/office/powerpoint/2010/main" val="287455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shows that the employment ratio for Latinx is always the highest. This means that a greater proportion of this population is working compared to other ethnicities. Black or African American and Asin populations have the most growth in employment population as education level increase. The white population has the smallest change over time and at the highest education level, this population has the smallest employment population ratio. </a:t>
            </a:r>
          </a:p>
        </p:txBody>
      </p:sp>
      <p:sp>
        <p:nvSpPr>
          <p:cNvPr id="4" name="Slide Number Placeholder 3"/>
          <p:cNvSpPr>
            <a:spLocks noGrp="1"/>
          </p:cNvSpPr>
          <p:nvPr>
            <p:ph type="sldNum" sz="quarter" idx="5"/>
          </p:nvPr>
        </p:nvSpPr>
        <p:spPr/>
        <p:txBody>
          <a:bodyPr/>
          <a:lstStyle/>
          <a:p>
            <a:fld id="{9C7817B4-9E36-3442-8893-E9EA8BA086CF}" type="slidenum">
              <a:rPr lang="en-US" smtClean="0"/>
              <a:t>4</a:t>
            </a:fld>
            <a:endParaRPr lang="en-US"/>
          </a:p>
        </p:txBody>
      </p:sp>
    </p:spTree>
    <p:extLst>
      <p:ext uri="{BB962C8B-B14F-4D97-AF65-F5344CB8AC3E}">
        <p14:creationId xmlns:p14="http://schemas.microsoft.com/office/powerpoint/2010/main" val="3671802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ratio of men to women in the armed forces is 9:1.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Correlation between military service, age, and employment. There are a considerably more men in the armed forces compared to women so the trend line for women employment is lower. However, over time, the employment for men increases a lot while employment for women does not show a lot of change from its starting point.</a:t>
            </a:r>
          </a:p>
        </p:txBody>
      </p:sp>
      <p:sp>
        <p:nvSpPr>
          <p:cNvPr id="4" name="Slide Number Placeholder 3"/>
          <p:cNvSpPr>
            <a:spLocks noGrp="1"/>
          </p:cNvSpPr>
          <p:nvPr>
            <p:ph type="sldNum" sz="quarter" idx="5"/>
          </p:nvPr>
        </p:nvSpPr>
        <p:spPr/>
        <p:txBody>
          <a:bodyPr/>
          <a:lstStyle/>
          <a:p>
            <a:fld id="{9C7817B4-9E36-3442-8893-E9EA8BA086CF}" type="slidenum">
              <a:rPr lang="en-US" smtClean="0"/>
              <a:t>5</a:t>
            </a:fld>
            <a:endParaRPr lang="en-US"/>
          </a:p>
        </p:txBody>
      </p:sp>
    </p:spTree>
    <p:extLst>
      <p:ext uri="{BB962C8B-B14F-4D97-AF65-F5344CB8AC3E}">
        <p14:creationId xmlns:p14="http://schemas.microsoft.com/office/powerpoint/2010/main" val="491536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graphs show the percent of the </a:t>
            </a:r>
            <a:r>
              <a:rPr lang="en-US" sz="1200" dirty="0"/>
              <a:t>Civilian Noninstitutional Population </a:t>
            </a:r>
            <a:r>
              <a:rPr lang="en-US" dirty="0"/>
              <a:t>that is employed in the Civil labor force, for men and women.</a:t>
            </a:r>
          </a:p>
          <a:p>
            <a:r>
              <a:rPr lang="en-US" dirty="0"/>
              <a:t>There are a considerably more men in the armed forces compared to women so even though there is a higher percentage of unemployment for men, there are still many more veteran men who are employed in the Civil Labor Force than women.</a:t>
            </a:r>
          </a:p>
        </p:txBody>
      </p:sp>
      <p:sp>
        <p:nvSpPr>
          <p:cNvPr id="4" name="Slide Number Placeholder 3"/>
          <p:cNvSpPr>
            <a:spLocks noGrp="1"/>
          </p:cNvSpPr>
          <p:nvPr>
            <p:ph type="sldNum" sz="quarter" idx="5"/>
          </p:nvPr>
        </p:nvSpPr>
        <p:spPr/>
        <p:txBody>
          <a:bodyPr/>
          <a:lstStyle/>
          <a:p>
            <a:fld id="{9C7817B4-9E36-3442-8893-E9EA8BA086CF}" type="slidenum">
              <a:rPr lang="en-US" smtClean="0"/>
              <a:t>6</a:t>
            </a:fld>
            <a:endParaRPr lang="en-US"/>
          </a:p>
        </p:txBody>
      </p:sp>
    </p:spTree>
    <p:extLst>
      <p:ext uri="{BB962C8B-B14F-4D97-AF65-F5344CB8AC3E}">
        <p14:creationId xmlns:p14="http://schemas.microsoft.com/office/powerpoint/2010/main" val="1154736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DC4E-C826-8841-9AF8-96258A3CD0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A5370F-ED45-EC4A-A4B3-3464EB23D4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3C69F6-91DC-EB4F-9948-0C23F076521B}"/>
              </a:ext>
            </a:extLst>
          </p:cNvPr>
          <p:cNvSpPr>
            <a:spLocks noGrp="1"/>
          </p:cNvSpPr>
          <p:nvPr>
            <p:ph type="dt" sz="half" idx="10"/>
          </p:nvPr>
        </p:nvSpPr>
        <p:spPr/>
        <p:txBody>
          <a:bodyPr/>
          <a:lstStyle/>
          <a:p>
            <a:fld id="{632B489F-7993-2249-AB95-0DB28DD3E906}" type="datetimeFigureOut">
              <a:rPr lang="en-US" smtClean="0"/>
              <a:t>9/18/2020</a:t>
            </a:fld>
            <a:endParaRPr lang="en-US"/>
          </a:p>
        </p:txBody>
      </p:sp>
      <p:sp>
        <p:nvSpPr>
          <p:cNvPr id="5" name="Footer Placeholder 4">
            <a:extLst>
              <a:ext uri="{FF2B5EF4-FFF2-40B4-BE49-F238E27FC236}">
                <a16:creationId xmlns:a16="http://schemas.microsoft.com/office/drawing/2014/main" id="{F8E1167B-DA16-1448-9345-7878653750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D0E9D2-08D6-3A41-B5B5-406094AF6A06}"/>
              </a:ext>
            </a:extLst>
          </p:cNvPr>
          <p:cNvSpPr>
            <a:spLocks noGrp="1"/>
          </p:cNvSpPr>
          <p:nvPr>
            <p:ph type="sldNum" sz="quarter" idx="12"/>
          </p:nvPr>
        </p:nvSpPr>
        <p:spPr/>
        <p:txBody>
          <a:bodyPr/>
          <a:lstStyle/>
          <a:p>
            <a:fld id="{2C757609-E2FF-2F4F-9748-BE8CA47B350F}" type="slidenum">
              <a:rPr lang="en-US" smtClean="0"/>
              <a:t>‹#›</a:t>
            </a:fld>
            <a:endParaRPr lang="en-US"/>
          </a:p>
        </p:txBody>
      </p:sp>
    </p:spTree>
    <p:extLst>
      <p:ext uri="{BB962C8B-B14F-4D97-AF65-F5344CB8AC3E}">
        <p14:creationId xmlns:p14="http://schemas.microsoft.com/office/powerpoint/2010/main" val="1775168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B74A6-4C5F-9543-8C16-E733DC2225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F1BF77-A350-E744-A365-4DF1A28374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89A730-D030-0D46-91FE-5C0B3254FDAF}"/>
              </a:ext>
            </a:extLst>
          </p:cNvPr>
          <p:cNvSpPr>
            <a:spLocks noGrp="1"/>
          </p:cNvSpPr>
          <p:nvPr>
            <p:ph type="dt" sz="half" idx="10"/>
          </p:nvPr>
        </p:nvSpPr>
        <p:spPr/>
        <p:txBody>
          <a:bodyPr/>
          <a:lstStyle/>
          <a:p>
            <a:fld id="{632B489F-7993-2249-AB95-0DB28DD3E906}" type="datetimeFigureOut">
              <a:rPr lang="en-US" smtClean="0"/>
              <a:t>9/18/2020</a:t>
            </a:fld>
            <a:endParaRPr lang="en-US"/>
          </a:p>
        </p:txBody>
      </p:sp>
      <p:sp>
        <p:nvSpPr>
          <p:cNvPr id="5" name="Footer Placeholder 4">
            <a:extLst>
              <a:ext uri="{FF2B5EF4-FFF2-40B4-BE49-F238E27FC236}">
                <a16:creationId xmlns:a16="http://schemas.microsoft.com/office/drawing/2014/main" id="{B372D652-7755-2F43-8789-9CE5A931B0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42CE20-1396-C342-B231-D8DFEAA586B3}"/>
              </a:ext>
            </a:extLst>
          </p:cNvPr>
          <p:cNvSpPr>
            <a:spLocks noGrp="1"/>
          </p:cNvSpPr>
          <p:nvPr>
            <p:ph type="sldNum" sz="quarter" idx="12"/>
          </p:nvPr>
        </p:nvSpPr>
        <p:spPr/>
        <p:txBody>
          <a:bodyPr/>
          <a:lstStyle/>
          <a:p>
            <a:fld id="{2C757609-E2FF-2F4F-9748-BE8CA47B350F}" type="slidenum">
              <a:rPr lang="en-US" smtClean="0"/>
              <a:t>‹#›</a:t>
            </a:fld>
            <a:endParaRPr lang="en-US"/>
          </a:p>
        </p:txBody>
      </p:sp>
    </p:spTree>
    <p:extLst>
      <p:ext uri="{BB962C8B-B14F-4D97-AF65-F5344CB8AC3E}">
        <p14:creationId xmlns:p14="http://schemas.microsoft.com/office/powerpoint/2010/main" val="480092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41AD9B-D105-A34B-972C-64BF1540D1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5B640E-2727-B54E-B437-4845D66951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6758C4-3963-5041-8B6A-9C2483F22662}"/>
              </a:ext>
            </a:extLst>
          </p:cNvPr>
          <p:cNvSpPr>
            <a:spLocks noGrp="1"/>
          </p:cNvSpPr>
          <p:nvPr>
            <p:ph type="dt" sz="half" idx="10"/>
          </p:nvPr>
        </p:nvSpPr>
        <p:spPr/>
        <p:txBody>
          <a:bodyPr/>
          <a:lstStyle/>
          <a:p>
            <a:fld id="{632B489F-7993-2249-AB95-0DB28DD3E906}" type="datetimeFigureOut">
              <a:rPr lang="en-US" smtClean="0"/>
              <a:t>9/18/2020</a:t>
            </a:fld>
            <a:endParaRPr lang="en-US"/>
          </a:p>
        </p:txBody>
      </p:sp>
      <p:sp>
        <p:nvSpPr>
          <p:cNvPr id="5" name="Footer Placeholder 4">
            <a:extLst>
              <a:ext uri="{FF2B5EF4-FFF2-40B4-BE49-F238E27FC236}">
                <a16:creationId xmlns:a16="http://schemas.microsoft.com/office/drawing/2014/main" id="{E228D532-C820-6F40-89DB-94145507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E53DFE-FB35-0348-80C1-674360000173}"/>
              </a:ext>
            </a:extLst>
          </p:cNvPr>
          <p:cNvSpPr>
            <a:spLocks noGrp="1"/>
          </p:cNvSpPr>
          <p:nvPr>
            <p:ph type="sldNum" sz="quarter" idx="12"/>
          </p:nvPr>
        </p:nvSpPr>
        <p:spPr/>
        <p:txBody>
          <a:bodyPr/>
          <a:lstStyle/>
          <a:p>
            <a:fld id="{2C757609-E2FF-2F4F-9748-BE8CA47B350F}" type="slidenum">
              <a:rPr lang="en-US" smtClean="0"/>
              <a:t>‹#›</a:t>
            </a:fld>
            <a:endParaRPr lang="en-US"/>
          </a:p>
        </p:txBody>
      </p:sp>
    </p:spTree>
    <p:extLst>
      <p:ext uri="{BB962C8B-B14F-4D97-AF65-F5344CB8AC3E}">
        <p14:creationId xmlns:p14="http://schemas.microsoft.com/office/powerpoint/2010/main" val="1824340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1085B-12AA-1240-BD8B-3A80538AC8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6BDD9B-90B2-C642-965F-ADD3CF376C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97C827-4167-BA4B-9EAE-DF98851816F0}"/>
              </a:ext>
            </a:extLst>
          </p:cNvPr>
          <p:cNvSpPr>
            <a:spLocks noGrp="1"/>
          </p:cNvSpPr>
          <p:nvPr>
            <p:ph type="dt" sz="half" idx="10"/>
          </p:nvPr>
        </p:nvSpPr>
        <p:spPr/>
        <p:txBody>
          <a:bodyPr/>
          <a:lstStyle/>
          <a:p>
            <a:fld id="{632B489F-7993-2249-AB95-0DB28DD3E906}" type="datetimeFigureOut">
              <a:rPr lang="en-US" smtClean="0"/>
              <a:t>9/18/2020</a:t>
            </a:fld>
            <a:endParaRPr lang="en-US"/>
          </a:p>
        </p:txBody>
      </p:sp>
      <p:sp>
        <p:nvSpPr>
          <p:cNvPr id="5" name="Footer Placeholder 4">
            <a:extLst>
              <a:ext uri="{FF2B5EF4-FFF2-40B4-BE49-F238E27FC236}">
                <a16:creationId xmlns:a16="http://schemas.microsoft.com/office/drawing/2014/main" id="{B14EA062-1468-A843-ABAC-415DD50535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76B9B4-2045-6A48-84FB-26A84E3D5BDF}"/>
              </a:ext>
            </a:extLst>
          </p:cNvPr>
          <p:cNvSpPr>
            <a:spLocks noGrp="1"/>
          </p:cNvSpPr>
          <p:nvPr>
            <p:ph type="sldNum" sz="quarter" idx="12"/>
          </p:nvPr>
        </p:nvSpPr>
        <p:spPr/>
        <p:txBody>
          <a:bodyPr/>
          <a:lstStyle/>
          <a:p>
            <a:fld id="{2C757609-E2FF-2F4F-9748-BE8CA47B350F}" type="slidenum">
              <a:rPr lang="en-US" smtClean="0"/>
              <a:t>‹#›</a:t>
            </a:fld>
            <a:endParaRPr lang="en-US"/>
          </a:p>
        </p:txBody>
      </p:sp>
    </p:spTree>
    <p:extLst>
      <p:ext uri="{BB962C8B-B14F-4D97-AF65-F5344CB8AC3E}">
        <p14:creationId xmlns:p14="http://schemas.microsoft.com/office/powerpoint/2010/main" val="1135216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A6ED2-C60A-084D-85FE-AB47F7C886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FD8C3E-9CED-D944-8EF8-D3FC4C7258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BAF230-2519-794C-B609-4E59BFB5AE21}"/>
              </a:ext>
            </a:extLst>
          </p:cNvPr>
          <p:cNvSpPr>
            <a:spLocks noGrp="1"/>
          </p:cNvSpPr>
          <p:nvPr>
            <p:ph type="dt" sz="half" idx="10"/>
          </p:nvPr>
        </p:nvSpPr>
        <p:spPr/>
        <p:txBody>
          <a:bodyPr/>
          <a:lstStyle/>
          <a:p>
            <a:fld id="{632B489F-7993-2249-AB95-0DB28DD3E906}" type="datetimeFigureOut">
              <a:rPr lang="en-US" smtClean="0"/>
              <a:t>9/18/2020</a:t>
            </a:fld>
            <a:endParaRPr lang="en-US"/>
          </a:p>
        </p:txBody>
      </p:sp>
      <p:sp>
        <p:nvSpPr>
          <p:cNvPr id="5" name="Footer Placeholder 4">
            <a:extLst>
              <a:ext uri="{FF2B5EF4-FFF2-40B4-BE49-F238E27FC236}">
                <a16:creationId xmlns:a16="http://schemas.microsoft.com/office/drawing/2014/main" id="{10E9AF44-9C91-6A40-9461-3B8BEE3D6A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1597E3-959E-DC4A-AA2A-F32399919251}"/>
              </a:ext>
            </a:extLst>
          </p:cNvPr>
          <p:cNvSpPr>
            <a:spLocks noGrp="1"/>
          </p:cNvSpPr>
          <p:nvPr>
            <p:ph type="sldNum" sz="quarter" idx="12"/>
          </p:nvPr>
        </p:nvSpPr>
        <p:spPr/>
        <p:txBody>
          <a:bodyPr/>
          <a:lstStyle/>
          <a:p>
            <a:fld id="{2C757609-E2FF-2F4F-9748-BE8CA47B350F}" type="slidenum">
              <a:rPr lang="en-US" smtClean="0"/>
              <a:t>‹#›</a:t>
            </a:fld>
            <a:endParaRPr lang="en-US"/>
          </a:p>
        </p:txBody>
      </p:sp>
    </p:spTree>
    <p:extLst>
      <p:ext uri="{BB962C8B-B14F-4D97-AF65-F5344CB8AC3E}">
        <p14:creationId xmlns:p14="http://schemas.microsoft.com/office/powerpoint/2010/main" val="170990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5C807-F944-AF4B-8594-BDDB1F8B51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F8C392-9737-4747-9365-4B56611EA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A26A7E-02F7-6149-9654-68AD1AAC3E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C208CD-F9F5-5B45-9D50-144BC485849E}"/>
              </a:ext>
            </a:extLst>
          </p:cNvPr>
          <p:cNvSpPr>
            <a:spLocks noGrp="1"/>
          </p:cNvSpPr>
          <p:nvPr>
            <p:ph type="dt" sz="half" idx="10"/>
          </p:nvPr>
        </p:nvSpPr>
        <p:spPr/>
        <p:txBody>
          <a:bodyPr/>
          <a:lstStyle/>
          <a:p>
            <a:fld id="{632B489F-7993-2249-AB95-0DB28DD3E906}" type="datetimeFigureOut">
              <a:rPr lang="en-US" smtClean="0"/>
              <a:t>9/18/2020</a:t>
            </a:fld>
            <a:endParaRPr lang="en-US"/>
          </a:p>
        </p:txBody>
      </p:sp>
      <p:sp>
        <p:nvSpPr>
          <p:cNvPr id="6" name="Footer Placeholder 5">
            <a:extLst>
              <a:ext uri="{FF2B5EF4-FFF2-40B4-BE49-F238E27FC236}">
                <a16:creationId xmlns:a16="http://schemas.microsoft.com/office/drawing/2014/main" id="{D7C3F430-B80C-384B-A532-8740EBCB8E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B6684C-113C-DE4F-8D78-B75A28B91551}"/>
              </a:ext>
            </a:extLst>
          </p:cNvPr>
          <p:cNvSpPr>
            <a:spLocks noGrp="1"/>
          </p:cNvSpPr>
          <p:nvPr>
            <p:ph type="sldNum" sz="quarter" idx="12"/>
          </p:nvPr>
        </p:nvSpPr>
        <p:spPr/>
        <p:txBody>
          <a:bodyPr/>
          <a:lstStyle/>
          <a:p>
            <a:fld id="{2C757609-E2FF-2F4F-9748-BE8CA47B350F}" type="slidenum">
              <a:rPr lang="en-US" smtClean="0"/>
              <a:t>‹#›</a:t>
            </a:fld>
            <a:endParaRPr lang="en-US"/>
          </a:p>
        </p:txBody>
      </p:sp>
    </p:spTree>
    <p:extLst>
      <p:ext uri="{BB962C8B-B14F-4D97-AF65-F5344CB8AC3E}">
        <p14:creationId xmlns:p14="http://schemas.microsoft.com/office/powerpoint/2010/main" val="345160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4298E-7014-B74D-AC0C-450A8A243B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076727-5FC3-EA4C-AE20-AF4C58BF82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CDC876-7BEF-6C41-BE27-6AED8B6B2F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A9B0B1-E9C3-D441-9D20-A0952943EC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07DC38-021F-004F-8861-0360AEEFA4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B87890-3192-D44B-BCE3-A6A557EC5D84}"/>
              </a:ext>
            </a:extLst>
          </p:cNvPr>
          <p:cNvSpPr>
            <a:spLocks noGrp="1"/>
          </p:cNvSpPr>
          <p:nvPr>
            <p:ph type="dt" sz="half" idx="10"/>
          </p:nvPr>
        </p:nvSpPr>
        <p:spPr/>
        <p:txBody>
          <a:bodyPr/>
          <a:lstStyle/>
          <a:p>
            <a:fld id="{632B489F-7993-2249-AB95-0DB28DD3E906}" type="datetimeFigureOut">
              <a:rPr lang="en-US" smtClean="0"/>
              <a:t>9/18/2020</a:t>
            </a:fld>
            <a:endParaRPr lang="en-US"/>
          </a:p>
        </p:txBody>
      </p:sp>
      <p:sp>
        <p:nvSpPr>
          <p:cNvPr id="8" name="Footer Placeholder 7">
            <a:extLst>
              <a:ext uri="{FF2B5EF4-FFF2-40B4-BE49-F238E27FC236}">
                <a16:creationId xmlns:a16="http://schemas.microsoft.com/office/drawing/2014/main" id="{BD3F8EC8-EFA2-2948-BF64-AACA0F7C0C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A812FA-8B06-6648-A258-BABFC531405C}"/>
              </a:ext>
            </a:extLst>
          </p:cNvPr>
          <p:cNvSpPr>
            <a:spLocks noGrp="1"/>
          </p:cNvSpPr>
          <p:nvPr>
            <p:ph type="sldNum" sz="quarter" idx="12"/>
          </p:nvPr>
        </p:nvSpPr>
        <p:spPr/>
        <p:txBody>
          <a:bodyPr/>
          <a:lstStyle/>
          <a:p>
            <a:fld id="{2C757609-E2FF-2F4F-9748-BE8CA47B350F}" type="slidenum">
              <a:rPr lang="en-US" smtClean="0"/>
              <a:t>‹#›</a:t>
            </a:fld>
            <a:endParaRPr lang="en-US"/>
          </a:p>
        </p:txBody>
      </p:sp>
    </p:spTree>
    <p:extLst>
      <p:ext uri="{BB962C8B-B14F-4D97-AF65-F5344CB8AC3E}">
        <p14:creationId xmlns:p14="http://schemas.microsoft.com/office/powerpoint/2010/main" val="1296141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62AF7-2128-7744-9320-A6732097CA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F97B5B-8F3D-2446-9DCF-E96ECECB1484}"/>
              </a:ext>
            </a:extLst>
          </p:cNvPr>
          <p:cNvSpPr>
            <a:spLocks noGrp="1"/>
          </p:cNvSpPr>
          <p:nvPr>
            <p:ph type="dt" sz="half" idx="10"/>
          </p:nvPr>
        </p:nvSpPr>
        <p:spPr/>
        <p:txBody>
          <a:bodyPr/>
          <a:lstStyle/>
          <a:p>
            <a:fld id="{632B489F-7993-2249-AB95-0DB28DD3E906}" type="datetimeFigureOut">
              <a:rPr lang="en-US" smtClean="0"/>
              <a:t>9/18/2020</a:t>
            </a:fld>
            <a:endParaRPr lang="en-US"/>
          </a:p>
        </p:txBody>
      </p:sp>
      <p:sp>
        <p:nvSpPr>
          <p:cNvPr id="4" name="Footer Placeholder 3">
            <a:extLst>
              <a:ext uri="{FF2B5EF4-FFF2-40B4-BE49-F238E27FC236}">
                <a16:creationId xmlns:a16="http://schemas.microsoft.com/office/drawing/2014/main" id="{1D344DC4-5F17-E545-AB14-FD5E5A7598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862B12-797C-7246-92E5-3C16748582DB}"/>
              </a:ext>
            </a:extLst>
          </p:cNvPr>
          <p:cNvSpPr>
            <a:spLocks noGrp="1"/>
          </p:cNvSpPr>
          <p:nvPr>
            <p:ph type="sldNum" sz="quarter" idx="12"/>
          </p:nvPr>
        </p:nvSpPr>
        <p:spPr/>
        <p:txBody>
          <a:bodyPr/>
          <a:lstStyle/>
          <a:p>
            <a:fld id="{2C757609-E2FF-2F4F-9748-BE8CA47B350F}" type="slidenum">
              <a:rPr lang="en-US" smtClean="0"/>
              <a:t>‹#›</a:t>
            </a:fld>
            <a:endParaRPr lang="en-US"/>
          </a:p>
        </p:txBody>
      </p:sp>
    </p:spTree>
    <p:extLst>
      <p:ext uri="{BB962C8B-B14F-4D97-AF65-F5344CB8AC3E}">
        <p14:creationId xmlns:p14="http://schemas.microsoft.com/office/powerpoint/2010/main" val="1355770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2643B0-BBA8-CB4D-80A9-4ACD370BC702}"/>
              </a:ext>
            </a:extLst>
          </p:cNvPr>
          <p:cNvSpPr>
            <a:spLocks noGrp="1"/>
          </p:cNvSpPr>
          <p:nvPr>
            <p:ph type="dt" sz="half" idx="10"/>
          </p:nvPr>
        </p:nvSpPr>
        <p:spPr/>
        <p:txBody>
          <a:bodyPr/>
          <a:lstStyle/>
          <a:p>
            <a:fld id="{632B489F-7993-2249-AB95-0DB28DD3E906}" type="datetimeFigureOut">
              <a:rPr lang="en-US" smtClean="0"/>
              <a:t>9/18/2020</a:t>
            </a:fld>
            <a:endParaRPr lang="en-US"/>
          </a:p>
        </p:txBody>
      </p:sp>
      <p:sp>
        <p:nvSpPr>
          <p:cNvPr id="3" name="Footer Placeholder 2">
            <a:extLst>
              <a:ext uri="{FF2B5EF4-FFF2-40B4-BE49-F238E27FC236}">
                <a16:creationId xmlns:a16="http://schemas.microsoft.com/office/drawing/2014/main" id="{ED6FED08-F623-734D-AAD1-3D540EC321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1F0ED3-9258-9A44-AAAE-F30BB0AF2D4F}"/>
              </a:ext>
            </a:extLst>
          </p:cNvPr>
          <p:cNvSpPr>
            <a:spLocks noGrp="1"/>
          </p:cNvSpPr>
          <p:nvPr>
            <p:ph type="sldNum" sz="quarter" idx="12"/>
          </p:nvPr>
        </p:nvSpPr>
        <p:spPr/>
        <p:txBody>
          <a:bodyPr/>
          <a:lstStyle/>
          <a:p>
            <a:fld id="{2C757609-E2FF-2F4F-9748-BE8CA47B350F}" type="slidenum">
              <a:rPr lang="en-US" smtClean="0"/>
              <a:t>‹#›</a:t>
            </a:fld>
            <a:endParaRPr lang="en-US"/>
          </a:p>
        </p:txBody>
      </p:sp>
    </p:spTree>
    <p:extLst>
      <p:ext uri="{BB962C8B-B14F-4D97-AF65-F5344CB8AC3E}">
        <p14:creationId xmlns:p14="http://schemas.microsoft.com/office/powerpoint/2010/main" val="3439527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B4821-F810-8449-9049-D76B66DC02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B6808C-C21B-C042-A831-A101CA052E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91B30F-E8A8-9548-9420-6E319BD4F0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99C9C4-E406-8D49-B4F9-FADFFBEFAAD7}"/>
              </a:ext>
            </a:extLst>
          </p:cNvPr>
          <p:cNvSpPr>
            <a:spLocks noGrp="1"/>
          </p:cNvSpPr>
          <p:nvPr>
            <p:ph type="dt" sz="half" idx="10"/>
          </p:nvPr>
        </p:nvSpPr>
        <p:spPr/>
        <p:txBody>
          <a:bodyPr/>
          <a:lstStyle/>
          <a:p>
            <a:fld id="{632B489F-7993-2249-AB95-0DB28DD3E906}" type="datetimeFigureOut">
              <a:rPr lang="en-US" smtClean="0"/>
              <a:t>9/18/2020</a:t>
            </a:fld>
            <a:endParaRPr lang="en-US"/>
          </a:p>
        </p:txBody>
      </p:sp>
      <p:sp>
        <p:nvSpPr>
          <p:cNvPr id="6" name="Footer Placeholder 5">
            <a:extLst>
              <a:ext uri="{FF2B5EF4-FFF2-40B4-BE49-F238E27FC236}">
                <a16:creationId xmlns:a16="http://schemas.microsoft.com/office/drawing/2014/main" id="{6F45F0BA-1B4E-C649-9670-7C2446F414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CE49F8-BD90-2E44-BADC-F2BF097E9BAD}"/>
              </a:ext>
            </a:extLst>
          </p:cNvPr>
          <p:cNvSpPr>
            <a:spLocks noGrp="1"/>
          </p:cNvSpPr>
          <p:nvPr>
            <p:ph type="sldNum" sz="quarter" idx="12"/>
          </p:nvPr>
        </p:nvSpPr>
        <p:spPr/>
        <p:txBody>
          <a:bodyPr/>
          <a:lstStyle/>
          <a:p>
            <a:fld id="{2C757609-E2FF-2F4F-9748-BE8CA47B350F}" type="slidenum">
              <a:rPr lang="en-US" smtClean="0"/>
              <a:t>‹#›</a:t>
            </a:fld>
            <a:endParaRPr lang="en-US"/>
          </a:p>
        </p:txBody>
      </p:sp>
    </p:spTree>
    <p:extLst>
      <p:ext uri="{BB962C8B-B14F-4D97-AF65-F5344CB8AC3E}">
        <p14:creationId xmlns:p14="http://schemas.microsoft.com/office/powerpoint/2010/main" val="4112042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24B9C-2CD2-5F49-86E2-E0B70D09E8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87CCCB-675F-5848-AC04-CD1FBAA6AE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A15A51-E215-6647-81CA-D86CEDE45D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0346FB-19F2-664A-8C5C-04D2147E6BE6}"/>
              </a:ext>
            </a:extLst>
          </p:cNvPr>
          <p:cNvSpPr>
            <a:spLocks noGrp="1"/>
          </p:cNvSpPr>
          <p:nvPr>
            <p:ph type="dt" sz="half" idx="10"/>
          </p:nvPr>
        </p:nvSpPr>
        <p:spPr/>
        <p:txBody>
          <a:bodyPr/>
          <a:lstStyle/>
          <a:p>
            <a:fld id="{632B489F-7993-2249-AB95-0DB28DD3E906}" type="datetimeFigureOut">
              <a:rPr lang="en-US" smtClean="0"/>
              <a:t>9/18/2020</a:t>
            </a:fld>
            <a:endParaRPr lang="en-US"/>
          </a:p>
        </p:txBody>
      </p:sp>
      <p:sp>
        <p:nvSpPr>
          <p:cNvPr id="6" name="Footer Placeholder 5">
            <a:extLst>
              <a:ext uri="{FF2B5EF4-FFF2-40B4-BE49-F238E27FC236}">
                <a16:creationId xmlns:a16="http://schemas.microsoft.com/office/drawing/2014/main" id="{A5E4FC70-70CE-6A4D-BCAA-0AD80EADA8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5C6EBE-AD28-C24E-A0A0-48FD4451902E}"/>
              </a:ext>
            </a:extLst>
          </p:cNvPr>
          <p:cNvSpPr>
            <a:spLocks noGrp="1"/>
          </p:cNvSpPr>
          <p:nvPr>
            <p:ph type="sldNum" sz="quarter" idx="12"/>
          </p:nvPr>
        </p:nvSpPr>
        <p:spPr/>
        <p:txBody>
          <a:bodyPr/>
          <a:lstStyle/>
          <a:p>
            <a:fld id="{2C757609-E2FF-2F4F-9748-BE8CA47B350F}" type="slidenum">
              <a:rPr lang="en-US" smtClean="0"/>
              <a:t>‹#›</a:t>
            </a:fld>
            <a:endParaRPr lang="en-US"/>
          </a:p>
        </p:txBody>
      </p:sp>
    </p:spTree>
    <p:extLst>
      <p:ext uri="{BB962C8B-B14F-4D97-AF65-F5344CB8AC3E}">
        <p14:creationId xmlns:p14="http://schemas.microsoft.com/office/powerpoint/2010/main" val="253139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8F0D09-1CCB-8747-8CC5-7B8EA0D5C1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DF2215-A6F4-F147-B697-A79C43E318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FD5CA7-5C8E-6345-9D39-532C048CA0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B489F-7993-2249-AB95-0DB28DD3E906}" type="datetimeFigureOut">
              <a:rPr lang="en-US" smtClean="0"/>
              <a:t>9/18/2020</a:t>
            </a:fld>
            <a:endParaRPr lang="en-US"/>
          </a:p>
        </p:txBody>
      </p:sp>
      <p:sp>
        <p:nvSpPr>
          <p:cNvPr id="5" name="Footer Placeholder 4">
            <a:extLst>
              <a:ext uri="{FF2B5EF4-FFF2-40B4-BE49-F238E27FC236}">
                <a16:creationId xmlns:a16="http://schemas.microsoft.com/office/drawing/2014/main" id="{C52693F5-97B1-114C-8243-A40C44166C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9810C1-CC0F-1243-9ECE-98A1B05DA7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757609-E2FF-2F4F-9748-BE8CA47B350F}" type="slidenum">
              <a:rPr lang="en-US" smtClean="0"/>
              <a:t>‹#›</a:t>
            </a:fld>
            <a:endParaRPr lang="en-US"/>
          </a:p>
        </p:txBody>
      </p:sp>
    </p:spTree>
    <p:extLst>
      <p:ext uri="{BB962C8B-B14F-4D97-AF65-F5344CB8AC3E}">
        <p14:creationId xmlns:p14="http://schemas.microsoft.com/office/powerpoint/2010/main" val="2205780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7131DE-D6A7-C84F-A6CA-03E0C5041DEE}"/>
              </a:ext>
            </a:extLst>
          </p:cNvPr>
          <p:cNvPicPr>
            <a:picLocks noChangeAspect="1"/>
          </p:cNvPicPr>
          <p:nvPr/>
        </p:nvPicPr>
        <p:blipFill>
          <a:blip r:embed="rId3"/>
          <a:stretch>
            <a:fillRect/>
          </a:stretch>
        </p:blipFill>
        <p:spPr>
          <a:xfrm>
            <a:off x="2338601" y="4173617"/>
            <a:ext cx="3184182" cy="2299180"/>
          </a:xfrm>
          <a:prstGeom prst="rect">
            <a:avLst/>
          </a:prstGeom>
        </p:spPr>
      </p:pic>
      <p:pic>
        <p:nvPicPr>
          <p:cNvPr id="7" name="Picture 6">
            <a:extLst>
              <a:ext uri="{FF2B5EF4-FFF2-40B4-BE49-F238E27FC236}">
                <a16:creationId xmlns:a16="http://schemas.microsoft.com/office/drawing/2014/main" id="{3064D7F6-EA9A-9F45-9A5F-C7D9AF641D03}"/>
              </a:ext>
            </a:extLst>
          </p:cNvPr>
          <p:cNvPicPr>
            <a:picLocks noChangeAspect="1"/>
          </p:cNvPicPr>
          <p:nvPr/>
        </p:nvPicPr>
        <p:blipFill>
          <a:blip r:embed="rId4"/>
          <a:stretch>
            <a:fillRect/>
          </a:stretch>
        </p:blipFill>
        <p:spPr>
          <a:xfrm>
            <a:off x="7944846" y="1664724"/>
            <a:ext cx="3968421" cy="2253561"/>
          </a:xfrm>
          <a:prstGeom prst="rect">
            <a:avLst/>
          </a:prstGeom>
        </p:spPr>
      </p:pic>
      <p:pic>
        <p:nvPicPr>
          <p:cNvPr id="9" name="Picture 8">
            <a:extLst>
              <a:ext uri="{FF2B5EF4-FFF2-40B4-BE49-F238E27FC236}">
                <a16:creationId xmlns:a16="http://schemas.microsoft.com/office/drawing/2014/main" id="{9A134C09-0C68-994C-B89C-179CD0C5AD3A}"/>
              </a:ext>
            </a:extLst>
          </p:cNvPr>
          <p:cNvPicPr>
            <a:picLocks noChangeAspect="1"/>
          </p:cNvPicPr>
          <p:nvPr/>
        </p:nvPicPr>
        <p:blipFill>
          <a:blip r:embed="rId5"/>
          <a:stretch>
            <a:fillRect/>
          </a:stretch>
        </p:blipFill>
        <p:spPr>
          <a:xfrm>
            <a:off x="3889502" y="1664725"/>
            <a:ext cx="3740728" cy="2253561"/>
          </a:xfrm>
          <a:prstGeom prst="rect">
            <a:avLst/>
          </a:prstGeom>
        </p:spPr>
      </p:pic>
      <p:pic>
        <p:nvPicPr>
          <p:cNvPr id="11" name="Picture 10">
            <a:extLst>
              <a:ext uri="{FF2B5EF4-FFF2-40B4-BE49-F238E27FC236}">
                <a16:creationId xmlns:a16="http://schemas.microsoft.com/office/drawing/2014/main" id="{3E3077EC-BA4F-AA48-802B-D110E6D3A84C}"/>
              </a:ext>
            </a:extLst>
          </p:cNvPr>
          <p:cNvPicPr>
            <a:picLocks noChangeAspect="1"/>
          </p:cNvPicPr>
          <p:nvPr/>
        </p:nvPicPr>
        <p:blipFill>
          <a:blip r:embed="rId6"/>
          <a:stretch>
            <a:fillRect/>
          </a:stretch>
        </p:blipFill>
        <p:spPr>
          <a:xfrm>
            <a:off x="477898" y="1664726"/>
            <a:ext cx="3184181" cy="2253561"/>
          </a:xfrm>
          <a:prstGeom prst="rect">
            <a:avLst/>
          </a:prstGeom>
        </p:spPr>
      </p:pic>
      <p:pic>
        <p:nvPicPr>
          <p:cNvPr id="13" name="Picture 12">
            <a:extLst>
              <a:ext uri="{FF2B5EF4-FFF2-40B4-BE49-F238E27FC236}">
                <a16:creationId xmlns:a16="http://schemas.microsoft.com/office/drawing/2014/main" id="{A65B5244-A0F9-D14B-86F5-B94D9BC1C75D}"/>
              </a:ext>
            </a:extLst>
          </p:cNvPr>
          <p:cNvPicPr>
            <a:picLocks noChangeAspect="1"/>
          </p:cNvPicPr>
          <p:nvPr/>
        </p:nvPicPr>
        <p:blipFill>
          <a:blip r:embed="rId7"/>
          <a:stretch>
            <a:fillRect/>
          </a:stretch>
        </p:blipFill>
        <p:spPr>
          <a:xfrm>
            <a:off x="6376690" y="4173617"/>
            <a:ext cx="3184180" cy="2290055"/>
          </a:xfrm>
          <a:prstGeom prst="rect">
            <a:avLst/>
          </a:prstGeom>
        </p:spPr>
      </p:pic>
      <p:sp>
        <p:nvSpPr>
          <p:cNvPr id="21" name="Title 1">
            <a:extLst>
              <a:ext uri="{FF2B5EF4-FFF2-40B4-BE49-F238E27FC236}">
                <a16:creationId xmlns:a16="http://schemas.microsoft.com/office/drawing/2014/main" id="{049E9301-BF16-CF4F-A8C7-0B05B5AF81F0}"/>
              </a:ext>
            </a:extLst>
          </p:cNvPr>
          <p:cNvSpPr txBox="1">
            <a:spLocks/>
          </p:cNvSpPr>
          <p:nvPr/>
        </p:nvSpPr>
        <p:spPr>
          <a:xfrm>
            <a:off x="838200" y="499800"/>
            <a:ext cx="10515600" cy="13255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a:t>Percentages of Employment Based on Education Level for Men and Women in 2019</a:t>
            </a:r>
            <a:br>
              <a:rPr lang="en-US" sz="3600" dirty="0"/>
            </a:br>
            <a:endParaRPr lang="en-US" sz="3600" dirty="0"/>
          </a:p>
        </p:txBody>
      </p:sp>
    </p:spTree>
    <p:extLst>
      <p:ext uri="{BB962C8B-B14F-4D97-AF65-F5344CB8AC3E}">
        <p14:creationId xmlns:p14="http://schemas.microsoft.com/office/powerpoint/2010/main" val="3376003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24161-0DC7-764D-9309-5F7F162C0D17}"/>
              </a:ext>
            </a:extLst>
          </p:cNvPr>
          <p:cNvSpPr>
            <a:spLocks noGrp="1"/>
          </p:cNvSpPr>
          <p:nvPr>
            <p:ph type="title"/>
          </p:nvPr>
        </p:nvSpPr>
        <p:spPr>
          <a:xfrm>
            <a:off x="838200" y="317653"/>
            <a:ext cx="10515600" cy="1325563"/>
          </a:xfrm>
        </p:spPr>
        <p:txBody>
          <a:bodyPr>
            <a:normAutofit/>
          </a:bodyPr>
          <a:lstStyle/>
          <a:p>
            <a:pPr algn="ctr"/>
            <a:r>
              <a:rPr lang="en-US" sz="3600" dirty="0"/>
              <a:t>Comparison of the Employment Population Ratio for Men and Women in 2019</a:t>
            </a:r>
          </a:p>
        </p:txBody>
      </p:sp>
      <p:pic>
        <p:nvPicPr>
          <p:cNvPr id="11" name="Content Placeholder 7">
            <a:extLst>
              <a:ext uri="{FF2B5EF4-FFF2-40B4-BE49-F238E27FC236}">
                <a16:creationId xmlns:a16="http://schemas.microsoft.com/office/drawing/2014/main" id="{69386F8A-D827-B845-BCB0-CCC4EC1B040B}"/>
              </a:ext>
            </a:extLst>
          </p:cNvPr>
          <p:cNvPicPr>
            <a:picLocks noGrp="1" noChangeAspect="1"/>
          </p:cNvPicPr>
          <p:nvPr>
            <p:ph idx="1"/>
          </p:nvPr>
        </p:nvPicPr>
        <p:blipFill>
          <a:blip r:embed="rId3"/>
          <a:stretch>
            <a:fillRect/>
          </a:stretch>
        </p:blipFill>
        <p:spPr>
          <a:xfrm>
            <a:off x="1723628" y="2198361"/>
            <a:ext cx="4851400" cy="3530600"/>
          </a:xfrm>
          <a:prstGeom prst="rect">
            <a:avLst/>
          </a:prstGeom>
        </p:spPr>
      </p:pic>
      <p:sp>
        <p:nvSpPr>
          <p:cNvPr id="12" name="TextBox 11">
            <a:extLst>
              <a:ext uri="{FF2B5EF4-FFF2-40B4-BE49-F238E27FC236}">
                <a16:creationId xmlns:a16="http://schemas.microsoft.com/office/drawing/2014/main" id="{C27E36E3-BBB1-DA4B-89A1-C876935EF8AD}"/>
              </a:ext>
            </a:extLst>
          </p:cNvPr>
          <p:cNvSpPr txBox="1"/>
          <p:nvPr/>
        </p:nvSpPr>
        <p:spPr>
          <a:xfrm>
            <a:off x="7863501" y="2459125"/>
            <a:ext cx="1847955" cy="1200329"/>
          </a:xfrm>
          <a:prstGeom prst="rect">
            <a:avLst/>
          </a:prstGeom>
          <a:noFill/>
          <a:ln>
            <a:solidFill>
              <a:schemeClr val="accent1"/>
            </a:solidFill>
          </a:ln>
        </p:spPr>
        <p:txBody>
          <a:bodyPr wrap="square" rtlCol="0">
            <a:spAutoFit/>
          </a:bodyPr>
          <a:lstStyle/>
          <a:p>
            <a:r>
              <a:rPr lang="en-US" sz="1200" dirty="0"/>
              <a:t>* Employment population ratio is the number of employed people compared to the total Civilian Noninstitutional Population. </a:t>
            </a:r>
          </a:p>
        </p:txBody>
      </p:sp>
      <p:sp>
        <p:nvSpPr>
          <p:cNvPr id="14" name="TextBox 13">
            <a:extLst>
              <a:ext uri="{FF2B5EF4-FFF2-40B4-BE49-F238E27FC236}">
                <a16:creationId xmlns:a16="http://schemas.microsoft.com/office/drawing/2014/main" id="{BF155D27-C18A-2C45-BF60-0FB436672A7F}"/>
              </a:ext>
            </a:extLst>
          </p:cNvPr>
          <p:cNvSpPr txBox="1"/>
          <p:nvPr/>
        </p:nvSpPr>
        <p:spPr>
          <a:xfrm>
            <a:off x="8636924" y="5145578"/>
            <a:ext cx="184731" cy="369332"/>
          </a:xfrm>
          <a:prstGeom prst="rect">
            <a:avLst/>
          </a:prstGeom>
          <a:noFill/>
        </p:spPr>
        <p:txBody>
          <a:bodyPr wrap="none" rtlCol="0">
            <a:spAutoFit/>
          </a:bodyPr>
          <a:lstStyle/>
          <a:p>
            <a:endParaRPr lang="en-US" dirty="0"/>
          </a:p>
        </p:txBody>
      </p:sp>
      <p:sp>
        <p:nvSpPr>
          <p:cNvPr id="16" name="TextBox 15">
            <a:extLst>
              <a:ext uri="{FF2B5EF4-FFF2-40B4-BE49-F238E27FC236}">
                <a16:creationId xmlns:a16="http://schemas.microsoft.com/office/drawing/2014/main" id="{397DAE3B-F2E9-DB40-A194-F53957787FB6}"/>
              </a:ext>
            </a:extLst>
          </p:cNvPr>
          <p:cNvSpPr txBox="1"/>
          <p:nvPr/>
        </p:nvSpPr>
        <p:spPr>
          <a:xfrm>
            <a:off x="7533182" y="3922166"/>
            <a:ext cx="2576946" cy="1223412"/>
          </a:xfrm>
          <a:prstGeom prst="rect">
            <a:avLst/>
          </a:prstGeom>
          <a:noFill/>
          <a:ln>
            <a:solidFill>
              <a:schemeClr val="accent2"/>
            </a:solidFill>
          </a:ln>
        </p:spPr>
        <p:txBody>
          <a:bodyPr wrap="square" rtlCol="0">
            <a:spAutoFit/>
          </a:bodyPr>
          <a:lstStyle/>
          <a:p>
            <a:r>
              <a:rPr lang="en-US" sz="1050" dirty="0"/>
              <a:t>* Civilian Noninstitutional Population refers to people 16 years of age and older residing in the 50 States and the District of Columbia who are not inmates of institutions (penal, mental facilities, homes for the aged), and who are not on active duty in the Armed Forces.</a:t>
            </a:r>
          </a:p>
        </p:txBody>
      </p:sp>
    </p:spTree>
    <p:extLst>
      <p:ext uri="{BB962C8B-B14F-4D97-AF65-F5344CB8AC3E}">
        <p14:creationId xmlns:p14="http://schemas.microsoft.com/office/powerpoint/2010/main" val="1804642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84454C7-C743-D446-87E0-9F09ACF1385A}"/>
              </a:ext>
            </a:extLst>
          </p:cNvPr>
          <p:cNvPicPr>
            <a:picLocks noGrp="1" noChangeAspect="1"/>
          </p:cNvPicPr>
          <p:nvPr>
            <p:ph idx="1"/>
          </p:nvPr>
        </p:nvPicPr>
        <p:blipFill>
          <a:blip r:embed="rId3"/>
          <a:stretch>
            <a:fillRect/>
          </a:stretch>
        </p:blipFill>
        <p:spPr>
          <a:xfrm>
            <a:off x="6572507" y="4217291"/>
            <a:ext cx="3032365" cy="2180870"/>
          </a:xfrm>
        </p:spPr>
      </p:pic>
      <p:pic>
        <p:nvPicPr>
          <p:cNvPr id="7" name="Picture 6">
            <a:extLst>
              <a:ext uri="{FF2B5EF4-FFF2-40B4-BE49-F238E27FC236}">
                <a16:creationId xmlns:a16="http://schemas.microsoft.com/office/drawing/2014/main" id="{3EC6D334-D1A2-E747-B41E-E2AA94EB32B3}"/>
              </a:ext>
            </a:extLst>
          </p:cNvPr>
          <p:cNvPicPr>
            <a:picLocks noChangeAspect="1"/>
          </p:cNvPicPr>
          <p:nvPr/>
        </p:nvPicPr>
        <p:blipFill>
          <a:blip r:embed="rId4"/>
          <a:stretch>
            <a:fillRect/>
          </a:stretch>
        </p:blipFill>
        <p:spPr>
          <a:xfrm>
            <a:off x="2614968" y="4216737"/>
            <a:ext cx="3032365" cy="2172181"/>
          </a:xfrm>
          <a:prstGeom prst="rect">
            <a:avLst/>
          </a:prstGeom>
        </p:spPr>
      </p:pic>
      <p:pic>
        <p:nvPicPr>
          <p:cNvPr id="9" name="Picture 8">
            <a:extLst>
              <a:ext uri="{FF2B5EF4-FFF2-40B4-BE49-F238E27FC236}">
                <a16:creationId xmlns:a16="http://schemas.microsoft.com/office/drawing/2014/main" id="{68703982-0FED-2545-ABEB-F2E312E2ABB3}"/>
              </a:ext>
            </a:extLst>
          </p:cNvPr>
          <p:cNvPicPr>
            <a:picLocks noChangeAspect="1"/>
          </p:cNvPicPr>
          <p:nvPr/>
        </p:nvPicPr>
        <p:blipFill>
          <a:blip r:embed="rId5"/>
          <a:stretch>
            <a:fillRect/>
          </a:stretch>
        </p:blipFill>
        <p:spPr>
          <a:xfrm>
            <a:off x="7981267" y="1741752"/>
            <a:ext cx="3988126" cy="2180871"/>
          </a:xfrm>
          <a:prstGeom prst="rect">
            <a:avLst/>
          </a:prstGeom>
        </p:spPr>
      </p:pic>
      <p:pic>
        <p:nvPicPr>
          <p:cNvPr id="11" name="Picture 10">
            <a:extLst>
              <a:ext uri="{FF2B5EF4-FFF2-40B4-BE49-F238E27FC236}">
                <a16:creationId xmlns:a16="http://schemas.microsoft.com/office/drawing/2014/main" id="{AA26836C-68DF-3743-96EE-5FB1FFDAD89C}"/>
              </a:ext>
            </a:extLst>
          </p:cNvPr>
          <p:cNvPicPr>
            <a:picLocks noChangeAspect="1"/>
          </p:cNvPicPr>
          <p:nvPr/>
        </p:nvPicPr>
        <p:blipFill>
          <a:blip r:embed="rId6"/>
          <a:stretch>
            <a:fillRect/>
          </a:stretch>
        </p:blipFill>
        <p:spPr>
          <a:xfrm>
            <a:off x="4114781" y="1741199"/>
            <a:ext cx="3675331" cy="2172182"/>
          </a:xfrm>
          <a:prstGeom prst="rect">
            <a:avLst/>
          </a:prstGeom>
        </p:spPr>
      </p:pic>
      <p:pic>
        <p:nvPicPr>
          <p:cNvPr id="13" name="Picture 12">
            <a:extLst>
              <a:ext uri="{FF2B5EF4-FFF2-40B4-BE49-F238E27FC236}">
                <a16:creationId xmlns:a16="http://schemas.microsoft.com/office/drawing/2014/main" id="{9EACB995-464A-C943-8EAD-CA5A612C0534}"/>
              </a:ext>
            </a:extLst>
          </p:cNvPr>
          <p:cNvPicPr>
            <a:picLocks noChangeAspect="1"/>
          </p:cNvPicPr>
          <p:nvPr/>
        </p:nvPicPr>
        <p:blipFill>
          <a:blip r:embed="rId7"/>
          <a:stretch>
            <a:fillRect/>
          </a:stretch>
        </p:blipFill>
        <p:spPr>
          <a:xfrm>
            <a:off x="336091" y="1739537"/>
            <a:ext cx="3588443" cy="2146115"/>
          </a:xfrm>
          <a:prstGeom prst="rect">
            <a:avLst/>
          </a:prstGeom>
        </p:spPr>
      </p:pic>
      <p:sp>
        <p:nvSpPr>
          <p:cNvPr id="14" name="Title 1">
            <a:extLst>
              <a:ext uri="{FF2B5EF4-FFF2-40B4-BE49-F238E27FC236}">
                <a16:creationId xmlns:a16="http://schemas.microsoft.com/office/drawing/2014/main" id="{DED7BF9A-EF5F-E84B-8DCA-1DCADE2EF247}"/>
              </a:ext>
            </a:extLst>
          </p:cNvPr>
          <p:cNvSpPr txBox="1">
            <a:spLocks/>
          </p:cNvSpPr>
          <p:nvPr/>
        </p:nvSpPr>
        <p:spPr>
          <a:xfrm>
            <a:off x="838200" y="546978"/>
            <a:ext cx="10515600" cy="13255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a:t>Percentages of Employment Based on Education Level for Different Ethnicities in 2019</a:t>
            </a:r>
            <a:br>
              <a:rPr lang="en-US" sz="3600" dirty="0"/>
            </a:br>
            <a:endParaRPr lang="en-US" sz="3600" dirty="0"/>
          </a:p>
        </p:txBody>
      </p:sp>
    </p:spTree>
    <p:extLst>
      <p:ext uri="{BB962C8B-B14F-4D97-AF65-F5344CB8AC3E}">
        <p14:creationId xmlns:p14="http://schemas.microsoft.com/office/powerpoint/2010/main" val="2468547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9B446-E645-B746-BE3B-72780EE9ADAA}"/>
              </a:ext>
            </a:extLst>
          </p:cNvPr>
          <p:cNvSpPr>
            <a:spLocks noGrp="1"/>
          </p:cNvSpPr>
          <p:nvPr>
            <p:ph type="title"/>
          </p:nvPr>
        </p:nvSpPr>
        <p:spPr>
          <a:xfrm>
            <a:off x="838200" y="232121"/>
            <a:ext cx="10515600" cy="1325563"/>
          </a:xfrm>
        </p:spPr>
        <p:txBody>
          <a:bodyPr>
            <a:normAutofit/>
          </a:bodyPr>
          <a:lstStyle/>
          <a:p>
            <a:pPr algn="ctr"/>
            <a:r>
              <a:rPr lang="en-US" sz="3600" dirty="0"/>
              <a:t>Comparison of the Employment Population Ratio for Different Ethnicities in 2019</a:t>
            </a:r>
          </a:p>
        </p:txBody>
      </p:sp>
      <p:pic>
        <p:nvPicPr>
          <p:cNvPr id="5" name="Content Placeholder 4">
            <a:extLst>
              <a:ext uri="{FF2B5EF4-FFF2-40B4-BE49-F238E27FC236}">
                <a16:creationId xmlns:a16="http://schemas.microsoft.com/office/drawing/2014/main" id="{D2E4426F-30B2-694D-9331-F9BD3314A8C1}"/>
              </a:ext>
            </a:extLst>
          </p:cNvPr>
          <p:cNvPicPr>
            <a:picLocks noGrp="1" noChangeAspect="1"/>
          </p:cNvPicPr>
          <p:nvPr>
            <p:ph idx="1"/>
          </p:nvPr>
        </p:nvPicPr>
        <p:blipFill>
          <a:blip r:embed="rId3"/>
          <a:stretch>
            <a:fillRect/>
          </a:stretch>
        </p:blipFill>
        <p:spPr>
          <a:xfrm>
            <a:off x="1712000" y="1935319"/>
            <a:ext cx="5398154" cy="3928500"/>
          </a:xfrm>
        </p:spPr>
      </p:pic>
      <p:sp>
        <p:nvSpPr>
          <p:cNvPr id="9" name="TextBox 8">
            <a:extLst>
              <a:ext uri="{FF2B5EF4-FFF2-40B4-BE49-F238E27FC236}">
                <a16:creationId xmlns:a16="http://schemas.microsoft.com/office/drawing/2014/main" id="{024738B8-CECF-2340-8D25-FCD36D6B823B}"/>
              </a:ext>
            </a:extLst>
          </p:cNvPr>
          <p:cNvSpPr txBox="1"/>
          <p:nvPr/>
        </p:nvSpPr>
        <p:spPr>
          <a:xfrm>
            <a:off x="7863501" y="2234614"/>
            <a:ext cx="1847955" cy="1200329"/>
          </a:xfrm>
          <a:prstGeom prst="rect">
            <a:avLst/>
          </a:prstGeom>
          <a:noFill/>
          <a:ln>
            <a:solidFill>
              <a:schemeClr val="accent6"/>
            </a:solidFill>
          </a:ln>
        </p:spPr>
        <p:txBody>
          <a:bodyPr wrap="square" rtlCol="0">
            <a:spAutoFit/>
          </a:bodyPr>
          <a:lstStyle/>
          <a:p>
            <a:r>
              <a:rPr lang="en-US" sz="1200" dirty="0"/>
              <a:t>* Employment population ratio is the number of employed people compared to the total Civilian Noninstitutional Population. </a:t>
            </a:r>
          </a:p>
        </p:txBody>
      </p:sp>
      <p:sp>
        <p:nvSpPr>
          <p:cNvPr id="10" name="TextBox 9">
            <a:extLst>
              <a:ext uri="{FF2B5EF4-FFF2-40B4-BE49-F238E27FC236}">
                <a16:creationId xmlns:a16="http://schemas.microsoft.com/office/drawing/2014/main" id="{DD52267F-B7DD-3942-984C-1E514409D8FA}"/>
              </a:ext>
            </a:extLst>
          </p:cNvPr>
          <p:cNvSpPr txBox="1"/>
          <p:nvPr/>
        </p:nvSpPr>
        <p:spPr>
          <a:xfrm>
            <a:off x="7533182" y="3697655"/>
            <a:ext cx="2576946" cy="1223412"/>
          </a:xfrm>
          <a:prstGeom prst="rect">
            <a:avLst/>
          </a:prstGeom>
          <a:noFill/>
          <a:ln>
            <a:solidFill>
              <a:schemeClr val="accent2"/>
            </a:solidFill>
          </a:ln>
        </p:spPr>
        <p:txBody>
          <a:bodyPr wrap="square" rtlCol="0">
            <a:spAutoFit/>
          </a:bodyPr>
          <a:lstStyle/>
          <a:p>
            <a:r>
              <a:rPr lang="en-US" sz="1050" dirty="0"/>
              <a:t>* Civilian Noninstitutional Population refers to people 16 years of age and older residing in the 50 States and the District of Columbia who are not inmates of institutions (penal, mental facilities, homes for the aged), and who are not on active duty in the Armed Forces.</a:t>
            </a:r>
          </a:p>
        </p:txBody>
      </p:sp>
    </p:spTree>
    <p:extLst>
      <p:ext uri="{BB962C8B-B14F-4D97-AF65-F5344CB8AC3E}">
        <p14:creationId xmlns:p14="http://schemas.microsoft.com/office/powerpoint/2010/main" val="3199258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D22AB84-3B5B-4B4D-9748-46A3D1E75ACD}"/>
              </a:ext>
            </a:extLst>
          </p:cNvPr>
          <p:cNvPicPr>
            <a:picLocks noGrp="1" noChangeAspect="1"/>
          </p:cNvPicPr>
          <p:nvPr>
            <p:ph idx="1"/>
          </p:nvPr>
        </p:nvPicPr>
        <p:blipFill>
          <a:blip r:embed="rId3"/>
          <a:stretch>
            <a:fillRect/>
          </a:stretch>
        </p:blipFill>
        <p:spPr>
          <a:xfrm>
            <a:off x="6096000" y="2386635"/>
            <a:ext cx="4835703" cy="3403356"/>
          </a:xfrm>
        </p:spPr>
      </p:pic>
      <p:pic>
        <p:nvPicPr>
          <p:cNvPr id="8" name="Content Placeholder 4">
            <a:extLst>
              <a:ext uri="{FF2B5EF4-FFF2-40B4-BE49-F238E27FC236}">
                <a16:creationId xmlns:a16="http://schemas.microsoft.com/office/drawing/2014/main" id="{E5AA6AC5-08CE-844D-AA71-59141E75AF42}"/>
              </a:ext>
            </a:extLst>
          </p:cNvPr>
          <p:cNvPicPr>
            <a:picLocks noChangeAspect="1"/>
          </p:cNvPicPr>
          <p:nvPr/>
        </p:nvPicPr>
        <p:blipFill>
          <a:blip r:embed="rId4"/>
          <a:stretch>
            <a:fillRect/>
          </a:stretch>
        </p:blipFill>
        <p:spPr>
          <a:xfrm>
            <a:off x="838200" y="2586082"/>
            <a:ext cx="4245172" cy="3004462"/>
          </a:xfrm>
          <a:prstGeom prst="rect">
            <a:avLst/>
          </a:prstGeom>
        </p:spPr>
      </p:pic>
      <p:sp>
        <p:nvSpPr>
          <p:cNvPr id="10" name="Title 1">
            <a:extLst>
              <a:ext uri="{FF2B5EF4-FFF2-40B4-BE49-F238E27FC236}">
                <a16:creationId xmlns:a16="http://schemas.microsoft.com/office/drawing/2014/main" id="{317D5F43-94F7-CC43-83C1-02F762F40DCF}"/>
              </a:ext>
            </a:extLst>
          </p:cNvPr>
          <p:cNvSpPr txBox="1">
            <a:spLocks/>
          </p:cNvSpPr>
          <p:nvPr/>
        </p:nvSpPr>
        <p:spPr>
          <a:xfrm>
            <a:off x="838200" y="1850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600" dirty="0"/>
          </a:p>
        </p:txBody>
      </p:sp>
      <p:sp>
        <p:nvSpPr>
          <p:cNvPr id="12" name="Title 1">
            <a:extLst>
              <a:ext uri="{FF2B5EF4-FFF2-40B4-BE49-F238E27FC236}">
                <a16:creationId xmlns:a16="http://schemas.microsoft.com/office/drawing/2014/main" id="{0A330A23-FA1C-0F42-AD7D-4A8C9851FB0A}"/>
              </a:ext>
            </a:extLst>
          </p:cNvPr>
          <p:cNvSpPr txBox="1">
            <a:spLocks/>
          </p:cNvSpPr>
          <p:nvPr/>
        </p:nvSpPr>
        <p:spPr>
          <a:xfrm>
            <a:off x="838200" y="20583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Veteran Employment by Age for Men and Women in 2019</a:t>
            </a:r>
          </a:p>
        </p:txBody>
      </p:sp>
    </p:spTree>
    <p:extLst>
      <p:ext uri="{BB962C8B-B14F-4D97-AF65-F5344CB8AC3E}">
        <p14:creationId xmlns:p14="http://schemas.microsoft.com/office/powerpoint/2010/main" val="4088894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28C8FDA2-4760-F949-B37E-3B0184F947AA}"/>
              </a:ext>
            </a:extLst>
          </p:cNvPr>
          <p:cNvSpPr txBox="1">
            <a:spLocks/>
          </p:cNvSpPr>
          <p:nvPr/>
        </p:nvSpPr>
        <p:spPr>
          <a:xfrm>
            <a:off x="838200" y="20583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Veteran Employment Percentages for Men and Women in 2019</a:t>
            </a:r>
          </a:p>
        </p:txBody>
      </p:sp>
      <p:pic>
        <p:nvPicPr>
          <p:cNvPr id="5" name="Content Placeholder 4">
            <a:extLst>
              <a:ext uri="{FF2B5EF4-FFF2-40B4-BE49-F238E27FC236}">
                <a16:creationId xmlns:a16="http://schemas.microsoft.com/office/drawing/2014/main" id="{7BEA53D7-44C7-5146-9C8A-5D62592AFCC2}"/>
              </a:ext>
            </a:extLst>
          </p:cNvPr>
          <p:cNvPicPr>
            <a:picLocks noGrp="1" noChangeAspect="1"/>
          </p:cNvPicPr>
          <p:nvPr>
            <p:ph idx="1"/>
          </p:nvPr>
        </p:nvPicPr>
        <p:blipFill>
          <a:blip r:embed="rId3"/>
          <a:stretch>
            <a:fillRect/>
          </a:stretch>
        </p:blipFill>
        <p:spPr>
          <a:xfrm>
            <a:off x="1417826" y="1795636"/>
            <a:ext cx="4787031" cy="3442822"/>
          </a:xfrm>
        </p:spPr>
      </p:pic>
      <p:pic>
        <p:nvPicPr>
          <p:cNvPr id="7" name="Picture 6">
            <a:extLst>
              <a:ext uri="{FF2B5EF4-FFF2-40B4-BE49-F238E27FC236}">
                <a16:creationId xmlns:a16="http://schemas.microsoft.com/office/drawing/2014/main" id="{7E9B577D-0C67-B942-9FBE-BDFF55E4A760}"/>
              </a:ext>
            </a:extLst>
          </p:cNvPr>
          <p:cNvPicPr>
            <a:picLocks noChangeAspect="1"/>
          </p:cNvPicPr>
          <p:nvPr/>
        </p:nvPicPr>
        <p:blipFill>
          <a:blip r:embed="rId4"/>
          <a:stretch>
            <a:fillRect/>
          </a:stretch>
        </p:blipFill>
        <p:spPr>
          <a:xfrm>
            <a:off x="6096000" y="1825899"/>
            <a:ext cx="4787032" cy="3401673"/>
          </a:xfrm>
          <a:prstGeom prst="rect">
            <a:avLst/>
          </a:prstGeom>
        </p:spPr>
      </p:pic>
      <p:sp>
        <p:nvSpPr>
          <p:cNvPr id="8" name="TextBox 7">
            <a:extLst>
              <a:ext uri="{FF2B5EF4-FFF2-40B4-BE49-F238E27FC236}">
                <a16:creationId xmlns:a16="http://schemas.microsoft.com/office/drawing/2014/main" id="{F5821CFB-233B-A245-B3EE-B6AC954BDC15}"/>
              </a:ext>
            </a:extLst>
          </p:cNvPr>
          <p:cNvSpPr txBox="1"/>
          <p:nvPr/>
        </p:nvSpPr>
        <p:spPr>
          <a:xfrm>
            <a:off x="2193472" y="5690150"/>
            <a:ext cx="8022771" cy="646331"/>
          </a:xfrm>
          <a:prstGeom prst="rect">
            <a:avLst/>
          </a:prstGeom>
          <a:noFill/>
        </p:spPr>
        <p:txBody>
          <a:bodyPr wrap="square" rtlCol="0">
            <a:spAutoFit/>
          </a:bodyPr>
          <a:lstStyle/>
          <a:p>
            <a:pPr algn="ctr"/>
            <a:r>
              <a:rPr lang="en-US" dirty="0"/>
              <a:t>Total Veteran men, 18 years and over employed in the Civilian Labor Force: </a:t>
            </a:r>
            <a:r>
              <a:rPr lang="en-US" b="1" dirty="0"/>
              <a:t>7,926</a:t>
            </a:r>
          </a:p>
          <a:p>
            <a:pPr algn="ctr"/>
            <a:r>
              <a:rPr lang="en-US" dirty="0"/>
              <a:t>Total Veteran women, 18 years and over employed in the Civilian Labor Force: </a:t>
            </a:r>
            <a:r>
              <a:rPr lang="en-US" b="1" dirty="0"/>
              <a:t>1,060</a:t>
            </a:r>
          </a:p>
        </p:txBody>
      </p:sp>
    </p:spTree>
    <p:extLst>
      <p:ext uri="{BB962C8B-B14F-4D97-AF65-F5344CB8AC3E}">
        <p14:creationId xmlns:p14="http://schemas.microsoft.com/office/powerpoint/2010/main" val="3270293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568</Words>
  <Application>Microsoft Office PowerPoint</Application>
  <PresentationFormat>Widescreen</PresentationFormat>
  <Paragraphs>26</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Comparison of the Employment Population Ratio for Men and Women in 2019</vt:lpstr>
      <vt:lpstr>PowerPoint Presentation</vt:lpstr>
      <vt:lpstr>Comparison of the Employment Population Ratio for Different Ethnicities in 2019</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michal fineman</cp:lastModifiedBy>
  <cp:revision>19</cp:revision>
  <dcterms:created xsi:type="dcterms:W3CDTF">2020-09-17T23:00:44Z</dcterms:created>
  <dcterms:modified xsi:type="dcterms:W3CDTF">2020-09-18T15:00:40Z</dcterms:modified>
</cp:coreProperties>
</file>