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60"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C9F3B-FF2E-4C84-91B4-62947A895780}"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C4FD8-5136-4541-84B1-E1A2DDB41138}" type="slidenum">
              <a:rPr lang="en-US" smtClean="0"/>
              <a:t>‹#›</a:t>
            </a:fld>
            <a:endParaRPr lang="en-US"/>
          </a:p>
        </p:txBody>
      </p:sp>
    </p:spTree>
    <p:extLst>
      <p:ext uri="{BB962C8B-B14F-4D97-AF65-F5344CB8AC3E}">
        <p14:creationId xmlns:p14="http://schemas.microsoft.com/office/powerpoint/2010/main" val="56979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past ten years, women have held about 47% of the workforce.  For the same period, their share of professional jobs has remained steady at about 57%.  But even though they are overrepresented in professional jobs, they are not being promoted into managerial jobs in equal numbers—their share of management jobs has </a:t>
            </a:r>
            <a:r>
              <a:rPr lang="en-US" dirty="0" err="1"/>
              <a:t>rised</a:t>
            </a:r>
            <a:r>
              <a:rPr lang="en-US" dirty="0"/>
              <a:t> just 2 percentage points in the past ten years,.  Based on our regression analysis, if nothing else changes, we can predict with some confidence that 11 years from now, they will hold 42.6% of managerial jobs.</a:t>
            </a:r>
          </a:p>
        </p:txBody>
      </p:sp>
      <p:sp>
        <p:nvSpPr>
          <p:cNvPr id="4" name="Slide Number Placeholder 3"/>
          <p:cNvSpPr>
            <a:spLocks noGrp="1"/>
          </p:cNvSpPr>
          <p:nvPr>
            <p:ph type="sldNum" sz="quarter" idx="5"/>
          </p:nvPr>
        </p:nvSpPr>
        <p:spPr/>
        <p:txBody>
          <a:bodyPr/>
          <a:lstStyle/>
          <a:p>
            <a:fld id="{72DC4FD8-5136-4541-84B1-E1A2DDB41138}" type="slidenum">
              <a:rPr lang="en-US" smtClean="0"/>
              <a:t>2</a:t>
            </a:fld>
            <a:endParaRPr lang="en-US"/>
          </a:p>
        </p:txBody>
      </p:sp>
    </p:spTree>
    <p:extLst>
      <p:ext uri="{BB962C8B-B14F-4D97-AF65-F5344CB8AC3E}">
        <p14:creationId xmlns:p14="http://schemas.microsoft.com/office/powerpoint/2010/main" val="287624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lines over the past ten years show a little more relative gain for African </a:t>
            </a:r>
            <a:r>
              <a:rPr lang="en-US" dirty="0" err="1"/>
              <a:t>americans</a:t>
            </a:r>
            <a:r>
              <a:rPr lang="en-US" dirty="0"/>
              <a:t>, both in their share of the total workforce and their representation in higher level jobs.</a:t>
            </a:r>
          </a:p>
        </p:txBody>
      </p:sp>
      <p:sp>
        <p:nvSpPr>
          <p:cNvPr id="4" name="Slide Number Placeholder 3"/>
          <p:cNvSpPr>
            <a:spLocks noGrp="1"/>
          </p:cNvSpPr>
          <p:nvPr>
            <p:ph type="sldNum" sz="quarter" idx="5"/>
          </p:nvPr>
        </p:nvSpPr>
        <p:spPr/>
        <p:txBody>
          <a:bodyPr/>
          <a:lstStyle/>
          <a:p>
            <a:fld id="{72DC4FD8-5136-4541-84B1-E1A2DDB41138}" type="slidenum">
              <a:rPr lang="en-US" smtClean="0"/>
              <a:t>3</a:t>
            </a:fld>
            <a:endParaRPr lang="en-US"/>
          </a:p>
        </p:txBody>
      </p:sp>
    </p:spTree>
    <p:extLst>
      <p:ext uri="{BB962C8B-B14F-4D97-AF65-F5344CB8AC3E}">
        <p14:creationId xmlns:p14="http://schemas.microsoft.com/office/powerpoint/2010/main" val="412719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Asians, are over represented in professional positions compared to their proportion in the total workforce, their share of managerial positions is only just about keeping pace with their overall representation in the work force.  If we assume that professional positions are feeders for the management jobs, than we would expect to see more Asians breaking into the </a:t>
            </a:r>
            <a:r>
              <a:rPr lang="en-US" dirty="0" err="1"/>
              <a:t>manarial</a:t>
            </a:r>
            <a:r>
              <a:rPr lang="en-US" dirty="0"/>
              <a:t> ranks.</a:t>
            </a:r>
          </a:p>
        </p:txBody>
      </p:sp>
      <p:sp>
        <p:nvSpPr>
          <p:cNvPr id="4" name="Slide Number Placeholder 3"/>
          <p:cNvSpPr>
            <a:spLocks noGrp="1"/>
          </p:cNvSpPr>
          <p:nvPr>
            <p:ph type="sldNum" sz="quarter" idx="5"/>
          </p:nvPr>
        </p:nvSpPr>
        <p:spPr/>
        <p:txBody>
          <a:bodyPr/>
          <a:lstStyle/>
          <a:p>
            <a:fld id="{72DC4FD8-5136-4541-84B1-E1A2DDB41138}" type="slidenum">
              <a:rPr lang="en-US" smtClean="0"/>
              <a:t>4</a:t>
            </a:fld>
            <a:endParaRPr lang="en-US"/>
          </a:p>
        </p:txBody>
      </p:sp>
    </p:spTree>
    <p:extLst>
      <p:ext uri="{BB962C8B-B14F-4D97-AF65-F5344CB8AC3E}">
        <p14:creationId xmlns:p14="http://schemas.microsoft.com/office/powerpoint/2010/main" val="213676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past ten years, Latinx representation in higher level jobs has more or less kept pace with their increased representation in the workforce, but no more.   </a:t>
            </a:r>
          </a:p>
        </p:txBody>
      </p:sp>
      <p:sp>
        <p:nvSpPr>
          <p:cNvPr id="4" name="Slide Number Placeholder 3"/>
          <p:cNvSpPr>
            <a:spLocks noGrp="1"/>
          </p:cNvSpPr>
          <p:nvPr>
            <p:ph type="sldNum" sz="quarter" idx="5"/>
          </p:nvPr>
        </p:nvSpPr>
        <p:spPr/>
        <p:txBody>
          <a:bodyPr/>
          <a:lstStyle/>
          <a:p>
            <a:fld id="{72DC4FD8-5136-4541-84B1-E1A2DDB41138}" type="slidenum">
              <a:rPr lang="en-US" smtClean="0"/>
              <a:t>5</a:t>
            </a:fld>
            <a:endParaRPr lang="en-US"/>
          </a:p>
        </p:txBody>
      </p:sp>
    </p:spTree>
    <p:extLst>
      <p:ext uri="{BB962C8B-B14F-4D97-AF65-F5344CB8AC3E}">
        <p14:creationId xmlns:p14="http://schemas.microsoft.com/office/powerpoint/2010/main" val="11462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leads us to the real story in these numbers.  To see the whole story, it’s important to look at the trends for each demographic group in comparison to their representation in the workforce as a whole and in the job level below to see to what degree people are able to move from one level to the next.   These two slides show what I mean.  On the left, we have a chart show the change in representation over the past ten years for each population in each job category.  For example we what looks like very healthy gains for all populations managerial </a:t>
            </a:r>
            <a:r>
              <a:rPr lang="en-US" dirty="0" err="1"/>
              <a:t>jobss</a:t>
            </a:r>
            <a:r>
              <a:rPr lang="en-US" dirty="0"/>
              <a:t>: from about a 5% increase for women to 40% increase for Latinx.  But we have to remember that for the three ethnic group categories, their share of the workforce has also been increasing.  So how much of this change in representation is real gain?  To get a sense of that, we looked at how the ratio between higher level jobs compared to the total workforce has changed in ten years, and we can see that advances were much more modest.  We know from the line charts above that in most cases, women and people of color hold disproportionately fewer professional and managerial jobs than their numbers in the workforce would lead one to expect, all other factors being equal.  For example, on the left chart we see that over the past ten years, the African-American’s </a:t>
            </a:r>
            <a:r>
              <a:rPr lang="en-US"/>
              <a:t>have gained professional , </a:t>
            </a:r>
            <a:r>
              <a:rPr lang="en-US" dirty="0"/>
              <a:t>but compared to their  share of the total workforce, the gains are really </a:t>
            </a:r>
            <a:r>
              <a:rPr lang="en-US"/>
              <a:t>negligible.</a:t>
            </a:r>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6</a:t>
            </a:fld>
            <a:endParaRPr lang="en-US"/>
          </a:p>
        </p:txBody>
      </p:sp>
    </p:spTree>
    <p:extLst>
      <p:ext uri="{BB962C8B-B14F-4D97-AF65-F5344CB8AC3E}">
        <p14:creationId xmlns:p14="http://schemas.microsoft.com/office/powerpoint/2010/main" val="296613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C9D-2702-4FB0-A09D-22B058CE8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54E90-1E27-4E95-8327-D3AB35233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CAEE7-9338-4165-AE97-43567DC3483A}"/>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5" name="Footer Placeholder 4">
            <a:extLst>
              <a:ext uri="{FF2B5EF4-FFF2-40B4-BE49-F238E27FC236}">
                <a16:creationId xmlns:a16="http://schemas.microsoft.com/office/drawing/2014/main" id="{5183ED93-A30A-40CC-A2B7-54C18B127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156AE-FF65-45AF-A1F6-291EC61C747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7236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9F5E-6512-48DE-8C82-C8BA8CF10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4D93D-0403-4EED-A8A2-8318F26F2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712F2-61E1-438D-BEC0-E313A5F464A7}"/>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5" name="Footer Placeholder 4">
            <a:extLst>
              <a:ext uri="{FF2B5EF4-FFF2-40B4-BE49-F238E27FC236}">
                <a16:creationId xmlns:a16="http://schemas.microsoft.com/office/drawing/2014/main" id="{A0F75E40-E364-4E68-B502-85BA2ABD2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0BB82-0E9B-41E9-AF4D-0F7F036D539C}"/>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88747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288B3-DFCA-43EE-8A83-CE322B3250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D0C81-3926-4C2F-840A-64347261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E0831-93DA-4196-8D71-F77B01E46C77}"/>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5" name="Footer Placeholder 4">
            <a:extLst>
              <a:ext uri="{FF2B5EF4-FFF2-40B4-BE49-F238E27FC236}">
                <a16:creationId xmlns:a16="http://schemas.microsoft.com/office/drawing/2014/main" id="{1D6524DC-3551-467F-A102-3C1024C1D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936B0-E0F2-4182-8BB0-BB1B3B7A07B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818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9615-8E8A-467B-A83E-AA333E5CB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61E42-1538-4738-A2CF-B5EE5BD45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E9FFC-73F7-45D0-BC7A-9A999F55BC3B}"/>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5" name="Footer Placeholder 4">
            <a:extLst>
              <a:ext uri="{FF2B5EF4-FFF2-40B4-BE49-F238E27FC236}">
                <a16:creationId xmlns:a16="http://schemas.microsoft.com/office/drawing/2014/main" id="{F68A50EA-B124-43A2-95A4-24FB8D57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A8BC6-C826-4E85-AA7D-CF6EC76CCBAF}"/>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6506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C8CC-D000-4C21-9372-ACCD110C0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69B2C-3BFB-4EB0-A2CD-7EE5E2B63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35E6F-A62B-452B-9440-A744C1445FDF}"/>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5" name="Footer Placeholder 4">
            <a:extLst>
              <a:ext uri="{FF2B5EF4-FFF2-40B4-BE49-F238E27FC236}">
                <a16:creationId xmlns:a16="http://schemas.microsoft.com/office/drawing/2014/main" id="{89D2BEA7-5D5E-43A1-8BF8-19D480837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D1616-1FDF-4327-A0C2-FDAE2F6D77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834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519D-124C-44E2-A2EE-0F6BECA04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FAFF1-62E7-4818-95EC-E5D157401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A9BEF-A104-4138-80BB-16F9AF2A6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1BB7AC-C195-41C0-B803-AC9D07956EE8}"/>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6" name="Footer Placeholder 5">
            <a:extLst>
              <a:ext uri="{FF2B5EF4-FFF2-40B4-BE49-F238E27FC236}">
                <a16:creationId xmlns:a16="http://schemas.microsoft.com/office/drawing/2014/main" id="{04813D41-C86F-4C7E-A8A8-1FD039607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B2540-2065-48AB-9A67-9231AA353A48}"/>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4004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49AF-D8C4-4EB8-A620-EB012845B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9EC5D-7A6B-4FEC-9EBE-90400A2F3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874EE-A398-42BD-BE9B-FE0C65D34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C528D-F070-4480-8721-FB4DA90E1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4404D-21B9-4D48-97C8-45F8F047A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7FDBA-A8C8-432E-9C2E-E979ED0185B3}"/>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8" name="Footer Placeholder 7">
            <a:extLst>
              <a:ext uri="{FF2B5EF4-FFF2-40B4-BE49-F238E27FC236}">
                <a16:creationId xmlns:a16="http://schemas.microsoft.com/office/drawing/2014/main" id="{675E2499-30C0-4AD2-8437-A614556C9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462B47-D162-42D5-BEFF-85D450831B6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8444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55CF-6062-4A75-961C-68CF13505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7E7F6C-C0C4-43F0-8FE7-EB84A0497DB1}"/>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4" name="Footer Placeholder 3">
            <a:extLst>
              <a:ext uri="{FF2B5EF4-FFF2-40B4-BE49-F238E27FC236}">
                <a16:creationId xmlns:a16="http://schemas.microsoft.com/office/drawing/2014/main" id="{10909C55-6529-4E47-9CE9-669FF24E6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AFBD9-153B-4FFF-ACAD-A112068F32A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51863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53B37-9B24-492F-9999-0209578A4299}"/>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3" name="Footer Placeholder 2">
            <a:extLst>
              <a:ext uri="{FF2B5EF4-FFF2-40B4-BE49-F238E27FC236}">
                <a16:creationId xmlns:a16="http://schemas.microsoft.com/office/drawing/2014/main" id="{8181CF0B-40F5-413D-BBC3-B1243F230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BF6CF8-5B1B-48D0-A415-79EB5C48A85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341007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24BA-A3CB-48BC-BD1D-E315EF50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629F20-00CE-45DD-99CE-8F14F09DC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EC695-EBCE-466E-9440-1DBD7E4D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EBF6F-57DD-4F85-B478-7C90E289327E}"/>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6" name="Footer Placeholder 5">
            <a:extLst>
              <a:ext uri="{FF2B5EF4-FFF2-40B4-BE49-F238E27FC236}">
                <a16:creationId xmlns:a16="http://schemas.microsoft.com/office/drawing/2014/main" id="{62E404DB-D600-4319-804A-CBD1E3066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B6D7B-15C9-4F1A-87F2-C505871469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191595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A0A0-A0CB-473E-B390-0A9502CE1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F784C-3535-405F-9C6F-DCF248E0C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03F2C-ABBC-4E72-9255-794FC5F7A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2ABE1-4EAF-45CC-86F6-4EC6E00AF2FE}"/>
              </a:ext>
            </a:extLst>
          </p:cNvPr>
          <p:cNvSpPr>
            <a:spLocks noGrp="1"/>
          </p:cNvSpPr>
          <p:nvPr>
            <p:ph type="dt" sz="half" idx="10"/>
          </p:nvPr>
        </p:nvSpPr>
        <p:spPr/>
        <p:txBody>
          <a:bodyPr/>
          <a:lstStyle/>
          <a:p>
            <a:fld id="{877EF6E0-2C0E-4495-974E-61651D867156}" type="datetimeFigureOut">
              <a:rPr lang="en-US" smtClean="0"/>
              <a:t>9/16/2020</a:t>
            </a:fld>
            <a:endParaRPr lang="en-US"/>
          </a:p>
        </p:txBody>
      </p:sp>
      <p:sp>
        <p:nvSpPr>
          <p:cNvPr id="6" name="Footer Placeholder 5">
            <a:extLst>
              <a:ext uri="{FF2B5EF4-FFF2-40B4-BE49-F238E27FC236}">
                <a16:creationId xmlns:a16="http://schemas.microsoft.com/office/drawing/2014/main" id="{D0021165-6006-4BCD-9FC0-8115FF5BA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7ABBE-A746-4D62-A6D0-31967A456A6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972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C6071-B8F8-40D8-8BC2-2B43F2928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5F00C-2239-47CB-95BA-ACE882DD5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8A689-0AA4-4DD1-A2BA-127C181B8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EF6E0-2C0E-4495-974E-61651D867156}" type="datetimeFigureOut">
              <a:rPr lang="en-US" smtClean="0"/>
              <a:t>9/16/2020</a:t>
            </a:fld>
            <a:endParaRPr lang="en-US"/>
          </a:p>
        </p:txBody>
      </p:sp>
      <p:sp>
        <p:nvSpPr>
          <p:cNvPr id="5" name="Footer Placeholder 4">
            <a:extLst>
              <a:ext uri="{FF2B5EF4-FFF2-40B4-BE49-F238E27FC236}">
                <a16:creationId xmlns:a16="http://schemas.microsoft.com/office/drawing/2014/main" id="{D0948CD8-037A-44B9-9D41-C1A310295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E5E14-FBA0-4231-8FDC-A04EA83D9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ED24F-5A96-4197-9CB6-407BD76C8F8E}" type="slidenum">
              <a:rPr lang="en-US" smtClean="0"/>
              <a:t>‹#›</a:t>
            </a:fld>
            <a:endParaRPr lang="en-US"/>
          </a:p>
        </p:txBody>
      </p:sp>
    </p:spTree>
    <p:extLst>
      <p:ext uri="{BB962C8B-B14F-4D97-AF65-F5344CB8AC3E}">
        <p14:creationId xmlns:p14="http://schemas.microsoft.com/office/powerpoint/2010/main" val="319092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917D-62DB-41C4-A7B6-E8C6129A6890}"/>
              </a:ext>
            </a:extLst>
          </p:cNvPr>
          <p:cNvSpPr>
            <a:spLocks noGrp="1"/>
          </p:cNvSpPr>
          <p:nvPr>
            <p:ph type="ctrTitle"/>
          </p:nvPr>
        </p:nvSpPr>
        <p:spPr>
          <a:xfrm>
            <a:off x="1524000" y="2462891"/>
            <a:ext cx="9144000" cy="2387600"/>
          </a:xfrm>
        </p:spPr>
        <p:txBody>
          <a:bodyPr>
            <a:normAutofit fontScale="90000"/>
          </a:bodyPr>
          <a:lstStyle/>
          <a:p>
            <a:r>
              <a:rPr lang="en-US" dirty="0"/>
              <a:t>Progress of Women and People of Color in Professional and Management Positions,</a:t>
            </a:r>
            <a:br>
              <a:rPr lang="en-US" dirty="0"/>
            </a:br>
            <a:r>
              <a:rPr lang="en-US" dirty="0"/>
              <a:t>2010 - 2030</a:t>
            </a:r>
          </a:p>
        </p:txBody>
      </p:sp>
      <p:sp>
        <p:nvSpPr>
          <p:cNvPr id="3" name="Subtitle 2">
            <a:extLst>
              <a:ext uri="{FF2B5EF4-FFF2-40B4-BE49-F238E27FC236}">
                <a16:creationId xmlns:a16="http://schemas.microsoft.com/office/drawing/2014/main" id="{D44CCDA9-4F4D-4527-AAD9-2793E9A677EE}"/>
              </a:ext>
            </a:extLst>
          </p:cNvPr>
          <p:cNvSpPr>
            <a:spLocks noGrp="1"/>
          </p:cNvSpPr>
          <p:nvPr>
            <p:ph type="subTitle" idx="1"/>
          </p:nvPr>
        </p:nvSpPr>
        <p:spPr>
          <a:xfrm>
            <a:off x="1524000" y="5226652"/>
            <a:ext cx="9144000" cy="588222"/>
          </a:xfrm>
        </p:spPr>
        <p:txBody>
          <a:bodyPr>
            <a:normAutofit/>
          </a:bodyPr>
          <a:lstStyle/>
          <a:p>
            <a:pPr marL="0" marR="0" algn="ctr">
              <a:lnSpc>
                <a:spcPct val="107000"/>
              </a:lnSpc>
              <a:spcBef>
                <a:spcPts val="0"/>
              </a:spcBef>
              <a:spcAft>
                <a:spcPts val="0"/>
              </a:spcAft>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Ravi </a:t>
            </a:r>
            <a:r>
              <a:rPr lang="en-US"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Chinnamanaidu</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Ashni</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Dattani</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Michal Fineman, Alexandra </a:t>
            </a:r>
            <a:r>
              <a:rPr lang="en-US"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Zelcer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648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p:txBody>
          <a:bodyPr/>
          <a:lstStyle/>
          <a:p>
            <a:r>
              <a:rPr lang="en-US" b="1" dirty="0">
                <a:solidFill>
                  <a:schemeClr val="accent1">
                    <a:lumMod val="75000"/>
                  </a:schemeClr>
                </a:solidFill>
              </a:rPr>
              <a:t>Flat progress for women since 2010</a:t>
            </a:r>
          </a:p>
        </p:txBody>
      </p:sp>
      <p:pic>
        <p:nvPicPr>
          <p:cNvPr id="8" name="Picture Placeholder 7">
            <a:extLst>
              <a:ext uri="{FF2B5EF4-FFF2-40B4-BE49-F238E27FC236}">
                <a16:creationId xmlns:a16="http://schemas.microsoft.com/office/drawing/2014/main" id="{B4914B58-1F4D-486E-AD1E-B09CED4B61C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a:xfrm>
            <a:off x="5187565" y="712944"/>
            <a:ext cx="6529870" cy="5156044"/>
          </a:xfrm>
        </p:spPr>
      </p:pic>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p:txBody>
          <a:bodyPr>
            <a:normAutofit lnSpcReduction="10000"/>
          </a:bodyPr>
          <a:lstStyle/>
          <a:p>
            <a:r>
              <a:rPr lang="en-US" sz="2200" dirty="0"/>
              <a:t>Expected representation, 2030:</a:t>
            </a:r>
          </a:p>
          <a:p>
            <a:endParaRPr lang="en-US" sz="2000" dirty="0"/>
          </a:p>
          <a:p>
            <a:pPr>
              <a:spcBef>
                <a:spcPts val="0"/>
              </a:spcBef>
            </a:pPr>
            <a:r>
              <a:rPr lang="en-US" sz="2000" dirty="0"/>
              <a:t>Total workforce: 46.7%  </a:t>
            </a:r>
          </a:p>
          <a:p>
            <a:pPr>
              <a:spcBef>
                <a:spcPts val="0"/>
              </a:spcBef>
            </a:pPr>
            <a:r>
              <a:rPr lang="en-US" sz="2000" dirty="0"/>
              <a:t>(</a:t>
            </a:r>
            <a:r>
              <a:rPr lang="en-US" sz="2000" dirty="0" err="1"/>
              <a:t>resquared</a:t>
            </a:r>
            <a:r>
              <a:rPr lang="en-US" sz="2000" dirty="0"/>
              <a:t> 0.22)</a:t>
            </a:r>
          </a:p>
          <a:p>
            <a:pPr>
              <a:spcBef>
                <a:spcPts val="0"/>
              </a:spcBef>
            </a:pPr>
            <a:endParaRPr lang="en-US" sz="2000" dirty="0"/>
          </a:p>
          <a:p>
            <a:pPr>
              <a:spcBef>
                <a:spcPts val="0"/>
              </a:spcBef>
            </a:pPr>
            <a:r>
              <a:rPr lang="en-US" sz="2000" dirty="0"/>
              <a:t>Management:  42.6% </a:t>
            </a:r>
          </a:p>
          <a:p>
            <a:pPr>
              <a:spcBef>
                <a:spcPts val="0"/>
              </a:spcBef>
            </a:pPr>
            <a:r>
              <a:rPr lang="en-US" sz="2000" dirty="0"/>
              <a:t>(</a:t>
            </a:r>
            <a:r>
              <a:rPr lang="en-US" sz="2000" dirty="0" err="1"/>
              <a:t>rsquared</a:t>
            </a:r>
            <a:r>
              <a:rPr lang="en-US" sz="2000" dirty="0"/>
              <a:t> 0.89)</a:t>
            </a:r>
          </a:p>
          <a:p>
            <a:pPr>
              <a:spcBef>
                <a:spcPts val="0"/>
              </a:spcBef>
            </a:pPr>
            <a:endParaRPr lang="en-US" sz="2000" dirty="0"/>
          </a:p>
          <a:p>
            <a:pPr>
              <a:spcBef>
                <a:spcPts val="0"/>
              </a:spcBef>
            </a:pPr>
            <a:r>
              <a:rPr lang="en-US" sz="2000" dirty="0"/>
              <a:t>CEOs: 30.9% </a:t>
            </a:r>
          </a:p>
          <a:p>
            <a:pPr>
              <a:spcBef>
                <a:spcPts val="0"/>
              </a:spcBef>
            </a:pPr>
            <a:r>
              <a:rPr lang="en-US" sz="2000" dirty="0"/>
              <a:t>(</a:t>
            </a:r>
            <a:r>
              <a:rPr lang="en-US" sz="2000" dirty="0" err="1"/>
              <a:t>rsquared</a:t>
            </a:r>
            <a:r>
              <a:rPr lang="en-US" sz="2000" dirty="0"/>
              <a:t> 0.46)</a:t>
            </a:r>
          </a:p>
          <a:p>
            <a:pPr>
              <a:spcBef>
                <a:spcPts val="0"/>
              </a:spcBef>
            </a:pPr>
            <a:endParaRPr lang="en-US" sz="2000" dirty="0"/>
          </a:p>
          <a:p>
            <a:pPr>
              <a:spcBef>
                <a:spcPts val="0"/>
              </a:spcBef>
            </a:pPr>
            <a:r>
              <a:rPr lang="en-US" sz="2000" dirty="0"/>
              <a:t>Professional: 56.8% </a:t>
            </a:r>
          </a:p>
          <a:p>
            <a:pPr>
              <a:spcBef>
                <a:spcPts val="0"/>
              </a:spcBef>
            </a:pPr>
            <a:r>
              <a:rPr lang="en-US" sz="2000" dirty="0"/>
              <a:t>(</a:t>
            </a:r>
            <a:r>
              <a:rPr lang="en-US" sz="2000" dirty="0" err="1"/>
              <a:t>rsquared</a:t>
            </a:r>
            <a:r>
              <a:rPr lang="en-US" sz="2000" dirty="0"/>
              <a:t> 0.11)</a:t>
            </a:r>
          </a:p>
        </p:txBody>
      </p:sp>
    </p:spTree>
    <p:extLst>
      <p:ext uri="{BB962C8B-B14F-4D97-AF65-F5344CB8AC3E}">
        <p14:creationId xmlns:p14="http://schemas.microsoft.com/office/powerpoint/2010/main" val="379112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p:txBody>
          <a:bodyPr/>
          <a:lstStyle/>
          <a:p>
            <a:r>
              <a:rPr lang="en-US" b="1" dirty="0">
                <a:solidFill>
                  <a:schemeClr val="accent1">
                    <a:lumMod val="75000"/>
                  </a:schemeClr>
                </a:solidFill>
              </a:rPr>
              <a:t>Slight ten-year gains for African-Americans</a:t>
            </a:r>
            <a:endParaRPr lang="en-US" b="1" dirty="0"/>
          </a:p>
        </p:txBody>
      </p:sp>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a:xfrm>
            <a:off x="839788" y="2057400"/>
            <a:ext cx="3932237" cy="4419600"/>
          </a:xfrm>
        </p:spPr>
        <p:txBody>
          <a:bodyPr>
            <a:normAutofit/>
          </a:bodyPr>
          <a:lstStyle/>
          <a:p>
            <a:pPr>
              <a:spcBef>
                <a:spcPts val="0"/>
              </a:spcBef>
            </a:pPr>
            <a:r>
              <a:rPr lang="en-US" sz="2200" dirty="0"/>
              <a:t>Expected representation, 2030</a:t>
            </a:r>
            <a:r>
              <a:rPr lang="en-US" sz="2000" dirty="0"/>
              <a:t>:</a:t>
            </a:r>
          </a:p>
          <a:p>
            <a:pPr>
              <a:spcBef>
                <a:spcPts val="0"/>
              </a:spcBef>
            </a:pPr>
            <a:endParaRPr lang="en-US" sz="2000" dirty="0"/>
          </a:p>
          <a:p>
            <a:pPr>
              <a:spcBef>
                <a:spcPts val="0"/>
              </a:spcBef>
            </a:pPr>
            <a:r>
              <a:rPr lang="en-US" sz="2000" dirty="0"/>
              <a:t>Total workforce: 14.5%  </a:t>
            </a:r>
          </a:p>
          <a:p>
            <a:pPr>
              <a:spcBef>
                <a:spcPts val="0"/>
              </a:spcBef>
            </a:pPr>
            <a:r>
              <a:rPr lang="en-US" sz="2000" dirty="0"/>
              <a:t>(</a:t>
            </a:r>
            <a:r>
              <a:rPr lang="en-US" sz="2000" dirty="0" err="1"/>
              <a:t>resquared</a:t>
            </a:r>
            <a:r>
              <a:rPr lang="en-US" sz="2000" dirty="0"/>
              <a:t> 0.98)</a:t>
            </a:r>
          </a:p>
          <a:p>
            <a:pPr>
              <a:spcBef>
                <a:spcPts val="0"/>
              </a:spcBef>
            </a:pPr>
            <a:endParaRPr lang="en-US" sz="2000" dirty="0"/>
          </a:p>
          <a:p>
            <a:pPr>
              <a:spcBef>
                <a:spcPts val="0"/>
              </a:spcBef>
            </a:pPr>
            <a:r>
              <a:rPr lang="en-US" sz="2000" dirty="0"/>
              <a:t>Management:  9.8% </a:t>
            </a:r>
          </a:p>
          <a:p>
            <a:pPr>
              <a:spcBef>
                <a:spcPts val="0"/>
              </a:spcBef>
            </a:pPr>
            <a:r>
              <a:rPr lang="en-US" sz="2000" dirty="0"/>
              <a:t>(</a:t>
            </a:r>
            <a:r>
              <a:rPr lang="en-US" sz="2000" dirty="0" err="1"/>
              <a:t>rsquared</a:t>
            </a:r>
            <a:r>
              <a:rPr lang="en-US" sz="2000" dirty="0"/>
              <a:t> 0.88)</a:t>
            </a:r>
          </a:p>
          <a:p>
            <a:pPr>
              <a:spcBef>
                <a:spcPts val="0"/>
              </a:spcBef>
            </a:pPr>
            <a:endParaRPr lang="en-US" sz="2000" dirty="0"/>
          </a:p>
          <a:p>
            <a:pPr>
              <a:spcBef>
                <a:spcPts val="0"/>
              </a:spcBef>
            </a:pPr>
            <a:r>
              <a:rPr lang="en-US" sz="2000" dirty="0"/>
              <a:t>CEOs: % 5.2</a:t>
            </a:r>
          </a:p>
          <a:p>
            <a:pPr>
              <a:spcBef>
                <a:spcPts val="0"/>
              </a:spcBef>
            </a:pPr>
            <a:r>
              <a:rPr lang="en-US" sz="2000" dirty="0"/>
              <a:t>(</a:t>
            </a:r>
            <a:r>
              <a:rPr lang="en-US" sz="2000" dirty="0" err="1"/>
              <a:t>rsquared</a:t>
            </a:r>
            <a:r>
              <a:rPr lang="en-US" sz="2000" dirty="0"/>
              <a:t> 0.59)</a:t>
            </a:r>
          </a:p>
          <a:p>
            <a:pPr>
              <a:spcBef>
                <a:spcPts val="0"/>
              </a:spcBef>
            </a:pPr>
            <a:endParaRPr lang="en-US" sz="2000" dirty="0"/>
          </a:p>
          <a:p>
            <a:pPr>
              <a:spcBef>
                <a:spcPts val="0"/>
              </a:spcBef>
            </a:pPr>
            <a:r>
              <a:rPr lang="en-US" sz="2000" dirty="0"/>
              <a:t>Professional: 12.4% </a:t>
            </a:r>
          </a:p>
          <a:p>
            <a:pPr>
              <a:spcBef>
                <a:spcPts val="0"/>
              </a:spcBef>
            </a:pPr>
            <a:r>
              <a:rPr lang="en-US" sz="2000" dirty="0"/>
              <a:t>(</a:t>
            </a:r>
            <a:r>
              <a:rPr lang="en-US" sz="2000" dirty="0" err="1"/>
              <a:t>rsquared</a:t>
            </a:r>
            <a:r>
              <a:rPr lang="en-US" sz="2000" dirty="0"/>
              <a:t> 0.93)</a:t>
            </a:r>
          </a:p>
        </p:txBody>
      </p:sp>
      <p:pic>
        <p:nvPicPr>
          <p:cNvPr id="7" name="Picture Placeholder 6">
            <a:extLst>
              <a:ext uri="{FF2B5EF4-FFF2-40B4-BE49-F238E27FC236}">
                <a16:creationId xmlns:a16="http://schemas.microsoft.com/office/drawing/2014/main" id="{6459AA5E-1131-445A-B73A-764F821C020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184581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p:txBody>
          <a:bodyPr>
            <a:normAutofit/>
          </a:bodyPr>
          <a:lstStyle/>
          <a:p>
            <a:br>
              <a:rPr lang="en-US" b="1" dirty="0">
                <a:solidFill>
                  <a:schemeClr val="accent1">
                    <a:lumMod val="75000"/>
                  </a:schemeClr>
                </a:solidFill>
              </a:rPr>
            </a:br>
            <a:r>
              <a:rPr lang="en-US" sz="3600" b="1" dirty="0">
                <a:solidFill>
                  <a:schemeClr val="accent1">
                    <a:lumMod val="75000"/>
                  </a:schemeClr>
                </a:solidFill>
              </a:rPr>
              <a:t>Asians hitting glass ceiling</a:t>
            </a:r>
            <a:endParaRPr lang="en-US" b="1" dirty="0">
              <a:solidFill>
                <a:schemeClr val="accent1">
                  <a:lumMod val="75000"/>
                </a:schemeClr>
              </a:solidFill>
            </a:endParaRPr>
          </a:p>
        </p:txBody>
      </p:sp>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p:txBody>
          <a:bodyPr>
            <a:noAutofit/>
          </a:bodyPr>
          <a:lstStyle/>
          <a:p>
            <a:pPr>
              <a:spcBef>
                <a:spcPts val="0"/>
              </a:spcBef>
            </a:pPr>
            <a:r>
              <a:rPr lang="en-US" sz="2200" dirty="0"/>
              <a:t>Expected representation, 2030:</a:t>
            </a:r>
          </a:p>
          <a:p>
            <a:pPr>
              <a:spcBef>
                <a:spcPts val="0"/>
              </a:spcBef>
            </a:pPr>
            <a:endParaRPr lang="en-US" sz="2000" dirty="0"/>
          </a:p>
          <a:p>
            <a:pPr>
              <a:spcBef>
                <a:spcPts val="0"/>
              </a:spcBef>
            </a:pPr>
            <a:r>
              <a:rPr lang="en-US" sz="2000" dirty="0"/>
              <a:t>Total workforce: 8.6%  </a:t>
            </a:r>
          </a:p>
          <a:p>
            <a:pPr>
              <a:spcBef>
                <a:spcPts val="0"/>
              </a:spcBef>
            </a:pPr>
            <a:r>
              <a:rPr lang="en-US" sz="2000" dirty="0"/>
              <a:t>(</a:t>
            </a:r>
            <a:r>
              <a:rPr lang="en-US" sz="2000" dirty="0" err="1"/>
              <a:t>resquared</a:t>
            </a:r>
            <a:r>
              <a:rPr lang="en-US" sz="2000" dirty="0"/>
              <a:t> 0.95)</a:t>
            </a:r>
          </a:p>
          <a:p>
            <a:pPr>
              <a:spcBef>
                <a:spcPts val="0"/>
              </a:spcBef>
            </a:pPr>
            <a:endParaRPr lang="en-US" sz="2000" dirty="0"/>
          </a:p>
          <a:p>
            <a:pPr>
              <a:spcBef>
                <a:spcPts val="0"/>
              </a:spcBef>
            </a:pPr>
            <a:r>
              <a:rPr lang="en-US" sz="2000" dirty="0"/>
              <a:t>Management:  8.3% </a:t>
            </a:r>
          </a:p>
          <a:p>
            <a:pPr>
              <a:spcBef>
                <a:spcPts val="0"/>
              </a:spcBef>
            </a:pPr>
            <a:r>
              <a:rPr lang="en-US" sz="2000" dirty="0"/>
              <a:t>(</a:t>
            </a:r>
            <a:r>
              <a:rPr lang="en-US" sz="2000" dirty="0" err="1"/>
              <a:t>rsquared</a:t>
            </a:r>
            <a:r>
              <a:rPr lang="en-US" sz="2000" dirty="0"/>
              <a:t> 0.88)</a:t>
            </a:r>
          </a:p>
          <a:p>
            <a:pPr>
              <a:spcBef>
                <a:spcPts val="0"/>
              </a:spcBef>
            </a:pPr>
            <a:endParaRPr lang="en-US" sz="2000" dirty="0"/>
          </a:p>
          <a:p>
            <a:pPr>
              <a:spcBef>
                <a:spcPts val="0"/>
              </a:spcBef>
            </a:pPr>
            <a:r>
              <a:rPr lang="en-US" sz="2000" dirty="0"/>
              <a:t>CEOs: 9.3% </a:t>
            </a:r>
          </a:p>
          <a:p>
            <a:pPr>
              <a:spcBef>
                <a:spcPts val="0"/>
              </a:spcBef>
            </a:pPr>
            <a:r>
              <a:rPr lang="en-US" sz="2000" dirty="0"/>
              <a:t>(</a:t>
            </a:r>
            <a:r>
              <a:rPr lang="en-US" sz="2000" dirty="0" err="1"/>
              <a:t>rsquared</a:t>
            </a:r>
            <a:r>
              <a:rPr lang="en-US" sz="2000" dirty="0"/>
              <a:t> 0.75)</a:t>
            </a:r>
          </a:p>
          <a:p>
            <a:pPr>
              <a:spcBef>
                <a:spcPts val="0"/>
              </a:spcBef>
            </a:pPr>
            <a:endParaRPr lang="en-US" sz="2000" dirty="0"/>
          </a:p>
          <a:p>
            <a:pPr>
              <a:spcBef>
                <a:spcPts val="0"/>
              </a:spcBef>
            </a:pPr>
            <a:r>
              <a:rPr lang="en-US" sz="2000" dirty="0"/>
              <a:t>Professional: 13.9% </a:t>
            </a:r>
          </a:p>
          <a:p>
            <a:pPr>
              <a:spcBef>
                <a:spcPts val="0"/>
              </a:spcBef>
            </a:pPr>
            <a:r>
              <a:rPr lang="en-US" sz="2000" dirty="0"/>
              <a:t>(</a:t>
            </a:r>
            <a:r>
              <a:rPr lang="en-US" sz="2000" dirty="0" err="1"/>
              <a:t>rsquared</a:t>
            </a:r>
            <a:r>
              <a:rPr lang="en-US" sz="2000" dirty="0"/>
              <a:t> 0.95)</a:t>
            </a:r>
          </a:p>
        </p:txBody>
      </p:sp>
      <p:pic>
        <p:nvPicPr>
          <p:cNvPr id="7" name="Picture Placeholder 6">
            <a:extLst>
              <a:ext uri="{FF2B5EF4-FFF2-40B4-BE49-F238E27FC236}">
                <a16:creationId xmlns:a16="http://schemas.microsoft.com/office/drawing/2014/main" id="{99F4FA77-98F6-4029-80A4-FA970CCBA18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32242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p:txBody>
          <a:bodyPr/>
          <a:lstStyle/>
          <a:p>
            <a:r>
              <a:rPr lang="en-US" b="1" dirty="0">
                <a:solidFill>
                  <a:schemeClr val="accent1">
                    <a:lumMod val="75000"/>
                  </a:schemeClr>
                </a:solidFill>
              </a:rPr>
              <a:t>Latinx keep pace with workforce gains</a:t>
            </a:r>
          </a:p>
        </p:txBody>
      </p:sp>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p:txBody>
          <a:bodyPr/>
          <a:lstStyle/>
          <a:p>
            <a:pPr>
              <a:spcBef>
                <a:spcPts val="0"/>
              </a:spcBef>
            </a:pPr>
            <a:r>
              <a:rPr lang="en-US" sz="2200" dirty="0"/>
              <a:t>Expected representation, 2030:</a:t>
            </a:r>
          </a:p>
          <a:p>
            <a:pPr>
              <a:spcBef>
                <a:spcPts val="0"/>
              </a:spcBef>
            </a:pPr>
            <a:endParaRPr lang="en-US" sz="1600" dirty="0"/>
          </a:p>
          <a:p>
            <a:pPr>
              <a:spcBef>
                <a:spcPts val="0"/>
              </a:spcBef>
            </a:pPr>
            <a:r>
              <a:rPr lang="en-US" sz="2000" dirty="0"/>
              <a:t>Total workforce: 21.8%  </a:t>
            </a:r>
          </a:p>
          <a:p>
            <a:pPr>
              <a:spcBef>
                <a:spcPts val="0"/>
              </a:spcBef>
            </a:pPr>
            <a:r>
              <a:rPr lang="en-US" sz="2000" dirty="0"/>
              <a:t>(</a:t>
            </a:r>
            <a:r>
              <a:rPr lang="en-US" sz="2000" dirty="0" err="1"/>
              <a:t>resquared</a:t>
            </a:r>
            <a:r>
              <a:rPr lang="en-US" sz="2000" dirty="0"/>
              <a:t> 0.98)</a:t>
            </a:r>
          </a:p>
          <a:p>
            <a:pPr>
              <a:spcBef>
                <a:spcPts val="0"/>
              </a:spcBef>
            </a:pPr>
            <a:endParaRPr lang="en-US" sz="2000" dirty="0"/>
          </a:p>
          <a:p>
            <a:pPr>
              <a:spcBef>
                <a:spcPts val="0"/>
              </a:spcBef>
            </a:pPr>
            <a:r>
              <a:rPr lang="en-US" sz="2000" dirty="0"/>
              <a:t>Management:  14.52% </a:t>
            </a:r>
          </a:p>
          <a:p>
            <a:pPr>
              <a:spcBef>
                <a:spcPts val="0"/>
              </a:spcBef>
            </a:pPr>
            <a:r>
              <a:rPr lang="en-US" sz="2000" dirty="0"/>
              <a:t>(</a:t>
            </a:r>
            <a:r>
              <a:rPr lang="en-US" sz="2000" dirty="0" err="1"/>
              <a:t>rsquared</a:t>
            </a:r>
            <a:r>
              <a:rPr lang="en-US" sz="2000" dirty="0"/>
              <a:t> 0.95)</a:t>
            </a:r>
          </a:p>
          <a:p>
            <a:pPr>
              <a:spcBef>
                <a:spcPts val="0"/>
              </a:spcBef>
            </a:pPr>
            <a:endParaRPr lang="en-US" sz="2000" dirty="0"/>
          </a:p>
          <a:p>
            <a:pPr>
              <a:spcBef>
                <a:spcPts val="0"/>
              </a:spcBef>
            </a:pPr>
            <a:r>
              <a:rPr lang="en-US" sz="2000" dirty="0"/>
              <a:t>CEOs: 8.0% </a:t>
            </a:r>
          </a:p>
          <a:p>
            <a:pPr>
              <a:spcBef>
                <a:spcPts val="0"/>
              </a:spcBef>
            </a:pPr>
            <a:r>
              <a:rPr lang="en-US" sz="2000" dirty="0"/>
              <a:t>(</a:t>
            </a:r>
            <a:r>
              <a:rPr lang="en-US" sz="2000" dirty="0" err="1"/>
              <a:t>rsquared</a:t>
            </a:r>
            <a:r>
              <a:rPr lang="en-US" sz="2000" dirty="0"/>
              <a:t> 0.62)</a:t>
            </a:r>
          </a:p>
          <a:p>
            <a:pPr>
              <a:spcBef>
                <a:spcPts val="0"/>
              </a:spcBef>
            </a:pPr>
            <a:endParaRPr lang="en-US" sz="2000" dirty="0"/>
          </a:p>
          <a:p>
            <a:pPr>
              <a:spcBef>
                <a:spcPts val="0"/>
              </a:spcBef>
            </a:pPr>
            <a:r>
              <a:rPr lang="en-US" sz="2000" dirty="0"/>
              <a:t>Professional: 13.2% </a:t>
            </a:r>
          </a:p>
          <a:p>
            <a:pPr>
              <a:spcBef>
                <a:spcPts val="0"/>
              </a:spcBef>
            </a:pPr>
            <a:r>
              <a:rPr lang="en-US" sz="2000" dirty="0"/>
              <a:t>(</a:t>
            </a:r>
            <a:r>
              <a:rPr lang="en-US" sz="2000" dirty="0" err="1"/>
              <a:t>rsquared</a:t>
            </a:r>
            <a:r>
              <a:rPr lang="en-US" sz="2000" dirty="0"/>
              <a:t> 0.97)</a:t>
            </a:r>
          </a:p>
        </p:txBody>
      </p:sp>
      <p:pic>
        <p:nvPicPr>
          <p:cNvPr id="10" name="Picture Placeholder 9">
            <a:extLst>
              <a:ext uri="{FF2B5EF4-FFF2-40B4-BE49-F238E27FC236}">
                <a16:creationId xmlns:a16="http://schemas.microsoft.com/office/drawing/2014/main" id="{B4FD4848-3445-46B9-93A8-9D387F30127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273474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p:txBody>
          <a:bodyPr/>
          <a:lstStyle/>
          <a:p>
            <a:endParaRPr lang="en-US" dirty="0"/>
          </a:p>
        </p:txBody>
      </p:sp>
      <p:pic>
        <p:nvPicPr>
          <p:cNvPr id="13" name="Content Placeholder 12">
            <a:extLst>
              <a:ext uri="{FF2B5EF4-FFF2-40B4-BE49-F238E27FC236}">
                <a16:creationId xmlns:a16="http://schemas.microsoft.com/office/drawing/2014/main" id="{368424B5-E54F-48AB-AA98-07033716A8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1900" y="1839173"/>
            <a:ext cx="6274037" cy="4391825"/>
          </a:xfrm>
        </p:spPr>
      </p:pic>
      <p:pic>
        <p:nvPicPr>
          <p:cNvPr id="15" name="Picture 14">
            <a:extLst>
              <a:ext uri="{FF2B5EF4-FFF2-40B4-BE49-F238E27FC236}">
                <a16:creationId xmlns:a16="http://schemas.microsoft.com/office/drawing/2014/main" id="{16F824EB-64E0-41B3-8860-EA42647E2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062" y="1839171"/>
            <a:ext cx="6274038" cy="4391827"/>
          </a:xfrm>
          <a:prstGeom prst="rect">
            <a:avLst/>
          </a:prstGeom>
        </p:spPr>
      </p:pic>
    </p:spTree>
    <p:extLst>
      <p:ext uri="{BB962C8B-B14F-4D97-AF65-F5344CB8AC3E}">
        <p14:creationId xmlns:p14="http://schemas.microsoft.com/office/powerpoint/2010/main" val="794920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720</Words>
  <Application>Microsoft Office PowerPoint</Application>
  <PresentationFormat>Widescreen</PresentationFormat>
  <Paragraphs>68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Progress of Women and People of Color in Professional and Management Positions, 2010 - 2030</vt:lpstr>
      <vt:lpstr>Flat progress for women since 2010</vt:lpstr>
      <vt:lpstr>Slight ten-year gains for African-Americans</vt:lpstr>
      <vt:lpstr> Asians hitting glass ceiling</vt:lpstr>
      <vt:lpstr>Latinx keep pace with workforce gains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Women and People of Color in Professional and Management Positions, 2010 - 2030</dc:title>
  <dc:creator>michal fineman</dc:creator>
  <cp:lastModifiedBy>michal fineman</cp:lastModifiedBy>
  <cp:revision>12</cp:revision>
  <dcterms:created xsi:type="dcterms:W3CDTF">2020-09-15T23:05:30Z</dcterms:created>
  <dcterms:modified xsi:type="dcterms:W3CDTF">2020-09-16T14:17:44Z</dcterms:modified>
</cp:coreProperties>
</file>