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59" r:id="rId4"/>
    <p:sldId id="257" r:id="rId5"/>
    <p:sldId id="258" r:id="rId6"/>
    <p:sldId id="266" r:id="rId7"/>
    <p:sldId id="260" r:id="rId8"/>
    <p:sldId id="261" r:id="rId9"/>
    <p:sldId id="262" r:id="rId10"/>
    <p:sldId id="263" r:id="rId11"/>
    <p:sldId id="267" r:id="rId12"/>
    <p:sldId id="264"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9AADDF-FE1A-4DD8-812B-276143087D58}">
          <p14:sldIdLst>
            <p14:sldId id="256"/>
            <p14:sldId id="259"/>
            <p14:sldId id="257"/>
            <p14:sldId id="258"/>
          </p14:sldIdLst>
        </p14:section>
        <p14:section name="Untitled Section" id="{75534648-A1BD-48A7-930C-676BB6AB5B84}">
          <p14:sldIdLst>
            <p14:sldId id="266"/>
            <p14:sldId id="260"/>
            <p14:sldId id="261"/>
            <p14:sldId id="262"/>
            <p14:sldId id="263"/>
            <p14:sldId id="267"/>
            <p14:sldId id="264"/>
            <p14:sldId id="265"/>
            <p14:sldId id="270"/>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p:cViewPr varScale="1">
        <p:scale>
          <a:sx n="46" d="100"/>
          <a:sy n="46" d="100"/>
        </p:scale>
        <p:origin x="75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364933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93080158"/>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numpy.org/" TargetMode="External"/><Relationship Id="rId1" Type="http://schemas.openxmlformats.org/officeDocument/2006/relationships/slideLayout" Target="../slideLayouts/slideLayout6.xml"/><Relationship Id="rId6" Type="http://schemas.openxmlformats.org/officeDocument/2006/relationships/hyperlink" Target="https://www.tensorflow.org/" TargetMode="External"/><Relationship Id="rId5" Type="http://schemas.openxmlformats.org/officeDocument/2006/relationships/hyperlink" Target="https://matplotlib.org/" TargetMode="External"/><Relationship Id="rId4" Type="http://schemas.openxmlformats.org/officeDocument/2006/relationships/hyperlink" Target="https://keras.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4925" y="8290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29025" y="26680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05200" y="5410200"/>
            <a:ext cx="723900" cy="69272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220974" y="2687031"/>
            <a:ext cx="6019800" cy="874598"/>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Times New Roman" panose="02020603050405020304" pitchFamily="18" charset="0"/>
                <a:cs typeface="Times New Roman" panose="02020603050405020304" pitchFamily="18" charset="0"/>
              </a:rPr>
              <a:t>Generative Narrative Transforming Text into Tales with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3" name="Text Placeholder 12"/>
          <p:cNvSpPr>
            <a:spLocks noGrp="1"/>
          </p:cNvSpPr>
          <p:nvPr>
            <p:ph type="body" idx="1"/>
          </p:nvPr>
        </p:nvSpPr>
        <p:spPr>
          <a:xfrm>
            <a:off x="8001000" y="4876800"/>
            <a:ext cx="4191000" cy="1384995"/>
          </a:xfrm>
        </p:spPr>
        <p:txBody>
          <a:bodyPr/>
          <a:lstStyle/>
          <a:p>
            <a:pPr algn="just"/>
            <a:r>
              <a:rPr lang="en-US" dirty="0" smtClean="0"/>
              <a:t>Created by,</a:t>
            </a:r>
          </a:p>
          <a:p>
            <a:pPr algn="just"/>
            <a:r>
              <a:rPr lang="en-US" dirty="0" smtClean="0"/>
              <a:t>Name : </a:t>
            </a:r>
            <a:r>
              <a:rPr lang="en-US" dirty="0" err="1" smtClean="0"/>
              <a:t>Chinnapandi.A</a:t>
            </a:r>
            <a:endParaRPr lang="en-US" dirty="0" smtClean="0"/>
          </a:p>
          <a:p>
            <a:pPr algn="just"/>
            <a:r>
              <a:rPr lang="en-US" dirty="0" err="1" smtClean="0"/>
              <a:t>Reg.No</a:t>
            </a:r>
            <a:r>
              <a:rPr lang="en-US" dirty="0" smtClean="0"/>
              <a:t>. : 912321104003</a:t>
            </a:r>
          </a:p>
          <a:p>
            <a:pPr algn="just"/>
            <a:r>
              <a:rPr lang="en-US" dirty="0" smtClean="0"/>
              <a:t>College : SACS MAVMM Engineering college</a:t>
            </a:r>
          </a:p>
          <a:p>
            <a:pPr algn="just"/>
            <a:r>
              <a:rPr lang="en-US" dirty="0" smtClean="0"/>
              <a:t>Place: Madurai</a:t>
            </a:r>
            <a:endParaRPr lang="en-US"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TECHNICAL</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342583" y="994028"/>
            <a:ext cx="8915400" cy="5355312"/>
          </a:xfrm>
          <a:prstGeom prst="rect">
            <a:avLst/>
          </a:prstGeom>
          <a:noFill/>
        </p:spPr>
        <p:txBody>
          <a:bodyPr wrap="square" rtlCol="0">
            <a:spAutoFit/>
          </a:bodyPr>
          <a:lstStyle/>
          <a:p>
            <a:pPr algn="just"/>
            <a:r>
              <a:rPr lang="en-US" i="1" dirty="0">
                <a:latin typeface="Times New Roman" panose="02020603050405020304" pitchFamily="18" charset="0"/>
                <a:cs typeface="Times New Roman" panose="02020603050405020304" pitchFamily="18" charset="0"/>
              </a:rPr>
              <a:t>The code utilizes the following libraries:</a:t>
            </a:r>
          </a:p>
          <a:p>
            <a:pPr marL="342900" indent="-342900" algn="just">
              <a:buAutoNum type="arabicPeriod"/>
            </a:pPr>
            <a:r>
              <a:rPr lang="en-US" b="1" i="1" dirty="0">
                <a:latin typeface="Times New Roman" panose="02020603050405020304" pitchFamily="18" charset="0"/>
                <a:cs typeface="Times New Roman" panose="02020603050405020304" pitchFamily="18" charset="0"/>
              </a:rPr>
              <a:t>torch</a:t>
            </a:r>
            <a:r>
              <a:rPr lang="en-US" i="1" dirty="0">
                <a:latin typeface="Times New Roman" panose="02020603050405020304" pitchFamily="18" charset="0"/>
                <a:cs typeface="Times New Roman" panose="02020603050405020304" pitchFamily="18" charset="0"/>
              </a:rPr>
              <a:t>: This library is used for tensor computation and deep learning models in </a:t>
            </a:r>
            <a:r>
              <a:rPr lang="en-US" b="1" i="1" dirty="0" err="1">
                <a:latin typeface="Times New Roman" panose="02020603050405020304" pitchFamily="18" charset="0"/>
                <a:cs typeface="Times New Roman" panose="02020603050405020304" pitchFamily="18" charset="0"/>
              </a:rPr>
              <a:t>PyTorch</a:t>
            </a:r>
            <a:r>
              <a:rPr lang="en-US" i="1" dirty="0">
                <a:latin typeface="Times New Roman" panose="02020603050405020304" pitchFamily="18" charset="0"/>
                <a:cs typeface="Times New Roman" panose="02020603050405020304" pitchFamily="18" charset="0"/>
              </a:rPr>
              <a:t>.</a:t>
            </a:r>
          </a:p>
          <a:p>
            <a:pPr marL="342900" indent="-342900" algn="just">
              <a:buAutoNum type="arabicPeriod" startAt="2"/>
            </a:pPr>
            <a:r>
              <a:rPr lang="en-US" b="1" i="1" dirty="0">
                <a:latin typeface="Times New Roman" panose="02020603050405020304" pitchFamily="18" charset="0"/>
                <a:cs typeface="Times New Roman" panose="02020603050405020304" pitchFamily="18" charset="0"/>
              </a:rPr>
              <a:t>transformers</a:t>
            </a:r>
            <a:r>
              <a:rPr lang="en-US" i="1" dirty="0">
                <a:latin typeface="Times New Roman" panose="02020603050405020304" pitchFamily="18" charset="0"/>
                <a:cs typeface="Times New Roman" panose="02020603050405020304" pitchFamily="18" charset="0"/>
              </a:rPr>
              <a:t>: This library provides state-of-the-art natural language processing models, including GPT-2, along with pre-trained models and tokenizers.</a:t>
            </a:r>
          </a:p>
          <a:p>
            <a:pPr marL="342900" indent="-342900" algn="just">
              <a:buAutoNum type="arabicPeriod" startAt="2"/>
            </a:pPr>
            <a:r>
              <a:rPr lang="en-US" i="1" dirty="0">
                <a:latin typeface="Times New Roman" panose="02020603050405020304" pitchFamily="18" charset="0"/>
                <a:cs typeface="Times New Roman" panose="02020603050405020304" pitchFamily="18" charset="0"/>
              </a:rPr>
              <a:t>These libraries enable the loading and utilization of a pre-trained GPT-2 language model and tokenizer for story generation.</a:t>
            </a:r>
          </a:p>
          <a:p>
            <a:pPr algn="just"/>
            <a:endParaRPr lang="en-US" i="1"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What  AI model used here ? </a:t>
            </a:r>
          </a:p>
          <a:p>
            <a:pPr algn="just"/>
            <a:r>
              <a:rPr lang="en-US" i="1" dirty="0">
                <a:latin typeface="Times New Roman" panose="02020603050405020304" pitchFamily="18" charset="0"/>
                <a:cs typeface="Times New Roman" panose="02020603050405020304" pitchFamily="18" charset="0"/>
              </a:rPr>
              <a:t>1.ChatGPT - The code uses the GPT-2 (Generative Pre-trained Transformer 2) model, which is an artificial intelligence model developed by Open AI. </a:t>
            </a:r>
          </a:p>
          <a:p>
            <a:pPr algn="just"/>
            <a:endParaRPr lang="en-US" i="1"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2.GPT-2 is a large-scale language model capable of generating coherent and contextually relevant text based on a given input prompt. It employs a transformer architecture, specifically designed for natural language processing tasks.</a:t>
            </a:r>
          </a:p>
          <a:p>
            <a:pPr algn="just"/>
            <a:endParaRPr lang="en-US" i="1"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3. The GPT2LMHeadModel class from the Transformers library is used to load a pre-trained GPT-2 model, which is then utilized for story generation based on user input prompts. </a:t>
            </a:r>
          </a:p>
          <a:p>
            <a:pPr algn="just"/>
            <a:r>
              <a:rPr lang="en-US" i="1" dirty="0">
                <a:latin typeface="Times New Roman" panose="02020603050405020304" pitchFamily="18" charset="0"/>
                <a:cs typeface="Times New Roman" panose="02020603050405020304" pitchFamily="18" charset="0"/>
              </a:rPr>
              <a:t>GPT-2 has been trained on a diverse range of text data from the internet, enabling it to generate human-like text across various domains and topics.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66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45995"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40454" y="3276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3620" y="169721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138237"/>
            <a:ext cx="8162925" cy="54181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381001" y="1448191"/>
            <a:ext cx="4495799" cy="3276208"/>
          </a:xfrm>
          <a:prstGeom prst="rect">
            <a:avLst/>
          </a:prstGeom>
        </p:spPr>
      </p:pic>
      <p:sp>
        <p:nvSpPr>
          <p:cNvPr id="12" name="AutoShape 4" descr="blob:https://web.whatsapp.com/2dccceae-fe36-49c4-8d64-2f2754943ef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4"/>
          <a:stretch>
            <a:fillRect/>
          </a:stretch>
        </p:blipFill>
        <p:spPr>
          <a:xfrm>
            <a:off x="5328804" y="1448191"/>
            <a:ext cx="4805795" cy="32762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62" y="938463"/>
            <a:ext cx="345306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References:</a:t>
            </a:r>
          </a:p>
        </p:txBody>
      </p:sp>
      <p:sp>
        <p:nvSpPr>
          <p:cNvPr id="3" name="TextBox 2"/>
          <p:cNvSpPr txBox="1"/>
          <p:nvPr/>
        </p:nvSpPr>
        <p:spPr>
          <a:xfrm>
            <a:off x="1118936" y="2261937"/>
            <a:ext cx="8169442"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mn-cs"/>
                <a:hlinkClick r:id="rId2"/>
              </a:rPr>
              <a:t>https</a:t>
            </a: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2"/>
              </a:rPr>
              <a:t>://numpy.org/</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rPr>
              <a:t>https://scikit-learn.org/stable/</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rPr>
              <a:t>https://keras.io/</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rPr>
              <a:t>https://matplotlib.org</a:t>
            </a: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mn-cs"/>
                <a:hlinkClick r:id="rId5"/>
              </a:rPr>
              <a:t>/</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4" name="Rectangle 3"/>
          <p:cNvSpPr/>
          <p:nvPr/>
        </p:nvSpPr>
        <p:spPr>
          <a:xfrm>
            <a:off x="1104717" y="1892605"/>
            <a:ext cx="8183661" cy="369332"/>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6"/>
              </a:rPr>
              <a:t>https://www.tensorflow.org/</a:t>
            </a: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45987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4800" y="290448"/>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CONCLUSION </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a:extLst>
              <a:ext uri="{FF2B5EF4-FFF2-40B4-BE49-F238E27FC236}">
                <a16:creationId xmlns:a16="http://schemas.microsoft.com/office/drawing/2014/main" id="{FE6CC828-F726-0975-78D5-2639F00FE6C1}"/>
              </a:ext>
            </a:extLst>
          </p:cNvPr>
          <p:cNvSpPr txBox="1"/>
          <p:nvPr/>
        </p:nvSpPr>
        <p:spPr>
          <a:xfrm>
            <a:off x="487170" y="1295400"/>
            <a:ext cx="9067800" cy="2954655"/>
          </a:xfrm>
          <a:prstGeom prst="rect">
            <a:avLst/>
          </a:prstGeom>
          <a:noFill/>
        </p:spPr>
        <p:txBody>
          <a:bodyPr wrap="square" rtlCol="0">
            <a:spAutoFit/>
          </a:bodyPr>
          <a:lstStyle/>
          <a:p>
            <a:endParaRPr lang="en-US" dirty="0"/>
          </a:p>
          <a:p>
            <a:pPr algn="just"/>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summary, the AI-powered text-to-story generator revolutionizes storytelling by combining advanced AI models with user-friendly interfaces. This innovation streamlines story creation, empowering users to save time, unleash creativity, and deliver high-quality narratives. With a focus on ethics, privacy, and continuous improvement, this solution promises to shape the future of storytelling, fostering engagement and connection in the digital age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400800" y="459092"/>
            <a:ext cx="272761" cy="2736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7" name="object 7"/>
          <p:cNvSpPr txBox="1">
            <a:spLocks noGrp="1"/>
          </p:cNvSpPr>
          <p:nvPr>
            <p:ph type="title" idx="4294967295"/>
          </p:nvPr>
        </p:nvSpPr>
        <p:spPr>
          <a:xfrm>
            <a:off x="450273" y="746413"/>
            <a:ext cx="709352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50273" y="2226420"/>
            <a:ext cx="8875568" cy="461665"/>
          </a:xfrm>
          <a:prstGeom prst="rect">
            <a:avLst/>
          </a:prstGeom>
          <a:noFill/>
        </p:spPr>
        <p:txBody>
          <a:bodyPr wrap="square" rtlCol="0">
            <a:spAutoFit/>
          </a:bodyPr>
          <a:lstStyle/>
          <a:p>
            <a:endParaRPr lang="en-IN" sz="2400" dirty="0">
              <a:latin typeface="Trebuchet MS" panose="020B0603020202020204" pitchFamily="34" charset="0"/>
            </a:endParaRPr>
          </a:p>
        </p:txBody>
      </p:sp>
      <p:sp>
        <p:nvSpPr>
          <p:cNvPr id="11" name="TextBox 10"/>
          <p:cNvSpPr txBox="1"/>
          <p:nvPr/>
        </p:nvSpPr>
        <p:spPr>
          <a:xfrm>
            <a:off x="685800" y="2226420"/>
            <a:ext cx="9286887" cy="260071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  	</a:t>
            </a:r>
            <a:r>
              <a:rPr lang="en-US" dirty="0"/>
              <a:t>Create an AI-driven system utilizing Generative Adversarial Networks (GANs) to transform plain text into engaging narratives. The system will analyze input text and generate captivating stories with coherent plots and characters. By harnessing the power of GANs, it aims to imbue the generated tales with creativity and diversity, enhancing user experience. Through iterative training and feedback loops, the model will continuously refine its storytelling capabilities, adapting to various genres and writing styles. Ultimately, this project seeks to revolutionize narrative generation, bridging the gap between raw text data and compelling storytelling.</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263959" y="533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Times New Roman" panose="02020603050405020304" pitchFamily="18" charset="0"/>
                <a:cs typeface="Times New Roman" panose="02020603050405020304" pitchFamily="18" charset="0"/>
              </a:rPr>
              <a:t>PROJECT</a:t>
            </a:r>
            <a:r>
              <a:rPr lang="en-IN" sz="4250" spc="-85" dirty="0">
                <a:latin typeface="Times New Roman" panose="02020603050405020304" pitchFamily="18" charset="0"/>
                <a:cs typeface="Times New Roman" panose="02020603050405020304" pitchFamily="18" charset="0"/>
              </a:rPr>
              <a:t> </a:t>
            </a:r>
            <a:r>
              <a:rPr lang="en-IN"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641248" y="1824425"/>
            <a:ext cx="8374200" cy="523220"/>
          </a:xfrm>
          <a:prstGeom prst="rect">
            <a:avLst/>
          </a:prstGeom>
          <a:noFill/>
        </p:spPr>
        <p:txBody>
          <a:bodyPr wrap="squar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Story Craft: AI-Powered Text-to-Story Generator</a:t>
            </a:r>
          </a:p>
        </p:txBody>
      </p:sp>
      <p:sp>
        <p:nvSpPr>
          <p:cNvPr id="24" name="TextBox 23"/>
          <p:cNvSpPr txBox="1"/>
          <p:nvPr/>
        </p:nvSpPr>
        <p:spPr>
          <a:xfrm>
            <a:off x="650224" y="2727807"/>
            <a:ext cx="8563881" cy="3139321"/>
          </a:xfrm>
          <a:prstGeom prst="rect">
            <a:avLst/>
          </a:prstGeom>
          <a:noFill/>
        </p:spPr>
        <p:txBody>
          <a:bodyPr wrap="square" rtlCol="0">
            <a:spAutoFit/>
          </a:bodyPr>
          <a:lstStyle/>
          <a:p>
            <a:pPr algn="just"/>
            <a:r>
              <a:rPr lang="en-US" sz="2200" dirty="0" smtClean="0">
                <a:latin typeface="Times New Roman" panose="02020603050405020304" pitchFamily="18" charset="0"/>
                <a:cs typeface="Times New Roman" panose="02020603050405020304" pitchFamily="18" charset="0"/>
              </a:rPr>
              <a:t>  Developing </a:t>
            </a:r>
            <a:r>
              <a:rPr lang="en-US" sz="2200" dirty="0">
                <a:latin typeface="Times New Roman" panose="02020603050405020304" pitchFamily="18" charset="0"/>
                <a:cs typeface="Times New Roman" panose="02020603050405020304" pitchFamily="18" charset="0"/>
              </a:rPr>
              <a:t>captivating stories demands time and creativity, posing a challenge for many. Addressing the need for personalized narrative content, this project aims to create an AI-powered text-to-story generator.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system must understand user prompts, produce original and engaging narratives, ensure quality, and navigate ethical considerations. This endeavor seeks to provide a user-friendly solution for diverse storytelling needs across entertainment, education, and marketing domains.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5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32088" y="249555"/>
            <a:ext cx="2844511"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8" name="TextBox 27"/>
          <p:cNvSpPr txBox="1"/>
          <p:nvPr/>
        </p:nvSpPr>
        <p:spPr>
          <a:xfrm>
            <a:off x="374495" y="1237942"/>
            <a:ext cx="876207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1.Research and Requirements Gathering: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user needs and preferences for story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Survey existing AI models and techniques suitable for text generation.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2.Data Collection and Preparation: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a diverse dataset of stories for model training.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and preprocess the data to ensure consistency and quality.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3.Model Selection and Training: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an appropriate AI model (e.g., GPT) for text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Fine-tune the selected model using the collected dataset.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4.Development of Text-to-Story Generator:</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the architecture for the story generation pipeline.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the system to accept user prompts and generate stories.</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5.Quality Assurance and Evaluation:</a:t>
            </a:r>
          </a:p>
          <a:p>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Develop metrics for assessing the quality of generated stories.</a:t>
            </a:r>
          </a:p>
          <a:p>
            <a:r>
              <a:rPr lang="en-US" dirty="0">
                <a:latin typeface="Times New Roman" panose="02020603050405020304" pitchFamily="18" charset="0"/>
                <a:cs typeface="Times New Roman" panose="02020603050405020304" pitchFamily="18" charset="0"/>
              </a:rPr>
              <a:t>          * Conduct thorough testing to ensure coherence, creativity, and relevance.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59"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8" name="TextBox 27"/>
          <p:cNvSpPr txBox="1"/>
          <p:nvPr/>
        </p:nvSpPr>
        <p:spPr>
          <a:xfrm>
            <a:off x="439172" y="228600"/>
            <a:ext cx="8762076" cy="72943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6.User Interface Design and Development: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an intuitive interface for users to interact with the system.</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Incorporate features for inputting prompts and receiving generated stories.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7.Ethical Considerations and Safeguards: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measures to prevent plagiarism and bias in generated content.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user privacy and data protection throughout the system.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8.Documentation and Deployment: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the project including its methodology, implementation details, and user instructions.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9.Feedback Collection and Iteration: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feedback from users and stakeholders on the generated stories and user experience.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10.Maintenance and Updates: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 the system for performance issues and bugs.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Keep the AI model updated with new data and advancements in the field.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11.Community Engagement and Outreach: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Promote the project to relevant communities and stakeholders.</a:t>
            </a:r>
          </a:p>
          <a:p>
            <a:r>
              <a:rPr lang="en-US" dirty="0">
                <a:latin typeface="Times New Roman" panose="02020603050405020304" pitchFamily="18" charset="0"/>
                <a:cs typeface="Times New Roman" panose="02020603050405020304" pitchFamily="18" charset="0"/>
              </a:rPr>
              <a:t>              * Encourage collaboration and contributions to enhance the system's capabilities.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668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66737" y="295472"/>
            <a:ext cx="575786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Rectangle 3"/>
          <p:cNvSpPr>
            <a:spLocks noChangeArrowheads="1"/>
          </p:cNvSpPr>
          <p:nvPr/>
        </p:nvSpPr>
        <p:spPr bwMode="auto">
          <a:xfrm>
            <a:off x="566737" y="1410355"/>
            <a:ext cx="878358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1.User-Friendly Interface:</a:t>
            </a:r>
            <a:r>
              <a:rPr lang="en-US" sz="2000" dirty="0">
                <a:latin typeface="Times New Roman" panose="02020603050405020304" pitchFamily="18" charset="0"/>
                <a:cs typeface="Times New Roman" panose="02020603050405020304" pitchFamily="18" charset="0"/>
              </a:rPr>
              <a:t> Designing an intuitive interface that allows users to input prompts easily and interact with the system effectively.</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2.AI Model Development:</a:t>
            </a:r>
            <a:r>
              <a:rPr lang="en-US" sz="2000" dirty="0">
                <a:latin typeface="Times New Roman" panose="02020603050405020304" pitchFamily="18" charset="0"/>
                <a:cs typeface="Times New Roman" panose="02020603050405020304" pitchFamily="18" charset="0"/>
              </a:rPr>
              <a:t> Training an AI model on a diverse dataset of stories to understand the nuances of storytelling and generate contextually relevant narratives.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3.Quality Assurance:</a:t>
            </a:r>
            <a:r>
              <a:rPr lang="en-US" sz="2000" dirty="0">
                <a:latin typeface="Times New Roman" panose="02020603050405020304" pitchFamily="18" charset="0"/>
                <a:cs typeface="Times New Roman" panose="02020603050405020304" pitchFamily="18" charset="0"/>
              </a:rPr>
              <a:t> Implementing measures to ensure the generated stories meet quality standards in terms of coherence, creativity, and relevance to the input prompt.</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4.Ethical Considerations:</a:t>
            </a:r>
            <a:r>
              <a:rPr lang="en-US" sz="2000" dirty="0">
                <a:latin typeface="Times New Roman" panose="02020603050405020304" pitchFamily="18" charset="0"/>
                <a:cs typeface="Times New Roman" panose="02020603050405020304" pitchFamily="18" charset="0"/>
              </a:rPr>
              <a:t> Addressing ethical concerns related to content generation, such as avoiding plagiarism, bias, and inappropriate material, while prioritizing user privacy and data protection.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5.Deployment and Feedback:</a:t>
            </a:r>
            <a:r>
              <a:rPr lang="en-US" sz="2000" dirty="0">
                <a:latin typeface="Times New Roman" panose="02020603050405020304" pitchFamily="18" charset="0"/>
                <a:cs typeface="Times New Roman" panose="02020603050405020304" pitchFamily="18" charset="0"/>
              </a:rPr>
              <a:t> Deploying the text-to-story generator for public use and gathering feedback from users to iteratively improve the system's performance and user experience.</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4003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70583"/>
            <a:ext cx="56388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173182" y="878204"/>
            <a:ext cx="9067800" cy="646330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1.Content Creators:</a:t>
            </a:r>
            <a:r>
              <a:rPr lang="en-US" dirty="0">
                <a:latin typeface="Times New Roman" panose="02020603050405020304" pitchFamily="18" charset="0"/>
                <a:cs typeface="Times New Roman" panose="02020603050405020304" pitchFamily="18" charset="0"/>
              </a:rPr>
              <a:t> Writers, authors, and content creators looking for inspiration or assistance in generating story ideas or plot outlines.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2.Educators:</a:t>
            </a:r>
            <a:r>
              <a:rPr lang="en-US" dirty="0">
                <a:latin typeface="Times New Roman" panose="02020603050405020304" pitchFamily="18" charset="0"/>
                <a:cs typeface="Times New Roman" panose="02020603050405020304" pitchFamily="18" charset="0"/>
              </a:rPr>
              <a:t> Teachers, professors, and educational institutions seeking engaging and interactive learning materials for students.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3.Marketers:</a:t>
            </a:r>
            <a:r>
              <a:rPr lang="en-US" dirty="0">
                <a:latin typeface="Times New Roman" panose="02020603050405020304" pitchFamily="18" charset="0"/>
                <a:cs typeface="Times New Roman" panose="02020603050405020304" pitchFamily="18" charset="0"/>
              </a:rPr>
              <a:t> Marketing professionals and advertisers aiming to create personalized and compelling storytelling content for brand campaigns or advertisements.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4.Entertainment Industry:</a:t>
            </a:r>
            <a:r>
              <a:rPr lang="en-US" dirty="0">
                <a:latin typeface="Times New Roman" panose="02020603050405020304" pitchFamily="18" charset="0"/>
                <a:cs typeface="Times New Roman" panose="02020603050405020304" pitchFamily="18" charset="0"/>
              </a:rPr>
              <a:t> Filmmakers, game developers, and other creatives interested in generating story concepts or narratives for movies, TV shows, video games, and other forms of entertainment media.</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5.Publishers:</a:t>
            </a:r>
            <a:r>
              <a:rPr lang="en-US" dirty="0">
                <a:latin typeface="Times New Roman" panose="02020603050405020304" pitchFamily="18" charset="0"/>
                <a:cs typeface="Times New Roman" panose="02020603050405020304" pitchFamily="18" charset="0"/>
              </a:rPr>
              <a:t> Publishing companies and editors looking for fresh story ideas or manuscripts to publish.</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6.Individual Users:</a:t>
            </a:r>
            <a:r>
              <a:rPr lang="en-US" dirty="0">
                <a:latin typeface="Times New Roman" panose="02020603050405020304" pitchFamily="18" charset="0"/>
                <a:cs typeface="Times New Roman" panose="02020603050405020304" pitchFamily="18" charset="0"/>
              </a:rPr>
              <a:t> Hobbyists, enthusiasts, or anyone interested in exploring creative writing or storytelling as a recreational activity.</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7.Language Learners:</a:t>
            </a:r>
            <a:r>
              <a:rPr lang="en-US" dirty="0">
                <a:latin typeface="Times New Roman" panose="02020603050405020304" pitchFamily="18" charset="0"/>
                <a:cs typeface="Times New Roman" panose="02020603050405020304" pitchFamily="18" charset="0"/>
              </a:rPr>
              <a:t> Individuals learning a new language who may benefit from generating stories to practice their language skills.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44200" y="7159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1290" y="19393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20425" y="16992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69212"/>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9" name="TextBox 18"/>
          <p:cNvSpPr txBox="1"/>
          <p:nvPr/>
        </p:nvSpPr>
        <p:spPr>
          <a:xfrm flipH="1">
            <a:off x="5764209" y="9248775"/>
            <a:ext cx="6635751" cy="2971800"/>
          </a:xfrm>
          <a:prstGeom prst="rect">
            <a:avLst/>
          </a:prstGeom>
          <a:noFill/>
        </p:spPr>
        <p:txBody>
          <a:bodyPr wrap="square" rtlCol="0">
            <a:spAutoFit/>
          </a:bodyPr>
          <a:lstStyle/>
          <a:p>
            <a:endParaRPr lang="en-IN" dirty="0"/>
          </a:p>
        </p:txBody>
      </p:sp>
      <p:sp>
        <p:nvSpPr>
          <p:cNvPr id="14" name="Rectangle 13"/>
          <p:cNvSpPr/>
          <p:nvPr/>
        </p:nvSpPr>
        <p:spPr>
          <a:xfrm>
            <a:off x="687453" y="1285568"/>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latin typeface="Times New Roman" panose="02020603050405020304" pitchFamily="18" charset="0"/>
                <a:cs typeface="Times New Roman" panose="02020603050405020304" pitchFamily="18" charset="0"/>
              </a:rPr>
              <a:t>	SOLUTIONS </a:t>
            </a:r>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Inspiration Engine</a:t>
            </a:r>
          </a:p>
          <a:p>
            <a:r>
              <a:rPr lang="en-IN" sz="2400" dirty="0">
                <a:latin typeface="Times New Roman" panose="02020603050405020304" pitchFamily="18" charset="0"/>
                <a:cs typeface="Times New Roman" panose="02020603050405020304" pitchFamily="18" charset="0"/>
              </a:rPr>
              <a:t>2. Efficiency Booster</a:t>
            </a:r>
          </a:p>
          <a:p>
            <a:r>
              <a:rPr lang="en-IN" sz="2400" dirty="0">
                <a:latin typeface="Times New Roman" panose="02020603050405020304" pitchFamily="18" charset="0"/>
                <a:cs typeface="Times New Roman" panose="02020603050405020304" pitchFamily="18" charset="0"/>
              </a:rPr>
              <a:t>3. Personalized Storytelling</a:t>
            </a:r>
          </a:p>
          <a:p>
            <a:r>
              <a:rPr lang="en-IN" sz="2400" dirty="0">
                <a:latin typeface="Times New Roman" panose="02020603050405020304" pitchFamily="18" charset="0"/>
                <a:cs typeface="Times New Roman" panose="02020603050405020304" pitchFamily="18" charset="0"/>
              </a:rPr>
              <a:t>4. Quality Assurance</a:t>
            </a:r>
          </a:p>
          <a:p>
            <a:r>
              <a:rPr lang="en-IN" sz="2400" dirty="0">
                <a:latin typeface="Times New Roman" panose="02020603050405020304" pitchFamily="18" charset="0"/>
                <a:cs typeface="Times New Roman" panose="02020603050405020304" pitchFamily="18" charset="0"/>
              </a:rPr>
              <a:t>5. Ethical Compliance</a:t>
            </a:r>
          </a:p>
          <a:p>
            <a:r>
              <a:rPr lang="en-IN" sz="2400" dirty="0">
                <a:latin typeface="Times New Roman" panose="02020603050405020304" pitchFamily="18" charset="0"/>
                <a:cs typeface="Times New Roman" panose="02020603050405020304" pitchFamily="18" charset="0"/>
              </a:rPr>
              <a:t>6. Seamless Integration</a:t>
            </a:r>
          </a:p>
          <a:p>
            <a:r>
              <a:rPr lang="en-IN" sz="2400" dirty="0">
                <a:latin typeface="Times New Roman" panose="02020603050405020304" pitchFamily="18" charset="0"/>
                <a:cs typeface="Times New Roman" panose="02020603050405020304" pitchFamily="18" charset="0"/>
              </a:rPr>
              <a:t>7. Customization Options</a:t>
            </a:r>
          </a:p>
          <a:p>
            <a:r>
              <a:rPr lang="en-IN" sz="2400" dirty="0">
                <a:latin typeface="Times New Roman" panose="02020603050405020304" pitchFamily="18" charset="0"/>
                <a:cs typeface="Times New Roman" panose="02020603050405020304" pitchFamily="18" charset="0"/>
              </a:rPr>
              <a:t>8. Interactive Feedback</a:t>
            </a:r>
          </a:p>
          <a:p>
            <a:r>
              <a:rPr lang="en-IN" sz="2400" dirty="0">
                <a:latin typeface="Times New Roman" panose="02020603050405020304" pitchFamily="18" charset="0"/>
                <a:cs typeface="Times New Roman" panose="02020603050405020304" pitchFamily="18" charset="0"/>
              </a:rPr>
              <a:t>9. Multi-Platform Accessibility</a:t>
            </a:r>
          </a:p>
          <a:p>
            <a:r>
              <a:rPr lang="en-IN" sz="2400" dirty="0">
                <a:latin typeface="Times New Roman" panose="02020603050405020304" pitchFamily="18" charset="0"/>
                <a:cs typeface="Times New Roman" panose="02020603050405020304" pitchFamily="18" charset="0"/>
              </a:rPr>
              <a:t>10.Scalability</a:t>
            </a:r>
          </a:p>
          <a:p>
            <a:r>
              <a:rPr lang="en-IN" sz="2400" dirty="0">
                <a:latin typeface="Times New Roman" panose="02020603050405020304" pitchFamily="18" charset="0"/>
                <a:cs typeface="Times New Roman" panose="02020603050405020304" pitchFamily="18" charset="0"/>
              </a:rPr>
              <a:t>11.Continuous Improvement</a:t>
            </a:r>
          </a:p>
          <a:p>
            <a:r>
              <a:rPr lang="en-IN" sz="2400" dirty="0">
                <a:latin typeface="Times New Roman" panose="02020603050405020304" pitchFamily="18" charset="0"/>
                <a:cs typeface="Times New Roman" panose="02020603050405020304" pitchFamily="18" charset="0"/>
              </a:rPr>
              <a:t>12.User Education and Support</a:t>
            </a:r>
          </a:p>
        </p:txBody>
      </p:sp>
      <p:sp>
        <p:nvSpPr>
          <p:cNvPr id="15" name="Rectangle 14"/>
          <p:cNvSpPr/>
          <p:nvPr/>
        </p:nvSpPr>
        <p:spPr>
          <a:xfrm>
            <a:off x="5503545" y="1295400"/>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VALUE PROPOSITIONS</a:t>
            </a: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Time Savings</a:t>
            </a:r>
          </a:p>
          <a:p>
            <a:r>
              <a:rPr lang="en-US" sz="2400" dirty="0">
                <a:latin typeface="Times New Roman" panose="02020603050405020304" pitchFamily="18" charset="0"/>
                <a:cs typeface="Times New Roman" panose="02020603050405020304" pitchFamily="18" charset="0"/>
              </a:rPr>
              <a:t>2. Enhanced Creativity</a:t>
            </a:r>
          </a:p>
          <a:p>
            <a:r>
              <a:rPr lang="en-US" sz="2400" dirty="0">
                <a:latin typeface="Times New Roman" panose="02020603050405020304" pitchFamily="18" charset="0"/>
                <a:cs typeface="Times New Roman" panose="02020603050405020304" pitchFamily="18" charset="0"/>
              </a:rPr>
              <a:t>3. Relevance and Engagement</a:t>
            </a:r>
          </a:p>
          <a:p>
            <a:r>
              <a:rPr lang="en-US" sz="2400" dirty="0">
                <a:latin typeface="Times New Roman" panose="02020603050405020304" pitchFamily="18" charset="0"/>
                <a:cs typeface="Times New Roman" panose="02020603050405020304" pitchFamily="18" charset="0"/>
              </a:rPr>
              <a:t>4. Quality Assurance</a:t>
            </a:r>
          </a:p>
          <a:p>
            <a:r>
              <a:rPr lang="en-US" sz="2400" dirty="0">
                <a:latin typeface="Times New Roman" panose="02020603050405020304" pitchFamily="18" charset="0"/>
                <a:cs typeface="Times New Roman" panose="02020603050405020304" pitchFamily="18" charset="0"/>
              </a:rPr>
              <a:t>5. Ethical Integrity</a:t>
            </a:r>
          </a:p>
          <a:p>
            <a:r>
              <a:rPr lang="en-US" sz="2400" dirty="0">
                <a:latin typeface="Times New Roman" panose="02020603050405020304" pitchFamily="18" charset="0"/>
                <a:cs typeface="Times New Roman" panose="02020603050405020304" pitchFamily="18" charset="0"/>
              </a:rPr>
              <a:t>6. Cost-Efficiency</a:t>
            </a:r>
          </a:p>
          <a:p>
            <a:r>
              <a:rPr lang="en-US" sz="2400" dirty="0">
                <a:latin typeface="Times New Roman" panose="02020603050405020304" pitchFamily="18" charset="0"/>
                <a:cs typeface="Times New Roman" panose="02020603050405020304" pitchFamily="18" charset="0"/>
              </a:rPr>
              <a:t>7. Competitive Advantage</a:t>
            </a:r>
          </a:p>
          <a:p>
            <a:r>
              <a:rPr lang="en-US" sz="2400" dirty="0">
                <a:latin typeface="Times New Roman" panose="02020603050405020304" pitchFamily="18" charset="0"/>
                <a:cs typeface="Times New Roman" panose="02020603050405020304" pitchFamily="18" charset="0"/>
              </a:rPr>
              <a:t>8. Increased Productivity</a:t>
            </a:r>
          </a:p>
          <a:p>
            <a:r>
              <a:rPr lang="en-US" sz="2400" dirty="0">
                <a:latin typeface="Times New Roman" panose="02020603050405020304" pitchFamily="18" charset="0"/>
                <a:cs typeface="Times New Roman" panose="02020603050405020304" pitchFamily="18" charset="0"/>
              </a:rPr>
              <a:t>9. Enhanced User Experience</a:t>
            </a:r>
          </a:p>
          <a:p>
            <a:r>
              <a:rPr lang="en-US" sz="2400" dirty="0">
                <a:latin typeface="Times New Roman" panose="02020603050405020304" pitchFamily="18" charset="0"/>
                <a:cs typeface="Times New Roman" panose="02020603050405020304" pitchFamily="18" charset="0"/>
              </a:rPr>
              <a:t>10. Flexibility</a:t>
            </a:r>
          </a:p>
          <a:p>
            <a:r>
              <a:rPr lang="en-US" sz="2400" dirty="0">
                <a:latin typeface="Times New Roman" panose="02020603050405020304" pitchFamily="18" charset="0"/>
                <a:cs typeface="Times New Roman" panose="02020603050405020304" pitchFamily="18" charset="0"/>
              </a:rPr>
              <a:t>11. Innovation Catalyst</a:t>
            </a:r>
          </a:p>
          <a:p>
            <a:r>
              <a:rPr lang="en-US" sz="2400" dirty="0">
                <a:latin typeface="Times New Roman" panose="02020603050405020304" pitchFamily="18" charset="0"/>
                <a:cs typeface="Times New Roman" panose="02020603050405020304" pitchFamily="18" charset="0"/>
              </a:rPr>
              <a:t>12. Rust and Credibility</a:t>
            </a:r>
          </a:p>
          <a:p>
            <a:pPr algn="ct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4800" y="200646"/>
            <a:ext cx="79248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p:cNvSpPr txBox="1"/>
          <p:nvPr/>
        </p:nvSpPr>
        <p:spPr>
          <a:xfrm>
            <a:off x="304800" y="1053991"/>
            <a:ext cx="9518073"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Inspiration Engine</a:t>
            </a:r>
            <a:r>
              <a:rPr lang="en-US" dirty="0">
                <a:latin typeface="Times New Roman" panose="02020603050405020304" pitchFamily="18" charset="0"/>
                <a:cs typeface="Times New Roman" panose="02020603050405020304" pitchFamily="18" charset="0"/>
              </a:rPr>
              <a:t>: Ignite creativity with an extensive repository of diverse and unique story ideas.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Efficiency Booster</a:t>
            </a:r>
            <a:r>
              <a:rPr lang="en-US" dirty="0">
                <a:latin typeface="Times New Roman" panose="02020603050405020304" pitchFamily="18" charset="0"/>
                <a:cs typeface="Times New Roman" panose="02020603050405020304" pitchFamily="18" charset="0"/>
              </a:rPr>
              <a:t>: Turbocharge content creation by automating the process of story generation, saving valuable time and effort.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Personalized Storytelling</a:t>
            </a:r>
            <a:r>
              <a:rPr lang="en-US" dirty="0">
                <a:latin typeface="Times New Roman" panose="02020603050405020304" pitchFamily="18" charset="0"/>
                <a:cs typeface="Times New Roman" panose="02020603050405020304" pitchFamily="18" charset="0"/>
              </a:rPr>
              <a:t>: Tailor-made narratives that resonate with specific themes, audiences, and preferences, ensuring maximum relevance and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Quality Assurance: </a:t>
            </a:r>
            <a:r>
              <a:rPr lang="en-US" dirty="0">
                <a:latin typeface="Times New Roman" panose="02020603050405020304" pitchFamily="18" charset="0"/>
                <a:cs typeface="Times New Roman" panose="02020603050405020304" pitchFamily="18" charset="0"/>
              </a:rPr>
              <a:t>Elevate storytelling standards with meticulously crafted narratives that uphold the highest levels of coherence, creativity, and relevance.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Ethical Compliance</a:t>
            </a:r>
            <a:r>
              <a:rPr lang="en-US" dirty="0">
                <a:latin typeface="Times New Roman" panose="02020603050405020304" pitchFamily="18" charset="0"/>
                <a:cs typeface="Times New Roman" panose="02020603050405020304" pitchFamily="18" charset="0"/>
              </a:rPr>
              <a:t>: Uphold integrity and trustworthiness with ethical guidelines and safeguards that prevent issues like plagiarism, bias, or inappropriate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Seamlessly integrate the text-to-story generator into existing workflows and platforms, enhancing productivity and workflow efficiency.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Customization Options</a:t>
            </a:r>
            <a:r>
              <a:rPr lang="en-US" dirty="0">
                <a:latin typeface="Times New Roman" panose="02020603050405020304" pitchFamily="18" charset="0"/>
                <a:cs typeface="Times New Roman" panose="02020603050405020304" pitchFamily="18" charset="0"/>
              </a:rPr>
              <a:t>: Customize story generation parameters to suit individual needs and preferences, allowing for a truly personalized storytelling experience.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475</TotalTime>
  <Words>1208</Words>
  <Application>Microsoft Office PowerPoint</Application>
  <PresentationFormat>Widescreen</PresentationFormat>
  <Paragraphs>159</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Rounded MT Bold</vt:lpstr>
      <vt:lpstr>Calibri</vt:lpstr>
      <vt:lpstr>Times New Roman</vt:lpstr>
      <vt:lpstr>Trebuchet MS</vt:lpstr>
      <vt:lpstr>Wingdings 3</vt:lpstr>
      <vt:lpstr>Office Theme</vt:lpstr>
      <vt:lpstr>Facet</vt:lpstr>
      <vt:lpstr>PowerPoint Presentation</vt:lpstr>
      <vt:lpstr>PROBLEM STATEMENT</vt:lpstr>
      <vt:lpstr>PROJECT TITLE</vt:lpstr>
      <vt:lpstr>AGENDA</vt:lpstr>
      <vt:lpstr>PowerPoint Presentation</vt:lpstr>
      <vt:lpstr>PROJECT OVERVIEW</vt:lpstr>
      <vt:lpstr>WHO ARE THE END USERS?</vt:lpstr>
      <vt:lpstr> SOLUTION AND ITS VALUE PROPOSITION</vt:lpstr>
      <vt:lpstr>THE WOW IN OUR SOLUTION</vt:lpstr>
      <vt:lpstr>TECHNICAL SOLUTION</vt:lpstr>
      <vt:lpstr>PowerPoint Presentation</vt:lpstr>
      <vt:lpstr>RESULTS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Arun kumar J  Vengadashan S Vishwa S Murugananthan C</dc:title>
  <dc:creator>Vengadashan Shanmugam</dc:creator>
  <cp:lastModifiedBy>Admin</cp:lastModifiedBy>
  <cp:revision>34</cp:revision>
  <dcterms:created xsi:type="dcterms:W3CDTF">2024-04-01T15:34:00Z</dcterms:created>
  <dcterms:modified xsi:type="dcterms:W3CDTF">2024-04-05T14:19:51Z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