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91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97" name="Rectangle 1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66" name="Rectangle 12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67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8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2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73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7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indent="0" marL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3A1CC3-2375-41D4-9E03-427CAF2A4C1A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0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59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0" name="Oval 13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1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2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3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4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66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6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F16868-8199-4C2C-A5B1-63AEE139F88E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48" name="Rectangle 1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9" name="Oval 19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Oval 21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1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2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3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4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7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758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D9FF7F-6988-44CC-821B-644E70CD2F73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4" name="Rectangle 18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44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5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1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12C299-16B2-4475-990D-751901EACC14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9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FE86839-B9D8-4651-8783-F325ECE74E65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484F64-32F6-45C5-931F-ADC1662401D0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0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p>
            <a:endParaRPr dirty="0" lang="en-US"/>
          </a:p>
        </p:txBody>
      </p:sp>
      <p:sp>
        <p:nvSpPr>
          <p:cNvPr id="104870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7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p>
            <a:fld id="{53086D93-FCAC-47E0-A2EE-787E62CA814C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8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32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3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8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9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4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4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p>
            <a:fld id="{CDA879A6-0FD0-4734-A311-86BFCA472E6E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6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C9CA7B-DFD4-44B5-8C60-D14B8CD1FB59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04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05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6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7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8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9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algn="l" indent="0" marL="0">
              <a:buNone/>
              <a:defRPr cap="all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4E6425-0181-43F2-84FC-787E803FD2F8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8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BDB8791-F1B0-41E7-B7FD-A781E65C4266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DD63B2-E120-4ED8-B27B-C685F510A5FE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2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A18ACC-A947-437B-A130-35BD54FDF1E9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6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8D7E02-BCB8-4D50-A234-369438C08659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72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0" name="Rectangle 6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98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99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0" name="Oval 18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1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2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3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4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5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06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0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08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9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0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E86A4C-8E40-4F87-A4F0-01A0687C5742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8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13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74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75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6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7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8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9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0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8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8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algn="ctr"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E72C73-2D91-4E12-BA25-F0AA0C03599B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jpe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000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dirty="0" lang="en-US"/>
              <a:t>6/30/2025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000" i="0">
                <a:solidFill>
                  <a:schemeClr val="accent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9" name="Rectangle 2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sz="36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1154955" y="1477588"/>
            <a:ext cx="8825658" cy="861421"/>
          </a:xfrm>
        </p:spPr>
        <p:txBody>
          <a:bodyPr/>
          <a:p>
            <a:r>
              <a:rPr dirty="0" sz="8000" lang="en-US" err="1"/>
              <a:t>HematoVision</a:t>
            </a:r>
            <a:endParaRPr dirty="0" sz="8000" lang="en-US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154955" y="2339009"/>
            <a:ext cx="8929949" cy="861420"/>
          </a:xfrm>
        </p:spPr>
        <p:txBody>
          <a:bodyPr>
            <a:normAutofit/>
          </a:bodyPr>
          <a:p>
            <a:r>
              <a:rPr dirty="0" sz="2000" lang="en-US">
                <a:solidFill>
                  <a:schemeClr val="bg2">
                    <a:lumMod val="75000"/>
                  </a:schemeClr>
                </a:solidFill>
              </a:rPr>
              <a:t>Blood Cell Classification Using Transfer Learning</a:t>
            </a:r>
          </a:p>
        </p:txBody>
      </p:sp>
      <p:sp>
        <p:nvSpPr>
          <p:cNvPr id="1048601" name="TextBox 4"/>
          <p:cNvSpPr txBox="1"/>
          <p:nvPr/>
        </p:nvSpPr>
        <p:spPr>
          <a:xfrm>
            <a:off x="3048000" y="3241021"/>
            <a:ext cx="6096000" cy="11582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						</a:t>
            </a:r>
            <a:r>
              <a:rPr b="1" dirty="0" lang="en-US">
                <a:solidFill>
                  <a:srgbClr val="FFFFFF"/>
                </a:solidFill>
              </a:rPr>
              <a:t>B</a:t>
            </a:r>
            <a:r>
              <a:rPr b="1" dirty="0" lang="en-US">
                <a:solidFill>
                  <a:srgbClr val="FFFFFF"/>
                </a:solidFill>
              </a:rPr>
              <a:t>y</a:t>
            </a:r>
            <a:endParaRPr b="1" dirty="0"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b="1" dirty="0"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      		</a:t>
            </a:r>
            <a:r>
              <a:rPr b="1" dirty="0" lang="en-US">
                <a:solidFill>
                  <a:srgbClr val="FFFFFF"/>
                </a:solidFill>
              </a:rPr>
              <a:t>P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R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V</a:t>
            </a:r>
            <a:r>
              <a:rPr b="1" dirty="0" lang="en-US">
                <a:solidFill>
                  <a:srgbClr val="FFFFFF"/>
                </a:solidFill>
              </a:rPr>
              <a:t>ADA </a:t>
            </a:r>
            <a:r>
              <a:rPr b="1" dirty="0" lang="en-US">
                <a:solidFill>
                  <a:srgbClr val="FFFFFF"/>
                </a:solidFill>
              </a:rPr>
              <a:t>CHINNA </a:t>
            </a:r>
            <a:r>
              <a:rPr b="1" dirty="0" lang="en-US">
                <a:solidFill>
                  <a:srgbClr val="FFFFFF"/>
                </a:solidFill>
              </a:rPr>
              <a:t>-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2</a:t>
            </a:r>
            <a:r>
              <a:rPr b="1" dirty="0" lang="en-US">
                <a:solidFill>
                  <a:srgbClr val="FFFFFF"/>
                </a:solidFill>
              </a:rPr>
              <a:t>3</a:t>
            </a:r>
            <a:r>
              <a:rPr b="1" dirty="0" lang="en-US">
                <a:solidFill>
                  <a:srgbClr val="FFFFFF"/>
                </a:solidFill>
              </a:rPr>
              <a:t>P</a:t>
            </a:r>
            <a:r>
              <a:rPr b="1" dirty="0" lang="en-US">
                <a:solidFill>
                  <a:srgbClr val="FFFFFF"/>
                </a:solidFill>
              </a:rPr>
              <a:t>35A0357 </a:t>
            </a:r>
            <a:endParaRPr b="1" dirty="0"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M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C</a:t>
            </a:r>
            <a:r>
              <a:rPr b="1" dirty="0" lang="en-US">
                <a:solidFill>
                  <a:srgbClr val="FFFFFF"/>
                </a:solidFill>
              </a:rPr>
              <a:t>H</a:t>
            </a:r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NICAL </a:t>
            </a:r>
            <a:r>
              <a:rPr b="1" dirty="0" lang="en-US">
                <a:solidFill>
                  <a:srgbClr val="FFFFFF"/>
                </a:solidFill>
              </a:rPr>
              <a:t>ENGINEERING </a:t>
            </a:r>
            <a:endParaRPr b="1" dirty="0"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b="1" dirty="0" lang="en-US">
                <a:solidFill>
                  <a:srgbClr val="FFFFFF"/>
                </a:solidFill>
              </a:rPr>
              <a:t>A</a:t>
            </a:r>
            <a:r>
              <a:rPr b="1" dirty="0" lang="en-US">
                <a:solidFill>
                  <a:srgbClr val="FFFFFF"/>
                </a:solidFill>
              </a:rPr>
              <a:t>D</a:t>
            </a:r>
            <a:r>
              <a:rPr b="1" dirty="0" lang="en-US">
                <a:solidFill>
                  <a:srgbClr val="FFFFFF"/>
                </a:solidFill>
              </a:rPr>
              <a:t>I</a:t>
            </a:r>
            <a:r>
              <a:rPr b="1" dirty="0" lang="en-US">
                <a:solidFill>
                  <a:srgbClr val="FFFFFF"/>
                </a:solidFill>
              </a:rPr>
              <a:t>T</a:t>
            </a:r>
            <a:r>
              <a:rPr b="1" dirty="0" lang="en-US">
                <a:solidFill>
                  <a:srgbClr val="FFFFFF"/>
                </a:solidFill>
              </a:rPr>
              <a:t>YA </a:t>
            </a:r>
            <a:r>
              <a:rPr b="1" dirty="0" lang="en-US">
                <a:solidFill>
                  <a:srgbClr val="FFFFFF"/>
                </a:solidFill>
              </a:rPr>
              <a:t>C</a:t>
            </a:r>
            <a:r>
              <a:rPr b="1" dirty="0" lang="en-US">
                <a:solidFill>
                  <a:srgbClr val="FFFFFF"/>
                </a:solidFill>
              </a:rPr>
              <a:t>O</a:t>
            </a:r>
            <a:r>
              <a:rPr b="1" dirty="0" lang="en-US">
                <a:solidFill>
                  <a:srgbClr val="FFFFFF"/>
                </a:solidFill>
              </a:rPr>
              <a:t>L</a:t>
            </a:r>
            <a:r>
              <a:rPr b="1" dirty="0" lang="en-US">
                <a:solidFill>
                  <a:srgbClr val="FFFFFF"/>
                </a:solidFill>
              </a:rPr>
              <a:t>L</a:t>
            </a:r>
            <a:r>
              <a:rPr b="1" dirty="0" lang="en-US">
                <a:solidFill>
                  <a:srgbClr val="FFFFFF"/>
                </a:solidFill>
              </a:rPr>
              <a:t>EGE </a:t>
            </a:r>
            <a:r>
              <a:rPr b="1" dirty="0" lang="en-US">
                <a:solidFill>
                  <a:srgbClr val="FFFFFF"/>
                </a:solidFill>
              </a:rPr>
              <a:t>OF 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G</a:t>
            </a:r>
            <a:r>
              <a:rPr b="1" dirty="0" lang="en-US">
                <a:solidFill>
                  <a:srgbClr val="FFFFFF"/>
                </a:solidFill>
              </a:rPr>
              <a:t>I</a:t>
            </a:r>
            <a:r>
              <a:rPr b="1" dirty="0" lang="en-US">
                <a:solidFill>
                  <a:srgbClr val="FFFFFF"/>
                </a:solidFill>
              </a:rPr>
              <a:t>N</a:t>
            </a:r>
            <a:r>
              <a:rPr b="1" dirty="0" lang="en-US">
                <a:solidFill>
                  <a:srgbClr val="FFFFFF"/>
                </a:solidFill>
              </a:rPr>
              <a:t>EERING </a:t>
            </a:r>
            <a:r>
              <a:rPr b="1" dirty="0" lang="en-US">
                <a:solidFill>
                  <a:srgbClr val="FFFFFF"/>
                </a:solidFill>
              </a:rPr>
              <a:t>&amp;</a:t>
            </a:r>
            <a:r>
              <a:rPr b="1" dirty="0" lang="en-US">
                <a:solidFill>
                  <a:srgbClr val="FFFFFF"/>
                </a:solidFill>
              </a:rPr>
              <a:t> </a:t>
            </a:r>
            <a:r>
              <a:rPr b="1" dirty="0" lang="en-US">
                <a:solidFill>
                  <a:srgbClr val="FFFFFF"/>
                </a:solidFill>
              </a:rPr>
              <a:t>T</a:t>
            </a:r>
            <a:r>
              <a:rPr b="1" dirty="0" lang="en-US">
                <a:solidFill>
                  <a:srgbClr val="FFFFFF"/>
                </a:solidFill>
              </a:rPr>
              <a:t>E</a:t>
            </a:r>
            <a:r>
              <a:rPr b="1" dirty="0" lang="en-US">
                <a:solidFill>
                  <a:srgbClr val="FFFFFF"/>
                </a:solidFill>
              </a:rPr>
              <a:t>C</a:t>
            </a:r>
            <a:r>
              <a:rPr b="1" dirty="0" lang="en-US">
                <a:solidFill>
                  <a:srgbClr val="FFFFFF"/>
                </a:solidFill>
              </a:rPr>
              <a:t>H</a:t>
            </a:r>
            <a:r>
              <a:rPr b="1" dirty="0" lang="en-US">
                <a:solidFill>
                  <a:srgbClr val="FFFFFF"/>
                </a:solidFill>
              </a:rPr>
              <a:t>NOLOGY </a:t>
            </a:r>
            <a:endParaRPr b="1" dirty="0"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2" name="TextBox 6"/>
          <p:cNvSpPr txBox="1"/>
          <p:nvPr/>
        </p:nvSpPr>
        <p:spPr>
          <a:xfrm>
            <a:off x="3129384" y="4897544"/>
            <a:ext cx="6096000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solidFill>
                  <a:srgbClr val="FFFFFF"/>
                </a:solidFill>
              </a:rPr>
              <a:t>					DATE</a:t>
            </a:r>
            <a:endParaRPr dirty="0" lang="en-US">
              <a:solidFill>
                <a:srgbClr val="FFFFFF"/>
              </a:solidFill>
            </a:endParaRPr>
          </a:p>
          <a:p>
            <a:r>
              <a:rPr dirty="0" lang="en-US">
                <a:solidFill>
                  <a:srgbClr val="FFFFFF"/>
                </a:solidFill>
              </a:rPr>
              <a:t>				30</a:t>
            </a:r>
            <a:r>
              <a:rPr baseline="30000" dirty="0" lang="en-US">
                <a:solidFill>
                  <a:srgbClr val="FFFFFF"/>
                </a:solidFill>
              </a:rPr>
              <a:t>th</a:t>
            </a:r>
            <a:r>
              <a:rPr dirty="0" lang="en-US">
                <a:solidFill>
                  <a:srgbClr val="FFFFFF"/>
                </a:solidFill>
              </a:rPr>
              <a:t>, June 202</a:t>
            </a:r>
            <a:r>
              <a:rPr dirty="0" lang="en-US">
                <a:solidFill>
                  <a:srgbClr val="FFFFFF"/>
                </a:solidFill>
              </a:rPr>
              <a:t>5</a:t>
            </a:r>
            <a:endParaRPr dirty="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Model Training</a:t>
            </a:r>
            <a:endParaRPr dirty="0"/>
          </a:p>
        </p:txBody>
      </p:sp>
      <p:pic>
        <p:nvPicPr>
          <p:cNvPr id="2097154" name="Picture 5" descr="training_plo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6755" y="2494148"/>
            <a:ext cx="9916654" cy="413193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Model Evaluation 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439337" y="3214728"/>
            <a:ext cx="8229600" cy="4525963"/>
          </a:xfrm>
        </p:spPr>
        <p:txBody>
          <a:bodyPr>
            <a:normAutofit/>
          </a:bodyPr>
          <a:p>
            <a:r>
              <a:rPr dirty="0" sz="1600"/>
              <a:t>Test Accuracy: 85.52% | Test Loss: 0.4704</a:t>
            </a:r>
          </a:p>
          <a:p>
            <a:r>
              <a:rPr dirty="0" sz="1600"/>
              <a:t>High F1-scores across all classes.</a:t>
            </a:r>
          </a:p>
          <a:p>
            <a:r>
              <a:rPr dirty="0" sz="1600"/>
              <a:t>Best performance on Monocytes and Lymphocytes.</a:t>
            </a:r>
          </a:p>
          <a:p>
            <a:r>
              <a:rPr dirty="0" sz="1600"/>
              <a:t>Well-generalized model (no overfitting).</a:t>
            </a:r>
          </a:p>
        </p:txBody>
      </p:sp>
      <p:pic>
        <p:nvPicPr>
          <p:cNvPr id="2097155" name="Picture 4" descr="Confusion_Matrix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21790" y="2264297"/>
            <a:ext cx="6070210" cy="424914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Deployment – Flask Web App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>
          <a:xfrm>
            <a:off x="2162119" y="3107083"/>
            <a:ext cx="9526298" cy="4254500"/>
          </a:xfrm>
        </p:spPr>
        <p:txBody>
          <a:bodyPr/>
          <a:p>
            <a:r>
              <a:rPr dirty="0" lang="en-US"/>
              <a:t>Built using Flask, OpenCV, </a:t>
            </a:r>
            <a:r>
              <a:rPr dirty="0" lang="en-US" err="1"/>
              <a:t>Keras</a:t>
            </a:r>
            <a:r>
              <a:rPr dirty="0" lang="en-US"/>
              <a:t>.</a:t>
            </a:r>
          </a:p>
          <a:p>
            <a:r>
              <a:rPr dirty="0" lang="en-US"/>
              <a:t>Flow: Upload image → Process → Predict → Display result.</a:t>
            </a:r>
          </a:p>
          <a:p>
            <a:r>
              <a:rPr dirty="0" lang="en-US"/>
              <a:t>Frontend: HTML templates (home.html, result.html).</a:t>
            </a:r>
          </a:p>
          <a:p>
            <a:r>
              <a:rPr dirty="0" lang="en-US"/>
              <a:t>Model file: blood cell.h5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Web Output</a:t>
            </a:r>
            <a:endParaRPr dirty="0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1648942" y="2285448"/>
            <a:ext cx="8825659" cy="3416300"/>
          </a:xfrm>
        </p:spPr>
        <p:txBody>
          <a:bodyPr/>
          <a:p>
            <a:r>
              <a:rPr dirty="0"/>
              <a:t>Screenshot: Web app uploading a blood cell image.</a:t>
            </a:r>
          </a:p>
          <a:p>
            <a:r>
              <a:rPr dirty="0"/>
              <a:t>Shows predicted type (e.g., ‘</a:t>
            </a:r>
            <a:r>
              <a:rPr dirty="0" lang="en-US"/>
              <a:t>Monocyte</a:t>
            </a:r>
            <a:r>
              <a:rPr dirty="0"/>
              <a:t>') with model confidence.</a:t>
            </a:r>
          </a:p>
          <a:p>
            <a:pPr indent="0" marL="0">
              <a:buNone/>
            </a:pPr>
            <a:endParaRPr dirty="0"/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21302" y="3146287"/>
            <a:ext cx="8953299" cy="3691283"/>
          </a:xfrm>
          <a:prstGeom prst="rect"/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Challenges &amp; Solutions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>
          <a:xfrm>
            <a:off x="2056101" y="3809448"/>
            <a:ext cx="8825659" cy="3416300"/>
          </a:xfrm>
        </p:spPr>
        <p:txBody>
          <a:bodyPr/>
          <a:p>
            <a:r>
              <a:rPr dirty="0"/>
              <a:t>• Class imbalance → Used data augmentation.</a:t>
            </a:r>
          </a:p>
          <a:p>
            <a:r>
              <a:rPr dirty="0"/>
              <a:t>• Overfitting → Fine-tuned only top layers, early stopping.</a:t>
            </a:r>
          </a:p>
          <a:p>
            <a:r>
              <a:rPr dirty="0"/>
              <a:t>• Limited dataset → Applied transfer learning with MobileNetV2.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Applications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1686767" y="3018182"/>
            <a:ext cx="8229600" cy="4525963"/>
          </a:xfrm>
        </p:spPr>
        <p:txBody>
          <a:bodyPr/>
          <a:p>
            <a:pPr indent="0" marL="0">
              <a:buNone/>
            </a:pPr>
            <a:r>
              <a:rPr dirty="0" lang="en-US" err="1"/>
              <a:t>HematoVision</a:t>
            </a:r>
            <a:r>
              <a:rPr dirty="0" lang="en-US"/>
              <a:t> offers valuable use across multiple domains:</a:t>
            </a:r>
          </a:p>
          <a:p>
            <a:r>
              <a:rPr dirty="0" lang="en-US"/>
              <a:t> Clinical Diagnostics: Enables faster, automated pre-screening of blood </a:t>
            </a:r>
            <a:r>
              <a:rPr dirty="0" lang="en-US" err="1"/>
              <a:t>samples,reducing</a:t>
            </a:r>
            <a:r>
              <a:rPr dirty="0" lang="en-US"/>
              <a:t> manual workload.</a:t>
            </a:r>
          </a:p>
          <a:p>
            <a:r>
              <a:rPr dirty="0" lang="en-US"/>
              <a:t> Telemedicine: Supports remote diagnosis by processing uploaded microscope im-ages via mobile or web platforms.</a:t>
            </a:r>
          </a:p>
          <a:p>
            <a:r>
              <a:rPr dirty="0" lang="en-US"/>
              <a:t> Medical Education: Acts as a training tool with real-time feedback, </a:t>
            </a:r>
            <a:r>
              <a:rPr dirty="0" lang="en-US" err="1"/>
              <a:t>helpingstudents</a:t>
            </a:r>
            <a:r>
              <a:rPr dirty="0" lang="en-US"/>
              <a:t> learn blood cell classification effectively.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Conclusion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1683170" y="3266109"/>
            <a:ext cx="8825659" cy="3416300"/>
          </a:xfrm>
        </p:spPr>
        <p:txBody>
          <a:bodyPr/>
          <a:p>
            <a:r>
              <a:rPr dirty="0"/>
              <a:t>Demonstrated effective use of transfer learning for blood cell classification.</a:t>
            </a:r>
          </a:p>
          <a:p>
            <a:r>
              <a:rPr dirty="0"/>
              <a:t>Developed a functional web app for live image upload and prediction.</a:t>
            </a:r>
          </a:p>
          <a:p>
            <a:r>
              <a:rPr dirty="0"/>
              <a:t>Potential use in diagnostics, telemedicine, and education.</a:t>
            </a:r>
            <a:endParaRPr dirty="0" lang="en-US"/>
          </a:p>
          <a:p>
            <a:r>
              <a:rPr dirty="0" lang="en-US"/>
              <a:t>High accuracy with efficient architecture.</a:t>
            </a:r>
          </a:p>
          <a:p>
            <a:r>
              <a:rPr dirty="0" lang="en-US"/>
              <a:t>Practical, real-time, user-friendly web deployment.</a:t>
            </a:r>
          </a:p>
          <a:p>
            <a:pPr indent="0" marL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Future Work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2465049" y="3186596"/>
            <a:ext cx="8825659" cy="3416300"/>
          </a:xfrm>
        </p:spPr>
        <p:txBody>
          <a:bodyPr/>
          <a:p>
            <a:r>
              <a:rPr dirty="0"/>
              <a:t>Add more blood cell types.</a:t>
            </a:r>
          </a:p>
          <a:p>
            <a:r>
              <a:rPr dirty="0"/>
              <a:t>Build full-stack web deployment.</a:t>
            </a:r>
          </a:p>
          <a:p>
            <a:r>
              <a:rPr dirty="0"/>
              <a:t>Integrate batch processing and hospital workflows.</a:t>
            </a:r>
          </a:p>
          <a:p>
            <a:r>
              <a:rPr dirty="0"/>
              <a:t>Develop a mobile app version.</a:t>
            </a:r>
            <a:endParaRPr dirty="0" lang="en-US"/>
          </a:p>
          <a:p>
            <a:r>
              <a:rPr dirty="0" lang="en-US"/>
              <a:t>Deploy on cloud (</a:t>
            </a:r>
            <a:r>
              <a:rPr dirty="0" lang="en-US" err="1"/>
              <a:t>Streamlit</a:t>
            </a:r>
            <a:r>
              <a:rPr dirty="0" lang="en-US"/>
              <a:t>, GCP).</a:t>
            </a:r>
          </a:p>
          <a:p>
            <a:r>
              <a:rPr dirty="0" lang="en-US"/>
              <a:t>Add user authentication &amp; clinical-grade security.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ctrTitle"/>
          </p:nvPr>
        </p:nvSpPr>
        <p:spPr>
          <a:xfrm>
            <a:off x="2917494" y="2998289"/>
            <a:ext cx="8825658" cy="861421"/>
          </a:xfrm>
        </p:spPr>
        <p:txBody>
          <a:bodyPr/>
          <a:p>
            <a:r>
              <a:rPr dirty="0" sz="8000" 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Problem Statement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1937578" y="3429000"/>
            <a:ext cx="8824913" cy="3416300"/>
          </a:xfrm>
        </p:spPr>
        <p:txBody>
          <a:bodyPr/>
          <a:p>
            <a:r>
              <a:rPr dirty="0"/>
              <a:t>Manual blood cell classification is time-consuming and error-prone.</a:t>
            </a:r>
          </a:p>
          <a:p>
            <a:r>
              <a:rPr dirty="0"/>
              <a:t>Need for automated, fast, and accurate diagnostic tools.</a:t>
            </a:r>
          </a:p>
          <a:p>
            <a:r>
              <a:rPr dirty="0"/>
              <a:t>Deep learning offers consistent and scalable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187076" y="731837"/>
            <a:ext cx="8761413" cy="706964"/>
          </a:xfrm>
        </p:spPr>
        <p:txBody>
          <a:bodyPr/>
          <a:p>
            <a:r>
              <a:rPr dirty="0"/>
              <a:t>Objective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804310" y="3544404"/>
            <a:ext cx="8825659" cy="3416300"/>
          </a:xfrm>
        </p:spPr>
        <p:txBody>
          <a:bodyPr/>
          <a:p>
            <a:r>
              <a:rPr dirty="0"/>
              <a:t>Classify four types of blood cells — eosinophils, lymphocytes, monocytes, and neutrophils — using deep learning and transfer learning techniques.</a:t>
            </a:r>
            <a:endParaRPr dirty="0" lang="en-US"/>
          </a:p>
          <a:p>
            <a:r>
              <a:rPr dirty="0" lang="en-US"/>
              <a:t>Build a real-time, web-based prediction app.</a:t>
            </a:r>
          </a:p>
          <a:p>
            <a:r>
              <a:rPr dirty="0" lang="en-US"/>
              <a:t>Ensure high accuracy and generalization.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 txBox="1"/>
          <p:nvPr/>
        </p:nvSpPr>
        <p:spPr bwMode="gray">
          <a:xfrm>
            <a:off x="748747" y="672204"/>
            <a:ext cx="82296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b="0" sz="360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 lang="en-US"/>
              <a:t>Project Overview</a:t>
            </a:r>
          </a:p>
        </p:txBody>
      </p:sp>
      <p:sp>
        <p:nvSpPr>
          <p:cNvPr id="1048613" name="Content Placeholder 2"/>
          <p:cNvSpPr txBox="1"/>
          <p:nvPr/>
        </p:nvSpPr>
        <p:spPr>
          <a:xfrm>
            <a:off x="2140226" y="34290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8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/>
              <a:t>Automated classification of white blood cells using deep learning.</a:t>
            </a:r>
          </a:p>
          <a:p>
            <a:r>
              <a:rPr dirty="0" lang="en-US"/>
              <a:t>Uses MobileNetV2 pretrained on ImageNet for transfer learning.</a:t>
            </a:r>
          </a:p>
          <a:p>
            <a:r>
              <a:rPr dirty="0" lang="en-US"/>
              <a:t>Achieved 85.52% accuracy on test data.</a:t>
            </a:r>
          </a:p>
          <a:p>
            <a:r>
              <a:rPr dirty="0" lang="en-US"/>
              <a:t>Deployed as a Flask web application for real-time predictions.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Dataset Overview</a:t>
            </a:r>
          </a:p>
        </p:txBody>
      </p:sp>
      <p:sp>
        <p:nvSpPr>
          <p:cNvPr id="1048615" name="Content Placeholder 2"/>
          <p:cNvSpPr txBox="1"/>
          <p:nvPr/>
        </p:nvSpPr>
        <p:spPr>
          <a:xfrm>
            <a:off x="2387405" y="3452018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8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/>
              <a:t>Sourced from Kaggle Blood Cell Images repository.</a:t>
            </a:r>
          </a:p>
          <a:p>
            <a:r>
              <a:rPr dirty="0" lang="en-US"/>
              <a:t>Train: ~12,500 images | Test: ~3,000 images.</a:t>
            </a:r>
          </a:p>
          <a:p>
            <a:r>
              <a:rPr dirty="0" lang="en-US"/>
              <a:t>Classes: Eosinophils, Lymphocytes, Monocytes, Neutrophils.</a:t>
            </a:r>
          </a:p>
          <a:p>
            <a:r>
              <a:rPr dirty="0" lang="en-US"/>
              <a:t>Internally split training into 80% train and 20% validation.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 txBox="1"/>
          <p:nvPr/>
        </p:nvSpPr>
        <p:spPr bwMode="gray">
          <a:xfrm>
            <a:off x="934278" y="632446"/>
            <a:ext cx="82296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 algn="l" defTabSz="457200" eaLnBrk="1" hangingPunct="1" latinLnBrk="0" rtl="0">
              <a:spcBef>
                <a:spcPct val="0"/>
              </a:spcBef>
              <a:buNone/>
              <a:defRPr b="0" sz="360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dirty="0" lang="en-US"/>
              <a:t>Data Preprocessing</a:t>
            </a:r>
          </a:p>
        </p:txBody>
      </p:sp>
      <p:sp>
        <p:nvSpPr>
          <p:cNvPr id="1048617" name="Content Placeholder 2"/>
          <p:cNvSpPr txBox="1"/>
          <p:nvPr/>
        </p:nvSpPr>
        <p:spPr>
          <a:xfrm>
            <a:off x="3120887" y="34290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8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/>
              <a:t>Resized images to 128x128 pixels.</a:t>
            </a:r>
          </a:p>
          <a:p>
            <a:r>
              <a:rPr dirty="0" lang="en-US"/>
              <a:t>Normalized pixel values to [0, 1].</a:t>
            </a:r>
          </a:p>
          <a:p>
            <a:r>
              <a:rPr dirty="0" lang="en-US"/>
              <a:t>Applied augmentations:</a:t>
            </a:r>
          </a:p>
          <a:p>
            <a:pPr indent="0" marL="0">
              <a:buNone/>
            </a:pPr>
            <a:r>
              <a:rPr dirty="0" lang="en-US"/>
              <a:t>		- Rotation, Zoom, Flip, Shear, Shift</a:t>
            </a:r>
          </a:p>
          <a:p>
            <a:r>
              <a:rPr dirty="0" lang="en-US"/>
              <a:t>Used </a:t>
            </a:r>
            <a:r>
              <a:rPr dirty="0" lang="en-US" err="1"/>
              <a:t>Keras</a:t>
            </a:r>
            <a:r>
              <a:rPr dirty="0" lang="en-US"/>
              <a:t> </a:t>
            </a:r>
            <a:r>
              <a:rPr dirty="0" lang="en-US" err="1"/>
              <a:t>ImageDataGenerator</a:t>
            </a:r>
            <a:r>
              <a:rPr dirty="0" lang="en-US"/>
              <a:t> for pipeline setup.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Training Pipeline</a:t>
            </a:r>
            <a:endParaRPr dirty="0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1683170" y="2643257"/>
            <a:ext cx="8825659" cy="3416300"/>
          </a:xfrm>
        </p:spPr>
        <p:txBody>
          <a:bodyPr/>
          <a:p>
            <a:r>
              <a:rPr dirty="0"/>
              <a:t>Data → Preprocessing (resize, normalize) → Transfer Learning Model (MobileNetV2) → Prediction (4 blood cell types)</a:t>
            </a:r>
          </a:p>
          <a:p>
            <a:pPr indent="0" marL="0">
              <a:buNone/>
            </a:pPr>
            <a:endParaRPr dirty="0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30647" y="3429001"/>
            <a:ext cx="6343672" cy="304680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Model Architecture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382604" y="3259691"/>
            <a:ext cx="8229600" cy="4525963"/>
          </a:xfrm>
        </p:spPr>
        <p:txBody>
          <a:bodyPr>
            <a:normAutofit/>
          </a:bodyPr>
          <a:p>
            <a:r>
              <a:rPr dirty="0" sz="1600"/>
              <a:t>Base: MobileNetV2 without top layer (</a:t>
            </a:r>
            <a:r>
              <a:rPr dirty="0" sz="1600" err="1"/>
              <a:t>include_top</a:t>
            </a:r>
            <a:r>
              <a:rPr dirty="0" sz="1600"/>
              <a:t>=False).</a:t>
            </a:r>
          </a:p>
          <a:p>
            <a:r>
              <a:rPr dirty="0" sz="1600"/>
              <a:t>Custom head:</a:t>
            </a:r>
          </a:p>
          <a:p>
            <a:pPr indent="0" marL="0">
              <a:buNone/>
            </a:pPr>
            <a:r>
              <a:rPr dirty="0" sz="1600" lang="en-US"/>
              <a:t>	</a:t>
            </a:r>
            <a:r>
              <a:rPr dirty="0" sz="1600"/>
              <a:t>- GlobalAveragePooling2D → Dropout (0.5) → Dense(4, </a:t>
            </a:r>
            <a:r>
              <a:rPr dirty="0" sz="1600" err="1"/>
              <a:t>Softmax</a:t>
            </a:r>
            <a:r>
              <a:rPr dirty="0" sz="1600"/>
              <a:t>)</a:t>
            </a:r>
          </a:p>
          <a:p>
            <a:r>
              <a:rPr dirty="0" sz="1600"/>
              <a:t>Loss: Categorical </a:t>
            </a:r>
            <a:r>
              <a:rPr dirty="0" sz="1600" err="1"/>
              <a:t>Crossentropy</a:t>
            </a:r>
            <a:r>
              <a:rPr dirty="0" sz="1600"/>
              <a:t> | Optimizer: Adam.</a:t>
            </a:r>
          </a:p>
          <a:p>
            <a:r>
              <a:rPr dirty="0" sz="1600"/>
              <a:t>Input Shape: 128x128x3.</a:t>
            </a:r>
          </a:p>
        </p:txBody>
      </p:sp>
      <p:pic>
        <p:nvPicPr>
          <p:cNvPr id="2097153" name="Picture 4" descr="model_architectur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94597" y="2489057"/>
            <a:ext cx="3672348" cy="364046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/>
              <a:t>Training </a:t>
            </a:r>
            <a:r>
              <a:rPr dirty="0" lang="en-US"/>
              <a:t>Strategy</a:t>
            </a:r>
            <a:endParaRPr dirty="0"/>
          </a:p>
        </p:txBody>
      </p:sp>
      <p:sp>
        <p:nvSpPr>
          <p:cNvPr id="1048623" name="Content Placeholder 2"/>
          <p:cNvSpPr txBox="1"/>
          <p:nvPr/>
        </p:nvSpPr>
        <p:spPr>
          <a:xfrm>
            <a:off x="2602325" y="3306601"/>
            <a:ext cx="8761413" cy="515546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8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6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4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b="0" sz="120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1600" lang="en-US"/>
              <a:t>Phase 1: Freeze base, train head for 10 epochs.</a:t>
            </a:r>
          </a:p>
          <a:p>
            <a:r>
              <a:rPr dirty="0" sz="1600" lang="en-US"/>
              <a:t>Phase 2: Unfreeze and fine-tune full model for 10 epochs.</a:t>
            </a:r>
          </a:p>
          <a:p>
            <a:r>
              <a:rPr dirty="0" sz="1600" lang="en-US"/>
              <a:t>Callbacks:</a:t>
            </a:r>
          </a:p>
          <a:p>
            <a:pPr indent="0" marL="0">
              <a:buFont typeface="Wingdings 3" charset="2"/>
              <a:buNone/>
            </a:pPr>
            <a:r>
              <a:rPr dirty="0" sz="1600" lang="en-US"/>
              <a:t>	- </a:t>
            </a:r>
            <a:r>
              <a:rPr dirty="0" sz="1600" lang="en-US" err="1"/>
              <a:t>ModelCheckpoint</a:t>
            </a:r>
            <a:r>
              <a:rPr dirty="0" sz="1600" lang="en-US"/>
              <a:t>, </a:t>
            </a:r>
            <a:r>
              <a:rPr dirty="0" sz="1600" lang="en-US" err="1"/>
              <a:t>EarlyStopping</a:t>
            </a:r>
            <a:r>
              <a:rPr dirty="0" sz="1600" lang="en-US"/>
              <a:t>, </a:t>
            </a:r>
            <a:r>
              <a:rPr dirty="0" sz="1600" lang="en-US" err="1"/>
              <a:t>ReduceLROnPlateau</a:t>
            </a:r>
            <a:endParaRPr dirty="0" sz="160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lastClr="000000" val="windowText"/>
      </a:dk1>
      <a:lt1>
        <a:sysClr lastClr="FFFFFF" val="window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HematoVision</dc:title>
  <dc:creator>Yarra Hemanth</dc:creator>
  <cp:lastModifiedBy>kavya rao</cp:lastModifiedBy>
  <dcterms:created xsi:type="dcterms:W3CDTF">2025-06-24T16:12:13Z</dcterms:created>
  <dcterms:modified xsi:type="dcterms:W3CDTF">2025-07-09T16:08:28Z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f3e7ebe8efe54df5aa4669b6966a4e5f</vt:lpwstr>
  </property>
</Properties>
</file>