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Lst>
  <p:notesMasterIdLst>
    <p:notesMasterId r:id="rId18"/>
  </p:notesMasterIdLst>
  <p:handoutMasterIdLst>
    <p:handoutMasterId r:id="rId19"/>
  </p:handoutMasterIdLst>
  <p:sldIdLst>
    <p:sldId id="277" r:id="rId5"/>
    <p:sldId id="399" r:id="rId6"/>
    <p:sldId id="400" r:id="rId7"/>
    <p:sldId id="401" r:id="rId8"/>
    <p:sldId id="402" r:id="rId9"/>
    <p:sldId id="403" r:id="rId10"/>
    <p:sldId id="412" r:id="rId11"/>
    <p:sldId id="408" r:id="rId12"/>
    <p:sldId id="409" r:id="rId13"/>
    <p:sldId id="417" r:id="rId14"/>
    <p:sldId id="405" r:id="rId15"/>
    <p:sldId id="420"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DDU SATEESH" initials="B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p:scale>
          <a:sx n="69" d="100"/>
          <a:sy n="69" d="100"/>
        </p:scale>
        <p:origin x="752" y="32"/>
      </p:cViewPr>
      <p:guideLst>
        <p:guide orient="horz" pos="2159"/>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41220" y="1636395"/>
            <a:ext cx="8239125" cy="2797175"/>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chemeClr val="tx1"/>
                </a:solidFill>
              </a:rPr>
              <a:t>Submitted in the partial fulfillment for the award of the degree of</a:t>
            </a:r>
            <a:endParaRPr lang="en-US" sz="2400" i="1" dirty="0">
              <a:solidFill>
                <a:schemeClr val="tx1"/>
              </a:solidFill>
            </a:endParaRPr>
          </a:p>
          <a:p>
            <a:pPr algn="ctr">
              <a:lnSpc>
                <a:spcPct val="150000"/>
              </a:lnSpc>
            </a:pPr>
            <a:r>
              <a:rPr lang="en-US" sz="2400" b="1" dirty="0">
                <a:solidFill>
                  <a:schemeClr val="tx1"/>
                </a:solidFill>
              </a:rPr>
              <a:t>BACHELOR OF ENGINEERING </a:t>
            </a:r>
            <a:endParaRPr lang="en-US" sz="2400" dirty="0">
              <a:solidFill>
                <a:schemeClr val="tx1"/>
              </a:solidFill>
            </a:endParaRPr>
          </a:p>
          <a:p>
            <a:pPr algn="ctr">
              <a:lnSpc>
                <a:spcPct val="150000"/>
              </a:lnSpc>
            </a:pPr>
            <a:r>
              <a:rPr lang="en-US" sz="2400" i="1" dirty="0">
                <a:solidFill>
                  <a:schemeClr val="tx1"/>
                </a:solidFill>
              </a:rPr>
              <a:t> IN</a:t>
            </a:r>
            <a:endParaRPr lang="en-US" sz="2400" i="1" dirty="0">
              <a:solidFill>
                <a:schemeClr val="tx1"/>
              </a:solidFill>
            </a:endParaRPr>
          </a:p>
          <a:p>
            <a:pPr algn="ctr">
              <a:lnSpc>
                <a:spcPct val="150000"/>
              </a:lnSpc>
            </a:pPr>
            <a:r>
              <a:rPr lang="en-US" sz="2400" b="1" dirty="0">
                <a:solidFill>
                  <a:schemeClr val="tx1"/>
                </a:solidFill>
              </a:rPr>
              <a:t>CSE - INFORMATION SECURITY</a:t>
            </a:r>
            <a:endParaRPr lang="en-US" sz="2400" b="1" dirty="0">
              <a:solidFill>
                <a:schemeClr val="tx1"/>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57350" y="443230"/>
            <a:ext cx="9207500" cy="645160"/>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anose="020B0A04020102020204" pitchFamily="34" charset="0"/>
              </a:rPr>
              <a:t>Aadhaar Data Valut </a:t>
            </a:r>
            <a:endParaRPr lang="en-US" sz="3600" b="1"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fld>
            <a:endParaRPr lang="en-US"/>
          </a:p>
        </p:txBody>
      </p:sp>
      <p:sp>
        <p:nvSpPr>
          <p:cNvPr id="5" name="TextBox 4"/>
          <p:cNvSpPr txBox="1"/>
          <p:nvPr/>
        </p:nvSpPr>
        <p:spPr>
          <a:xfrm>
            <a:off x="603885" y="3891915"/>
            <a:ext cx="5450205" cy="2245360"/>
          </a:xfrm>
          <a:prstGeom prst="rect">
            <a:avLst/>
          </a:prstGeom>
          <a:noFill/>
        </p:spPr>
        <p:txBody>
          <a:bodyPr wrap="square" rtlCol="0">
            <a:spAutoFit/>
          </a:bodyPr>
          <a:lstStyle/>
          <a:p>
            <a:pPr algn="l"/>
            <a:r>
              <a:rPr lang="en-US" sz="2000" b="1" dirty="0">
                <a:latin typeface="Times New Roman" panose="02020603050405020304" pitchFamily="18" charset="0"/>
                <a:cs typeface="Times New Roman" panose="02020603050405020304" pitchFamily="18" charset="0"/>
              </a:rPr>
              <a:t>Submitted by: </a:t>
            </a:r>
            <a:endParaRPr lang="en-US" sz="2000" b="1" dirty="0">
              <a:latin typeface="Times New Roman" panose="02020603050405020304" pitchFamily="18" charset="0"/>
              <a:cs typeface="Times New Roman" panose="02020603050405020304" pitchFamily="18" charset="0"/>
            </a:endParaRPr>
          </a:p>
          <a:p>
            <a:pPr algn="l">
              <a:lnSpc>
                <a:spcPct val="150000"/>
              </a:lnSpc>
            </a:pPr>
            <a:r>
              <a:rPr lang="en-US" sz="2000" dirty="0">
                <a:latin typeface="Times New Roman" panose="02020603050405020304" pitchFamily="18" charset="0"/>
                <a:cs typeface="Times New Roman" panose="02020603050405020304" pitchFamily="18" charset="0"/>
              </a:rPr>
              <a:t>21BCS4222 - Shaik Adam Durwaish</a:t>
            </a:r>
            <a:endParaRPr lang="en-US" sz="2000" dirty="0">
              <a:latin typeface="Times New Roman" panose="02020603050405020304" pitchFamily="18" charset="0"/>
              <a:cs typeface="Times New Roman" panose="02020603050405020304" pitchFamily="18" charset="0"/>
            </a:endParaRPr>
          </a:p>
          <a:p>
            <a:pPr algn="l">
              <a:lnSpc>
                <a:spcPct val="150000"/>
              </a:lnSpc>
            </a:pPr>
            <a:r>
              <a:rPr lang="en-US" sz="2000" dirty="0">
                <a:latin typeface="Times New Roman" panose="02020603050405020304" pitchFamily="18" charset="0"/>
                <a:cs typeface="Times New Roman" panose="02020603050405020304" pitchFamily="18" charset="0"/>
              </a:rPr>
              <a:t>21BCS3558 - Salibindla Bala Addarsh</a:t>
            </a:r>
            <a:endParaRPr lang="en-US" sz="2000" dirty="0">
              <a:latin typeface="Times New Roman" panose="02020603050405020304" pitchFamily="18" charset="0"/>
              <a:cs typeface="Times New Roman" panose="02020603050405020304" pitchFamily="18" charset="0"/>
            </a:endParaRPr>
          </a:p>
          <a:p>
            <a:pPr algn="l">
              <a:lnSpc>
                <a:spcPct val="150000"/>
              </a:lnSpc>
            </a:pPr>
            <a:r>
              <a:rPr lang="en-US" sz="2000" dirty="0">
                <a:latin typeface="Times New Roman" panose="02020603050405020304" pitchFamily="18" charset="0"/>
                <a:cs typeface="Times New Roman" panose="02020603050405020304" pitchFamily="18" charset="0"/>
              </a:rPr>
              <a:t>21BCS3692 - Chinnari Abhishek</a:t>
            </a:r>
            <a:endParaRPr lang="en-US" sz="2000" dirty="0">
              <a:latin typeface="Times New Roman" panose="02020603050405020304" pitchFamily="18" charset="0"/>
              <a:cs typeface="Times New Roman" panose="02020603050405020304" pitchFamily="18" charset="0"/>
            </a:endParaRPr>
          </a:p>
          <a:p>
            <a:pPr algn="l">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81250" y="4744967"/>
            <a:ext cx="2939415" cy="675640"/>
          </a:xfrm>
          <a:prstGeom prst="rect">
            <a:avLst/>
          </a:prstGeom>
          <a:noFill/>
        </p:spPr>
        <p:txBody>
          <a:bodyPr wrap="none" rtlCol="0">
            <a:spAutoFit/>
          </a:bodyPr>
          <a:lstStyle/>
          <a:p>
            <a:pPr algn="l"/>
            <a:r>
              <a:rPr lang="en-US" sz="2000" b="1" dirty="0"/>
              <a:t>Under the Supervision of: </a:t>
            </a:r>
            <a:endParaRPr lang="en-US" sz="2000" dirty="0"/>
          </a:p>
          <a:p>
            <a:pPr algn="l"/>
            <a:r>
              <a:rPr lang="en-US" sz="1800" b="1" dirty="0">
                <a:effectLst/>
                <a:latin typeface="Times New Roman" panose="02020603050405020304" pitchFamily="18" charset="0"/>
                <a:ea typeface="Times New Roman" panose="02020603050405020304" pitchFamily="18" charset="0"/>
              </a:rPr>
              <a:t>Prof.Raveet Kaur</a:t>
            </a:r>
            <a:endParaRPr lang="en-US" sz="1800" b="1"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Autofit/>
          </a:bodyPr>
          <a:lstStyle/>
          <a:p>
            <a:pPr marL="0" indent="0">
              <a:buNone/>
            </a:pPr>
            <a:r>
              <a:rPr lang="en-IN" sz="2000" b="1" dirty="0">
                <a:latin typeface="Times New Roman" panose="02020603050405020304" pitchFamily="18" charset="0"/>
                <a:cs typeface="Times New Roman" panose="02020603050405020304" pitchFamily="18" charset="0"/>
              </a:rPr>
              <a:t>The ADV generates the following outputs:</a:t>
            </a:r>
            <a:endParaRPr lang="en-IN" sz="2000" dirty="0">
              <a:latin typeface="Times New Roman" panose="02020603050405020304" pitchFamily="18" charset="0"/>
              <a:cs typeface="Times New Roman" panose="02020603050405020304" pitchFamily="18" charset="0"/>
            </a:endParaRPr>
          </a:p>
          <a:p>
            <a:pPr marL="457200" indent="-457200">
              <a:lnSpc>
                <a:spcPct val="100000"/>
              </a:lnSpc>
              <a:buAutoNum type="arabicPeriod"/>
            </a:pPr>
            <a:r>
              <a:rPr lang="en-IN" sz="2000" b="1" dirty="0">
                <a:latin typeface="Times New Roman" panose="02020603050405020304" pitchFamily="18" charset="0"/>
                <a:cs typeface="Times New Roman" panose="02020603050405020304" pitchFamily="18" charset="0"/>
              </a:rPr>
              <a:t>Encrypted Aadhaar d</a:t>
            </a:r>
            <a:r>
              <a:rPr lang="en-IN" sz="2000" dirty="0">
                <a:latin typeface="Times New Roman" panose="02020603050405020304" pitchFamily="18" charset="0"/>
                <a:cs typeface="Times New Roman" panose="02020603050405020304" pitchFamily="18" charset="0"/>
              </a:rPr>
              <a:t>ata: This is the core data stored in the ADV. It is encrypted using AES 256, a strong encryption algorithm.</a:t>
            </a:r>
            <a:endParaRPr lang="en-IN" sz="2000" dirty="0">
              <a:latin typeface="Times New Roman" panose="02020603050405020304" pitchFamily="18" charset="0"/>
              <a:cs typeface="Times New Roman" panose="02020603050405020304" pitchFamily="18" charset="0"/>
            </a:endParaRPr>
          </a:p>
          <a:p>
            <a:pPr marL="457200" indent="-457200">
              <a:lnSpc>
                <a:spcPct val="100000"/>
              </a:lnSpc>
              <a:buAutoNum type="arabicPeriod"/>
            </a:pPr>
            <a:r>
              <a:rPr lang="en-IN" sz="2000" b="1" dirty="0">
                <a:latin typeface="Times New Roman" panose="02020603050405020304" pitchFamily="18" charset="0"/>
                <a:cs typeface="Times New Roman" panose="02020603050405020304" pitchFamily="18" charset="0"/>
              </a:rPr>
              <a:t>Reference key database:</a:t>
            </a:r>
            <a:r>
              <a:rPr lang="en-IN" sz="2000" dirty="0">
                <a:latin typeface="Times New Roman" panose="02020603050405020304" pitchFamily="18" charset="0"/>
                <a:cs typeface="Times New Roman" panose="02020603050405020304" pitchFamily="18" charset="0"/>
              </a:rPr>
              <a:t> This is a database that maps reference keys to Aadhaar numbers.</a:t>
            </a:r>
            <a:endParaRPr lang="en-IN" sz="2000" dirty="0">
              <a:latin typeface="Times New Roman" panose="02020603050405020304" pitchFamily="18" charset="0"/>
              <a:cs typeface="Times New Roman" panose="02020603050405020304" pitchFamily="18" charset="0"/>
            </a:endParaRPr>
          </a:p>
          <a:p>
            <a:pPr marL="457200" indent="-457200">
              <a:lnSpc>
                <a:spcPct val="100000"/>
              </a:lnSpc>
              <a:buAutoNum type="arabicPeriod"/>
            </a:pPr>
            <a:r>
              <a:rPr lang="en-IN" sz="2000" b="1" dirty="0">
                <a:latin typeface="Times New Roman" panose="02020603050405020304" pitchFamily="18" charset="0"/>
                <a:cs typeface="Times New Roman" panose="02020603050405020304" pitchFamily="18" charset="0"/>
              </a:rPr>
              <a:t>Audit log database: </a:t>
            </a:r>
            <a:r>
              <a:rPr lang="en-IN" sz="2000" dirty="0">
                <a:latin typeface="Times New Roman" panose="02020603050405020304" pitchFamily="18" charset="0"/>
                <a:cs typeface="Times New Roman" panose="02020603050405020304" pitchFamily="18" charset="0"/>
              </a:rPr>
              <a:t>This is a database that stores all audit logs.</a:t>
            </a:r>
            <a:endParaRPr lang="en-IN" sz="2000" dirty="0">
              <a:latin typeface="Times New Roman" panose="02020603050405020304" pitchFamily="18" charset="0"/>
              <a:cs typeface="Times New Roman" panose="02020603050405020304" pitchFamily="18" charset="0"/>
            </a:endParaRPr>
          </a:p>
          <a:p>
            <a:pPr marL="457200" indent="-457200">
              <a:lnSpc>
                <a:spcPct val="100000"/>
              </a:lnSpc>
              <a:buAutoNum type="arabicPeriod"/>
            </a:pPr>
            <a:r>
              <a:rPr lang="en-IN" sz="2000" b="1" dirty="0">
                <a:latin typeface="Times New Roman" panose="02020603050405020304" pitchFamily="18" charset="0"/>
                <a:cs typeface="Times New Roman" panose="02020603050405020304" pitchFamily="18" charset="0"/>
              </a:rPr>
              <a:t>Security log database:</a:t>
            </a:r>
            <a:r>
              <a:rPr lang="en-IN" sz="2000" dirty="0">
                <a:latin typeface="Times New Roman" panose="02020603050405020304" pitchFamily="18" charset="0"/>
                <a:cs typeface="Times New Roman" panose="02020603050405020304" pitchFamily="18" charset="0"/>
              </a:rPr>
              <a:t> This is a database that stores all security logs.</a:t>
            </a:r>
            <a:endParaRPr lang="en-IN" sz="2000" dirty="0">
              <a:latin typeface="Times New Roman" panose="02020603050405020304" pitchFamily="18" charset="0"/>
              <a:cs typeface="Times New Roman" panose="02020603050405020304" pitchFamily="18" charset="0"/>
            </a:endParaRP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5" name="Text Box 4"/>
          <p:cNvSpPr txBox="1"/>
          <p:nvPr/>
        </p:nvSpPr>
        <p:spPr>
          <a:xfrm>
            <a:off x="880745" y="323850"/>
            <a:ext cx="4186555" cy="768350"/>
          </a:xfrm>
          <a:prstGeom prst="rect">
            <a:avLst/>
          </a:prstGeom>
          <a:noFill/>
        </p:spPr>
        <p:txBody>
          <a:bodyPr wrap="none" rtlCol="0" anchor="t">
            <a:spAutoFit/>
          </a:bodyPr>
          <a:p>
            <a:r>
              <a:rPr lang="en-US" altLang="en-IN" sz="4400" b="1" dirty="0">
                <a:latin typeface="Times New Roman" panose="02020603050405020304" pitchFamily="18" charset="0"/>
                <a:cs typeface="Times New Roman" panose="02020603050405020304" pitchFamily="18" charset="0"/>
                <a:sym typeface="+mn-ea"/>
              </a:rPr>
              <a:t>Result &amp; Output</a:t>
            </a:r>
            <a:endParaRPr lang="en-US" altLang="en-IN" sz="4400" b="1" dirty="0">
              <a:latin typeface="Times New Roman" panose="02020603050405020304" pitchFamily="18" charset="0"/>
              <a:cs typeface="Times New Roman" panose="02020603050405020304" pitchFamily="18" charset="0"/>
              <a:sym typeface="+mn-ea"/>
            </a:endParaRPr>
          </a:p>
        </p:txBody>
      </p:sp>
      <p:pic>
        <p:nvPicPr>
          <p:cNvPr id="6" name="Content Placeholder 5"/>
          <p:cNvPicPr>
            <a:picLocks noChangeAspect="1"/>
          </p:cNvPicPr>
          <p:nvPr>
            <p:ph sz="half" idx="2"/>
          </p:nvPr>
        </p:nvPicPr>
        <p:blipFill>
          <a:blip r:embed="rId1"/>
          <a:stretch>
            <a:fillRect/>
          </a:stretch>
        </p:blipFill>
        <p:spPr>
          <a:xfrm>
            <a:off x="6172200" y="1825625"/>
            <a:ext cx="5181600" cy="41186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9865"/>
            <a:ext cx="10515600" cy="1325563"/>
          </a:xfrm>
        </p:spPr>
        <p:txBody>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Conclusion</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1005"/>
            <a:ext cx="10515600" cy="4351338"/>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The ADV is a centralized and secure repository for storing Aadhaar numbers and their corresponding demographic and biometric data.</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It is designed to meet the stringent security requirements of the Aadhaar ecosystem and to ensure the protection of sensitive personal data.</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 The ADV utilizes a reference key mechanism to reduce the footprint of Aadhaar numbers and enhance security.</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It employs robust security measures, including encryption, access control mechanisms, and intrusion detection systems, to safeguard sensitive data.</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The ADV provides comprehensive audit trails and monitoring capabilities to track access to Aadhaar data and ensure accountability.</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The ADV adheres to all applicable data privacy regulations and compliance requirements to safeguard sensitive personal information.</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095" y="0"/>
            <a:ext cx="10515600" cy="1325563"/>
          </a:xfrm>
        </p:spPr>
        <p:txBody>
          <a:bodyPr/>
          <a:lstStyle/>
          <a:p>
            <a:pPr>
              <a:lnSpc>
                <a:spcPct val="100000"/>
              </a:lnSpc>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Future Scope</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5880"/>
            <a:ext cx="10515600" cy="5132705"/>
          </a:xfrm>
        </p:spPr>
        <p:txBody>
          <a:bodyPr>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Future developments may include more sophisticated biometric authentication methods to enhance the security of Aadhaar data vaults</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The integration of blockchain technology could be explored to provide a decentralized and tamper-proof system for storing Aadhaar data. Blockchain can enhance transparency, security, and trust in the management of sensitive information.</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The use of artificial intelligence (AI) and advanced analytics could enable better insights into Aadhaar data while maintaining privacy. This could involve the development of AI algorithms to detect patterns and anomalies in the data for security purposes.</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 The Aadhaar Data Vault helps to reduce the risk of data breaches by centralizing the storage of Aadhaar data and implementing strict access controls</a:t>
            </a: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
            <a:ext cx="10515600" cy="1325563"/>
          </a:xfrm>
        </p:spPr>
        <p:txBody>
          <a:bodyPr/>
          <a:lstStyle/>
          <a:p>
            <a:r>
              <a:rPr lang="en-US" b="1" dirty="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3490"/>
            <a:ext cx="10515600" cy="4946015"/>
          </a:xfrm>
        </p:spPr>
        <p:txBody>
          <a:bodyPr>
            <a:normAutofit lnSpcReduction="10000"/>
          </a:bodyPr>
          <a:lstStyle/>
          <a:p>
            <a:pPr marL="383540" indent="-383540" algn="just">
              <a:lnSpc>
                <a:spcPct val="100000"/>
              </a:lnSpc>
              <a:buFont typeface="+mj-lt"/>
              <a:buNone/>
            </a:pPr>
            <a:r>
              <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rPr>
              <a:t>[1] Unique Identification Authority of India (UIDAI). (2023). Aadhaar Data Vault(ADV). Retrieved from https://myaadhaar.uidai.gov.in/</a:t>
            </a:r>
            <a:endPar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83540" indent="-383540" algn="just">
              <a:lnSpc>
                <a:spcPct val="100000"/>
              </a:lnSpc>
              <a:buFont typeface="+mj-lt"/>
              <a:buNone/>
            </a:pPr>
            <a:r>
              <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rPr>
              <a:t>[2] Ministry of Electronics and Information Technology (MeitY). (2023). Aadhaar Data Vault as a Service. Retrieved from https://epramaan.gov.in/</a:t>
            </a:r>
            <a:endPar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83540" indent="-383540" algn="just">
              <a:lnSpc>
                <a:spcPct val="100000"/>
              </a:lnSpc>
              <a:buFont typeface="+mj-lt"/>
              <a:buNone/>
            </a:pPr>
            <a:r>
              <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rPr>
              <a:t>[3] Jain, A. K. (2018). Enhancing Aadhaar Data Security: The Importance of Aadhaar Data Vault. Journal of Information Security, 10(4), 285-298.</a:t>
            </a:r>
            <a:endPar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83540" indent="-383540" algn="just">
              <a:lnSpc>
                <a:spcPct val="100000"/>
              </a:lnSpc>
              <a:buFont typeface="+mj-lt"/>
              <a:buNone/>
            </a:pPr>
            <a:r>
              <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rPr>
              <a:t>[4] Gupta, S., &amp; Saxena, S. (2021). A Secure Aadhaar Data Vault for Data Protection and Privacy Enhancement. International Journal of Computer Applications, 194(12), 54-60.</a:t>
            </a:r>
            <a:endPar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83540" indent="-383540" algn="l">
              <a:buFont typeface="+mj-lt"/>
              <a:buNone/>
            </a:pPr>
            <a:r>
              <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rPr>
              <a:t>[5] Kumar, A., &amp; Patel, D. (2022). Performance Analysis of Aadhaar Data Vault for Secure Data Storage and Management. International Journal of Innovative Research in Science, Engineering and Technology, 11(12), 180-185</a:t>
            </a:r>
            <a:endPar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83540" indent="-383540" algn="l">
              <a:buFont typeface="+mj-lt"/>
              <a:buNone/>
            </a:pPr>
            <a:r>
              <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rPr>
              <a:t>[6] Ahmad, M., &amp; Gupta, S. (2023). Design and Implementation of a Secure Aadhaar Data Vault for Enhanced Data Protection. Journal of Network and Computer Applications, 164, 1-12.</a:t>
            </a:r>
            <a:endPar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83540" indent="-383540" algn="l">
              <a:buFont typeface="+mj-lt"/>
              <a:buNone/>
            </a:pPr>
            <a:r>
              <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rPr>
              <a:t>[7] Kumar, R. (2023). A Practical Guide to Implementing and Managing Aadhaar Data Vault for Secure Data Storage. Apress</a:t>
            </a:r>
            <a:endPar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83540" indent="-383540" algn="l">
              <a:buFont typeface="+mj-lt"/>
              <a:buNone/>
            </a:pPr>
            <a:endPar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83540" indent="-383540" algn="l">
              <a:buFont typeface="+mj-lt"/>
              <a:buNone/>
            </a:pPr>
            <a:endPar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83540" indent="-383540" algn="l">
              <a:buFont typeface="+mj-lt"/>
              <a:buNone/>
            </a:pPr>
            <a:endPar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83540" indent="-383540" algn="l">
              <a:buFont typeface="+mj-lt"/>
              <a:buNone/>
            </a:pPr>
            <a:endPar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83540" indent="-383540" algn="l">
              <a:buFont typeface="+mj-lt"/>
              <a:buNone/>
            </a:pPr>
            <a:endPar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83540" indent="-383540" algn="l">
              <a:buFont typeface="+mj-lt"/>
              <a:buNone/>
            </a:pPr>
            <a:endParaRPr lang="en-US" altLang="fr-FR"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83540" indent="-383540" algn="l">
              <a:buFont typeface="+mj-lt"/>
              <a:buNone/>
            </a:pPr>
            <a:endParaRPr lang="fr-FR"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83540" indent="-383540" algn="l">
              <a:buFont typeface="+mj-lt"/>
              <a:buNone/>
            </a:pPr>
            <a:endParaRPr lang="fr-FR"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051" y="172721"/>
            <a:ext cx="10515600" cy="976206"/>
          </a:xfrm>
        </p:spPr>
        <p:txBody>
          <a:bodyPr/>
          <a:lstStyle/>
          <a:p>
            <a:r>
              <a:rPr lang="en-US" b="1" dirty="0">
                <a:latin typeface="Times New Roman" panose="02020603050405020304"/>
                <a:cs typeface="Times New Roman" panose="02020603050405020304"/>
              </a:rPr>
              <a:t>Outline</a:t>
            </a:r>
            <a:endParaRPr lang="en-US" b="1" dirty="0">
              <a:latin typeface="Times New Roman" panose="02020603050405020304"/>
              <a:cs typeface="Times New Roman" panose="02020603050405020304"/>
            </a:endParaRPr>
          </a:p>
        </p:txBody>
      </p:sp>
      <p:sp>
        <p:nvSpPr>
          <p:cNvPr id="3" name="Content Placeholder 2"/>
          <p:cNvSpPr>
            <a:spLocks noGrp="1"/>
          </p:cNvSpPr>
          <p:nvPr>
            <p:ph idx="1"/>
          </p:nvPr>
        </p:nvSpPr>
        <p:spPr>
          <a:xfrm>
            <a:off x="614680" y="952585"/>
            <a:ext cx="10515600" cy="4952253"/>
          </a:xfrm>
        </p:spPr>
        <p:txBody>
          <a:bodyPr>
            <a:normAutofit lnSpcReduction="10000"/>
          </a:bodyPr>
          <a:lstStyle/>
          <a:p>
            <a:pPr marL="0" indent="0">
              <a:buNone/>
            </a:pP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Introduction to Project</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Problem Formulation</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Objectives of the work </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Methodology used</a:t>
            </a:r>
            <a:endParaRPr lang="en-US"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Proposed System</a:t>
            </a:r>
            <a:endParaRPr lang="en-US" spc="-10"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Result &amp; Output</a:t>
            </a:r>
            <a:endParaRPr lang="en-US" spc="-10"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Conclusion</a:t>
            </a:r>
            <a:endParaRPr lang="en-US" spc="-10"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Future Scope</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810"/>
            <a:ext cx="10515600" cy="1325563"/>
          </a:xfrm>
        </p:spPr>
        <p:txBody>
          <a:bodyPr/>
          <a:lstStyle/>
          <a:p>
            <a:r>
              <a:rPr lang="en-US" b="1" dirty="0">
                <a:latin typeface="Times New Roman" panose="02020603050405020304" pitchFamily="18" charset="0"/>
                <a:cs typeface="Times New Roman" panose="02020603050405020304" pitchFamily="18" charset="0"/>
              </a:rPr>
              <a:t>Introduction to Project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1600"/>
            <a:ext cx="10515600" cy="5121275"/>
          </a:xfrm>
        </p:spPr>
        <p:txBody>
          <a:bodyPr>
            <a:normAutofit lnSpcReduction="10000"/>
          </a:bodyPr>
          <a:lstStyle/>
          <a:p>
            <a:pPr algn="just">
              <a:lnSpc>
                <a:spcPct val="150000"/>
              </a:lnSpc>
              <a:buFont typeface="Arial" panose="020B0604020202020204" pitchFamily="34" charset="0"/>
              <a:buChar char="•"/>
            </a:pPr>
            <a:r>
              <a:rPr lang="en-US" sz="2220" dirty="0">
                <a:solidFill>
                  <a:schemeClr val="tx1"/>
                </a:solidFill>
                <a:latin typeface="Times New Roman" panose="02020603050405020304" pitchFamily="18" charset="0"/>
                <a:cs typeface="Times New Roman" panose="02020603050405020304" pitchFamily="18" charset="0"/>
              </a:rPr>
              <a:t> Aadhaar is a 12-digit unique identification number issued by the Unique Identification Authority of India (UIDAI) to Indian residents</a:t>
            </a:r>
            <a:endParaRPr lang="en-US" sz="222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20" dirty="0">
                <a:solidFill>
                  <a:schemeClr val="tx1"/>
                </a:solidFill>
                <a:latin typeface="Times New Roman" panose="02020603050405020304" pitchFamily="18" charset="0"/>
                <a:cs typeface="Times New Roman" panose="02020603050405020304" pitchFamily="18" charset="0"/>
              </a:rPr>
              <a:t>It is based on biometric and demographic data, providing a universal identity to residents.</a:t>
            </a:r>
            <a:endParaRPr lang="en-US" sz="222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20" dirty="0">
                <a:solidFill>
                  <a:schemeClr val="tx1"/>
                </a:solidFill>
                <a:latin typeface="Times New Roman" panose="02020603050405020304" pitchFamily="18" charset="0"/>
                <a:cs typeface="Times New Roman" panose="02020603050405020304" pitchFamily="18" charset="0"/>
              </a:rPr>
              <a:t>A data vault could enhance security by implementing encryption algorithms and strict access controls..</a:t>
            </a:r>
            <a:endParaRPr lang="en-US" sz="222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20" dirty="0">
                <a:solidFill>
                  <a:schemeClr val="tx1"/>
                </a:solidFill>
                <a:latin typeface="Times New Roman" panose="02020603050405020304" pitchFamily="18" charset="0"/>
                <a:cs typeface="Times New Roman" panose="02020603050405020304" pitchFamily="18" charset="0"/>
              </a:rPr>
              <a:t>A data vault typically involves structured storage and management of data, ensuring efficient retrieval and processing.</a:t>
            </a:r>
            <a:endParaRPr lang="en-US" sz="222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20" dirty="0">
                <a:solidFill>
                  <a:schemeClr val="tx1"/>
                </a:solidFill>
                <a:latin typeface="Times New Roman" panose="02020603050405020304" pitchFamily="18" charset="0"/>
                <a:cs typeface="Times New Roman" panose="02020603050405020304" pitchFamily="18" charset="0"/>
              </a:rPr>
              <a:t>It often employs advanced encryption and access control mechanisms to protect data integrity and confidentiality..</a:t>
            </a:r>
            <a:endParaRPr lang="en-US" sz="222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390"/>
            <a:ext cx="10515600" cy="1325563"/>
          </a:xfrm>
        </p:spPr>
        <p:txBody>
          <a:bodyPr/>
          <a:lstStyle/>
          <a:p>
            <a:r>
              <a:rPr lang="en-US" b="1" dirty="0">
                <a:latin typeface="Times New Roman" panose="02020603050405020304" pitchFamily="18" charset="0"/>
                <a:cs typeface="Times New Roman" panose="02020603050405020304" pitchFamily="18" charset="0"/>
              </a:rPr>
              <a:t>Problem Formulation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12265"/>
            <a:ext cx="10515600" cy="4351338"/>
          </a:xfrm>
        </p:spPr>
        <p:txBody>
          <a:bodyPr>
            <a:normAutofit/>
          </a:bodyPr>
          <a:lstStyle/>
          <a:p>
            <a:pPr algn="just">
              <a:lnSpc>
                <a:spcPct val="15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Protecting the privacy of individuals is paramount, especially considering the sensitive nature of Aadhaar data.. </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Ensuring the integrity and confidentiality of the data within the proposed data vault is a critical concern..</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Balancing the need for data access with the right to privacy is a key challenge..</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Designing a system that allows users control over their data within the data vault while still enabling necessary access for authorized entities.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Handling the vast amount of data associated with Aadhaar in an efficient and organized manner.</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Objectives</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3004"/>
            <a:ext cx="10515600" cy="5103346"/>
          </a:xfrm>
        </p:spPr>
        <p:txBody>
          <a:bodyPr>
            <a:noAutofit/>
          </a:bodyPr>
          <a:lstStyle/>
          <a:p>
            <a:pPr marL="0" indent="0" algn="just">
              <a:lnSpc>
                <a:spcPct val="100000"/>
              </a:lnSpc>
              <a:buNone/>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Certainly, outlining objectives for an Aadhaar data vault would help clarify the purpose and goals of such a system. Here are potential objectives presented in bullet points.</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The system should aim to achieve the following goals:</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Strengthen Data Security.</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Ensure Strict Data Privacy.</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Efficient and Responsive Data Management.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Ensure Strict Data Privacy.</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Invest in Research and Development.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432"/>
            <a:ext cx="10515600" cy="1325563"/>
          </a:xfrm>
        </p:spPr>
        <p:txBody>
          <a:bodyPr/>
          <a:lstStyle/>
          <a:p>
            <a:r>
              <a:rPr lang="en-US" b="1" dirty="0">
                <a:latin typeface="Times New Roman" panose="02020603050405020304" pitchFamily="18" charset="0"/>
                <a:cs typeface="Times New Roman" panose="02020603050405020304" pitchFamily="18" charset="0"/>
              </a:rPr>
              <a:t>Methodology </a:t>
            </a:r>
            <a:r>
              <a:rPr lang="en-IN" altLang="en-US" b="1" dirty="0">
                <a:latin typeface="Times New Roman" panose="02020603050405020304" pitchFamily="18" charset="0"/>
                <a:cs typeface="Times New Roman" panose="02020603050405020304" pitchFamily="18" charset="0"/>
              </a:rPr>
              <a:t>U</a:t>
            </a:r>
            <a:r>
              <a:rPr lang="en-US" b="1" dirty="0">
                <a:latin typeface="Times New Roman" panose="02020603050405020304" pitchFamily="18" charset="0"/>
                <a:cs typeface="Times New Roman" panose="02020603050405020304" pitchFamily="18" charset="0"/>
              </a:rPr>
              <a:t>sed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841240"/>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The methodology for Aadhaar Data Vault involves the following steps:</a:t>
            </a: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Collection</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Security and Privacy Framework Design</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i="0" dirty="0">
                <a:effectLst/>
                <a:latin typeface="Times New Roman" panose="02020603050405020304" pitchFamily="18" charset="0"/>
                <a:cs typeface="Times New Roman" panose="02020603050405020304" pitchFamily="18" charset="0"/>
              </a:rPr>
              <a:t>Model Selection and Training</a:t>
            </a:r>
            <a:endParaRPr lang="en-IN" sz="240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Regulatory Compliance Assessment</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Model De</a:t>
            </a:r>
            <a:r>
              <a:rPr lang="en-US" altLang="en-IN" sz="2400" dirty="0">
                <a:latin typeface="Times New Roman" panose="02020603050405020304" pitchFamily="18" charset="0"/>
                <a:cs typeface="Times New Roman" panose="02020603050405020304" pitchFamily="18" charset="0"/>
              </a:rPr>
              <a:t>velopment</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Authorized Access Controls</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Testing and Quality Assurance</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User Education and Awareness</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i="0"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Methodology Used:</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lnSpcReduction="10000"/>
          </a:bodyPr>
          <a:p>
            <a:endParaRPr lang="en-US" sz="2000"/>
          </a:p>
          <a:p>
            <a:endParaRPr lang="en-US" sz="2000"/>
          </a:p>
          <a:p>
            <a:endParaRPr lang="en-US" sz="2000"/>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pic>
        <p:nvPicPr>
          <p:cNvPr id="5" name="Content Placeholder 4"/>
          <p:cNvPicPr>
            <a:picLocks noChangeAspect="1"/>
          </p:cNvPicPr>
          <p:nvPr>
            <p:ph sz="half" idx="2"/>
          </p:nvPr>
        </p:nvPicPr>
        <p:blipFill>
          <a:blip r:embed="rId1"/>
          <a:stretch>
            <a:fillRect/>
          </a:stretch>
        </p:blipFill>
        <p:spPr>
          <a:xfrm>
            <a:off x="274955" y="1370965"/>
            <a:ext cx="11498580" cy="52222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655"/>
            <a:ext cx="10515600" cy="1325563"/>
          </a:xfrm>
        </p:spPr>
        <p:txBody>
          <a:bodyPr/>
          <a:lstStyle/>
          <a:p>
            <a:r>
              <a:rPr lang="en-IN"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235710"/>
            <a:ext cx="10114915" cy="5193030"/>
          </a:xfrm>
        </p:spPr>
        <p:txBody>
          <a:bodyPr>
            <a:noAutofit/>
          </a:bodyPr>
          <a:lstStyle/>
          <a:p>
            <a:pPr marL="0" indent="0" algn="just">
              <a:buNone/>
            </a:pPr>
            <a:r>
              <a:rPr lang="en-IN"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The proposed system for the Aadhaar Data Vault (ADV) is a secure and centralized repository for storing Aadhaar numbers and their corresponding demographic and biometric data. The ADV is designed to meet the stringent security requirements of the Aadhaar ecosystem and to ensure the protection of sensitive personal data</a:t>
            </a:r>
            <a:r>
              <a:rPr lang="en-IN"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Logistic Regression</a:t>
            </a:r>
            <a:r>
              <a:rPr lang="en-IN" sz="20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20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buFont typeface="Wingdings" panose="05000000000000000000" pitchFamily="2" charset="2"/>
              <a:buNone/>
            </a:pPr>
            <a:r>
              <a:rPr lang="en-IN" sz="19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Key Features of the Proposed System:</a:t>
            </a:r>
            <a:endParaRPr lang="en-IN" sz="19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Font typeface="Wingdings" panose="05000000000000000000" pitchFamily="2" charset="2"/>
              <a:buNone/>
            </a:pPr>
            <a:r>
              <a:rPr lang="en-US" altLang="en-IN" sz="19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IN" sz="19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Centralized Storage:</a:t>
            </a:r>
            <a:r>
              <a:rPr lang="en-IN"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The ADV provides a centralized location for storing Aadhaar numbers and </a:t>
            </a:r>
            <a:r>
              <a:rPr lang="en-US" altLang="en-IN"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their associated data, ensuring consistency and accessibility of information.</a:t>
            </a:r>
            <a:endParaRPr lang="en-IN"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Font typeface="Wingdings" panose="05000000000000000000" pitchFamily="2" charset="2"/>
              <a:buNone/>
            </a:pPr>
            <a:r>
              <a:rPr lang="en-US" altLang="en-IN" sz="19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2) Reference Key Mechanism:</a:t>
            </a:r>
            <a:r>
              <a:rPr lang="en-US" altLang="en-IN"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To reduce the footprint of Aadhaar numbers, the ADV employs a reference key mechanism. Reference keys are unique identifiers that are mapped to Aadhaar numbers within the ADV. Applications and entities authorized to access Aadhaar data utilize reference keys instead of directly handling Aadhaar numbers.</a:t>
            </a:r>
            <a:endParaRPr lang="en-US" altLang="en-IN"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Font typeface="Wingdings" panose="05000000000000000000" pitchFamily="2" charset="2"/>
              <a:buNone/>
            </a:pPr>
            <a:r>
              <a:rPr lang="en-US" altLang="en-IN" sz="19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3) Robust Security:</a:t>
            </a:r>
            <a:r>
              <a:rPr lang="en-US" altLang="en-IN"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The ADV incorporates multiple layers of security measures, including encryption, access control mechanisms, and intrusion detection systems, to safeguard sensitive data.</a:t>
            </a:r>
            <a:endParaRPr lang="en-US" altLang="en-IN"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Font typeface="Wingdings" panose="05000000000000000000" pitchFamily="2" charset="2"/>
              <a:buNone/>
            </a:pPr>
            <a:endParaRPr lang="en-US" altLang="en-IN"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Font typeface="Wingdings" panose="05000000000000000000" pitchFamily="2" charset="2"/>
              <a:buNone/>
            </a:pPr>
            <a:endParaRPr lang="en-US" altLang="en-IN"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Font typeface="Wingdings" panose="05000000000000000000" pitchFamily="2" charset="2"/>
              <a:buNone/>
            </a:pPr>
            <a:endParaRPr lang="en-US" altLang="en-IN"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Font typeface="Wingdings" panose="05000000000000000000" pitchFamily="2" charset="2"/>
              <a:buNone/>
            </a:pPr>
            <a:endParaRPr lang="en-IN"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Autofit/>
          </a:bodyPr>
          <a:lstStyle/>
          <a:p>
            <a:pPr marL="0" indent="0">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2" name="Text Box 1"/>
          <p:cNvSpPr txBox="1"/>
          <p:nvPr/>
        </p:nvSpPr>
        <p:spPr>
          <a:xfrm>
            <a:off x="709295" y="1348740"/>
            <a:ext cx="10772775" cy="8893810"/>
          </a:xfrm>
          <a:prstGeom prst="rect">
            <a:avLst/>
          </a:prstGeom>
          <a:noFill/>
        </p:spPr>
        <p:txBody>
          <a:bodyPr wrap="square" rtlCol="0" anchor="t">
            <a:spAutoFit/>
          </a:bodyPr>
          <a:p>
            <a:r>
              <a:rPr lang="en-US" b="1"/>
              <a:t>4)Audit Trails and Monitoring:</a:t>
            </a:r>
            <a:r>
              <a:rPr lang="en-US"/>
              <a:t> Comprehensive audit trails and monitoring capabilities are implemented to track access to Aadhaar data, ensuring accountability and enabling compliance with regulations.</a:t>
            </a:r>
            <a:endParaRPr lang="en-US"/>
          </a:p>
          <a:p>
            <a:endParaRPr lang="en-US"/>
          </a:p>
          <a:p>
            <a:pPr algn="l"/>
            <a:r>
              <a:rPr lang="en-US" sz="2000" b="1"/>
              <a:t>Components of the Proposed System:</a:t>
            </a:r>
            <a:endParaRPr lang="en-US" sz="2000" b="1"/>
          </a:p>
          <a:p>
            <a:pPr lvl="0" indent="-457200" algn="l" fontAlgn="t">
              <a:lnSpc>
                <a:spcPct val="150000"/>
              </a:lnSpc>
              <a:buFont typeface="+mj-lt"/>
              <a:buAutoNum type="arabicPeriod"/>
            </a:pPr>
            <a:r>
              <a:rPr lang="en-US" sz="2000"/>
              <a:t>Data Storage</a:t>
            </a:r>
            <a:endParaRPr lang="en-US" sz="2000"/>
          </a:p>
          <a:p>
            <a:pPr lvl="0" indent="-457200" algn="l" fontAlgn="t">
              <a:lnSpc>
                <a:spcPct val="150000"/>
              </a:lnSpc>
              <a:buFont typeface="+mj-lt"/>
              <a:buAutoNum type="arabicPeriod"/>
            </a:pPr>
            <a:r>
              <a:rPr lang="en-US" sz="2000"/>
              <a:t>Encryption and Key Management</a:t>
            </a:r>
            <a:endParaRPr lang="en-US" sz="2000"/>
          </a:p>
          <a:p>
            <a:pPr lvl="0" indent="-457200" algn="l" fontAlgn="t">
              <a:lnSpc>
                <a:spcPct val="150000"/>
              </a:lnSpc>
              <a:buFont typeface="+mj-lt"/>
              <a:buAutoNum type="arabicPeriod"/>
            </a:pPr>
            <a:r>
              <a:rPr lang="en-US" sz="2000"/>
              <a:t>Access Control and Authentication</a:t>
            </a:r>
            <a:endParaRPr lang="en-US" sz="2000"/>
          </a:p>
          <a:p>
            <a:pPr lvl="0" indent="-457200" algn="l" fontAlgn="t">
              <a:lnSpc>
                <a:spcPct val="150000"/>
              </a:lnSpc>
              <a:buFont typeface="+mj-lt"/>
              <a:buAutoNum type="arabicPeriod"/>
            </a:pPr>
            <a:r>
              <a:rPr lang="en-US" sz="2000"/>
              <a:t>Audit Trails and Logging</a:t>
            </a:r>
            <a:endParaRPr lang="en-US" sz="2000"/>
          </a:p>
          <a:p>
            <a:pPr lvl="0" indent="-457200" algn="l" fontAlgn="t">
              <a:lnSpc>
                <a:spcPct val="150000"/>
              </a:lnSpc>
              <a:buFont typeface="+mj-lt"/>
              <a:buAutoNum type="arabicPeriod"/>
            </a:pPr>
            <a:r>
              <a:rPr lang="en-US" sz="2000"/>
              <a:t>Intrusion Detection and Security Monitoring</a:t>
            </a:r>
            <a:endParaRPr lang="en-US" sz="2000"/>
          </a:p>
          <a:p>
            <a:pPr lvl="0" indent="-457200" algn="l" fontAlgn="t">
              <a:lnSpc>
                <a:spcPct val="150000"/>
              </a:lnSpc>
              <a:buFont typeface="+mj-lt"/>
              <a:buAutoNum type="arabicPeriod"/>
            </a:pPr>
            <a:r>
              <a:rPr lang="en-US" sz="2000"/>
              <a:t>Disaster Recovery and Backups</a:t>
            </a:r>
            <a:endParaRPr lang="en-US" sz="2000"/>
          </a:p>
          <a:p>
            <a:pPr lvl="0" indent="-457200" algn="l" fontAlgn="t">
              <a:lnSpc>
                <a:spcPct val="150000"/>
              </a:lnSpc>
              <a:buFont typeface="+mj-lt"/>
              <a:buAutoNum type="arabicPeriod"/>
            </a:pPr>
            <a:r>
              <a:rPr lang="en-US" sz="2000"/>
              <a:t>Compliance and Regulatory Framework</a:t>
            </a:r>
            <a:endParaRPr lang="en-US" sz="2000"/>
          </a:p>
          <a:p>
            <a:pPr marL="342900" indent="-342900">
              <a:buFont typeface="Arial" panose="020B0604020202020204" pitchFamily="34" charset="0"/>
              <a:buChar char="•"/>
            </a:pPr>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pic>
        <p:nvPicPr>
          <p:cNvPr id="6" name="Content Placeholder 5"/>
          <p:cNvPicPr>
            <a:picLocks noChangeAspect="1"/>
          </p:cNvPicPr>
          <p:nvPr>
            <p:ph sz="half" idx="2"/>
          </p:nvPr>
        </p:nvPicPr>
        <p:blipFill>
          <a:blip r:embed="rId1"/>
          <a:stretch>
            <a:fillRect/>
          </a:stretch>
        </p:blipFill>
        <p:spPr>
          <a:xfrm>
            <a:off x="6953250" y="2755900"/>
            <a:ext cx="4528820" cy="2781300"/>
          </a:xfrm>
          <a:prstGeom prst="rect">
            <a:avLst/>
          </a:prstGeom>
        </p:spPr>
      </p:pic>
      <p:sp>
        <p:nvSpPr>
          <p:cNvPr id="11" name="Text Box 10"/>
          <p:cNvSpPr txBox="1"/>
          <p:nvPr/>
        </p:nvSpPr>
        <p:spPr>
          <a:xfrm>
            <a:off x="880745" y="323850"/>
            <a:ext cx="309880" cy="768350"/>
          </a:xfrm>
          <a:prstGeom prst="rect">
            <a:avLst/>
          </a:prstGeom>
          <a:noFill/>
        </p:spPr>
        <p:txBody>
          <a:bodyPr wrap="none" rtlCol="0" anchor="t">
            <a:spAutoFit/>
          </a:bodyPr>
          <a:p>
            <a:endParaRPr lang="en-US" altLang="en-IN" sz="4400" b="1" dirty="0">
              <a:latin typeface="Times New Roman" panose="02020603050405020304" pitchFamily="18" charset="0"/>
              <a:cs typeface="Times New Roman" panose="02020603050405020304" pitchFamily="18" charset="0"/>
              <a:sym typeface="+mn-ea"/>
            </a:endParaRPr>
          </a:p>
        </p:txBody>
      </p:sp>
      <p:sp>
        <p:nvSpPr>
          <p:cNvPr id="13" name="Text Box 12"/>
          <p:cNvSpPr txBox="1"/>
          <p:nvPr/>
        </p:nvSpPr>
        <p:spPr>
          <a:xfrm>
            <a:off x="880745" y="323850"/>
            <a:ext cx="4394200" cy="768350"/>
          </a:xfrm>
          <a:prstGeom prst="rect">
            <a:avLst/>
          </a:prstGeom>
          <a:noFill/>
        </p:spPr>
        <p:txBody>
          <a:bodyPr wrap="none" rtlCol="0" anchor="t">
            <a:spAutoFit/>
          </a:bodyPr>
          <a:p>
            <a:r>
              <a:rPr lang="en-US" altLang="en-IN" sz="4400" b="1" dirty="0">
                <a:latin typeface="Times New Roman" panose="02020603050405020304" pitchFamily="18" charset="0"/>
                <a:cs typeface="Times New Roman" panose="02020603050405020304" pitchFamily="18" charset="0"/>
                <a:sym typeface="+mn-ea"/>
              </a:rPr>
              <a:t>Proposed System </a:t>
            </a:r>
            <a:endParaRPr lang="en-US" altLang="en-IN" sz="4400" b="1"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0</TotalTime>
  <Words>7000</Words>
  <Application>WPS Presentation</Application>
  <PresentationFormat>Widescreen</PresentationFormat>
  <Paragraphs>198</Paragraphs>
  <Slides>13</Slides>
  <Notes>0</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13</vt:i4>
      </vt:variant>
    </vt:vector>
  </HeadingPairs>
  <TitlesOfParts>
    <vt:vector size="33" baseType="lpstr">
      <vt:lpstr>Arial</vt:lpstr>
      <vt:lpstr>SimSun</vt:lpstr>
      <vt:lpstr>Wingdings</vt:lpstr>
      <vt:lpstr>Calibri</vt:lpstr>
      <vt:lpstr>King</vt:lpstr>
      <vt:lpstr>Segoe Print</vt:lpstr>
      <vt:lpstr>Casper</vt:lpstr>
      <vt:lpstr>Yu Gothic UI</vt:lpstr>
      <vt:lpstr>Karla</vt:lpstr>
      <vt:lpstr>Times New Roman</vt:lpstr>
      <vt:lpstr>Arial Black</vt:lpstr>
      <vt:lpstr>Raleway ExtraBold</vt:lpstr>
      <vt:lpstr>Times New Roman</vt:lpstr>
      <vt:lpstr>Calibri</vt:lpstr>
      <vt:lpstr>Microsoft YaHei</vt:lpstr>
      <vt:lpstr>Arial Unicode MS</vt:lpstr>
      <vt:lpstr>Calibri Light</vt:lpstr>
      <vt:lpstr>1_Office Theme</vt:lpstr>
      <vt:lpstr>2_Office Theme</vt:lpstr>
      <vt:lpstr>Contents Slide Master</vt:lpstr>
      <vt:lpstr>PowerPoint 演示文稿</vt:lpstr>
      <vt:lpstr>Outline</vt:lpstr>
      <vt:lpstr>Introduction to Project</vt:lpstr>
      <vt:lpstr>Problem Formulation</vt:lpstr>
      <vt:lpstr>Objectives</vt:lpstr>
      <vt:lpstr>Methodology Used</vt:lpstr>
      <vt:lpstr>Methodology Used:</vt:lpstr>
      <vt:lpstr>Proposed System</vt:lpstr>
      <vt:lpstr>PowerPoint 演示文稿</vt:lpstr>
      <vt:lpstr>PowerPoint 演示文稿</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ASUS</cp:lastModifiedBy>
  <cp:revision>549</cp:revision>
  <dcterms:created xsi:type="dcterms:W3CDTF">2019-01-09T10:33:00Z</dcterms:created>
  <dcterms:modified xsi:type="dcterms:W3CDTF">2023-11-25T14:34:00Z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3EB27AD3B4C74772A6329A042A47114A</vt:lpwstr>
  </property>
  <property fmtid="{D5CDD505-2E9C-101B-9397-08002B2CF9AE}" pid="3" name="KSOProductBuildVer">
    <vt:lpwstr>1033-11.2.0.11225</vt:lpwstr>
  </property>
</Properties>
</file>