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EB Garamond" charset="0"/>
      <p:regular r:id="rId25"/>
      <p:bold r:id="rId26"/>
      <p:italic r:id="rId27"/>
      <p:boldItalic r:id="rId28"/>
    </p:embeddedFont>
    <p:embeddedFont>
      <p:font typeface="Roboto"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8" d="100"/>
          <a:sy n="88" d="100"/>
        </p:scale>
        <p:origin x="-87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ce61415f3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ce61415f3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e61415f32_1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e61415f32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e61415f32_1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e61415f32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e61415f32_1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e61415f32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e61415f32_1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ce61415f32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e61415f32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e61415f32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d0ed45c66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d0ed45c66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e61415f32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ce61415f32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ce61415f32_1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ce61415f32_1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ce61415f32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ce61415f32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ce61415f32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ce61415f32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e61415f32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e61415f3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d0ed45c6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d0ed45c6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ce61415f32_1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ce61415f32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ce61415f32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ce61415f32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e61415f32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e61415f3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e61415f32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e61415f32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ce61415f32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ce61415f32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e61415f32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e61415f32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e61415f32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e61415f32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e61415f32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e61415f32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e61415f32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e61415f32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1" name="Google Shape;86;p13"/>
          <p:cNvSpPr txBox="1"/>
          <p:nvPr/>
        </p:nvSpPr>
        <p:spPr>
          <a:xfrm>
            <a:off x="228525" y="301529"/>
            <a:ext cx="8841225" cy="86174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dirty="0">
                <a:solidFill>
                  <a:srgbClr val="FFFFFF"/>
                </a:solidFill>
                <a:latin typeface="Times New Roman"/>
                <a:ea typeface="Times New Roman"/>
                <a:cs typeface="Times New Roman"/>
                <a:sym typeface="Times New Roman"/>
              </a:rPr>
              <a:t>    </a:t>
            </a:r>
            <a:r>
              <a:rPr lang="en-US" sz="2000" b="1" dirty="0">
                <a:solidFill>
                  <a:srgbClr val="FFFFFF"/>
                </a:solidFill>
                <a:latin typeface="Times New Roman"/>
                <a:ea typeface="Times New Roman"/>
                <a:cs typeface="Times New Roman"/>
                <a:sym typeface="Times New Roman"/>
              </a:rPr>
              <a:t>SWARNANDHRA COLLEGE OF ENGINEERING AND TECHNOLOGY</a:t>
            </a:r>
          </a:p>
          <a:p>
            <a:pPr marL="0" lvl="0" indent="0" algn="ctr" rtl="0">
              <a:spcBef>
                <a:spcPts val="0"/>
              </a:spcBef>
              <a:spcAft>
                <a:spcPts val="0"/>
              </a:spcAft>
              <a:buNone/>
            </a:pPr>
            <a:r>
              <a:rPr lang="en-US" sz="2000" b="1" dirty="0">
                <a:solidFill>
                  <a:srgbClr val="FFFFFF"/>
                </a:solidFill>
                <a:latin typeface="Times New Roman"/>
                <a:ea typeface="Times New Roman"/>
                <a:cs typeface="Times New Roman"/>
                <a:sym typeface="Times New Roman"/>
              </a:rPr>
              <a:t>  (Autonomous)</a:t>
            </a:r>
          </a:p>
        </p:txBody>
      </p:sp>
      <p:sp>
        <p:nvSpPr>
          <p:cNvPr id="22" name="Google Shape;87;p13"/>
          <p:cNvSpPr txBox="1"/>
          <p:nvPr/>
        </p:nvSpPr>
        <p:spPr>
          <a:xfrm>
            <a:off x="1779100" y="1075461"/>
            <a:ext cx="7290650"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100" dirty="0">
                <a:solidFill>
                  <a:schemeClr val="bg1"/>
                </a:solidFill>
              </a:rPr>
              <a:t>Accredited by NAAC with ‘A’ Grade Approved by AICTE &amp; Permanently Affiliated to JNTUK, Kakinada </a:t>
            </a:r>
            <a:r>
              <a:rPr lang="en-IN" sz="1100" dirty="0" err="1">
                <a:solidFill>
                  <a:schemeClr val="bg1"/>
                </a:solidFill>
              </a:rPr>
              <a:t>Seetharampuram</a:t>
            </a:r>
            <a:r>
              <a:rPr lang="en-IN" sz="1100" dirty="0">
                <a:solidFill>
                  <a:schemeClr val="bg1"/>
                </a:solidFill>
              </a:rPr>
              <a:t> , Narsapur-534280, West Godavari District, AP </a:t>
            </a:r>
            <a:endParaRPr sz="1300" dirty="0">
              <a:solidFill>
                <a:schemeClr val="bg1"/>
              </a:solidFill>
              <a:latin typeface="Times New Roman"/>
              <a:ea typeface="Times New Roman"/>
              <a:cs typeface="Times New Roman"/>
              <a:sym typeface="Times New Roman"/>
            </a:endParaRPr>
          </a:p>
        </p:txBody>
      </p:sp>
      <p:sp>
        <p:nvSpPr>
          <p:cNvPr id="23" name="Google Shape;88;p13"/>
          <p:cNvSpPr txBox="1"/>
          <p:nvPr/>
        </p:nvSpPr>
        <p:spPr>
          <a:xfrm>
            <a:off x="2057401" y="1490343"/>
            <a:ext cx="73914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smtClean="0">
                <a:solidFill>
                  <a:srgbClr val="FFF2CC"/>
                </a:solidFill>
                <a:latin typeface="Times New Roman"/>
                <a:ea typeface="Times New Roman"/>
                <a:cs typeface="Times New Roman"/>
                <a:sym typeface="Times New Roman"/>
              </a:rPr>
              <a:t>		DEPARTMENT </a:t>
            </a:r>
            <a:r>
              <a:rPr lang="en" sz="1600" b="1" dirty="0">
                <a:solidFill>
                  <a:srgbClr val="FFF2CC"/>
                </a:solidFill>
                <a:latin typeface="Times New Roman"/>
                <a:ea typeface="Times New Roman"/>
                <a:cs typeface="Times New Roman"/>
                <a:sym typeface="Times New Roman"/>
              </a:rPr>
              <a:t>OF </a:t>
            </a:r>
            <a:endParaRPr lang="en" sz="1600" b="1" dirty="0" smtClean="0">
              <a:solidFill>
                <a:srgbClr val="FFF2CC"/>
              </a:solidFill>
              <a:latin typeface="Times New Roman"/>
              <a:ea typeface="Times New Roman"/>
              <a:cs typeface="Times New Roman"/>
              <a:sym typeface="Times New Roman"/>
            </a:endParaRPr>
          </a:p>
          <a:p>
            <a:pPr marL="0" lvl="0" indent="0" algn="l" rtl="0">
              <a:spcBef>
                <a:spcPts val="0"/>
              </a:spcBef>
              <a:spcAft>
                <a:spcPts val="0"/>
              </a:spcAft>
              <a:buNone/>
            </a:pPr>
            <a:r>
              <a:rPr lang="en" sz="1600" b="1" dirty="0" smtClean="0">
                <a:solidFill>
                  <a:srgbClr val="FFF2CC"/>
                </a:solidFill>
                <a:latin typeface="Times New Roman"/>
                <a:ea typeface="Times New Roman"/>
                <a:cs typeface="Times New Roman"/>
                <a:sym typeface="Times New Roman"/>
              </a:rPr>
              <a:t>ARTIFICAL INTELLIGENCE AND MACHINE LEARNING</a:t>
            </a:r>
            <a:endParaRPr sz="1600" b="1" dirty="0">
              <a:solidFill>
                <a:srgbClr val="FFF2CC"/>
              </a:solidFill>
              <a:latin typeface="Times New Roman"/>
              <a:ea typeface="Times New Roman"/>
              <a:cs typeface="Times New Roman"/>
              <a:sym typeface="Times New Roman"/>
            </a:endParaRPr>
          </a:p>
        </p:txBody>
      </p:sp>
      <p:sp>
        <p:nvSpPr>
          <p:cNvPr id="24" name="Google Shape;89;p13"/>
          <p:cNvSpPr txBox="1"/>
          <p:nvPr/>
        </p:nvSpPr>
        <p:spPr>
          <a:xfrm>
            <a:off x="170985" y="2162028"/>
            <a:ext cx="8667900" cy="5693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dirty="0">
                <a:solidFill>
                  <a:srgbClr val="E6B8AF"/>
                </a:solidFill>
                <a:latin typeface="EB Garamond"/>
                <a:ea typeface="EB Garamond"/>
                <a:cs typeface="EB Garamond"/>
                <a:sym typeface="EB Garamond"/>
              </a:rPr>
              <a:t>         </a:t>
            </a:r>
            <a:r>
              <a:rPr lang="en" sz="2500" b="1" dirty="0" smtClean="0">
                <a:solidFill>
                  <a:schemeClr val="bg1"/>
                </a:solidFill>
                <a:latin typeface="EB Garamond"/>
                <a:ea typeface="EB Garamond"/>
                <a:cs typeface="EB Garamond"/>
                <a:sym typeface="EB Garamond"/>
              </a:rPr>
              <a:t>“E CLASS”</a:t>
            </a:r>
            <a:endParaRPr sz="1700" dirty="0">
              <a:solidFill>
                <a:schemeClr val="bg1"/>
              </a:solidFill>
              <a:latin typeface="Times New Roman"/>
              <a:ea typeface="Times New Roman"/>
              <a:cs typeface="Times New Roman"/>
              <a:sym typeface="Times New Roman"/>
            </a:endParaRPr>
          </a:p>
        </p:txBody>
      </p:sp>
      <p:sp>
        <p:nvSpPr>
          <p:cNvPr id="25" name="Google Shape;90;p13"/>
          <p:cNvSpPr txBox="1"/>
          <p:nvPr/>
        </p:nvSpPr>
        <p:spPr>
          <a:xfrm>
            <a:off x="228525" y="3362325"/>
            <a:ext cx="30000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rgbClr val="D9D9D9"/>
                </a:solidFill>
                <a:latin typeface="Times New Roman"/>
                <a:ea typeface="Times New Roman"/>
                <a:cs typeface="Times New Roman"/>
                <a:sym typeface="Times New Roman"/>
              </a:rPr>
              <a:t>Under the esteemed guidance of:</a:t>
            </a:r>
            <a:endParaRPr sz="1500" dirty="0">
              <a:solidFill>
                <a:srgbClr val="D9D9D9"/>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a:solidFill>
                  <a:srgbClr val="D9D9D9"/>
                </a:solidFill>
                <a:latin typeface="Times New Roman"/>
                <a:ea typeface="Times New Roman"/>
                <a:cs typeface="Times New Roman"/>
                <a:sym typeface="Times New Roman"/>
              </a:rPr>
              <a:t>       </a:t>
            </a:r>
            <a:r>
              <a:rPr lang="en" sz="1500" dirty="0" smtClean="0">
                <a:solidFill>
                  <a:srgbClr val="D9D9D9"/>
                </a:solidFill>
                <a:latin typeface="Times New Roman"/>
                <a:ea typeface="Times New Roman"/>
                <a:cs typeface="Times New Roman"/>
                <a:sym typeface="Times New Roman"/>
              </a:rPr>
              <a:t>Dr.M.Sridhar(M.Tech,Ph.D)</a:t>
            </a:r>
            <a:endParaRPr sz="1500" dirty="0">
              <a:solidFill>
                <a:srgbClr val="D9D9D9"/>
              </a:solidFill>
              <a:latin typeface="Times New Roman"/>
              <a:ea typeface="Times New Roman"/>
              <a:cs typeface="Times New Roman"/>
              <a:sym typeface="Times New Roman"/>
            </a:endParaRPr>
          </a:p>
          <a:p>
            <a:pPr marL="0" lvl="0" indent="0" algn="l" rtl="0">
              <a:spcBef>
                <a:spcPts val="0"/>
              </a:spcBef>
              <a:spcAft>
                <a:spcPts val="0"/>
              </a:spcAft>
              <a:buNone/>
            </a:pPr>
            <a:r>
              <a:rPr lang="en" sz="1500" dirty="0" smtClean="0">
                <a:solidFill>
                  <a:srgbClr val="D9D9D9"/>
                </a:solidFill>
                <a:latin typeface="Times New Roman"/>
                <a:ea typeface="Times New Roman"/>
                <a:cs typeface="Times New Roman"/>
                <a:sym typeface="Times New Roman"/>
              </a:rPr>
              <a:t>       Professor </a:t>
            </a:r>
            <a:endParaRPr sz="1500" dirty="0">
              <a:solidFill>
                <a:srgbClr val="D9D9D9"/>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rgbClr val="B7B7B7"/>
                </a:solidFill>
                <a:latin typeface="Times New Roman"/>
                <a:ea typeface="Times New Roman"/>
                <a:cs typeface="Times New Roman"/>
                <a:sym typeface="Times New Roman"/>
              </a:rPr>
              <a:t>       </a:t>
            </a:r>
            <a:endParaRPr sz="1500" dirty="0">
              <a:solidFill>
                <a:schemeClr val="bg1">
                  <a:lumMod val="85000"/>
                </a:schemeClr>
              </a:solidFill>
              <a:latin typeface="Times New Roman"/>
              <a:ea typeface="Times New Roman"/>
              <a:cs typeface="Times New Roman"/>
              <a:sym typeface="Times New Roman"/>
            </a:endParaRPr>
          </a:p>
        </p:txBody>
      </p:sp>
      <p:sp>
        <p:nvSpPr>
          <p:cNvPr id="26" name="Google Shape;91;p13"/>
          <p:cNvSpPr txBox="1"/>
          <p:nvPr/>
        </p:nvSpPr>
        <p:spPr>
          <a:xfrm>
            <a:off x="5543550" y="3362325"/>
            <a:ext cx="35262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D9D9D9"/>
                </a:solidFill>
                <a:latin typeface="Times New Roman"/>
                <a:ea typeface="Times New Roman"/>
                <a:cs typeface="Times New Roman"/>
                <a:sym typeface="Times New Roman"/>
              </a:rPr>
              <a:t>Presented by:</a:t>
            </a:r>
          </a:p>
          <a:p>
            <a:pPr lvl="0" algn="l" rtl="0">
              <a:spcBef>
                <a:spcPts val="0"/>
              </a:spcBef>
              <a:spcAft>
                <a:spcPts val="0"/>
              </a:spcAft>
            </a:pPr>
            <a:r>
              <a:rPr lang="en" dirty="0" smtClean="0">
                <a:solidFill>
                  <a:srgbClr val="D9D9D9"/>
                </a:solidFill>
                <a:latin typeface="Times New Roman"/>
                <a:ea typeface="Times New Roman"/>
                <a:cs typeface="Times New Roman"/>
                <a:sym typeface="Times New Roman"/>
              </a:rPr>
              <a:t>G.R.N.G.Bhavani         (20A21A6119)</a:t>
            </a:r>
          </a:p>
          <a:p>
            <a:pPr lvl="0" algn="l" rtl="0">
              <a:spcBef>
                <a:spcPts val="0"/>
              </a:spcBef>
              <a:spcAft>
                <a:spcPts val="0"/>
              </a:spcAft>
            </a:pPr>
            <a:r>
              <a:rPr lang="en-US" dirty="0" err="1" smtClean="0">
                <a:solidFill>
                  <a:srgbClr val="D9D9D9"/>
                </a:solidFill>
                <a:latin typeface="Times New Roman"/>
                <a:ea typeface="Times New Roman"/>
                <a:cs typeface="Times New Roman"/>
                <a:sym typeface="Times New Roman"/>
              </a:rPr>
              <a:t>K.Thrivalya</a:t>
            </a:r>
            <a:r>
              <a:rPr lang="en-US" dirty="0" smtClean="0">
                <a:solidFill>
                  <a:srgbClr val="D9D9D9"/>
                </a:solidFill>
                <a:latin typeface="Times New Roman"/>
                <a:ea typeface="Times New Roman"/>
                <a:cs typeface="Times New Roman"/>
                <a:sym typeface="Times New Roman"/>
              </a:rPr>
              <a:t>                  (20A21A6131)</a:t>
            </a:r>
          </a:p>
          <a:p>
            <a:pPr lvl="0" algn="l" rtl="0">
              <a:spcBef>
                <a:spcPts val="0"/>
              </a:spcBef>
              <a:spcAft>
                <a:spcPts val="0"/>
              </a:spcAft>
            </a:pPr>
            <a:r>
              <a:rPr lang="en-US" dirty="0" err="1" smtClean="0">
                <a:solidFill>
                  <a:srgbClr val="D9D9D9"/>
                </a:solidFill>
                <a:latin typeface="Times New Roman"/>
                <a:ea typeface="Times New Roman"/>
                <a:cs typeface="Times New Roman"/>
                <a:sym typeface="Times New Roman"/>
              </a:rPr>
              <a:t>M.Charan</a:t>
            </a:r>
            <a:r>
              <a:rPr lang="en-US" dirty="0" smtClean="0">
                <a:solidFill>
                  <a:srgbClr val="D9D9D9"/>
                </a:solidFill>
                <a:latin typeface="Times New Roman"/>
                <a:ea typeface="Times New Roman"/>
                <a:cs typeface="Times New Roman"/>
                <a:sym typeface="Times New Roman"/>
              </a:rPr>
              <a:t> </a:t>
            </a:r>
            <a:r>
              <a:rPr lang="en-US" dirty="0" err="1" smtClean="0">
                <a:solidFill>
                  <a:srgbClr val="D9D9D9"/>
                </a:solidFill>
                <a:latin typeface="Times New Roman"/>
                <a:ea typeface="Times New Roman"/>
                <a:cs typeface="Times New Roman"/>
                <a:sym typeface="Times New Roman"/>
              </a:rPr>
              <a:t>Tej</a:t>
            </a:r>
            <a:r>
              <a:rPr lang="en-US" dirty="0" smtClean="0">
                <a:solidFill>
                  <a:srgbClr val="D9D9D9"/>
                </a:solidFill>
                <a:latin typeface="Times New Roman"/>
                <a:ea typeface="Times New Roman"/>
                <a:cs typeface="Times New Roman"/>
                <a:sym typeface="Times New Roman"/>
              </a:rPr>
              <a:t>               (20A21A6139)</a:t>
            </a:r>
          </a:p>
          <a:p>
            <a:pPr lvl="0" algn="l" rtl="0">
              <a:spcBef>
                <a:spcPts val="0"/>
              </a:spcBef>
              <a:spcAft>
                <a:spcPts val="0"/>
              </a:spcAft>
            </a:pPr>
            <a:r>
              <a:rPr lang="en-US" dirty="0" err="1" smtClean="0">
                <a:solidFill>
                  <a:srgbClr val="D9D9D9"/>
                </a:solidFill>
                <a:latin typeface="Times New Roman"/>
                <a:ea typeface="Times New Roman"/>
                <a:cs typeface="Times New Roman"/>
                <a:sym typeface="Times New Roman"/>
              </a:rPr>
              <a:t>T.Chinna</a:t>
            </a:r>
            <a:r>
              <a:rPr lang="en-US" dirty="0" smtClean="0">
                <a:solidFill>
                  <a:srgbClr val="D9D9D9"/>
                </a:solidFill>
                <a:latin typeface="Times New Roman"/>
                <a:ea typeface="Times New Roman"/>
                <a:cs typeface="Times New Roman"/>
                <a:sym typeface="Times New Roman"/>
              </a:rPr>
              <a:t> Siva Krishna (20A21A6154)</a:t>
            </a:r>
            <a:endParaRPr dirty="0">
              <a:solidFill>
                <a:srgbClr val="D9D9D9"/>
              </a:solidFill>
              <a:latin typeface="Times New Roman"/>
              <a:ea typeface="Times New Roman"/>
              <a:cs typeface="Times New Roman"/>
              <a:sym typeface="Times New Roman"/>
            </a:endParaRPr>
          </a:p>
        </p:txBody>
      </p:sp>
      <p:pic>
        <p:nvPicPr>
          <p:cNvPr id="27" name="Picture 2">
            <a:extLst>
              <a:ext uri="{FF2B5EF4-FFF2-40B4-BE49-F238E27FC236}">
                <a16:creationId xmlns:a16="http://schemas.microsoft.com/office/drawing/2014/main" xmlns="" id="{E5A078E5-AB3F-0290-230D-8F2AA4C0DD9E}"/>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525" y="961731"/>
            <a:ext cx="1039127" cy="9543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89450"/>
            <a:ext cx="8520600" cy="56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t>Project Requirements:</a:t>
            </a:r>
            <a:endParaRPr sz="2400"/>
          </a:p>
        </p:txBody>
      </p:sp>
      <p:sp>
        <p:nvSpPr>
          <p:cNvPr id="158" name="Google Shape;158;p22"/>
          <p:cNvSpPr txBox="1">
            <a:spLocks noGrp="1"/>
          </p:cNvSpPr>
          <p:nvPr>
            <p:ph type="body" idx="1"/>
          </p:nvPr>
        </p:nvSpPr>
        <p:spPr>
          <a:xfrm>
            <a:off x="311700" y="653750"/>
            <a:ext cx="8520600" cy="39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Techstack                                               Software's Required </a:t>
            </a:r>
            <a:endParaRPr/>
          </a:p>
          <a:p>
            <a:pPr marL="0" lvl="0" indent="0" algn="l" rtl="0">
              <a:spcBef>
                <a:spcPts val="1200"/>
              </a:spcBef>
              <a:spcAft>
                <a:spcPts val="0"/>
              </a:spcAft>
              <a:buNone/>
            </a:pPr>
            <a:r>
              <a:rPr lang="en"/>
              <a:t> </a:t>
            </a:r>
            <a:r>
              <a:rPr lang="en" sz="1400"/>
              <a:t>➢Bootstrap                                                         ➢OS</a:t>
            </a:r>
            <a:endParaRPr sz="1400"/>
          </a:p>
          <a:p>
            <a:pPr marL="0" lvl="0" indent="0" algn="l" rtl="0">
              <a:spcBef>
                <a:spcPts val="1200"/>
              </a:spcBef>
              <a:spcAft>
                <a:spcPts val="0"/>
              </a:spcAft>
              <a:buNone/>
            </a:pPr>
            <a:r>
              <a:rPr lang="en" sz="1400"/>
              <a:t> ➢PHP                                                                 ➢Browser</a:t>
            </a:r>
            <a:endParaRPr sz="1400"/>
          </a:p>
          <a:p>
            <a:pPr marL="0" lvl="0" indent="0" algn="l" rtl="0">
              <a:spcBef>
                <a:spcPts val="1200"/>
              </a:spcBef>
              <a:spcAft>
                <a:spcPts val="0"/>
              </a:spcAft>
              <a:buNone/>
            </a:pPr>
            <a:r>
              <a:rPr lang="en" sz="1400"/>
              <a:t> ➢JavaScript                                                       ➢PHPMyadmin[local Database]</a:t>
            </a:r>
            <a:endParaRPr sz="1400"/>
          </a:p>
          <a:p>
            <a:pPr marL="0" lvl="0" indent="0" algn="l" rtl="0">
              <a:spcBef>
                <a:spcPts val="1200"/>
              </a:spcBef>
              <a:spcAft>
                <a:spcPts val="0"/>
              </a:spcAft>
              <a:buNone/>
            </a:pPr>
            <a:r>
              <a:rPr lang="en" sz="1400"/>
              <a:t> ➢Jquery                                                             ➢Apache [local server] </a:t>
            </a:r>
            <a:endParaRPr sz="1400"/>
          </a:p>
          <a:p>
            <a:pPr marL="0" lvl="0" indent="0" algn="l" rtl="0">
              <a:spcBef>
                <a:spcPts val="1200"/>
              </a:spcBef>
              <a:spcAft>
                <a:spcPts val="0"/>
              </a:spcAft>
              <a:buNone/>
            </a:pPr>
            <a:r>
              <a:rPr lang="en" sz="1400"/>
              <a:t> ➢Ajax                                                                 ➢Infinity Free [global server] </a:t>
            </a:r>
            <a:endParaRPr sz="1400"/>
          </a:p>
          <a:p>
            <a:pPr marL="0" lvl="0" indent="0" algn="l" rtl="0">
              <a:spcBef>
                <a:spcPts val="1200"/>
              </a:spcBef>
              <a:spcAft>
                <a:spcPts val="1200"/>
              </a:spcAft>
              <a:buNone/>
            </a:pPr>
            <a:r>
              <a:rPr lang="en" sz="1400"/>
              <a:t> ➢Mysql</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134175"/>
            <a:ext cx="8520600" cy="74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t>Sequence Diagram:</a:t>
            </a:r>
            <a:endParaRPr sz="2400"/>
          </a:p>
        </p:txBody>
      </p:sp>
      <p:sp>
        <p:nvSpPr>
          <p:cNvPr id="164" name="Google Shape;164;p23"/>
          <p:cNvSpPr txBox="1">
            <a:spLocks noGrp="1"/>
          </p:cNvSpPr>
          <p:nvPr>
            <p:ph type="body" idx="1"/>
          </p:nvPr>
        </p:nvSpPr>
        <p:spPr>
          <a:xfrm>
            <a:off x="311700" y="462175"/>
            <a:ext cx="8520600" cy="410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5" name="Google Shape;165;p23"/>
          <p:cNvPicPr preferRelativeResize="0"/>
          <p:nvPr/>
        </p:nvPicPr>
        <p:blipFill>
          <a:blip r:embed="rId3">
            <a:alphaModFix/>
          </a:blip>
          <a:stretch>
            <a:fillRect/>
          </a:stretch>
        </p:blipFill>
        <p:spPr>
          <a:xfrm>
            <a:off x="311700" y="547350"/>
            <a:ext cx="8520601" cy="416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311700" y="-134175"/>
            <a:ext cx="8520600" cy="114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Architecture Diagram:</a:t>
            </a:r>
            <a:endParaRPr/>
          </a:p>
        </p:txBody>
      </p:sp>
      <p:sp>
        <p:nvSpPr>
          <p:cNvPr id="171" name="Google Shape;171;p24"/>
          <p:cNvSpPr txBox="1">
            <a:spLocks noGrp="1"/>
          </p:cNvSpPr>
          <p:nvPr>
            <p:ph type="body" idx="1"/>
          </p:nvPr>
        </p:nvSpPr>
        <p:spPr>
          <a:xfrm>
            <a:off x="311700" y="589950"/>
            <a:ext cx="8520600" cy="39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2" name="Google Shape;172;p24"/>
          <p:cNvPicPr preferRelativeResize="0"/>
          <p:nvPr/>
        </p:nvPicPr>
        <p:blipFill>
          <a:blip r:embed="rId3">
            <a:alphaModFix/>
          </a:blip>
          <a:stretch>
            <a:fillRect/>
          </a:stretch>
        </p:blipFill>
        <p:spPr>
          <a:xfrm>
            <a:off x="311700" y="449073"/>
            <a:ext cx="8520601" cy="42606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311700" y="76675"/>
            <a:ext cx="8520600" cy="105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78" name="Google Shape;178;p25"/>
          <p:cNvSpPr txBox="1">
            <a:spLocks noGrp="1"/>
          </p:cNvSpPr>
          <p:nvPr>
            <p:ph type="body" idx="1"/>
          </p:nvPr>
        </p:nvSpPr>
        <p:spPr>
          <a:xfrm>
            <a:off x="311700" y="1056400"/>
            <a:ext cx="8520600" cy="351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 conclusion,the implementation of an e-class system represents a paradigm shift in educational management.It emcompasses various functionalities,including attendance tracking,grading mechanisms,PDF uploads,teacher managements tools,and CGPA calculation features.This enhanced connectivity promotes active participation and facilitates timely feedback,ultimately enriching the learning process.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title"/>
          </p:nvPr>
        </p:nvSpPr>
        <p:spPr>
          <a:xfrm>
            <a:off x="311700" y="46850"/>
            <a:ext cx="8520600" cy="97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Of our project:</a:t>
            </a:r>
            <a:endParaRPr/>
          </a:p>
        </p:txBody>
      </p:sp>
      <p:sp>
        <p:nvSpPr>
          <p:cNvPr id="184" name="Google Shape;184;p26"/>
          <p:cNvSpPr txBox="1">
            <a:spLocks noGrp="1"/>
          </p:cNvSpPr>
          <p:nvPr>
            <p:ph type="body" idx="1"/>
          </p:nvPr>
        </p:nvSpPr>
        <p:spPr>
          <a:xfrm>
            <a:off x="311700" y="749700"/>
            <a:ext cx="8520600" cy="381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Administration:</a:t>
            </a:r>
            <a:endParaRPr/>
          </a:p>
          <a:p>
            <a:pPr marL="0" lvl="0" indent="0" algn="l" rtl="0">
              <a:spcBef>
                <a:spcPts val="1200"/>
              </a:spcBef>
              <a:spcAft>
                <a:spcPts val="0"/>
              </a:spcAft>
              <a:buNone/>
            </a:pPr>
            <a:r>
              <a:rPr lang="en"/>
              <a:t> • Accessing data of a student by faculty is easy with reg no.</a:t>
            </a:r>
            <a:endParaRPr/>
          </a:p>
          <a:p>
            <a:pPr marL="0" lvl="0" indent="0" algn="l" rtl="0">
              <a:spcBef>
                <a:spcPts val="1200"/>
              </a:spcBef>
              <a:spcAft>
                <a:spcPts val="0"/>
              </a:spcAft>
              <a:buNone/>
            </a:pPr>
            <a:r>
              <a:rPr lang="en"/>
              <a:t> • Faculty can give notification to entire class.</a:t>
            </a:r>
            <a:endParaRPr/>
          </a:p>
          <a:p>
            <a:pPr marL="0" lvl="0" indent="0" algn="l" rtl="0">
              <a:spcBef>
                <a:spcPts val="1200"/>
              </a:spcBef>
              <a:spcAft>
                <a:spcPts val="0"/>
              </a:spcAft>
              <a:buNone/>
            </a:pPr>
            <a:r>
              <a:rPr lang="en"/>
              <a:t> • Creating a classroom and organizing it (units, ques. papers, etc…)</a:t>
            </a:r>
            <a:endParaRPr/>
          </a:p>
          <a:p>
            <a:pPr marL="0" lvl="0" indent="0" algn="l" rtl="0">
              <a:spcBef>
                <a:spcPts val="1200"/>
              </a:spcBef>
              <a:spcAft>
                <a:spcPts val="0"/>
              </a:spcAft>
              <a:buNone/>
            </a:pPr>
            <a:r>
              <a:rPr lang="en"/>
              <a:t> Student: </a:t>
            </a:r>
            <a:endParaRPr/>
          </a:p>
          <a:p>
            <a:pPr marL="0" lvl="0" indent="0" algn="l" rtl="0">
              <a:spcBef>
                <a:spcPts val="1200"/>
              </a:spcBef>
              <a:spcAft>
                <a:spcPts val="0"/>
              </a:spcAft>
              <a:buNone/>
            </a:pPr>
            <a:r>
              <a:rPr lang="en"/>
              <a:t>• Can see the complete progress report. </a:t>
            </a:r>
            <a:endParaRPr/>
          </a:p>
          <a:p>
            <a:pPr marL="0" lvl="0" indent="0" algn="l" rtl="0">
              <a:spcBef>
                <a:spcPts val="1200"/>
              </a:spcBef>
              <a:spcAft>
                <a:spcPts val="0"/>
              </a:spcAft>
              <a:buNone/>
            </a:pPr>
            <a:r>
              <a:rPr lang="en"/>
              <a:t>• It can be accessed from anywhere.</a:t>
            </a:r>
            <a:endParaRPr/>
          </a:p>
          <a:p>
            <a:pPr marL="0" lvl="0" indent="0" algn="l" rtl="0">
              <a:spcBef>
                <a:spcPts val="1200"/>
              </a:spcBef>
              <a:spcAft>
                <a:spcPts val="1200"/>
              </a:spcAft>
              <a:buNone/>
            </a:pPr>
            <a:r>
              <a:rPr lang="en"/>
              <a:t> • Auto-generating of resume, based on data provided.</a:t>
            </a:r>
            <a:endParaRPr/>
          </a:p>
        </p:txBody>
      </p:sp>
      <p:pic>
        <p:nvPicPr>
          <p:cNvPr id="185" name="Google Shape;185;p26"/>
          <p:cNvPicPr preferRelativeResize="0"/>
          <p:nvPr/>
        </p:nvPicPr>
        <p:blipFill>
          <a:blip r:embed="rId3">
            <a:alphaModFix/>
          </a:blip>
          <a:stretch>
            <a:fillRect/>
          </a:stretch>
        </p:blipFill>
        <p:spPr>
          <a:xfrm>
            <a:off x="364200" y="46850"/>
            <a:ext cx="2971100" cy="66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SCREEN:(Facial Recognition):</a:t>
            </a:r>
            <a:endParaRPr/>
          </a:p>
        </p:txBody>
      </p:sp>
      <p:sp>
        <p:nvSpPr>
          <p:cNvPr id="191" name="Google Shape;191;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2" name="Google Shape;192;p27"/>
          <p:cNvPicPr preferRelativeResize="0"/>
          <p:nvPr/>
        </p:nvPicPr>
        <p:blipFill>
          <a:blip r:embed="rId3">
            <a:alphaModFix/>
          </a:blip>
          <a:stretch>
            <a:fillRect/>
          </a:stretch>
        </p:blipFill>
        <p:spPr>
          <a:xfrm>
            <a:off x="376675" y="1298375"/>
            <a:ext cx="8270501" cy="3175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311700" y="-71775"/>
            <a:ext cx="8520600" cy="87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SCREEN:(Login Page Of Admin And Student)</a:t>
            </a:r>
            <a:endParaRPr/>
          </a:p>
        </p:txBody>
      </p:sp>
      <p:sp>
        <p:nvSpPr>
          <p:cNvPr id="198" name="Google Shape;198;p28"/>
          <p:cNvSpPr txBox="1">
            <a:spLocks noGrp="1"/>
          </p:cNvSpPr>
          <p:nvPr>
            <p:ph type="body" idx="1"/>
          </p:nvPr>
        </p:nvSpPr>
        <p:spPr>
          <a:xfrm>
            <a:off x="311700" y="547350"/>
            <a:ext cx="8520600" cy="402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9" name="Google Shape;199;p28"/>
          <p:cNvPicPr preferRelativeResize="0"/>
          <p:nvPr/>
        </p:nvPicPr>
        <p:blipFill>
          <a:blip r:embed="rId3">
            <a:alphaModFix/>
          </a:blip>
          <a:stretch>
            <a:fillRect/>
          </a:stretch>
        </p:blipFill>
        <p:spPr>
          <a:xfrm>
            <a:off x="387800" y="678550"/>
            <a:ext cx="8520599" cy="361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311700" y="110750"/>
            <a:ext cx="8520600" cy="54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SCREEN:(Dashboard Of Admin And Student)</a:t>
            </a:r>
            <a:endParaRPr/>
          </a:p>
        </p:txBody>
      </p:sp>
      <p:sp>
        <p:nvSpPr>
          <p:cNvPr id="205" name="Google Shape;205;p29"/>
          <p:cNvSpPr txBox="1">
            <a:spLocks noGrp="1"/>
          </p:cNvSpPr>
          <p:nvPr>
            <p:ph type="body" idx="1"/>
          </p:nvPr>
        </p:nvSpPr>
        <p:spPr>
          <a:xfrm>
            <a:off x="364950" y="793275"/>
            <a:ext cx="8520600" cy="370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6" name="Google Shape;206;p29"/>
          <p:cNvPicPr preferRelativeResize="0"/>
          <p:nvPr/>
        </p:nvPicPr>
        <p:blipFill rotWithShape="1">
          <a:blip r:embed="rId3">
            <a:alphaModFix/>
          </a:blip>
          <a:srcRect l="1140" r="-1139"/>
          <a:stretch/>
        </p:blipFill>
        <p:spPr>
          <a:xfrm>
            <a:off x="408450" y="643950"/>
            <a:ext cx="8520599" cy="4003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11700" y="0"/>
            <a:ext cx="8520600" cy="553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OUTPUT SCREEN:(Admin’s And Student Profile)</a:t>
            </a:r>
            <a:endParaRPr/>
          </a:p>
        </p:txBody>
      </p:sp>
      <p:sp>
        <p:nvSpPr>
          <p:cNvPr id="212" name="Google Shape;212;p30"/>
          <p:cNvSpPr txBox="1">
            <a:spLocks noGrp="1"/>
          </p:cNvSpPr>
          <p:nvPr>
            <p:ph type="body" idx="1"/>
          </p:nvPr>
        </p:nvSpPr>
        <p:spPr>
          <a:xfrm>
            <a:off x="311700" y="553800"/>
            <a:ext cx="8520600" cy="4015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3" name="Google Shape;213;p30"/>
          <p:cNvPicPr preferRelativeResize="0"/>
          <p:nvPr/>
        </p:nvPicPr>
        <p:blipFill>
          <a:blip r:embed="rId3">
            <a:alphaModFix/>
          </a:blip>
          <a:stretch>
            <a:fillRect/>
          </a:stretch>
        </p:blipFill>
        <p:spPr>
          <a:xfrm>
            <a:off x="247050" y="553800"/>
            <a:ext cx="8585251" cy="421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311700" y="0"/>
            <a:ext cx="8520600" cy="92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SCREEN:(Adding Teachers And Adding    Student)</a:t>
            </a:r>
            <a:endParaRPr/>
          </a:p>
        </p:txBody>
      </p:sp>
      <p:sp>
        <p:nvSpPr>
          <p:cNvPr id="219" name="Google Shape;219;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0" name="Google Shape;220;p31"/>
          <p:cNvPicPr preferRelativeResize="0"/>
          <p:nvPr/>
        </p:nvPicPr>
        <p:blipFill>
          <a:blip r:embed="rId3">
            <a:alphaModFix/>
          </a:blip>
          <a:stretch>
            <a:fillRect/>
          </a:stretch>
        </p:blipFill>
        <p:spPr>
          <a:xfrm>
            <a:off x="311700" y="920100"/>
            <a:ext cx="8553601" cy="377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0"/>
            <a:ext cx="8520600" cy="60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t>CONTENTS</a:t>
            </a:r>
            <a:r>
              <a:rPr lang="en" sz="2100"/>
              <a:t>:</a:t>
            </a:r>
            <a:endParaRPr sz="2100"/>
          </a:p>
        </p:txBody>
      </p:sp>
      <p:sp>
        <p:nvSpPr>
          <p:cNvPr id="93" name="Google Shape;93;p14"/>
          <p:cNvSpPr txBox="1">
            <a:spLocks noGrp="1"/>
          </p:cNvSpPr>
          <p:nvPr>
            <p:ph type="body" idx="1"/>
          </p:nvPr>
        </p:nvSpPr>
        <p:spPr>
          <a:xfrm>
            <a:off x="2100900" y="58725"/>
            <a:ext cx="6024300" cy="4762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207"/>
              <a:t>❖ Problem Statement </a:t>
            </a:r>
            <a:endParaRPr sz="6207"/>
          </a:p>
          <a:p>
            <a:pPr marL="0" lvl="0" indent="0" algn="l" rtl="0">
              <a:spcBef>
                <a:spcPts val="1200"/>
              </a:spcBef>
              <a:spcAft>
                <a:spcPts val="0"/>
              </a:spcAft>
              <a:buNone/>
            </a:pPr>
            <a:r>
              <a:rPr lang="en" sz="6207"/>
              <a:t>❖ Abstract </a:t>
            </a:r>
            <a:endParaRPr sz="6207"/>
          </a:p>
          <a:p>
            <a:pPr marL="0" lvl="0" indent="0" algn="l" rtl="0">
              <a:spcBef>
                <a:spcPts val="1200"/>
              </a:spcBef>
              <a:spcAft>
                <a:spcPts val="0"/>
              </a:spcAft>
              <a:buNone/>
            </a:pPr>
            <a:r>
              <a:rPr lang="en" sz="6207"/>
              <a:t>❖ Existing System </a:t>
            </a:r>
            <a:endParaRPr sz="6207"/>
          </a:p>
          <a:p>
            <a:pPr marL="0" lvl="0" indent="0" algn="l" rtl="0">
              <a:spcBef>
                <a:spcPts val="1200"/>
              </a:spcBef>
              <a:spcAft>
                <a:spcPts val="0"/>
              </a:spcAft>
              <a:buNone/>
            </a:pPr>
            <a:r>
              <a:rPr lang="en" sz="6207"/>
              <a:t>❖ Proposed System </a:t>
            </a:r>
            <a:endParaRPr sz="6207"/>
          </a:p>
          <a:p>
            <a:pPr marL="0" lvl="0" indent="0" algn="l" rtl="0">
              <a:spcBef>
                <a:spcPts val="1200"/>
              </a:spcBef>
              <a:spcAft>
                <a:spcPts val="0"/>
              </a:spcAft>
              <a:buNone/>
            </a:pPr>
            <a:r>
              <a:rPr lang="en" sz="6207"/>
              <a:t>❖ Modules In The System</a:t>
            </a:r>
            <a:endParaRPr sz="6207"/>
          </a:p>
          <a:p>
            <a:pPr marL="0" lvl="0" indent="0" algn="l" rtl="0">
              <a:spcBef>
                <a:spcPts val="1200"/>
              </a:spcBef>
              <a:spcAft>
                <a:spcPts val="0"/>
              </a:spcAft>
              <a:buNone/>
            </a:pPr>
            <a:r>
              <a:rPr lang="en" sz="6207"/>
              <a:t>❖ Project Requirements</a:t>
            </a:r>
            <a:endParaRPr sz="6207"/>
          </a:p>
          <a:p>
            <a:pPr marL="0" lvl="0" indent="0" algn="l" rtl="0">
              <a:spcBef>
                <a:spcPts val="1200"/>
              </a:spcBef>
              <a:spcAft>
                <a:spcPts val="0"/>
              </a:spcAft>
              <a:buNone/>
            </a:pPr>
            <a:r>
              <a:rPr lang="en" sz="6207"/>
              <a:t>❖ Advantages</a:t>
            </a:r>
            <a:endParaRPr sz="6207"/>
          </a:p>
          <a:p>
            <a:pPr marL="0" lvl="0" indent="0" algn="l" rtl="0">
              <a:spcBef>
                <a:spcPts val="1200"/>
              </a:spcBef>
              <a:spcAft>
                <a:spcPts val="0"/>
              </a:spcAft>
              <a:buNone/>
            </a:pPr>
            <a:r>
              <a:rPr lang="en" sz="6207"/>
              <a:t>❖ Sequence Diagram</a:t>
            </a:r>
            <a:endParaRPr sz="6207"/>
          </a:p>
          <a:p>
            <a:pPr marL="0" lvl="0" indent="0" algn="l" rtl="0">
              <a:spcBef>
                <a:spcPts val="1200"/>
              </a:spcBef>
              <a:spcAft>
                <a:spcPts val="0"/>
              </a:spcAft>
              <a:buNone/>
            </a:pPr>
            <a:r>
              <a:rPr lang="en" sz="6207"/>
              <a:t>❖ Architecture Diagram</a:t>
            </a:r>
            <a:endParaRPr sz="6207"/>
          </a:p>
          <a:p>
            <a:pPr marL="0" lvl="0" indent="0" algn="l" rtl="0">
              <a:spcBef>
                <a:spcPts val="1200"/>
              </a:spcBef>
              <a:spcAft>
                <a:spcPts val="0"/>
              </a:spcAft>
              <a:buNone/>
            </a:pPr>
            <a:r>
              <a:rPr lang="en" sz="6207"/>
              <a:t>❖ Conclusion</a:t>
            </a:r>
            <a:endParaRPr sz="6207"/>
          </a:p>
          <a:p>
            <a:pPr marL="0" lvl="0" indent="0" algn="l" rtl="0">
              <a:spcBef>
                <a:spcPts val="1200"/>
              </a:spcBef>
              <a:spcAft>
                <a:spcPts val="0"/>
              </a:spcAft>
              <a:buNone/>
            </a:pPr>
            <a:r>
              <a:rPr lang="en" sz="6207"/>
              <a:t>❖ Output Screenshots</a:t>
            </a:r>
            <a:endParaRPr sz="6207"/>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1200"/>
              </a:spcAft>
              <a:buNone/>
            </a:pP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311700" y="-50025"/>
            <a:ext cx="8520600" cy="106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OUTPUT SCREEN:(Chatbot And Resume Builder)</a:t>
            </a:r>
            <a:endParaRPr/>
          </a:p>
        </p:txBody>
      </p:sp>
      <p:sp>
        <p:nvSpPr>
          <p:cNvPr id="226" name="Google Shape;226;p32"/>
          <p:cNvSpPr txBox="1">
            <a:spLocks noGrp="1"/>
          </p:cNvSpPr>
          <p:nvPr>
            <p:ph type="body" idx="1"/>
          </p:nvPr>
        </p:nvSpPr>
        <p:spPr>
          <a:xfrm>
            <a:off x="311700" y="515425"/>
            <a:ext cx="8520600" cy="405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7" name="Google Shape;227;p32"/>
          <p:cNvPicPr preferRelativeResize="0"/>
          <p:nvPr/>
        </p:nvPicPr>
        <p:blipFill>
          <a:blip r:embed="rId3">
            <a:alphaModFix/>
          </a:blip>
          <a:stretch>
            <a:fillRect/>
          </a:stretch>
        </p:blipFill>
        <p:spPr>
          <a:xfrm>
            <a:off x="371875" y="1994350"/>
            <a:ext cx="3088300" cy="2384000"/>
          </a:xfrm>
          <a:prstGeom prst="rect">
            <a:avLst/>
          </a:prstGeom>
          <a:noFill/>
          <a:ln>
            <a:noFill/>
          </a:ln>
        </p:spPr>
      </p:pic>
      <p:pic>
        <p:nvPicPr>
          <p:cNvPr id="228" name="Google Shape;228;p32"/>
          <p:cNvPicPr preferRelativeResize="0"/>
          <p:nvPr/>
        </p:nvPicPr>
        <p:blipFill>
          <a:blip r:embed="rId4">
            <a:alphaModFix/>
          </a:blip>
          <a:stretch>
            <a:fillRect/>
          </a:stretch>
        </p:blipFill>
        <p:spPr>
          <a:xfrm>
            <a:off x="371875" y="580675"/>
            <a:ext cx="3088301" cy="1413675"/>
          </a:xfrm>
          <a:prstGeom prst="rect">
            <a:avLst/>
          </a:prstGeom>
          <a:noFill/>
          <a:ln>
            <a:noFill/>
          </a:ln>
        </p:spPr>
      </p:pic>
      <p:pic>
        <p:nvPicPr>
          <p:cNvPr id="229" name="Google Shape;229;p32"/>
          <p:cNvPicPr preferRelativeResize="0"/>
          <p:nvPr/>
        </p:nvPicPr>
        <p:blipFill>
          <a:blip r:embed="rId5">
            <a:alphaModFix/>
          </a:blip>
          <a:stretch>
            <a:fillRect/>
          </a:stretch>
        </p:blipFill>
        <p:spPr>
          <a:xfrm>
            <a:off x="4881700" y="580675"/>
            <a:ext cx="3173125" cy="37976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311700" y="-80925"/>
            <a:ext cx="8520600" cy="628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SCREEN:(Uploading Student Marks)</a:t>
            </a:r>
            <a:endParaRPr/>
          </a:p>
        </p:txBody>
      </p:sp>
      <p:sp>
        <p:nvSpPr>
          <p:cNvPr id="235" name="Google Shape;235;p33"/>
          <p:cNvSpPr txBox="1">
            <a:spLocks noGrp="1"/>
          </p:cNvSpPr>
          <p:nvPr>
            <p:ph type="body" idx="1"/>
          </p:nvPr>
        </p:nvSpPr>
        <p:spPr>
          <a:xfrm>
            <a:off x="311700" y="547275"/>
            <a:ext cx="7930200" cy="4021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6" name="Google Shape;236;p33"/>
          <p:cNvPicPr preferRelativeResize="0"/>
          <p:nvPr/>
        </p:nvPicPr>
        <p:blipFill>
          <a:blip r:embed="rId3">
            <a:alphaModFix/>
          </a:blip>
          <a:stretch>
            <a:fillRect/>
          </a:stretch>
        </p:blipFill>
        <p:spPr>
          <a:xfrm>
            <a:off x="311700" y="544675"/>
            <a:ext cx="8220325" cy="4054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2" name="Google Shape;242;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3" name="Google Shape;243;p34"/>
          <p:cNvPicPr preferRelativeResize="0"/>
          <p:nvPr/>
        </p:nvPicPr>
        <p:blipFill>
          <a:blip r:embed="rId3">
            <a:alphaModFix/>
          </a:blip>
          <a:stretch>
            <a:fillRect/>
          </a:stretch>
        </p:blipFill>
        <p:spPr>
          <a:xfrm>
            <a:off x="311700" y="153350"/>
            <a:ext cx="8652074" cy="4611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a:highlight>
                  <a:schemeClr val="lt1"/>
                </a:highlight>
              </a:rPr>
              <a:t>Problem Statement:</a:t>
            </a:r>
            <a:endParaRPr sz="2400">
              <a:highlight>
                <a:schemeClr val="lt1"/>
              </a:highlight>
            </a:endParaRPr>
          </a:p>
        </p:txBody>
      </p:sp>
      <p:sp>
        <p:nvSpPr>
          <p:cNvPr id="99" name="Google Shape;99;p15"/>
          <p:cNvSpPr txBox="1">
            <a:spLocks noGrp="1"/>
          </p:cNvSpPr>
          <p:nvPr>
            <p:ph type="body" idx="1"/>
          </p:nvPr>
        </p:nvSpPr>
        <p:spPr>
          <a:xfrm>
            <a:off x="311700" y="1803950"/>
            <a:ext cx="8520600" cy="2765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t>Our core challenge lies in creating a platform that grants administrators complete control, facilitating smooth organization, updating, and maintenance of essential data</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60900"/>
            <a:ext cx="8520600" cy="107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ABSTRACT</a:t>
            </a:r>
            <a:r>
              <a:rPr lang="en"/>
              <a:t>:</a:t>
            </a:r>
            <a:endParaRPr/>
          </a:p>
        </p:txBody>
      </p:sp>
      <p:sp>
        <p:nvSpPr>
          <p:cNvPr id="105" name="Google Shape;105;p16"/>
          <p:cNvSpPr txBox="1">
            <a:spLocks noGrp="1"/>
          </p:cNvSpPr>
          <p:nvPr>
            <p:ph type="body" idx="1"/>
          </p:nvPr>
        </p:nvSpPr>
        <p:spPr>
          <a:xfrm>
            <a:off x="311700" y="482825"/>
            <a:ext cx="8520600" cy="408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eClass is an web application which is mainly focusing on student progress report. Our project consists of two phases of views admin view and client view</a:t>
            </a:r>
            <a:endParaRPr sz="1400"/>
          </a:p>
          <a:p>
            <a:pPr marL="0" lvl="0" indent="0" algn="just" rtl="0">
              <a:spcBef>
                <a:spcPts val="1200"/>
              </a:spcBef>
              <a:spcAft>
                <a:spcPts val="0"/>
              </a:spcAft>
              <a:buNone/>
            </a:pPr>
            <a:r>
              <a:rPr lang="en" sz="1400"/>
              <a:t> ➢ Admin view resembles the organizer phase. It has a dashboard with complete rights on the entire software to make use crud operations on any functionality.providing an overview of key metrics and activities within the system.The admin view serves as the organizer phase, implying that administrators can organize, update, and maintain the entire system.</a:t>
            </a:r>
            <a:endParaRPr sz="1400"/>
          </a:p>
          <a:p>
            <a:pPr marL="0" lvl="0" indent="0" algn="just" rtl="0">
              <a:spcBef>
                <a:spcPts val="1200"/>
              </a:spcBef>
              <a:spcAft>
                <a:spcPts val="1200"/>
              </a:spcAft>
              <a:buNone/>
            </a:pPr>
            <a:r>
              <a:rPr lang="en" sz="1400"/>
              <a:t>➢ Client view resembles the student phase. The student phase can seek information provided by the admin phase. The student can override the information provided by the organizer phase. This could include viewing their progress reports, course details, announcements, and any other relevant data.This suggests a level of autonomy for students to update or modify their own data within the system.</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52200"/>
            <a:ext cx="8520600" cy="61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Existing System:</a:t>
            </a:r>
            <a:endParaRPr>
              <a:solidFill>
                <a:srgbClr val="980000"/>
              </a:solidFill>
            </a:endParaRPr>
          </a:p>
        </p:txBody>
      </p:sp>
      <p:sp>
        <p:nvSpPr>
          <p:cNvPr id="111" name="Google Shape;111;p17"/>
          <p:cNvSpPr txBox="1">
            <a:spLocks noGrp="1"/>
          </p:cNvSpPr>
          <p:nvPr>
            <p:ph type="body" idx="1"/>
          </p:nvPr>
        </p:nvSpPr>
        <p:spPr>
          <a:xfrm>
            <a:off x="176175" y="493700"/>
            <a:ext cx="9090900" cy="40752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457200" lvl="0" indent="-257175" algn="l" rtl="0">
              <a:spcBef>
                <a:spcPts val="1200"/>
              </a:spcBef>
              <a:spcAft>
                <a:spcPts val="0"/>
              </a:spcAft>
              <a:buSzPct val="100000"/>
              <a:buAutoNum type="romanUcPeriod"/>
            </a:pPr>
            <a:endParaRPr/>
          </a:p>
          <a:p>
            <a:pPr marL="0" lvl="0" indent="0" algn="l" rtl="0">
              <a:spcBef>
                <a:spcPts val="1200"/>
              </a:spcBef>
              <a:spcAft>
                <a:spcPts val="0"/>
              </a:spcAft>
              <a:buNone/>
            </a:pPr>
            <a:endParaRPr/>
          </a:p>
          <a:p>
            <a:pPr marL="0" lvl="0" indent="0" algn="l" rtl="0">
              <a:spcBef>
                <a:spcPts val="1200"/>
              </a:spcBef>
              <a:spcAft>
                <a:spcPts val="0"/>
              </a:spcAft>
              <a:buNone/>
            </a:pPr>
            <a:endParaRPr sz="3484"/>
          </a:p>
          <a:p>
            <a:pPr marL="0" lvl="0" indent="0" algn="l" rtl="0">
              <a:spcBef>
                <a:spcPts val="1200"/>
              </a:spcBef>
              <a:spcAft>
                <a:spcPts val="0"/>
              </a:spcAft>
              <a:buNone/>
            </a:pPr>
            <a:endParaRPr sz="3484"/>
          </a:p>
          <a:p>
            <a:pPr marL="0" lvl="0" indent="0" algn="l" rtl="0">
              <a:spcBef>
                <a:spcPts val="1200"/>
              </a:spcBef>
              <a:spcAft>
                <a:spcPts val="0"/>
              </a:spcAft>
              <a:buNone/>
            </a:pPr>
            <a:endParaRPr sz="3484"/>
          </a:p>
          <a:p>
            <a:pPr marL="0" lvl="0" indent="0" algn="l" rtl="0">
              <a:spcBef>
                <a:spcPts val="1200"/>
              </a:spcBef>
              <a:spcAft>
                <a:spcPts val="0"/>
              </a:spcAft>
              <a:buNone/>
            </a:pPr>
            <a:r>
              <a:rPr lang="en" sz="6684" b="1"/>
              <a:t>Challenges</a:t>
            </a:r>
            <a:r>
              <a:rPr lang="en" sz="3800" b="1"/>
              <a:t>:                                                              </a:t>
            </a:r>
            <a:r>
              <a:rPr lang="en" sz="6400" b="1"/>
              <a:t>    Manual Processes</a:t>
            </a:r>
            <a:r>
              <a:rPr lang="en" sz="5000" b="1"/>
              <a:t>:                                 </a:t>
            </a:r>
            <a:r>
              <a:rPr lang="en" sz="6600" b="1"/>
              <a:t> Technological limitations:</a:t>
            </a:r>
            <a:endParaRPr sz="6600" b="1"/>
          </a:p>
          <a:p>
            <a:pPr marL="0" lvl="0" indent="0" algn="l" rtl="0">
              <a:spcBef>
                <a:spcPts val="1200"/>
              </a:spcBef>
              <a:spcAft>
                <a:spcPts val="0"/>
              </a:spcAft>
              <a:buNone/>
            </a:pPr>
            <a:r>
              <a:rPr lang="en" sz="5600"/>
              <a:t>The existing system lacks real-time    Manual data entry and cumbersome    The current system may be </a:t>
            </a:r>
            <a:endParaRPr sz="5600"/>
          </a:p>
          <a:p>
            <a:pPr marL="0" lvl="0" indent="0" algn="l" rtl="0">
              <a:spcBef>
                <a:spcPts val="1200"/>
              </a:spcBef>
              <a:spcAft>
                <a:spcPts val="0"/>
              </a:spcAft>
              <a:buNone/>
            </a:pPr>
            <a:r>
              <a:rPr lang="en" sz="5600"/>
              <a:t> updates and comprehensive data       reporting procedures result in                outdated technology and </a:t>
            </a:r>
            <a:endParaRPr sz="5600"/>
          </a:p>
          <a:p>
            <a:pPr marL="0" lvl="0" indent="0" algn="l" rtl="0">
              <a:spcBef>
                <a:spcPts val="1200"/>
              </a:spcBef>
              <a:spcAft>
                <a:spcPts val="0"/>
              </a:spcAft>
              <a:buNone/>
            </a:pPr>
            <a:r>
              <a:rPr lang="en" sz="5600"/>
              <a:t>analysis, leading to potential                inefficiencies and a lack of scalability   hindering the ability to adopt </a:t>
            </a:r>
            <a:endParaRPr sz="5600"/>
          </a:p>
          <a:p>
            <a:pPr marL="0" lvl="0" indent="0" algn="l" rtl="0">
              <a:spcBef>
                <a:spcPts val="1200"/>
              </a:spcBef>
              <a:spcAft>
                <a:spcPts val="0"/>
              </a:spcAft>
              <a:buNone/>
            </a:pPr>
            <a:r>
              <a:rPr lang="en" sz="5600"/>
              <a:t>inaccuracies and delays                        in the current system.                              features and customization</a:t>
            </a:r>
            <a:endParaRPr sz="5600"/>
          </a:p>
          <a:p>
            <a:pPr marL="0" lvl="0" indent="0" algn="l" rtl="0">
              <a:spcBef>
                <a:spcPts val="1200"/>
              </a:spcBef>
              <a:spcAft>
                <a:spcPts val="0"/>
              </a:spcAft>
              <a:buNone/>
            </a:pPr>
            <a:r>
              <a:rPr lang="en" sz="5600"/>
              <a:t>in reporting.</a:t>
            </a:r>
            <a:endParaRPr sz="5600"/>
          </a:p>
          <a:p>
            <a:pPr marL="0" lvl="0" indent="0" algn="l" rtl="0">
              <a:spcBef>
                <a:spcPts val="1200"/>
              </a:spcBef>
              <a:spcAft>
                <a:spcPts val="0"/>
              </a:spcAft>
              <a:buNone/>
            </a:pPr>
            <a:endParaRPr sz="5600"/>
          </a:p>
          <a:p>
            <a:pPr marL="0" lvl="0" indent="0" algn="l" rtl="0">
              <a:spcBef>
                <a:spcPts val="1200"/>
              </a:spcBef>
              <a:spcAft>
                <a:spcPts val="1200"/>
              </a:spcAft>
              <a:buNone/>
            </a:pPr>
            <a:r>
              <a:rPr lang="en" sz="5600"/>
              <a:t>l</a:t>
            </a:r>
            <a:endParaRPr/>
          </a:p>
        </p:txBody>
      </p:sp>
      <p:pic>
        <p:nvPicPr>
          <p:cNvPr id="112" name="Google Shape;112;p17"/>
          <p:cNvPicPr preferRelativeResize="0"/>
          <p:nvPr/>
        </p:nvPicPr>
        <p:blipFill>
          <a:blip r:embed="rId3">
            <a:alphaModFix/>
          </a:blip>
          <a:stretch>
            <a:fillRect/>
          </a:stretch>
        </p:blipFill>
        <p:spPr>
          <a:xfrm>
            <a:off x="176175" y="493700"/>
            <a:ext cx="2783800" cy="1598500"/>
          </a:xfrm>
          <a:prstGeom prst="rect">
            <a:avLst/>
          </a:prstGeom>
          <a:noFill/>
          <a:ln>
            <a:noFill/>
          </a:ln>
        </p:spPr>
      </p:pic>
      <p:pic>
        <p:nvPicPr>
          <p:cNvPr id="113" name="Google Shape;113;p17"/>
          <p:cNvPicPr preferRelativeResize="0"/>
          <p:nvPr/>
        </p:nvPicPr>
        <p:blipFill>
          <a:blip r:embed="rId4">
            <a:alphaModFix/>
          </a:blip>
          <a:stretch>
            <a:fillRect/>
          </a:stretch>
        </p:blipFill>
        <p:spPr>
          <a:xfrm>
            <a:off x="3133950" y="493700"/>
            <a:ext cx="2902350" cy="1598500"/>
          </a:xfrm>
          <a:prstGeom prst="rect">
            <a:avLst/>
          </a:prstGeom>
          <a:noFill/>
          <a:ln>
            <a:noFill/>
          </a:ln>
        </p:spPr>
      </p:pic>
      <p:pic>
        <p:nvPicPr>
          <p:cNvPr id="114" name="Google Shape;114;p17"/>
          <p:cNvPicPr preferRelativeResize="0"/>
          <p:nvPr/>
        </p:nvPicPr>
        <p:blipFill>
          <a:blip r:embed="rId5">
            <a:alphaModFix/>
          </a:blip>
          <a:stretch>
            <a:fillRect/>
          </a:stretch>
        </p:blipFill>
        <p:spPr>
          <a:xfrm>
            <a:off x="6262350" y="493699"/>
            <a:ext cx="2783800" cy="1571300"/>
          </a:xfrm>
          <a:prstGeom prst="rect">
            <a:avLst/>
          </a:prstGeom>
          <a:noFill/>
          <a:ln>
            <a:noFill/>
          </a:ln>
        </p:spPr>
      </p:pic>
      <p:cxnSp>
        <p:nvCxnSpPr>
          <p:cNvPr id="115" name="Google Shape;115;p17"/>
          <p:cNvCxnSpPr/>
          <p:nvPr/>
        </p:nvCxnSpPr>
        <p:spPr>
          <a:xfrm>
            <a:off x="219650" y="2548925"/>
            <a:ext cx="1228800" cy="10800"/>
          </a:xfrm>
          <a:prstGeom prst="straightConnector1">
            <a:avLst/>
          </a:prstGeom>
          <a:noFill/>
          <a:ln w="9525" cap="flat" cmpd="sng">
            <a:solidFill>
              <a:srgbClr val="000000"/>
            </a:solidFill>
            <a:prstDash val="solid"/>
            <a:round/>
            <a:headEnd type="none" w="med" len="med"/>
            <a:tailEnd type="none" w="med" len="med"/>
          </a:ln>
        </p:spPr>
      </p:cxnSp>
      <p:cxnSp>
        <p:nvCxnSpPr>
          <p:cNvPr id="116" name="Google Shape;116;p17"/>
          <p:cNvCxnSpPr/>
          <p:nvPr/>
        </p:nvCxnSpPr>
        <p:spPr>
          <a:xfrm>
            <a:off x="3286200" y="2554325"/>
            <a:ext cx="1805100" cy="0"/>
          </a:xfrm>
          <a:prstGeom prst="straightConnector1">
            <a:avLst/>
          </a:prstGeom>
          <a:noFill/>
          <a:ln w="9525" cap="flat" cmpd="sng">
            <a:solidFill>
              <a:schemeClr val="dk2"/>
            </a:solidFill>
            <a:prstDash val="solid"/>
            <a:round/>
            <a:headEnd type="none" w="med" len="med"/>
            <a:tailEnd type="none" w="med" len="med"/>
          </a:ln>
        </p:spPr>
      </p:cxnSp>
      <p:cxnSp>
        <p:nvCxnSpPr>
          <p:cNvPr id="117" name="Google Shape;117;p17"/>
          <p:cNvCxnSpPr/>
          <p:nvPr/>
        </p:nvCxnSpPr>
        <p:spPr>
          <a:xfrm>
            <a:off x="6396200" y="2581525"/>
            <a:ext cx="2327400" cy="10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186900" y="0"/>
            <a:ext cx="8645400" cy="110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rgbClr val="980000"/>
                </a:solidFill>
              </a:rPr>
              <a:t>PROPOSED SYSTEM: </a:t>
            </a:r>
            <a:endParaRPr sz="2400">
              <a:solidFill>
                <a:srgbClr val="980000"/>
              </a:solidFill>
            </a:endParaRPr>
          </a:p>
        </p:txBody>
      </p:sp>
      <p:sp>
        <p:nvSpPr>
          <p:cNvPr id="123" name="Google Shape;123;p18"/>
          <p:cNvSpPr txBox="1">
            <a:spLocks noGrp="1"/>
          </p:cNvSpPr>
          <p:nvPr>
            <p:ph type="body" idx="1"/>
          </p:nvPr>
        </p:nvSpPr>
        <p:spPr>
          <a:xfrm>
            <a:off x="124113" y="450650"/>
            <a:ext cx="8645400" cy="41079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t>Attendance Management                      Marks Management                                Classrooms                                            System                                                     System                                                (uploading pdfs &amp; syllabus)</a:t>
            </a: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sz="1200">
              <a:solidFill>
                <a:srgbClr val="0D0D0D"/>
              </a:solidFill>
              <a:highlight>
                <a:srgbClr val="FFFFFF"/>
              </a:highlight>
            </a:endParaRPr>
          </a:p>
          <a:p>
            <a:pPr marL="0" lvl="0" indent="0" algn="l" rtl="0">
              <a:spcBef>
                <a:spcPts val="1200"/>
              </a:spcBef>
              <a:spcAft>
                <a:spcPts val="0"/>
              </a:spcAft>
              <a:buNone/>
            </a:pPr>
            <a:endParaRPr sz="1200">
              <a:solidFill>
                <a:srgbClr val="0D0D0D"/>
              </a:solidFill>
              <a:highlight>
                <a:srgbClr val="FFFFFF"/>
              </a:highlight>
            </a:endParaRPr>
          </a:p>
          <a:p>
            <a:pPr marL="0" lvl="0" indent="0" algn="l" rtl="0">
              <a:spcBef>
                <a:spcPts val="1200"/>
              </a:spcBef>
              <a:spcAft>
                <a:spcPts val="0"/>
              </a:spcAft>
              <a:buNone/>
            </a:pPr>
            <a:r>
              <a:rPr lang="en">
                <a:solidFill>
                  <a:srgbClr val="0D0D0D"/>
                </a:solidFill>
                <a:highlight>
                  <a:srgbClr val="FFFFFF"/>
                </a:highlight>
              </a:rPr>
              <a:t>Implement an attendance tracking and      Marks management system in          Uploading PDFS and other study</a:t>
            </a:r>
            <a:endParaRPr>
              <a:solidFill>
                <a:srgbClr val="0D0D0D"/>
              </a:solidFill>
              <a:highlight>
                <a:srgbClr val="FFFFFF"/>
              </a:highlight>
            </a:endParaRPr>
          </a:p>
          <a:p>
            <a:pPr marL="0" lvl="0" indent="0" algn="l" rtl="0">
              <a:spcBef>
                <a:spcPts val="1200"/>
              </a:spcBef>
              <a:spcAft>
                <a:spcPts val="0"/>
              </a:spcAft>
              <a:buNone/>
            </a:pPr>
            <a:r>
              <a:rPr lang="en">
                <a:solidFill>
                  <a:srgbClr val="0D0D0D"/>
                </a:solidFill>
                <a:highlight>
                  <a:srgbClr val="FFFFFF"/>
                </a:highlight>
              </a:rPr>
              <a:t> allowing instructors to mark attendance    E-class that allows instructors to      materials directly to E - Class</a:t>
            </a:r>
            <a:endParaRPr>
              <a:solidFill>
                <a:srgbClr val="0D0D0D"/>
              </a:solidFill>
              <a:highlight>
                <a:srgbClr val="FFFFFF"/>
              </a:highlight>
            </a:endParaRPr>
          </a:p>
          <a:p>
            <a:pPr marL="0" lvl="0" indent="0" algn="l" rtl="0">
              <a:spcBef>
                <a:spcPts val="1200"/>
              </a:spcBef>
              <a:spcAft>
                <a:spcPts val="0"/>
              </a:spcAft>
              <a:buNone/>
            </a:pPr>
            <a:r>
              <a:rPr lang="en">
                <a:solidFill>
                  <a:srgbClr val="0D0D0D"/>
                </a:solidFill>
                <a:highlight>
                  <a:srgbClr val="FFFFFF"/>
                </a:highlight>
              </a:rPr>
              <a:t> manually or automatically.                             Input and manage Students mark’s   room,allowing for easy access </a:t>
            </a:r>
            <a:endParaRPr>
              <a:solidFill>
                <a:srgbClr val="0D0D0D"/>
              </a:solidFill>
              <a:highlight>
                <a:srgbClr val="FFFFFF"/>
              </a:highlight>
            </a:endParaRPr>
          </a:p>
          <a:p>
            <a:pPr marL="0" lvl="0" indent="0" algn="l" rtl="0">
              <a:spcBef>
                <a:spcPts val="1200"/>
              </a:spcBef>
              <a:spcAft>
                <a:spcPts val="0"/>
              </a:spcAft>
              <a:buNone/>
            </a:pPr>
            <a:r>
              <a:rPr lang="en">
                <a:solidFill>
                  <a:srgbClr val="0D0D0D"/>
                </a:solidFill>
                <a:highlight>
                  <a:srgbClr val="FFFFFF"/>
                </a:highlight>
              </a:rPr>
              <a:t>Provide students with access to their          for Assignments,Exams and other    by students</a:t>
            </a:r>
            <a:endParaRPr>
              <a:solidFill>
                <a:srgbClr val="0D0D0D"/>
              </a:solidFill>
              <a:highlight>
                <a:srgbClr val="FFFFFF"/>
              </a:highlight>
            </a:endParaRPr>
          </a:p>
          <a:p>
            <a:pPr marL="0" lvl="0" indent="0" algn="l" rtl="0">
              <a:spcBef>
                <a:spcPts val="1200"/>
              </a:spcBef>
              <a:spcAft>
                <a:spcPts val="0"/>
              </a:spcAft>
              <a:buNone/>
            </a:pPr>
            <a:r>
              <a:rPr lang="en">
                <a:solidFill>
                  <a:srgbClr val="0D0D0D"/>
                </a:solidFill>
                <a:highlight>
                  <a:srgbClr val="FFFFFF"/>
                </a:highlight>
              </a:rPr>
              <a:t>attendance records for self-monitoring.      Assessments.</a:t>
            </a:r>
            <a:endParaRPr b="1"/>
          </a:p>
          <a:p>
            <a:pPr marL="0" lvl="0" indent="0" algn="l" rtl="0">
              <a:spcBef>
                <a:spcPts val="1200"/>
              </a:spcBef>
              <a:spcAft>
                <a:spcPts val="1200"/>
              </a:spcAft>
              <a:buNone/>
            </a:pPr>
            <a:endParaRPr sz="2143" b="1"/>
          </a:p>
        </p:txBody>
      </p:sp>
      <p:pic>
        <p:nvPicPr>
          <p:cNvPr id="124" name="Google Shape;124;p18"/>
          <p:cNvPicPr preferRelativeResize="0"/>
          <p:nvPr/>
        </p:nvPicPr>
        <p:blipFill>
          <a:blip r:embed="rId3">
            <a:alphaModFix/>
          </a:blip>
          <a:stretch>
            <a:fillRect/>
          </a:stretch>
        </p:blipFill>
        <p:spPr>
          <a:xfrm>
            <a:off x="213850" y="1044150"/>
            <a:ext cx="2539525" cy="1323100"/>
          </a:xfrm>
          <a:prstGeom prst="rect">
            <a:avLst/>
          </a:prstGeom>
          <a:noFill/>
          <a:ln>
            <a:noFill/>
          </a:ln>
        </p:spPr>
      </p:pic>
      <p:pic>
        <p:nvPicPr>
          <p:cNvPr id="125" name="Google Shape;125;p18"/>
          <p:cNvPicPr preferRelativeResize="0"/>
          <p:nvPr/>
        </p:nvPicPr>
        <p:blipFill>
          <a:blip r:embed="rId4">
            <a:alphaModFix/>
          </a:blip>
          <a:stretch>
            <a:fillRect/>
          </a:stretch>
        </p:blipFill>
        <p:spPr>
          <a:xfrm>
            <a:off x="3321213" y="1044150"/>
            <a:ext cx="2251175" cy="1323100"/>
          </a:xfrm>
          <a:prstGeom prst="rect">
            <a:avLst/>
          </a:prstGeom>
          <a:noFill/>
          <a:ln>
            <a:noFill/>
          </a:ln>
        </p:spPr>
      </p:pic>
      <p:pic>
        <p:nvPicPr>
          <p:cNvPr id="126" name="Google Shape;126;p18"/>
          <p:cNvPicPr preferRelativeResize="0"/>
          <p:nvPr/>
        </p:nvPicPr>
        <p:blipFill>
          <a:blip r:embed="rId5">
            <a:alphaModFix/>
          </a:blip>
          <a:stretch>
            <a:fillRect/>
          </a:stretch>
        </p:blipFill>
        <p:spPr>
          <a:xfrm>
            <a:off x="6091725" y="1102800"/>
            <a:ext cx="2588050" cy="126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rot="10800000" flipH="1">
            <a:off x="4996550" y="-5740550"/>
            <a:ext cx="2630400" cy="11082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2" name="Google Shape;132;p19"/>
          <p:cNvSpPr txBox="1">
            <a:spLocks noGrp="1"/>
          </p:cNvSpPr>
          <p:nvPr>
            <p:ph type="body" idx="1"/>
          </p:nvPr>
        </p:nvSpPr>
        <p:spPr>
          <a:xfrm>
            <a:off x="108625" y="176100"/>
            <a:ext cx="8840400" cy="4499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350"/>
              <a:t>  CHATBOT                                                      facial Recognition                                         Resume Builder</a:t>
            </a:r>
            <a:endParaRPr sz="1350"/>
          </a:p>
          <a:p>
            <a:pPr marL="0" lvl="0" indent="0" algn="l" rtl="0">
              <a:spcBef>
                <a:spcPts val="1200"/>
              </a:spcBef>
              <a:spcAft>
                <a:spcPts val="0"/>
              </a:spcAft>
              <a:buNone/>
            </a:pPr>
            <a:endParaRPr sz="1350"/>
          </a:p>
          <a:p>
            <a:pPr marL="0" lvl="0" indent="0" algn="l" rtl="0">
              <a:spcBef>
                <a:spcPts val="1200"/>
              </a:spcBef>
              <a:spcAft>
                <a:spcPts val="0"/>
              </a:spcAft>
              <a:buNone/>
            </a:pPr>
            <a:endParaRPr sz="1350"/>
          </a:p>
          <a:p>
            <a:pPr marL="0" lvl="0" indent="0" algn="l" rtl="0">
              <a:spcBef>
                <a:spcPts val="1200"/>
              </a:spcBef>
              <a:spcAft>
                <a:spcPts val="0"/>
              </a:spcAft>
              <a:buNone/>
            </a:pPr>
            <a:endParaRPr sz="1350"/>
          </a:p>
          <a:p>
            <a:pPr marL="0" lvl="0" indent="0" algn="l" rtl="0">
              <a:spcBef>
                <a:spcPts val="1200"/>
              </a:spcBef>
              <a:spcAft>
                <a:spcPts val="0"/>
              </a:spcAft>
              <a:buNone/>
            </a:pPr>
            <a:endParaRPr sz="1350"/>
          </a:p>
          <a:p>
            <a:pPr marL="0" lvl="0" indent="0" algn="l" rtl="0">
              <a:spcBef>
                <a:spcPts val="1200"/>
              </a:spcBef>
              <a:spcAft>
                <a:spcPts val="0"/>
              </a:spcAft>
              <a:buNone/>
            </a:pPr>
            <a:endParaRPr sz="1350"/>
          </a:p>
          <a:p>
            <a:pPr marL="0" lvl="0" indent="0" algn="l" rtl="0">
              <a:spcBef>
                <a:spcPts val="1200"/>
              </a:spcBef>
              <a:spcAft>
                <a:spcPts val="0"/>
              </a:spcAft>
              <a:buNone/>
            </a:pPr>
            <a:r>
              <a:rPr lang="en" sz="1400">
                <a:solidFill>
                  <a:srgbClr val="0D0D0D"/>
                </a:solidFill>
                <a:highlight>
                  <a:srgbClr val="FFFFFF"/>
                </a:highlight>
              </a:rPr>
              <a:t>Develop the chatbot to provide quick       Facial Recognition in E-Class serves as      The E-Class platform serves as a </a:t>
            </a:r>
            <a:endParaRPr sz="1400">
              <a:solidFill>
                <a:srgbClr val="0D0D0D"/>
              </a:solidFill>
              <a:highlight>
                <a:srgbClr val="FFFFFF"/>
              </a:highlight>
            </a:endParaRPr>
          </a:p>
          <a:p>
            <a:pPr marL="0" lvl="0" indent="0" algn="l" rtl="0">
              <a:spcBef>
                <a:spcPts val="1200"/>
              </a:spcBef>
              <a:spcAft>
                <a:spcPts val="0"/>
              </a:spcAft>
              <a:buNone/>
            </a:pPr>
            <a:r>
              <a:rPr lang="en" sz="1400">
                <a:solidFill>
                  <a:srgbClr val="0D0D0D"/>
                </a:solidFill>
                <a:highlight>
                  <a:srgbClr val="FFFFFF"/>
                </a:highlight>
              </a:rPr>
              <a:t>answers to frequently asked questions    a means to access the portal by utilizing    tool for resume creation in a </a:t>
            </a:r>
            <a:endParaRPr sz="1400">
              <a:solidFill>
                <a:srgbClr val="0D0D0D"/>
              </a:solidFill>
              <a:highlight>
                <a:srgbClr val="FFFFFF"/>
              </a:highlight>
            </a:endParaRPr>
          </a:p>
          <a:p>
            <a:pPr marL="0" lvl="0" indent="0" algn="l" rtl="0">
              <a:spcBef>
                <a:spcPts val="1200"/>
              </a:spcBef>
              <a:spcAft>
                <a:spcPts val="0"/>
              </a:spcAft>
              <a:buNone/>
            </a:pPr>
            <a:r>
              <a:rPr lang="en" sz="1400">
                <a:solidFill>
                  <a:srgbClr val="0D0D0D"/>
                </a:solidFill>
                <a:highlight>
                  <a:srgbClr val="FFFFFF"/>
                </a:highlight>
              </a:rPr>
              <a:t>About E-Class functionalities,course         facial recognition technology in the app.     professional  and structured format.</a:t>
            </a:r>
            <a:endParaRPr sz="1400">
              <a:solidFill>
                <a:srgbClr val="0D0D0D"/>
              </a:solidFill>
              <a:highlight>
                <a:srgbClr val="FFFFFF"/>
              </a:highlight>
            </a:endParaRPr>
          </a:p>
          <a:p>
            <a:pPr marL="0" lvl="0" indent="0" algn="l" rtl="0">
              <a:spcBef>
                <a:spcPts val="1200"/>
              </a:spcBef>
              <a:spcAft>
                <a:spcPts val="0"/>
              </a:spcAft>
              <a:buNone/>
            </a:pPr>
            <a:r>
              <a:rPr lang="en" sz="1400">
                <a:solidFill>
                  <a:srgbClr val="0D0D0D"/>
                </a:solidFill>
                <a:highlight>
                  <a:srgbClr val="FFFFFF"/>
                </a:highlight>
              </a:rPr>
              <a:t>Information,deadlines and other</a:t>
            </a:r>
            <a:endParaRPr sz="1400">
              <a:solidFill>
                <a:srgbClr val="0D0D0D"/>
              </a:solidFill>
              <a:highlight>
                <a:srgbClr val="FFFFFF"/>
              </a:highlight>
            </a:endParaRPr>
          </a:p>
          <a:p>
            <a:pPr marL="0" lvl="0" indent="0" algn="l" rtl="0">
              <a:spcBef>
                <a:spcPts val="1200"/>
              </a:spcBef>
              <a:spcAft>
                <a:spcPts val="1200"/>
              </a:spcAft>
              <a:buNone/>
            </a:pPr>
            <a:r>
              <a:rPr lang="en" sz="1400">
                <a:solidFill>
                  <a:srgbClr val="0D0D0D"/>
                </a:solidFill>
                <a:highlight>
                  <a:srgbClr val="FFFFFF"/>
                </a:highlight>
              </a:rPr>
              <a:t>relevant topics.</a:t>
            </a:r>
            <a:endParaRPr sz="1400">
              <a:solidFill>
                <a:srgbClr val="0D0D0D"/>
              </a:solidFill>
              <a:highlight>
                <a:srgbClr val="FFFFFF"/>
              </a:highlight>
            </a:endParaRPr>
          </a:p>
        </p:txBody>
      </p:sp>
      <p:pic>
        <p:nvPicPr>
          <p:cNvPr id="133" name="Google Shape;133;p19"/>
          <p:cNvPicPr preferRelativeResize="0"/>
          <p:nvPr/>
        </p:nvPicPr>
        <p:blipFill>
          <a:blip r:embed="rId3">
            <a:alphaModFix/>
          </a:blip>
          <a:stretch>
            <a:fillRect/>
          </a:stretch>
        </p:blipFill>
        <p:spPr>
          <a:xfrm>
            <a:off x="175950" y="603850"/>
            <a:ext cx="2577176" cy="1609375"/>
          </a:xfrm>
          <a:prstGeom prst="rect">
            <a:avLst/>
          </a:prstGeom>
          <a:noFill/>
          <a:ln>
            <a:noFill/>
          </a:ln>
        </p:spPr>
      </p:pic>
      <p:pic>
        <p:nvPicPr>
          <p:cNvPr id="134" name="Google Shape;134;p19"/>
          <p:cNvPicPr preferRelativeResize="0"/>
          <p:nvPr/>
        </p:nvPicPr>
        <p:blipFill>
          <a:blip r:embed="rId4">
            <a:alphaModFix/>
          </a:blip>
          <a:stretch>
            <a:fillRect/>
          </a:stretch>
        </p:blipFill>
        <p:spPr>
          <a:xfrm>
            <a:off x="3079700" y="625600"/>
            <a:ext cx="2751176" cy="1565875"/>
          </a:xfrm>
          <a:prstGeom prst="rect">
            <a:avLst/>
          </a:prstGeom>
          <a:noFill/>
          <a:ln>
            <a:noFill/>
          </a:ln>
        </p:spPr>
      </p:pic>
      <p:pic>
        <p:nvPicPr>
          <p:cNvPr id="135" name="Google Shape;135;p19"/>
          <p:cNvPicPr preferRelativeResize="0"/>
          <p:nvPr/>
        </p:nvPicPr>
        <p:blipFill>
          <a:blip r:embed="rId5">
            <a:alphaModFix/>
          </a:blip>
          <a:stretch>
            <a:fillRect/>
          </a:stretch>
        </p:blipFill>
        <p:spPr>
          <a:xfrm>
            <a:off x="6017225" y="603850"/>
            <a:ext cx="2857674" cy="156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11700" y="-134175"/>
            <a:ext cx="8520600" cy="68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Modules in the System: </a:t>
            </a:r>
            <a:endParaRPr sz="2400"/>
          </a:p>
        </p:txBody>
      </p:sp>
      <p:sp>
        <p:nvSpPr>
          <p:cNvPr id="141" name="Google Shape;141;p20"/>
          <p:cNvSpPr txBox="1">
            <a:spLocks noGrp="1"/>
          </p:cNvSpPr>
          <p:nvPr>
            <p:ph type="body" idx="1"/>
          </p:nvPr>
        </p:nvSpPr>
        <p:spPr>
          <a:xfrm>
            <a:off x="311700" y="547425"/>
            <a:ext cx="8520600" cy="4021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t> 1.      Announcements:                                                 2.  Assignment Submission:</a:t>
            </a:r>
            <a:endParaRPr b="1"/>
          </a:p>
          <a:p>
            <a:pPr marL="0" lvl="0" indent="0" algn="l" rtl="0">
              <a:spcBef>
                <a:spcPts val="1200"/>
              </a:spcBef>
              <a:spcAft>
                <a:spcPts val="0"/>
              </a:spcAft>
              <a:buNone/>
            </a:pPr>
            <a:r>
              <a:rPr lang="en"/>
              <a:t>        </a:t>
            </a:r>
            <a:r>
              <a:rPr lang="en" sz="1566"/>
              <a:t>Teachers can post important updates,                                    A module where student can submit </a:t>
            </a:r>
            <a:endParaRPr sz="1566"/>
          </a:p>
          <a:p>
            <a:pPr marL="0" lvl="0" indent="0" algn="l" rtl="0">
              <a:spcBef>
                <a:spcPts val="1200"/>
              </a:spcBef>
              <a:spcAft>
                <a:spcPts val="0"/>
              </a:spcAft>
              <a:buNone/>
            </a:pPr>
            <a:r>
              <a:rPr lang="en" sz="1566"/>
              <a:t>           Announcements,and  notifications for                                   their assignments online, and teachers</a:t>
            </a:r>
            <a:endParaRPr sz="1566"/>
          </a:p>
          <a:p>
            <a:pPr marL="0" lvl="0" indent="0" algn="l" rtl="0">
              <a:spcBef>
                <a:spcPts val="1200"/>
              </a:spcBef>
              <a:spcAft>
                <a:spcPts val="0"/>
              </a:spcAft>
              <a:buNone/>
            </a:pPr>
            <a:r>
              <a:rPr lang="en" sz="1566"/>
              <a:t>            Students to see . </a:t>
            </a:r>
            <a:r>
              <a:rPr lang="en" sz="1350"/>
              <a:t>                                                                           </a:t>
            </a:r>
            <a:r>
              <a:rPr lang="en" sz="1600"/>
              <a:t>can provide feedback and grades.</a:t>
            </a:r>
            <a:endParaRPr sz="1600"/>
          </a:p>
          <a:p>
            <a:pPr marL="0" lvl="0" indent="0" algn="l" rtl="0">
              <a:spcBef>
                <a:spcPts val="1200"/>
              </a:spcBef>
              <a:spcAft>
                <a:spcPts val="0"/>
              </a:spcAft>
              <a:buNone/>
            </a:pPr>
            <a:endParaRPr sz="1350"/>
          </a:p>
          <a:p>
            <a:pPr marL="0" lvl="0" indent="0" algn="l" rtl="0">
              <a:spcBef>
                <a:spcPts val="1200"/>
              </a:spcBef>
              <a:spcAft>
                <a:spcPts val="0"/>
              </a:spcAft>
              <a:buNone/>
            </a:pPr>
            <a:r>
              <a:rPr lang="en" b="1"/>
              <a:t>3.  Attendance Tracking:                                              4.  Content Sharing:</a:t>
            </a:r>
            <a:endParaRPr b="1"/>
          </a:p>
          <a:p>
            <a:pPr marL="0" lvl="0" indent="0" algn="l" rtl="0">
              <a:spcBef>
                <a:spcPts val="1200"/>
              </a:spcBef>
              <a:spcAft>
                <a:spcPts val="0"/>
              </a:spcAft>
              <a:buNone/>
            </a:pPr>
            <a:r>
              <a:rPr lang="en"/>
              <a:t>   </a:t>
            </a:r>
            <a:r>
              <a:rPr lang="en" sz="1400"/>
              <a:t>  </a:t>
            </a:r>
            <a:r>
              <a:rPr lang="en" sz="1600"/>
              <a:t>A module to track and manage                                                     A space for teachers to upload and share </a:t>
            </a:r>
            <a:endParaRPr sz="1600"/>
          </a:p>
          <a:p>
            <a:pPr marL="0" lvl="0" indent="0" algn="l" rtl="0">
              <a:spcBef>
                <a:spcPts val="1200"/>
              </a:spcBef>
              <a:spcAft>
                <a:spcPts val="0"/>
              </a:spcAft>
              <a:buNone/>
            </a:pPr>
            <a:r>
              <a:rPr lang="en" sz="1600"/>
              <a:t>       Student attendance for virtual                                                      course materials ,lecture notes and </a:t>
            </a:r>
            <a:endParaRPr sz="1600"/>
          </a:p>
          <a:p>
            <a:pPr marL="0" lvl="0" indent="0" algn="l" rtl="0">
              <a:spcBef>
                <a:spcPts val="1200"/>
              </a:spcBef>
              <a:spcAft>
                <a:spcPts val="0"/>
              </a:spcAft>
              <a:buNone/>
            </a:pPr>
            <a:r>
              <a:rPr lang="en" sz="1600"/>
              <a:t>       or in-person classes.                                                                         Multimedia content.</a:t>
            </a:r>
            <a:endParaRPr sz="1600"/>
          </a:p>
          <a:p>
            <a:pPr marL="0" lvl="0" indent="0" algn="l" rtl="0">
              <a:spcBef>
                <a:spcPts val="1200"/>
              </a:spcBef>
              <a:spcAft>
                <a:spcPts val="0"/>
              </a:spcAft>
              <a:buNone/>
            </a:pPr>
            <a:r>
              <a:rPr lang="en"/>
              <a:t>     </a:t>
            </a:r>
            <a:endParaRPr/>
          </a:p>
          <a:p>
            <a:pPr marL="457200" lvl="0" indent="0" algn="l" rtl="0">
              <a:spcBef>
                <a:spcPts val="1200"/>
              </a:spcBef>
              <a:spcAft>
                <a:spcPts val="1200"/>
              </a:spcAft>
              <a:buNone/>
            </a:pPr>
            <a:r>
              <a:rPr lang="en"/>
              <a:t>   </a:t>
            </a:r>
            <a:endParaRPr/>
          </a:p>
        </p:txBody>
      </p:sp>
      <p:sp>
        <p:nvSpPr>
          <p:cNvPr id="142" name="Google Shape;142;p20"/>
          <p:cNvSpPr txBox="1"/>
          <p:nvPr/>
        </p:nvSpPr>
        <p:spPr>
          <a:xfrm>
            <a:off x="1620800" y="483475"/>
            <a:ext cx="6133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143" name="Google Shape;143;p20"/>
          <p:cNvSpPr txBox="1"/>
          <p:nvPr/>
        </p:nvSpPr>
        <p:spPr>
          <a:xfrm>
            <a:off x="311700" y="440875"/>
            <a:ext cx="3694500" cy="1523100"/>
          </a:xfrm>
          <a:prstGeom prst="rect">
            <a:avLst/>
          </a:prstGeom>
          <a:noFill/>
          <a:ln w="9525" cap="flat" cmpd="sng">
            <a:solidFill>
              <a:srgbClr val="0D0D0D"/>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144" name="Google Shape;144;p20"/>
          <p:cNvSpPr txBox="1"/>
          <p:nvPr/>
        </p:nvSpPr>
        <p:spPr>
          <a:xfrm>
            <a:off x="4572000" y="414175"/>
            <a:ext cx="3917400" cy="1523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145" name="Google Shape;145;p20"/>
          <p:cNvSpPr txBox="1"/>
          <p:nvPr/>
        </p:nvSpPr>
        <p:spPr>
          <a:xfrm>
            <a:off x="321600" y="2144725"/>
            <a:ext cx="3694500" cy="1650600"/>
          </a:xfrm>
          <a:prstGeom prst="rect">
            <a:avLst/>
          </a:prstGeom>
          <a:noFill/>
          <a:ln w="9525" cap="flat" cmpd="sng">
            <a:solidFill>
              <a:srgbClr val="0D0D0D"/>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146" name="Google Shape;146;p20"/>
          <p:cNvSpPr txBox="1"/>
          <p:nvPr/>
        </p:nvSpPr>
        <p:spPr>
          <a:xfrm>
            <a:off x="4602525" y="2134075"/>
            <a:ext cx="3886800" cy="1650600"/>
          </a:xfrm>
          <a:prstGeom prst="rect">
            <a:avLst/>
          </a:prstGeom>
          <a:noFill/>
          <a:ln w="9525" cap="flat" cmpd="sng">
            <a:solidFill>
              <a:srgbClr val="0D0D0D"/>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11700" y="-48975"/>
            <a:ext cx="8520600" cy="106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Advantages:</a:t>
            </a:r>
            <a:endParaRPr/>
          </a:p>
        </p:txBody>
      </p:sp>
      <p:sp>
        <p:nvSpPr>
          <p:cNvPr id="152" name="Google Shape;152;p21"/>
          <p:cNvSpPr txBox="1">
            <a:spLocks noGrp="1"/>
          </p:cNvSpPr>
          <p:nvPr>
            <p:ph type="body" idx="1"/>
          </p:nvPr>
        </p:nvSpPr>
        <p:spPr>
          <a:xfrm>
            <a:off x="311700" y="544950"/>
            <a:ext cx="8520600" cy="4053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a:t>1.User-friendly interface:</a:t>
            </a:r>
            <a:r>
              <a:rPr lang="en" sz="1400"/>
              <a:t>making it easy for administrators and students to navigate and use the   application. </a:t>
            </a:r>
            <a:endParaRPr sz="1400"/>
          </a:p>
          <a:p>
            <a:pPr marL="0" lvl="0" indent="0" algn="just" rtl="0">
              <a:spcBef>
                <a:spcPts val="1200"/>
              </a:spcBef>
              <a:spcAft>
                <a:spcPts val="0"/>
              </a:spcAft>
              <a:buNone/>
            </a:pPr>
            <a:r>
              <a:rPr lang="en" sz="1400" b="1"/>
              <a:t>2.Data Security:</a:t>
            </a:r>
            <a:r>
              <a:rPr lang="en" sz="1400"/>
              <a:t>Implements security measures to ensure the protection of sensitive student data, maintaining privacy and compliance with data protection regulations.</a:t>
            </a:r>
            <a:endParaRPr sz="1400"/>
          </a:p>
          <a:p>
            <a:pPr marL="0" lvl="0" indent="0" algn="just" rtl="0">
              <a:spcBef>
                <a:spcPts val="1200"/>
              </a:spcBef>
              <a:spcAft>
                <a:spcPts val="0"/>
              </a:spcAft>
              <a:buNone/>
            </a:pPr>
            <a:r>
              <a:rPr lang="en" sz="1400" b="1"/>
              <a:t>3.Time-Saving:</a:t>
            </a:r>
            <a:r>
              <a:rPr lang="en" sz="1400"/>
              <a:t>Streamlines administrative tasks and processes, saving time for educators and administrators, allowing them to focus more on student engagement and support.</a:t>
            </a:r>
            <a:endParaRPr sz="1400"/>
          </a:p>
          <a:p>
            <a:pPr marL="0" lvl="0" indent="0" algn="just" rtl="0">
              <a:spcBef>
                <a:spcPts val="1200"/>
              </a:spcBef>
              <a:spcAft>
                <a:spcPts val="0"/>
              </a:spcAft>
              <a:buNone/>
            </a:pPr>
            <a:r>
              <a:rPr lang="en" sz="1400" b="1"/>
              <a:t>4.Assessment and feedback</a:t>
            </a:r>
            <a:r>
              <a:rPr lang="en" sz="1400"/>
              <a:t>: eClass offers various tools for creating and administering Assessments,including quizzes,exams,and assignments.It also provides features for providing</a:t>
            </a:r>
            <a:endParaRPr sz="1400"/>
          </a:p>
          <a:p>
            <a:pPr marL="0" lvl="0" indent="0" algn="just" rtl="0">
              <a:spcBef>
                <a:spcPts val="0"/>
              </a:spcBef>
              <a:spcAft>
                <a:spcPts val="1200"/>
              </a:spcAft>
              <a:buNone/>
            </a:pPr>
            <a:r>
              <a:rPr lang="en" sz="1400"/>
              <a:t>Feedback and grading submissions. Promoting continuous improvement and accountability </a:t>
            </a:r>
            <a:endParaRPr sz="14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927</Words>
  <PresentationFormat>On-screen Show (16:9)</PresentationFormat>
  <Paragraphs>120</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EB Garamond</vt:lpstr>
      <vt:lpstr>Roboto</vt:lpstr>
      <vt:lpstr>Geometric</vt:lpstr>
      <vt:lpstr>Slide 1</vt:lpstr>
      <vt:lpstr>CONTENTS:</vt:lpstr>
      <vt:lpstr>Problem Statement:</vt:lpstr>
      <vt:lpstr>ABSTRACT:</vt:lpstr>
      <vt:lpstr>Existing System:</vt:lpstr>
      <vt:lpstr>PROPOSED SYSTEM: </vt:lpstr>
      <vt:lpstr>Slide 7</vt:lpstr>
      <vt:lpstr>Modules in the System: </vt:lpstr>
      <vt:lpstr>Advantages:</vt:lpstr>
      <vt:lpstr>Project Requirements:</vt:lpstr>
      <vt:lpstr>Sequence Diagram:</vt:lpstr>
      <vt:lpstr>Architecture Diagram:</vt:lpstr>
      <vt:lpstr>Conclusion:</vt:lpstr>
      <vt:lpstr>                                Of our project:</vt:lpstr>
      <vt:lpstr>OUTPUT SCREEN:(Facial Recognition):</vt:lpstr>
      <vt:lpstr>OUTPUT SCREEN:(Login Page Of Admin And Student)</vt:lpstr>
      <vt:lpstr>OUTPUT SCREEN:(Dashboard Of Admin And Student)</vt:lpstr>
      <vt:lpstr> OUTPUT SCREEN:(Admin’s And Student Profile)</vt:lpstr>
      <vt:lpstr>OUTPUT SCREEN:(Adding Teachers And Adding    Student)</vt:lpstr>
      <vt:lpstr>OUTPUT SCREEN:(Chatbot And Resume Builder)</vt:lpstr>
      <vt:lpstr>OUTPUT SCREEN:(Uploading Student Marks)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1</cp:revision>
  <dcterms:modified xsi:type="dcterms:W3CDTF">2024-05-01T03:17:03Z</dcterms:modified>
</cp:coreProperties>
</file>