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41" autoAdjust="0"/>
    <p:restoredTop sz="94660"/>
  </p:normalViewPr>
  <p:slideViewPr>
    <p:cSldViewPr snapToGrid="0">
      <p:cViewPr varScale="1">
        <p:scale>
          <a:sx n="73" d="100"/>
          <a:sy n="73" d="100"/>
        </p:scale>
        <p:origin x="-50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F123B47-CD22-4070-9178-0C4E9A7EFF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D13F5671-BCEF-4139-ACE8-CD67907E46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DB09AF-E902-4C63-8AAD-BE5DE1EBDEE7}" type="datetime1">
              <a:rPr lang="en-IN" smtClean="0"/>
              <a:pPr/>
              <a:t>26-09-2018</a:t>
            </a:fld>
            <a:endParaRPr lang="en-IN"/>
          </a:p>
        </p:txBody>
      </p:sp>
      <p:sp>
        <p:nvSpPr>
          <p:cNvPr id="4" name="Footer Placeholder 3">
            <a:extLst>
              <a:ext uri="{FF2B5EF4-FFF2-40B4-BE49-F238E27FC236}">
                <a16:creationId xmlns:a16="http://schemas.microsoft.com/office/drawing/2014/main" xmlns="" id="{4D0C2AD2-650A-45D4-B901-884206DC66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077336FE-34BF-4AFB-9B7B-6388CEF1EA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D96070-CF1A-45DB-B507-DDE45D6B66C0}" type="slidenum">
              <a:rPr lang="en-IN" smtClean="0"/>
              <a:pPr/>
              <a:t>‹#›</a:t>
            </a:fld>
            <a:endParaRPr lang="en-IN"/>
          </a:p>
        </p:txBody>
      </p:sp>
    </p:spTree>
    <p:extLst>
      <p:ext uri="{BB962C8B-B14F-4D97-AF65-F5344CB8AC3E}">
        <p14:creationId xmlns:p14="http://schemas.microsoft.com/office/powerpoint/2010/main" xmlns="" val="411041159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CCAA2-59C5-440D-94CE-023350293B89}" type="datetime1">
              <a:rPr lang="en-IN" smtClean="0"/>
              <a:pPr/>
              <a:t>26-09-2018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FC192-CC33-46F0-9CF9-8F3160A94B76}" type="slidenum">
              <a:rPr lang="en-IN" smtClean="0"/>
              <a:pPr/>
              <a:t>‹#›</a:t>
            </a:fld>
            <a:endParaRPr lang="en-IN"/>
          </a:p>
        </p:txBody>
      </p:sp>
    </p:spTree>
    <p:extLst>
      <p:ext uri="{BB962C8B-B14F-4D97-AF65-F5344CB8AC3E}">
        <p14:creationId xmlns:p14="http://schemas.microsoft.com/office/powerpoint/2010/main" xmlns="" val="1788018215"/>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3225408-1152-44A2-A9C2-0F293D70011C}" type="datetime1">
              <a:rPr lang="en-IN" smtClean="0"/>
              <a:pPr/>
              <a:t>26-09-2018</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A955D53-C9FB-47CF-BF02-4CD3EDA4B30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D7A6DA-38BA-4D38-B30A-BF3E6E95266A}" type="datetime1">
              <a:rPr lang="en-IN" smtClean="0"/>
              <a:pPr/>
              <a:t>26-09-2018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A955D53-C9FB-47CF-BF02-4CD3EDA4B30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82E82-EC32-47DC-B03A-118707A41B7F}" type="datetime1">
              <a:rPr lang="en-IN" smtClean="0"/>
              <a:pPr/>
              <a:t>26-09-2018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A955D53-C9FB-47CF-BF02-4CD3EDA4B30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FB9301-3E30-429B-A2AE-A7C782E4571C}" type="datetime1">
              <a:rPr lang="en-IN" smtClean="0"/>
              <a:pPr/>
              <a:t>26-09-2018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A955D53-C9FB-47CF-BF02-4CD3EDA4B305}"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C71D7F0-A5AF-493A-8910-7A2A5684F13A}" type="datetime1">
              <a:rPr lang="en-IN" smtClean="0"/>
              <a:pPr/>
              <a:t>26-09-2018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A955D53-C9FB-47CF-BF02-4CD3EDA4B305}" type="slidenum">
              <a:rPr lang="en-IN" smtClean="0"/>
              <a:pPr/>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FD45529-2B83-48D1-847C-58CFEAB6282F}" type="datetime1">
              <a:rPr lang="en-IN" smtClean="0"/>
              <a:pPr/>
              <a:t>26-09-2018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A955D53-C9FB-47CF-BF02-4CD3EDA4B305}"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36DB59D-978F-4F9B-813F-E256D2896E15}" type="datetime1">
              <a:rPr lang="en-IN" smtClean="0"/>
              <a:pPr/>
              <a:t>26-09-2018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A955D53-C9FB-47CF-BF02-4CD3EDA4B30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D6FB254-0F8A-41CB-A1CB-BA36D096D6A4}" type="datetime1">
              <a:rPr lang="en-IN" smtClean="0"/>
              <a:pPr/>
              <a:t>26-09-2018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A955D53-C9FB-47CF-BF02-4CD3EDA4B305}"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25DB7FA-8BF4-4304-B8D2-2614003A462E}" type="datetime1">
              <a:rPr lang="en-IN" smtClean="0"/>
              <a:pPr/>
              <a:t>26-09-2018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1A955D53-C9FB-47CF-BF02-4CD3EDA4B30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958475BE-066D-4B29-9F08-CB2A9670D983}" type="datetime1">
              <a:rPr lang="en-IN" smtClean="0"/>
              <a:pPr/>
              <a:t>26-09-2018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A955D53-C9FB-47CF-BF02-4CD3EDA4B30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4575EFD-ED2F-494F-8D31-98D5DA77BF62}" type="datetime1">
              <a:rPr lang="en-IN" smtClean="0"/>
              <a:pPr/>
              <a:t>26-09-2018</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A955D53-C9FB-47CF-BF02-4CD3EDA4B305}" type="slidenum">
              <a:rPr lang="en-IN" smtClean="0"/>
              <a:pPr/>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DEAF5CC-D2C0-4B75-9855-2FF7736865F6}" type="datetime1">
              <a:rPr lang="en-IN" smtClean="0"/>
              <a:pPr/>
              <a:t>26-09-2018</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1A955D53-C9FB-47CF-BF02-4CD3EDA4B30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CE31BF-72BB-4668-B926-6CBC514ADD6F}"/>
              </a:ext>
            </a:extLst>
          </p:cNvPr>
          <p:cNvSpPr>
            <a:spLocks noGrp="1"/>
          </p:cNvSpPr>
          <p:nvPr>
            <p:ph type="ctrTitle"/>
          </p:nvPr>
        </p:nvSpPr>
        <p:spPr>
          <a:xfrm>
            <a:off x="1154955" y="785309"/>
            <a:ext cx="8825659" cy="1021976"/>
          </a:xfrm>
        </p:spPr>
        <p:txBody>
          <a:bodyPr>
            <a:normAutofit/>
          </a:bodyPr>
          <a:lstStyle/>
          <a:p>
            <a:pPr algn="ctr"/>
            <a:r>
              <a:rPr lang="en-US" sz="4400" dirty="0" err="1" smtClean="0">
                <a:solidFill>
                  <a:schemeClr val="tx1"/>
                </a:solidFill>
                <a:latin typeface="Times New Roman" panose="02020603050405020304" pitchFamily="18" charset="0"/>
                <a:cs typeface="Times New Roman" panose="02020603050405020304" pitchFamily="18" charset="0"/>
              </a:rPr>
              <a:t>Int</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Elligence</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358972ED-D1F2-429B-8DD2-C533520733C8}"/>
              </a:ext>
            </a:extLst>
          </p:cNvPr>
          <p:cNvSpPr>
            <a:spLocks noGrp="1"/>
          </p:cNvSpPr>
          <p:nvPr>
            <p:ph type="subTitle" idx="1"/>
          </p:nvPr>
        </p:nvSpPr>
        <p:spPr>
          <a:xfrm>
            <a:off x="1054249" y="2312895"/>
            <a:ext cx="9343785" cy="3759796"/>
          </a:xfrm>
        </p:spPr>
        <p:txBody>
          <a:bodyPr/>
          <a:lstStyle/>
          <a:p>
            <a:r>
              <a:rPr lang="en-IN" sz="2000" b="1" dirty="0">
                <a:solidFill>
                  <a:schemeClr val="tx1"/>
                </a:solidFill>
                <a:latin typeface="Times New Roman" panose="02020603050405020304" pitchFamily="18" charset="0"/>
                <a:cs typeface="Times New Roman" panose="02020603050405020304" pitchFamily="18" charset="0"/>
              </a:rPr>
              <a:t>TEAM MEMBERS:</a:t>
            </a:r>
          </a:p>
          <a:p>
            <a:endParaRPr lang="en-IN" sz="2000" dirty="0">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MAHITA M (150791)</a:t>
            </a:r>
          </a:p>
          <a:p>
            <a:r>
              <a:rPr lang="en-IN" sz="2000" dirty="0">
                <a:solidFill>
                  <a:schemeClr val="tx1"/>
                </a:solidFill>
                <a:latin typeface="Times New Roman" panose="02020603050405020304" pitchFamily="18" charset="0"/>
                <a:cs typeface="Times New Roman" panose="02020603050405020304" pitchFamily="18" charset="0"/>
              </a:rPr>
              <a:t>CHUNDURI KAVYA VENKATA SAI SUMA (150703)</a:t>
            </a:r>
          </a:p>
          <a:p>
            <a:r>
              <a:rPr lang="en-IN" sz="2000" dirty="0">
                <a:solidFill>
                  <a:schemeClr val="tx1"/>
                </a:solidFill>
                <a:latin typeface="Times New Roman" panose="02020603050405020304" pitchFamily="18" charset="0"/>
                <a:cs typeface="Times New Roman" panose="02020603050405020304" pitchFamily="18" charset="0"/>
              </a:rPr>
              <a:t>PONNURU N S M D R SINDHUJA (150729)</a:t>
            </a: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Date Placeholder 8">
            <a:extLst>
              <a:ext uri="{FF2B5EF4-FFF2-40B4-BE49-F238E27FC236}">
                <a16:creationId xmlns:a16="http://schemas.microsoft.com/office/drawing/2014/main" xmlns="" id="{72F32AA7-6F1F-4407-B2E5-6124AB01BCAD}"/>
              </a:ext>
            </a:extLst>
          </p:cNvPr>
          <p:cNvSpPr>
            <a:spLocks noGrp="1"/>
          </p:cNvSpPr>
          <p:nvPr>
            <p:ph type="dt" sz="half" idx="10"/>
          </p:nvPr>
        </p:nvSpPr>
        <p:spPr/>
        <p:txBody>
          <a:bodyPr/>
          <a:lstStyle/>
          <a:p>
            <a:fld id="{4941EEC4-5D3F-4A18-919F-BC23D8312BE4}" type="datetime1">
              <a:rPr lang="en-IN" smtClean="0"/>
              <a:pPr/>
              <a:t>26-09-2018</a:t>
            </a:fld>
            <a:endParaRPr lang="en-IN"/>
          </a:p>
        </p:txBody>
      </p:sp>
      <p:sp>
        <p:nvSpPr>
          <p:cNvPr id="7" name="Slide Number Placeholder 6">
            <a:extLst>
              <a:ext uri="{FF2B5EF4-FFF2-40B4-BE49-F238E27FC236}">
                <a16:creationId xmlns:a16="http://schemas.microsoft.com/office/drawing/2014/main" xmlns="" id="{279AFE63-3B16-45C3-B894-EEEBB4AED31D}"/>
              </a:ext>
            </a:extLst>
          </p:cNvPr>
          <p:cNvSpPr>
            <a:spLocks noGrp="1"/>
          </p:cNvSpPr>
          <p:nvPr>
            <p:ph type="sldNum" sz="quarter" idx="12"/>
          </p:nvPr>
        </p:nvSpPr>
        <p:spPr/>
        <p:txBody>
          <a:bodyPr/>
          <a:lstStyle/>
          <a:p>
            <a:fld id="{1A955D53-C9FB-47CF-BF02-4CD3EDA4B305}" type="slidenum">
              <a:rPr lang="en-IN" smtClean="0"/>
              <a:pPr/>
              <a:t>1</a:t>
            </a:fld>
            <a:endParaRPr lang="en-IN"/>
          </a:p>
        </p:txBody>
      </p:sp>
    </p:spTree>
    <p:extLst>
      <p:ext uri="{BB962C8B-B14F-4D97-AF65-F5344CB8AC3E}">
        <p14:creationId xmlns:p14="http://schemas.microsoft.com/office/powerpoint/2010/main" xmlns="" val="352114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6725715-5328-4CAF-85AA-35492205D57E}"/>
              </a:ext>
            </a:extLst>
          </p:cNvPr>
          <p:cNvSpPr>
            <a:spLocks noGrp="1"/>
          </p:cNvSpPr>
          <p:nvPr>
            <p:ph idx="1"/>
          </p:nvPr>
        </p:nvSpPr>
        <p:spPr>
          <a:xfrm>
            <a:off x="1103312" y="1162594"/>
            <a:ext cx="8946541" cy="5003075"/>
          </a:xfrm>
        </p:spPr>
        <p:txBody>
          <a:bodyPr>
            <a:noAutofit/>
          </a:bodyPr>
          <a:lstStyle/>
          <a:p>
            <a:pPr>
              <a:buNone/>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smtClean="0">
                <a:latin typeface="Times New Roman" pitchFamily="18" charset="0"/>
                <a:cs typeface="Times New Roman" pitchFamily="18" charset="0"/>
              </a:rPr>
              <a:t>Mobility</a:t>
            </a:r>
            <a:r>
              <a:rPr lang="en-IN" sz="2000" dirty="0" smtClean="0">
                <a:latin typeface="Times New Roman" pitchFamily="18" charset="0"/>
                <a:cs typeface="Times New Roman" pitchFamily="18" charset="0"/>
              </a:rPr>
              <a:t>: Growth of mobile connectivity is far outpacing fixed line connectivity. For  live support agent, volume that is not able to hear properly because of the network issue or poor connectivity</a:t>
            </a:r>
            <a:r>
              <a:rPr lang="en-IN" sz="2000" dirty="0" smtClean="0">
                <a:latin typeface="Times New Roman" pitchFamily="18" charset="0"/>
                <a:cs typeface="Times New Roman" pitchFamily="18" charset="0"/>
              </a:rPr>
              <a:t>.</a:t>
            </a:r>
          </a:p>
          <a:p>
            <a:pPr>
              <a:buNone/>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IOT : Internet Of Things been a biggest challenge where the customer is facing billions and trillions of new data sources and thus it is expected that this growth will push the data to be handled by networks.</a:t>
            </a:r>
          </a:p>
          <a:p>
            <a:pPr>
              <a:buNone/>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smtClean="0">
                <a:latin typeface="Times New Roman" pitchFamily="18" charset="0"/>
                <a:cs typeface="Times New Roman" pitchFamily="18" charset="0"/>
              </a:rPr>
              <a:t>Security: As custodians of the networks, carriers play a pivotal role in fighting the new threats that are emerging. Customers will begin to expect, then demand, more proactive protection from the entire internet value chain, and carriers will be expected to support these expectations with a range of technical and operational innovations. </a:t>
            </a:r>
            <a:endParaRPr lang="en-IN" sz="2000" dirty="0"/>
          </a:p>
          <a:p>
            <a:pPr>
              <a:buFont typeface="Arial" panose="020B0604020202020204" pitchFamily="34" charset="0"/>
              <a:buChar char="•"/>
            </a:pPr>
            <a:endParaRPr lang="en-IN" sz="2000" dirty="0"/>
          </a:p>
        </p:txBody>
      </p:sp>
      <p:sp>
        <p:nvSpPr>
          <p:cNvPr id="6" name="Date Placeholder 5">
            <a:extLst>
              <a:ext uri="{FF2B5EF4-FFF2-40B4-BE49-F238E27FC236}">
                <a16:creationId xmlns:a16="http://schemas.microsoft.com/office/drawing/2014/main" xmlns="" id="{10D59689-B397-43FC-9830-C4AE0E5199AA}"/>
              </a:ext>
            </a:extLst>
          </p:cNvPr>
          <p:cNvSpPr>
            <a:spLocks noGrp="1"/>
          </p:cNvSpPr>
          <p:nvPr>
            <p:ph type="dt" sz="half" idx="10"/>
          </p:nvPr>
        </p:nvSpPr>
        <p:spPr/>
        <p:txBody>
          <a:bodyPr/>
          <a:lstStyle/>
          <a:p>
            <a:fld id="{0A34A33E-D7B6-4B1D-BCF1-8D3729BD5E8D}" type="datetime1">
              <a:rPr lang="en-IN" smtClean="0"/>
              <a:pPr/>
              <a:t>26-09-2018</a:t>
            </a:fld>
            <a:endParaRPr lang="en-IN"/>
          </a:p>
        </p:txBody>
      </p:sp>
      <p:sp>
        <p:nvSpPr>
          <p:cNvPr id="4" name="Slide Number Placeholder 3">
            <a:extLst>
              <a:ext uri="{FF2B5EF4-FFF2-40B4-BE49-F238E27FC236}">
                <a16:creationId xmlns:a16="http://schemas.microsoft.com/office/drawing/2014/main" xmlns="" id="{8D552310-586D-4F59-9694-BF2FA425F72D}"/>
              </a:ext>
            </a:extLst>
          </p:cNvPr>
          <p:cNvSpPr>
            <a:spLocks noGrp="1"/>
          </p:cNvSpPr>
          <p:nvPr>
            <p:ph type="sldNum" sz="quarter" idx="12"/>
          </p:nvPr>
        </p:nvSpPr>
        <p:spPr/>
        <p:txBody>
          <a:bodyPr/>
          <a:lstStyle/>
          <a:p>
            <a:fld id="{1A955D53-C9FB-47CF-BF02-4CD3EDA4B305}" type="slidenum">
              <a:rPr lang="en-IN" smtClean="0"/>
              <a:pPr/>
              <a:t>2</a:t>
            </a:fld>
            <a:endParaRPr lang="en-IN"/>
          </a:p>
        </p:txBody>
      </p:sp>
      <p:sp>
        <p:nvSpPr>
          <p:cNvPr id="2" name="Title 1">
            <a:extLst>
              <a:ext uri="{FF2B5EF4-FFF2-40B4-BE49-F238E27FC236}">
                <a16:creationId xmlns:a16="http://schemas.microsoft.com/office/drawing/2014/main" xmlns="" id="{49661620-C177-4899-BBCA-495250BF185B}"/>
              </a:ext>
            </a:extLst>
          </p:cNvPr>
          <p:cNvSpPr>
            <a:spLocks noGrp="1"/>
          </p:cNvSpPr>
          <p:nvPr>
            <p:ph type="title"/>
          </p:nvPr>
        </p:nvSpPr>
        <p:spPr>
          <a:xfrm>
            <a:off x="796067" y="215153"/>
            <a:ext cx="9254768" cy="1232648"/>
          </a:xfrm>
        </p:spPr>
        <p:txBody>
          <a:bodyPr/>
          <a:lstStyle/>
          <a:p>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1. The Top 3 Challenges</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7078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769F599-451B-4BB3-A09C-7DD0A9423650}"/>
              </a:ext>
            </a:extLst>
          </p:cNvPr>
          <p:cNvSpPr>
            <a:spLocks noGrp="1"/>
          </p:cNvSpPr>
          <p:nvPr>
            <p:ph idx="1"/>
          </p:nvPr>
        </p:nvSpPr>
        <p:spPr>
          <a:xfrm>
            <a:off x="1086523" y="1680977"/>
            <a:ext cx="8963331" cy="4031334"/>
          </a:xfrm>
        </p:spPr>
        <p:txBody>
          <a:bodyPr>
            <a:normAutofit/>
          </a:bodyPr>
          <a:lstStyle/>
          <a:p>
            <a:r>
              <a:rPr lang="en-IN" sz="2000" dirty="0">
                <a:latin typeface="Times New Roman" panose="02020603050405020304" pitchFamily="18" charset="0"/>
                <a:cs typeface="Times New Roman" panose="02020603050405020304" pitchFamily="18" charset="0"/>
              </a:rPr>
              <a:t>Telecom network operators need to justify the value of new equipment purchases, and vendors need to help them define the benefits if telecom revenue is to recover now that voice is no longer.</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If the operator’s operating expenses per transaction are high, this can soon turn into a poor business case requiring further proactive actions.</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B2D1E4A0-4403-43EF-A336-F0BC64358A1A}"/>
              </a:ext>
            </a:extLst>
          </p:cNvPr>
          <p:cNvSpPr>
            <a:spLocks noGrp="1"/>
          </p:cNvSpPr>
          <p:nvPr>
            <p:ph type="dt" sz="half" idx="10"/>
          </p:nvPr>
        </p:nvSpPr>
        <p:spPr/>
        <p:txBody>
          <a:bodyPr/>
          <a:lstStyle/>
          <a:p>
            <a:fld id="{43FB9301-3E30-429B-A2AE-A7C782E4571C}" type="datetime1">
              <a:rPr lang="en-IN" smtClean="0"/>
              <a:pPr/>
              <a:t>26-09-2018</a:t>
            </a:fld>
            <a:endParaRPr lang="en-IN"/>
          </a:p>
        </p:txBody>
      </p:sp>
      <p:sp>
        <p:nvSpPr>
          <p:cNvPr id="5" name="Slide Number Placeholder 4">
            <a:extLst>
              <a:ext uri="{FF2B5EF4-FFF2-40B4-BE49-F238E27FC236}">
                <a16:creationId xmlns:a16="http://schemas.microsoft.com/office/drawing/2014/main" xmlns="" id="{608F9F64-15A1-4E48-8003-54AFAE9187BC}"/>
              </a:ext>
            </a:extLst>
          </p:cNvPr>
          <p:cNvSpPr>
            <a:spLocks noGrp="1"/>
          </p:cNvSpPr>
          <p:nvPr>
            <p:ph type="sldNum" sz="quarter" idx="12"/>
          </p:nvPr>
        </p:nvSpPr>
        <p:spPr/>
        <p:txBody>
          <a:bodyPr/>
          <a:lstStyle/>
          <a:p>
            <a:fld id="{1A955D53-C9FB-47CF-BF02-4CD3EDA4B305}" type="slidenum">
              <a:rPr lang="en-IN" smtClean="0"/>
              <a:pPr/>
              <a:t>3</a:t>
            </a:fld>
            <a:endParaRPr lang="en-IN"/>
          </a:p>
        </p:txBody>
      </p:sp>
      <p:sp>
        <p:nvSpPr>
          <p:cNvPr id="2" name="Title 1">
            <a:extLst>
              <a:ext uri="{FF2B5EF4-FFF2-40B4-BE49-F238E27FC236}">
                <a16:creationId xmlns:a16="http://schemas.microsoft.com/office/drawing/2014/main" xmlns="" id="{C5719391-E34A-4B06-B3D6-26CA67F57B84}"/>
              </a:ext>
            </a:extLst>
          </p:cNvPr>
          <p:cNvSpPr>
            <a:spLocks noGrp="1"/>
          </p:cNvSpPr>
          <p:nvPr>
            <p:ph type="title"/>
          </p:nvPr>
        </p:nvSpPr>
        <p:spPr>
          <a:xfrm>
            <a:off x="719783" y="369441"/>
            <a:ext cx="9254768" cy="1311536"/>
          </a:xfrm>
        </p:spPr>
        <p:txBody>
          <a:bodyPr/>
          <a:lstStyle/>
          <a:p>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2. </a:t>
            </a:r>
            <a:r>
              <a:rPr lang="en-IN" sz="2400" b="1" dirty="0">
                <a:solidFill>
                  <a:schemeClr val="tx1"/>
                </a:solidFill>
                <a:latin typeface="Times New Roman" panose="02020603050405020304" pitchFamily="18" charset="0"/>
                <a:cs typeface="Times New Roman" panose="02020603050405020304" pitchFamily="18" charset="0"/>
              </a:rPr>
              <a:t>Business case </a:t>
            </a:r>
            <a:r>
              <a:rPr lang="en-IN" sz="2400" dirty="0">
                <a:solidFill>
                  <a:schemeClr val="tx1"/>
                </a:solidFill>
                <a:latin typeface="Times New Roman" panose="02020603050405020304" pitchFamily="18" charset="0"/>
                <a:cs typeface="Times New Roman" panose="02020603050405020304" pitchFamily="18" charset="0"/>
              </a:rPr>
              <a:t>to justify the investment into new solution. </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7138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8FD579E-FAD6-440E-A448-190BE0A88DAC}"/>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Live support chat provides opportunities for customer support agents.</a:t>
            </a:r>
          </a:p>
          <a:p>
            <a:r>
              <a:rPr lang="en-IN" sz="2000" dirty="0">
                <a:latin typeface="Times New Roman" panose="02020603050405020304" pitchFamily="18" charset="0"/>
                <a:cs typeface="Times New Roman" panose="02020603050405020304" pitchFamily="18" charset="0"/>
              </a:rPr>
              <a:t>Self-service help desk will enable customers to look for solutions.</a:t>
            </a:r>
          </a:p>
          <a:p>
            <a:r>
              <a:rPr lang="en-IN" sz="2000" dirty="0">
                <a:latin typeface="Times New Roman" panose="02020603050405020304" pitchFamily="18" charset="0"/>
                <a:cs typeface="Times New Roman" panose="02020603050405020304" pitchFamily="18" charset="0"/>
              </a:rPr>
              <a:t>Automatic call back phone system will help the system  for automatically calls them back when they are available.</a:t>
            </a:r>
          </a:p>
          <a:p>
            <a:r>
              <a:rPr lang="en-IN" sz="2000" dirty="0">
                <a:latin typeface="Times New Roman" panose="02020603050405020304" pitchFamily="18" charset="0"/>
                <a:cs typeface="Times New Roman" panose="02020603050405020304" pitchFamily="18" charset="0"/>
              </a:rPr>
              <a:t>Mobile App is one of the way to connect with customers.</a:t>
            </a:r>
          </a:p>
          <a:p>
            <a:r>
              <a:rPr lang="en-IN" sz="2000" dirty="0">
                <a:latin typeface="Times New Roman" panose="02020603050405020304" pitchFamily="18" charset="0"/>
                <a:cs typeface="Times New Roman" panose="02020603050405020304" pitchFamily="18" charset="0"/>
              </a:rPr>
              <a:t>Customer support ticketing tool helps to interact with customers across multiple channels.</a:t>
            </a:r>
          </a:p>
        </p:txBody>
      </p:sp>
      <p:sp>
        <p:nvSpPr>
          <p:cNvPr id="4" name="Date Placeholder 3">
            <a:extLst>
              <a:ext uri="{FF2B5EF4-FFF2-40B4-BE49-F238E27FC236}">
                <a16:creationId xmlns:a16="http://schemas.microsoft.com/office/drawing/2014/main" xmlns="" id="{238F4908-5827-4D5E-9407-46ED74356BA5}"/>
              </a:ext>
            </a:extLst>
          </p:cNvPr>
          <p:cNvSpPr>
            <a:spLocks noGrp="1"/>
          </p:cNvSpPr>
          <p:nvPr>
            <p:ph type="dt" sz="half" idx="10"/>
          </p:nvPr>
        </p:nvSpPr>
        <p:spPr/>
        <p:txBody>
          <a:bodyPr/>
          <a:lstStyle/>
          <a:p>
            <a:fld id="{43FB9301-3E30-429B-A2AE-A7C782E4571C}" type="datetime1">
              <a:rPr lang="en-IN" smtClean="0"/>
              <a:pPr/>
              <a:t>26-09-2018</a:t>
            </a:fld>
            <a:endParaRPr lang="en-IN"/>
          </a:p>
        </p:txBody>
      </p:sp>
      <p:sp>
        <p:nvSpPr>
          <p:cNvPr id="5" name="Slide Number Placeholder 4">
            <a:extLst>
              <a:ext uri="{FF2B5EF4-FFF2-40B4-BE49-F238E27FC236}">
                <a16:creationId xmlns:a16="http://schemas.microsoft.com/office/drawing/2014/main" xmlns="" id="{FF269986-4ABA-4CEF-9073-FC5482B66CC3}"/>
              </a:ext>
            </a:extLst>
          </p:cNvPr>
          <p:cNvSpPr>
            <a:spLocks noGrp="1"/>
          </p:cNvSpPr>
          <p:nvPr>
            <p:ph type="sldNum" sz="quarter" idx="12"/>
          </p:nvPr>
        </p:nvSpPr>
        <p:spPr/>
        <p:txBody>
          <a:bodyPr/>
          <a:lstStyle/>
          <a:p>
            <a:fld id="{1A955D53-C9FB-47CF-BF02-4CD3EDA4B305}" type="slidenum">
              <a:rPr lang="en-IN" smtClean="0"/>
              <a:pPr/>
              <a:t>4</a:t>
            </a:fld>
            <a:endParaRPr lang="en-IN"/>
          </a:p>
        </p:txBody>
      </p:sp>
      <p:sp>
        <p:nvSpPr>
          <p:cNvPr id="2" name="Title 1">
            <a:extLst>
              <a:ext uri="{FF2B5EF4-FFF2-40B4-BE49-F238E27FC236}">
                <a16:creationId xmlns:a16="http://schemas.microsoft.com/office/drawing/2014/main" xmlns="" id="{486F4CDB-AF45-4FCA-92F3-71F3E62064E9}"/>
              </a:ext>
            </a:extLst>
          </p:cNvPr>
          <p:cNvSpPr>
            <a:spLocks noGrp="1"/>
          </p:cNvSpPr>
          <p:nvPr>
            <p:ph type="title"/>
          </p:nvPr>
        </p:nvSpPr>
        <p:spPr>
          <a:xfrm>
            <a:off x="688490" y="452720"/>
            <a:ext cx="9362345" cy="1279263"/>
          </a:xfrm>
        </p:spPr>
        <p:txBody>
          <a:bodyPr/>
          <a:lstStyle/>
          <a:p>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3. </a:t>
            </a:r>
            <a:r>
              <a:rPr lang="en-IN" sz="2400" b="1" dirty="0">
                <a:solidFill>
                  <a:schemeClr val="tx1"/>
                </a:solidFill>
                <a:latin typeface="Times New Roman" panose="02020603050405020304" pitchFamily="18" charset="0"/>
                <a:cs typeface="Times New Roman" panose="02020603050405020304" pitchFamily="18" charset="0"/>
              </a:rPr>
              <a:t>Technical solution </a:t>
            </a:r>
            <a:r>
              <a:rPr lang="en-IN" sz="2400" dirty="0">
                <a:solidFill>
                  <a:schemeClr val="tx1"/>
                </a:solidFill>
                <a:latin typeface="Times New Roman" panose="02020603050405020304" pitchFamily="18" charset="0"/>
                <a:cs typeface="Times New Roman" panose="02020603050405020304" pitchFamily="18" charset="0"/>
              </a:rPr>
              <a:t>to deflect calls to live support agents.</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4759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608F9C4-8B1C-4C67-9470-8057770622B8}"/>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Reduce failure points by analyzing  human and digital contacts.</a:t>
            </a:r>
          </a:p>
          <a:p>
            <a:r>
              <a:rPr lang="en-IN" sz="2000" dirty="0">
                <a:latin typeface="Times New Roman" panose="02020603050405020304" pitchFamily="18" charset="0"/>
                <a:cs typeface="Times New Roman" panose="02020603050405020304" pitchFamily="18" charset="0"/>
              </a:rPr>
              <a:t>Enabling the contact center to support the digital experience.</a:t>
            </a:r>
          </a:p>
          <a:p>
            <a:r>
              <a:rPr lang="en-IN" sz="2000" dirty="0">
                <a:latin typeface="Times New Roman" panose="02020603050405020304" pitchFamily="18" charset="0"/>
                <a:cs typeface="Times New Roman" panose="02020603050405020304" pitchFamily="18" charset="0"/>
              </a:rPr>
              <a:t>Understanding customer behaviour by analysing data across all channels.</a:t>
            </a:r>
          </a:p>
          <a:p>
            <a:r>
              <a:rPr lang="en-IN" sz="2000" dirty="0">
                <a:latin typeface="Times New Roman" panose="02020603050405020304" pitchFamily="18" charset="0"/>
                <a:cs typeface="Times New Roman" panose="02020603050405020304" pitchFamily="18" charset="0"/>
              </a:rPr>
              <a:t>Integrate digital self-serve and human support</a:t>
            </a:r>
            <a:r>
              <a:rPr lang="en-IN" sz="2000" dirty="0"/>
              <a:t>.</a:t>
            </a:r>
          </a:p>
        </p:txBody>
      </p:sp>
      <p:sp>
        <p:nvSpPr>
          <p:cNvPr id="4" name="Date Placeholder 3">
            <a:extLst>
              <a:ext uri="{FF2B5EF4-FFF2-40B4-BE49-F238E27FC236}">
                <a16:creationId xmlns:a16="http://schemas.microsoft.com/office/drawing/2014/main" xmlns="" id="{E39CDF44-C74A-401B-873B-D69EDDF04865}"/>
              </a:ext>
            </a:extLst>
          </p:cNvPr>
          <p:cNvSpPr>
            <a:spLocks noGrp="1"/>
          </p:cNvSpPr>
          <p:nvPr>
            <p:ph type="dt" sz="half" idx="10"/>
          </p:nvPr>
        </p:nvSpPr>
        <p:spPr/>
        <p:txBody>
          <a:bodyPr/>
          <a:lstStyle/>
          <a:p>
            <a:fld id="{43FB9301-3E30-429B-A2AE-A7C782E4571C}" type="datetime1">
              <a:rPr lang="en-IN" smtClean="0"/>
              <a:pPr/>
              <a:t>26-09-2018</a:t>
            </a:fld>
            <a:endParaRPr lang="en-IN"/>
          </a:p>
        </p:txBody>
      </p:sp>
      <p:sp>
        <p:nvSpPr>
          <p:cNvPr id="5" name="Slide Number Placeholder 4">
            <a:extLst>
              <a:ext uri="{FF2B5EF4-FFF2-40B4-BE49-F238E27FC236}">
                <a16:creationId xmlns:a16="http://schemas.microsoft.com/office/drawing/2014/main" xmlns="" id="{31035F88-E71D-499A-B47E-76C12775801F}"/>
              </a:ext>
            </a:extLst>
          </p:cNvPr>
          <p:cNvSpPr>
            <a:spLocks noGrp="1"/>
          </p:cNvSpPr>
          <p:nvPr>
            <p:ph type="sldNum" sz="quarter" idx="12"/>
          </p:nvPr>
        </p:nvSpPr>
        <p:spPr/>
        <p:txBody>
          <a:bodyPr/>
          <a:lstStyle/>
          <a:p>
            <a:fld id="{1A955D53-C9FB-47CF-BF02-4CD3EDA4B305}" type="slidenum">
              <a:rPr lang="en-IN" smtClean="0"/>
              <a:pPr/>
              <a:t>5</a:t>
            </a:fld>
            <a:endParaRPr lang="en-IN"/>
          </a:p>
        </p:txBody>
      </p:sp>
      <p:sp>
        <p:nvSpPr>
          <p:cNvPr id="2" name="Title 1">
            <a:extLst>
              <a:ext uri="{FF2B5EF4-FFF2-40B4-BE49-F238E27FC236}">
                <a16:creationId xmlns:a16="http://schemas.microsoft.com/office/drawing/2014/main" xmlns="" id="{55F7BFDB-E54C-4FC3-AEE8-CDC435CFE767}"/>
              </a:ext>
            </a:extLst>
          </p:cNvPr>
          <p:cNvSpPr>
            <a:spLocks noGrp="1"/>
          </p:cNvSpPr>
          <p:nvPr>
            <p:ph type="title"/>
          </p:nvPr>
        </p:nvSpPr>
        <p:spPr>
          <a:xfrm>
            <a:off x="634702" y="452718"/>
            <a:ext cx="9416133" cy="1193202"/>
          </a:xfrm>
        </p:spPr>
        <p:txBody>
          <a:bodyPr/>
          <a:lstStyle/>
          <a:p>
            <a:r>
              <a:rPr lang="en-IN" sz="2000" dirty="0">
                <a:solidFill>
                  <a:schemeClr val="tx1"/>
                </a:solidFill>
                <a:latin typeface="Times New Roman" panose="02020603050405020304" pitchFamily="18" charset="0"/>
                <a:cs typeface="Times New Roman" panose="02020603050405020304" pitchFamily="18" charset="0"/>
              </a:rPr>
              <a:t> </a:t>
            </a:r>
            <a:br>
              <a:rPr lang="en-IN" sz="20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4. The study for self service failure and suggestions to improve</a:t>
            </a:r>
            <a:r>
              <a:rPr lang="en-IN" sz="2000" dirty="0">
                <a:solidFill>
                  <a:schemeClr val="tx1"/>
                </a:solidFill>
                <a:latin typeface="Times New Roman" panose="02020603050405020304" pitchFamily="18" charset="0"/>
                <a:cs typeface="Times New Roman" panose="02020603050405020304" pitchFamily="18" charset="0"/>
              </a:rPr>
              <a:t/>
            </a:r>
            <a:br>
              <a:rPr lang="en-IN"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2084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37E900-40C0-44EB-BE72-0CE4A0D67611}"/>
              </a:ext>
            </a:extLst>
          </p:cNvPr>
          <p:cNvSpPr>
            <a:spLocks noGrp="1"/>
          </p:cNvSpPr>
          <p:nvPr>
            <p:ph idx="1"/>
          </p:nvPr>
        </p:nvSpPr>
        <p:spPr>
          <a:xfrm>
            <a:off x="1103312" y="1602890"/>
            <a:ext cx="8946541" cy="4645510"/>
          </a:xfrm>
        </p:spPr>
        <p:txBody>
          <a:bodyPr>
            <a:normAutofit/>
          </a:bodyPr>
          <a:lstStyle/>
          <a:p>
            <a:r>
              <a:rPr lang="en-IN" sz="2000" b="1" dirty="0" smtClean="0">
                <a:latin typeface="Times New Roman" pitchFamily="18" charset="0"/>
                <a:cs typeface="Times New Roman" pitchFamily="18" charset="0"/>
              </a:rPr>
              <a:t>Based on growth- </a:t>
            </a:r>
            <a:r>
              <a:rPr lang="en-IN" sz="2000" dirty="0" smtClean="0">
                <a:latin typeface="Times New Roman" pitchFamily="18" charset="0"/>
                <a:cs typeface="Times New Roman" pitchFamily="18" charset="0"/>
              </a:rPr>
              <a:t>International</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operations leading to risks due to non-compliance with various regulations, economical </a:t>
            </a:r>
            <a:r>
              <a:rPr lang="en-IN" sz="2000" dirty="0" smtClean="0">
                <a:latin typeface="Times New Roman" pitchFamily="18" charset="0"/>
                <a:cs typeface="Times New Roman" pitchFamily="18" charset="0"/>
              </a:rPr>
              <a:t>and discriminatory policies etc.</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Based on Technology </a:t>
            </a:r>
            <a:r>
              <a:rPr lang="en-US"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IT risks relating to malfunction or disruption in the operation of the systems, or cyber-security breaches,</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could adversely impact the company's ability to </a:t>
            </a:r>
            <a:r>
              <a:rPr lang="en-IN" sz="2000" dirty="0" smtClean="0">
                <a:latin typeface="Times New Roman" pitchFamily="18" charset="0"/>
                <a:cs typeface="Times New Roman" pitchFamily="18" charset="0"/>
              </a:rPr>
              <a:t>compete</a:t>
            </a:r>
          </a:p>
          <a:p>
            <a:pPr>
              <a:buNone/>
            </a:pP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digital transformation is helping the telecommunication to mitigate the challenges of shrinking product lifecycles, customer engagement and high churn rates. </a:t>
            </a:r>
          </a:p>
          <a:p>
            <a:endParaRPr lang="en-IN" sz="20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1B1B4633-397C-4C55-A150-32A7DBF918F4}"/>
              </a:ext>
            </a:extLst>
          </p:cNvPr>
          <p:cNvSpPr>
            <a:spLocks noGrp="1"/>
          </p:cNvSpPr>
          <p:nvPr>
            <p:ph type="dt" sz="half" idx="10"/>
          </p:nvPr>
        </p:nvSpPr>
        <p:spPr/>
        <p:txBody>
          <a:bodyPr/>
          <a:lstStyle/>
          <a:p>
            <a:fld id="{43FB9301-3E30-429B-A2AE-A7C782E4571C}" type="datetime1">
              <a:rPr lang="en-IN" smtClean="0"/>
              <a:pPr/>
              <a:t>26-09-2018</a:t>
            </a:fld>
            <a:endParaRPr lang="en-IN"/>
          </a:p>
        </p:txBody>
      </p:sp>
      <p:sp>
        <p:nvSpPr>
          <p:cNvPr id="5" name="Slide Number Placeholder 4">
            <a:extLst>
              <a:ext uri="{FF2B5EF4-FFF2-40B4-BE49-F238E27FC236}">
                <a16:creationId xmlns:a16="http://schemas.microsoft.com/office/drawing/2014/main" xmlns="" id="{181B9FEF-BC24-46C8-953B-B9ECA1C51943}"/>
              </a:ext>
            </a:extLst>
          </p:cNvPr>
          <p:cNvSpPr>
            <a:spLocks noGrp="1"/>
          </p:cNvSpPr>
          <p:nvPr>
            <p:ph type="sldNum" sz="quarter" idx="12"/>
          </p:nvPr>
        </p:nvSpPr>
        <p:spPr/>
        <p:txBody>
          <a:bodyPr/>
          <a:lstStyle/>
          <a:p>
            <a:fld id="{1A955D53-C9FB-47CF-BF02-4CD3EDA4B305}" type="slidenum">
              <a:rPr lang="en-IN" smtClean="0"/>
              <a:pPr/>
              <a:t>6</a:t>
            </a:fld>
            <a:endParaRPr lang="en-IN"/>
          </a:p>
        </p:txBody>
      </p:sp>
      <p:sp>
        <p:nvSpPr>
          <p:cNvPr id="2" name="Title 1">
            <a:extLst>
              <a:ext uri="{FF2B5EF4-FFF2-40B4-BE49-F238E27FC236}">
                <a16:creationId xmlns:a16="http://schemas.microsoft.com/office/drawing/2014/main" xmlns="" id="{A862C088-020B-4C76-9D58-A2F924C460CF}"/>
              </a:ext>
            </a:extLst>
          </p:cNvPr>
          <p:cNvSpPr>
            <a:spLocks noGrp="1"/>
          </p:cNvSpPr>
          <p:nvPr>
            <p:ph type="title"/>
          </p:nvPr>
        </p:nvSpPr>
        <p:spPr>
          <a:xfrm>
            <a:off x="646112" y="452719"/>
            <a:ext cx="9404723" cy="1150171"/>
          </a:xfrm>
        </p:spPr>
        <p:txBody>
          <a:bodyPr/>
          <a:lstStyle/>
          <a:p>
            <a:r>
              <a:rPr lang="en-IN" sz="2400" dirty="0">
                <a:solidFill>
                  <a:schemeClr val="tx1"/>
                </a:solidFill>
                <a:latin typeface="Times New Roman" panose="02020603050405020304" pitchFamily="18" charset="0"/>
                <a:cs typeface="Times New Roman" panose="02020603050405020304" pitchFamily="18" charset="0"/>
              </a:rPr>
              <a:t>5. Risk &amp; Mitigation plans</a:t>
            </a:r>
          </a:p>
        </p:txBody>
      </p:sp>
    </p:spTree>
    <p:extLst>
      <p:ext uri="{BB962C8B-B14F-4D97-AF65-F5344CB8AC3E}">
        <p14:creationId xmlns:p14="http://schemas.microsoft.com/office/powerpoint/2010/main" xmlns="" val="22318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7237C7E-6A43-42D5-8460-2E22E4F29FC4}"/>
              </a:ext>
            </a:extLst>
          </p:cNvPr>
          <p:cNvSpPr>
            <a:spLocks noGrp="1"/>
          </p:cNvSpPr>
          <p:nvPr>
            <p:ph idx="1"/>
          </p:nvPr>
        </p:nvSpPr>
        <p:spPr>
          <a:xfrm>
            <a:off x="1103312" y="1301676"/>
            <a:ext cx="8946541" cy="4946724"/>
          </a:xfrm>
        </p:spPr>
        <p:txBody>
          <a:bodyPr>
            <a:normAutofit/>
          </a:bodyPr>
          <a:lstStyle/>
          <a:p>
            <a:r>
              <a:rPr lang="en-IN" dirty="0">
                <a:latin typeface="Times New Roman" panose="02020603050405020304" pitchFamily="18" charset="0"/>
                <a:cs typeface="Times New Roman" panose="02020603050405020304" pitchFamily="18" charset="0"/>
              </a:rPr>
              <a:t>ITU Telecom Network Planning Reference Manual - Draft version 4.1 January 2007</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2400" b="1" cap="small" dirty="0" smtClean="0">
                <a:latin typeface="Times New Roman" panose="02020603050405020304" pitchFamily="18" charset="0"/>
                <a:cs typeface="Times New Roman" panose="02020603050405020304" pitchFamily="18" charset="0"/>
              </a:rPr>
              <a:t>identification and mitigation of risks in it projects: a case study during the merger period in the telecommunications industry </a:t>
            </a:r>
            <a:endParaRPr lang="en-IN" sz="2400" b="1" cap="small"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71DB192E-F021-4985-9F23-BE338C94FF69}"/>
              </a:ext>
            </a:extLst>
          </p:cNvPr>
          <p:cNvSpPr>
            <a:spLocks noGrp="1"/>
          </p:cNvSpPr>
          <p:nvPr>
            <p:ph type="dt" sz="half" idx="10"/>
          </p:nvPr>
        </p:nvSpPr>
        <p:spPr/>
        <p:txBody>
          <a:bodyPr/>
          <a:lstStyle/>
          <a:p>
            <a:fld id="{43FB9301-3E30-429B-A2AE-A7C782E4571C}" type="datetime1">
              <a:rPr lang="en-IN" smtClean="0"/>
              <a:pPr/>
              <a:t>26-09-2018</a:t>
            </a:fld>
            <a:endParaRPr lang="en-IN"/>
          </a:p>
        </p:txBody>
      </p:sp>
      <p:sp>
        <p:nvSpPr>
          <p:cNvPr id="5" name="Slide Number Placeholder 4">
            <a:extLst>
              <a:ext uri="{FF2B5EF4-FFF2-40B4-BE49-F238E27FC236}">
                <a16:creationId xmlns:a16="http://schemas.microsoft.com/office/drawing/2014/main" xmlns="" id="{F4E58D32-823F-4F71-AF9D-92D5C719573D}"/>
              </a:ext>
            </a:extLst>
          </p:cNvPr>
          <p:cNvSpPr>
            <a:spLocks noGrp="1"/>
          </p:cNvSpPr>
          <p:nvPr>
            <p:ph type="sldNum" sz="quarter" idx="12"/>
          </p:nvPr>
        </p:nvSpPr>
        <p:spPr/>
        <p:txBody>
          <a:bodyPr/>
          <a:lstStyle/>
          <a:p>
            <a:fld id="{1A955D53-C9FB-47CF-BF02-4CD3EDA4B305}" type="slidenum">
              <a:rPr lang="en-IN" smtClean="0"/>
              <a:pPr/>
              <a:t>7</a:t>
            </a:fld>
            <a:endParaRPr lang="en-IN"/>
          </a:p>
        </p:txBody>
      </p:sp>
      <p:sp>
        <p:nvSpPr>
          <p:cNvPr id="2" name="Title 1">
            <a:extLst>
              <a:ext uri="{FF2B5EF4-FFF2-40B4-BE49-F238E27FC236}">
                <a16:creationId xmlns:a16="http://schemas.microsoft.com/office/drawing/2014/main" xmlns="" id="{A85F6397-7281-4BC0-B477-1F039C43D03E}"/>
              </a:ext>
            </a:extLst>
          </p:cNvPr>
          <p:cNvSpPr>
            <a:spLocks noGrp="1"/>
          </p:cNvSpPr>
          <p:nvPr>
            <p:ph type="title"/>
          </p:nvPr>
        </p:nvSpPr>
        <p:spPr/>
        <p:txBody>
          <a:bodyPr/>
          <a:lstStyle/>
          <a:p>
            <a:r>
              <a:rPr lang="en-IN" sz="2400" dirty="0">
                <a:solidFill>
                  <a:schemeClr val="tx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xmlns="" val="4284049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202</TotalTime>
  <Words>382</Words>
  <Application>Microsoft Office PowerPoint</Application>
  <PresentationFormat>Custom</PresentationFormat>
  <Paragraphs>52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Int Elligence</vt:lpstr>
      <vt:lpstr> 1. The Top 3 Challenges </vt:lpstr>
      <vt:lpstr> 2. Business case to justify the investment into new solution.  </vt:lpstr>
      <vt:lpstr> 3. Technical solution to deflect calls to live support agents. </vt:lpstr>
      <vt:lpstr>  4. The study for self service failure and suggestions to improve </vt:lpstr>
      <vt:lpstr>5. Risk &amp; Mitigation plans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 Elligence</dc:title>
  <dc:creator>Mahita M</dc:creator>
  <cp:lastModifiedBy>Toshiba</cp:lastModifiedBy>
  <cp:revision>24</cp:revision>
  <dcterms:created xsi:type="dcterms:W3CDTF">2018-09-25T03:56:09Z</dcterms:created>
  <dcterms:modified xsi:type="dcterms:W3CDTF">2018-09-26T17:24:40Z</dcterms:modified>
</cp:coreProperties>
</file>