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ksh\OneDrive\Desktop\PowerBI%20Project\PB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ksh\OneDrive\Desktop\PowerBI%20Project\PB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ksh\OneDrive\Desktop\PowerBI%20Project\PB%20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ksh\AppData\Roaming\Microsoft\Excel\PB%20EXCEL%20(version%202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ksh\OneDrive\Desktop\PowerBI%20Project\PB%20EXC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ksh\OneDrive\Desktop\PowerBI%20Project\PB%20EXCEL%20(version%202).xlsb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ksh\OneDrive\Desktop\PowerBI%20Project\PB%20EXCE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ksh\OneDrive\Desktop\PowerBI%20Project\PB%20EXCE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ksh\OneDrive\Desktop\PowerBI%20Project\PB%20EXCEL%20(version%202).xlsb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[PB EXCEL.xlsx]Sheet3!PivotTable13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Department</a:t>
            </a:r>
            <a:r>
              <a:rPr lang="en-US" baseline="0"/>
              <a:t> and patient visits</a:t>
            </a:r>
          </a:p>
        </c:rich>
      </c:tx>
      <c:layout>
        <c:manualLayout>
          <c:xMode val="edge"/>
          <c:yMode val="edge"/>
          <c:x val="0.424842767295597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1388888888888889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14444444444444443"/>
              <c:y val="-4.2437781360066642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1388888888888889"/>
              <c:y val="-4.629629629629629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15555555555555556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2111111111111112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5.8333333333333334E-2"/>
              <c:y val="-1.85185185185185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5.833333333333323E-2"/>
              <c:y val="-4.629629629629629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5.833333333333323E-2"/>
              <c:y val="-4.629629629629629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5.8333333333333334E-2"/>
              <c:y val="-1.85185185185185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2111111111111112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15555555555555556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1388888888888889"/>
              <c:y val="-4.629629629629629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14444444444444443"/>
              <c:y val="-4.2437781360066642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1388888888888889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5.833333333333323E-2"/>
              <c:y val="-4.629629629629629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5.8333333333333334E-2"/>
              <c:y val="-1.851851851851851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2111111111111112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15555555555555556"/>
              <c:y val="-9.2592592592592587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1388888888888889"/>
              <c:y val="-4.629629629629629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14444444444444443"/>
              <c:y val="-4.2437781360066642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1388888888888889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Sheet3!$B$343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5.833333333333323E-2"/>
                  <c:y val="-4.6296296296296294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846-403B-ABEC-34907626BCA8}"/>
                </c:ext>
              </c:extLst>
            </c:dLbl>
            <c:dLbl>
              <c:idx val="1"/>
              <c:layout>
                <c:manualLayout>
                  <c:x val="5.8333333333333334E-2"/>
                  <c:y val="-1.851851851851851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46-403B-ABEC-34907626BCA8}"/>
                </c:ext>
              </c:extLst>
            </c:dLbl>
            <c:dLbl>
              <c:idx val="2"/>
              <c:layout>
                <c:manualLayout>
                  <c:x val="0.2111111111111112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846-403B-ABEC-34907626BCA8}"/>
                </c:ext>
              </c:extLst>
            </c:dLbl>
            <c:dLbl>
              <c:idx val="3"/>
              <c:layout>
                <c:manualLayout>
                  <c:x val="0.15555555555555556"/>
                  <c:y val="-9.259259259259258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846-403B-ABEC-34907626BCA8}"/>
                </c:ext>
              </c:extLst>
            </c:dLbl>
            <c:dLbl>
              <c:idx val="4"/>
              <c:layout>
                <c:manualLayout>
                  <c:x val="0.1388888888888889"/>
                  <c:y val="-4.6296296296296294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846-403B-ABEC-34907626BCA8}"/>
                </c:ext>
              </c:extLst>
            </c:dLbl>
            <c:dLbl>
              <c:idx val="5"/>
              <c:layout>
                <c:manualLayout>
                  <c:x val="0.14444444444444443"/>
                  <c:y val="-4.2437781360066642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846-403B-ABEC-34907626BCA8}"/>
                </c:ext>
              </c:extLst>
            </c:dLbl>
            <c:dLbl>
              <c:idx val="6"/>
              <c:layout>
                <c:manualLayout>
                  <c:x val="0.1388888888888889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846-403B-ABEC-34907626BC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Sheet3!$A$344:$A$351</c:f>
              <c:strCache>
                <c:ptCount val="7"/>
                <c:pt idx="0">
                  <c:v>Cardiology</c:v>
                </c:pt>
                <c:pt idx="1">
                  <c:v>Gastroenterology</c:v>
                </c:pt>
                <c:pt idx="2">
                  <c:v>General Practice</c:v>
                </c:pt>
                <c:pt idx="3">
                  <c:v>Neurology</c:v>
                </c:pt>
                <c:pt idx="4">
                  <c:v>Orthopedics</c:v>
                </c:pt>
                <c:pt idx="5">
                  <c:v>Physiotherapy</c:v>
                </c:pt>
                <c:pt idx="6">
                  <c:v>Renal</c:v>
                </c:pt>
              </c:strCache>
            </c:strRef>
          </c:cat>
          <c:val>
            <c:numRef>
              <c:f>Sheet3!$B$344:$B$351</c:f>
              <c:numCache>
                <c:formatCode>General</c:formatCode>
                <c:ptCount val="7"/>
                <c:pt idx="0">
                  <c:v>248</c:v>
                </c:pt>
                <c:pt idx="1">
                  <c:v>178</c:v>
                </c:pt>
                <c:pt idx="2">
                  <c:v>7240</c:v>
                </c:pt>
                <c:pt idx="3">
                  <c:v>193</c:v>
                </c:pt>
                <c:pt idx="4">
                  <c:v>995</c:v>
                </c:pt>
                <c:pt idx="5">
                  <c:v>276</c:v>
                </c:pt>
                <c:pt idx="6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846-403B-ABEC-34907626BCA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15619663"/>
        <c:axId val="1755948031"/>
      </c:barChart>
      <c:catAx>
        <c:axId val="19156196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948031"/>
        <c:crosses val="autoZero"/>
        <c:auto val="1"/>
        <c:lblAlgn val="ctr"/>
        <c:lblOffset val="100"/>
        <c:noMultiLvlLbl val="0"/>
      </c:catAx>
      <c:valAx>
        <c:axId val="17559480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5619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[PB EXCEL.xlsx]Sheet3!PivotTable4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</a:t>
            </a:r>
            <a:r>
              <a:rPr lang="en-US" baseline="0"/>
              <a:t> of patients by age group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Sheet3!$B$42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Sheet3!$A$43:$A$51</c:f>
              <c:strCache>
                <c:ptCount val="8"/>
                <c:pt idx="0">
                  <c:v>1-10</c:v>
                </c:pt>
                <c:pt idx="1">
                  <c:v>11-20</c:v>
                </c:pt>
                <c:pt idx="2">
                  <c:v>21-30</c:v>
                </c:pt>
                <c:pt idx="3">
                  <c:v>31-40</c:v>
                </c:pt>
                <c:pt idx="4">
                  <c:v>41-50</c:v>
                </c:pt>
                <c:pt idx="5">
                  <c:v>51-60</c:v>
                </c:pt>
                <c:pt idx="6">
                  <c:v>61-70</c:v>
                </c:pt>
                <c:pt idx="7">
                  <c:v>71-80</c:v>
                </c:pt>
              </c:strCache>
            </c:strRef>
          </c:cat>
          <c:val>
            <c:numRef>
              <c:f>Sheet3!$B$43:$B$51</c:f>
              <c:numCache>
                <c:formatCode>General</c:formatCode>
                <c:ptCount val="8"/>
                <c:pt idx="0">
                  <c:v>1176</c:v>
                </c:pt>
                <c:pt idx="1">
                  <c:v>1160</c:v>
                </c:pt>
                <c:pt idx="2">
                  <c:v>1207</c:v>
                </c:pt>
                <c:pt idx="3">
                  <c:v>1191</c:v>
                </c:pt>
                <c:pt idx="4">
                  <c:v>1137</c:v>
                </c:pt>
                <c:pt idx="5">
                  <c:v>1147</c:v>
                </c:pt>
                <c:pt idx="6">
                  <c:v>1150</c:v>
                </c:pt>
                <c:pt idx="7">
                  <c:v>1048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F-4DA3-BD83-03F5D3D66F2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4446367"/>
        <c:axId val="24451167"/>
      </c:barChart>
      <c:catAx>
        <c:axId val="24446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51167"/>
        <c:crosses val="autoZero"/>
        <c:auto val="1"/>
        <c:lblAlgn val="ctr"/>
        <c:lblOffset val="100"/>
        <c:noMultiLvlLbl val="0"/>
      </c:catAx>
      <c:valAx>
        <c:axId val="2445116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446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[PB EXCEL.xlsx]Sheet3!PivotTable15</c:name>
    <c:fmtId val="23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Patients By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solidFill>
              <a:sysClr val="window" lastClr="FFFFFF">
                <a:alpha val="75000"/>
              </a:sysClr>
            </a:solidFill>
            <a:ln w="9525"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>
                <a:alpha val="75000"/>
              </a:sysClr>
            </a:solidFill>
            <a:ln w="9525"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>
                <a:alpha val="75000"/>
              </a:sysClr>
            </a:solidFill>
            <a:ln w="9525"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Sheet3!$B$406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143-427A-918B-5D4DDF3D8C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143-427A-918B-5D4DDF3D8C2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143-427A-918B-5D4DDF3D8C2A}"/>
              </c:ext>
            </c:extLst>
          </c:dPt>
          <c:dLbls>
            <c:spPr>
              <a:solidFill>
                <a:sysClr val="window" lastClr="FFFFFF">
                  <a:alpha val="75000"/>
                </a:sysClr>
              </a:solidFill>
              <a:ln w="9525"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Sheet3!$A$407:$A$410</c:f>
              <c:strCache>
                <c:ptCount val="3"/>
                <c:pt idx="0">
                  <c:v>F</c:v>
                </c:pt>
                <c:pt idx="1">
                  <c:v>M</c:v>
                </c:pt>
                <c:pt idx="2">
                  <c:v>NC</c:v>
                </c:pt>
              </c:strCache>
            </c:strRef>
          </c:cat>
          <c:val>
            <c:numRef>
              <c:f>Sheet3!$B$407:$B$410</c:f>
              <c:numCache>
                <c:formatCode>General</c:formatCode>
                <c:ptCount val="3"/>
                <c:pt idx="0">
                  <c:v>4487</c:v>
                </c:pt>
                <c:pt idx="1">
                  <c:v>4705</c:v>
                </c:pt>
                <c:pt idx="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143-427A-918B-5D4DDF3D8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[PB EXCEL (version 2).xlsb.xlsx]Sheet3!PivotTable15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Patient</a:t>
            </a:r>
            <a:r>
              <a:rPr lang="en-US" baseline="0"/>
              <a:t> Satisfaction score by Demographics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Sheet3!$B$406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Sheet3!$A$407:$A$414</c:f>
              <c:strCache>
                <c:ptCount val="7"/>
                <c:pt idx="0">
                  <c:v>Pacific Islander</c:v>
                </c:pt>
                <c:pt idx="1">
                  <c:v>Native American/Alaska Native</c:v>
                </c:pt>
                <c:pt idx="2">
                  <c:v>African American</c:v>
                </c:pt>
                <c:pt idx="3">
                  <c:v>Asian</c:v>
                </c:pt>
                <c:pt idx="4">
                  <c:v>Declined to Identify</c:v>
                </c:pt>
                <c:pt idx="5">
                  <c:v>White</c:v>
                </c:pt>
                <c:pt idx="6">
                  <c:v>Two or More Races</c:v>
                </c:pt>
              </c:strCache>
            </c:strRef>
          </c:cat>
          <c:val>
            <c:numRef>
              <c:f>Sheet3!$B$407:$B$414</c:f>
              <c:numCache>
                <c:formatCode>0.00</c:formatCode>
                <c:ptCount val="7"/>
                <c:pt idx="0">
                  <c:v>5.3265306122448983</c:v>
                </c:pt>
                <c:pt idx="1">
                  <c:v>5.1231884057971016</c:v>
                </c:pt>
                <c:pt idx="2">
                  <c:v>5.0700389105058363</c:v>
                </c:pt>
                <c:pt idx="3">
                  <c:v>5.0102389078498293</c:v>
                </c:pt>
                <c:pt idx="4">
                  <c:v>4.9709090909090907</c:v>
                </c:pt>
                <c:pt idx="5">
                  <c:v>4.9359673024523163</c:v>
                </c:pt>
                <c:pt idx="6">
                  <c:v>4.834134615384615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4A-4386-B517-CF306EEECDF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63077375"/>
        <c:axId val="163073535"/>
      </c:barChart>
      <c:catAx>
        <c:axId val="1630773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073535"/>
        <c:crosses val="autoZero"/>
        <c:auto val="1"/>
        <c:lblAlgn val="ctr"/>
        <c:lblOffset val="100"/>
        <c:noMultiLvlLbl val="0"/>
      </c:catAx>
      <c:valAx>
        <c:axId val="163073535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crossAx val="163077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[PB EXCEL.xlsx]Sheet3!PivotTable12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Age</a:t>
            </a:r>
            <a:r>
              <a:rPr lang="en-US" sz="1200" baseline="0"/>
              <a:t> Group vs Satisfaction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Sheet3!$B$232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Sheet3!$A$233:$A$241</c:f>
              <c:strCache>
                <c:ptCount val="8"/>
                <c:pt idx="0">
                  <c:v>41-50</c:v>
                </c:pt>
                <c:pt idx="1">
                  <c:v>1-10</c:v>
                </c:pt>
                <c:pt idx="2">
                  <c:v>21-30</c:v>
                </c:pt>
                <c:pt idx="3">
                  <c:v>51-60</c:v>
                </c:pt>
                <c:pt idx="4">
                  <c:v>61-70</c:v>
                </c:pt>
                <c:pt idx="5">
                  <c:v>31-40</c:v>
                </c:pt>
                <c:pt idx="6">
                  <c:v>11-20</c:v>
                </c:pt>
                <c:pt idx="7">
                  <c:v>71-80</c:v>
                </c:pt>
              </c:strCache>
            </c:strRef>
          </c:cat>
          <c:val>
            <c:numRef>
              <c:f>Sheet3!$B$233:$B$241</c:f>
              <c:numCache>
                <c:formatCode>0.00</c:formatCode>
                <c:ptCount val="8"/>
                <c:pt idx="0">
                  <c:v>5.1474358974358978</c:v>
                </c:pt>
                <c:pt idx="1">
                  <c:v>5.1212121212121211</c:v>
                </c:pt>
                <c:pt idx="2">
                  <c:v>5.0946745562130173</c:v>
                </c:pt>
                <c:pt idx="3">
                  <c:v>5.0718954248366011</c:v>
                </c:pt>
                <c:pt idx="4">
                  <c:v>5.0584415584415581</c:v>
                </c:pt>
                <c:pt idx="5">
                  <c:v>4.9880239520958085</c:v>
                </c:pt>
                <c:pt idx="6">
                  <c:v>4.8801369863013697</c:v>
                </c:pt>
                <c:pt idx="7">
                  <c:v>4.531986531986532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A3-40B1-A298-28CE262509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711001936"/>
        <c:axId val="1711003376"/>
      </c:barChart>
      <c:catAx>
        <c:axId val="171100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003376"/>
        <c:crosses val="autoZero"/>
        <c:auto val="1"/>
        <c:lblAlgn val="ctr"/>
        <c:lblOffset val="100"/>
        <c:noMultiLvlLbl val="0"/>
      </c:catAx>
      <c:valAx>
        <c:axId val="171100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00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Revenue</a:t>
            </a:r>
            <a:r>
              <a:rPr lang="en-IN" baseline="0"/>
              <a:t> for Department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Sheet3!$A$380:$A$386</c:f>
              <c:strCache>
                <c:ptCount val="7"/>
                <c:pt idx="0">
                  <c:v>Orthopedics</c:v>
                </c:pt>
                <c:pt idx="1">
                  <c:v>General Practice</c:v>
                </c:pt>
                <c:pt idx="2">
                  <c:v>Neurology</c:v>
                </c:pt>
                <c:pt idx="3">
                  <c:v>Cardiology</c:v>
                </c:pt>
                <c:pt idx="4">
                  <c:v>Physiotherapy</c:v>
                </c:pt>
                <c:pt idx="5">
                  <c:v>Gastroenterology</c:v>
                </c:pt>
                <c:pt idx="6">
                  <c:v>Renal</c:v>
                </c:pt>
              </c:strCache>
            </c:strRef>
          </c:cat>
          <c:val>
            <c:numRef>
              <c:f>Sheet3!$B$380:$B$386</c:f>
              <c:numCache>
                <c:formatCode>General</c:formatCode>
                <c:ptCount val="7"/>
                <c:pt idx="0">
                  <c:v>173636273</c:v>
                </c:pt>
                <c:pt idx="1">
                  <c:v>167690816</c:v>
                </c:pt>
                <c:pt idx="2">
                  <c:v>73085252</c:v>
                </c:pt>
                <c:pt idx="3">
                  <c:v>68667850</c:v>
                </c:pt>
                <c:pt idx="4">
                  <c:v>16868824</c:v>
                </c:pt>
                <c:pt idx="5">
                  <c:v>9907935</c:v>
                </c:pt>
                <c:pt idx="6">
                  <c:v>4799367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27-4161-8F84-7C4CDFBA658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774401695"/>
        <c:axId val="1774402175"/>
      </c:barChart>
      <c:catAx>
        <c:axId val="1774401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402175"/>
        <c:crosses val="autoZero"/>
        <c:auto val="1"/>
        <c:lblAlgn val="ctr"/>
        <c:lblOffset val="100"/>
        <c:noMultiLvlLbl val="0"/>
      </c:catAx>
      <c:valAx>
        <c:axId val="1774402175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401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[PB EXCEL.xlsx]Sheet4!PivotTable15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Distribution</a:t>
            </a:r>
            <a:r>
              <a:rPr lang="en-IN" baseline="0"/>
              <a:t> of doctors among department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4.999999999999994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lumMod val="60000"/>
            </a:schemeClr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6.1111111111111165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Sheet4!$B$16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91D-4C70-AF96-ABDCC0BD45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91D-4C70-AF96-ABDCC0BD452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91D-4C70-AF96-ABDCC0BD452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91D-4C70-AF96-ABDCC0BD452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91D-4C70-AF96-ABDCC0BD452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B91D-4C70-AF96-ABDCC0BD452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B91D-4C70-AF96-ABDCC0BD452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Sheet4!$A$17:$A$24</c:f>
              <c:strCache>
                <c:ptCount val="7"/>
                <c:pt idx="0">
                  <c:v>Cardiology</c:v>
                </c:pt>
                <c:pt idx="1">
                  <c:v>Gastroenterology</c:v>
                </c:pt>
                <c:pt idx="2">
                  <c:v>General Practice</c:v>
                </c:pt>
                <c:pt idx="3">
                  <c:v>Neurology</c:v>
                </c:pt>
                <c:pt idx="4">
                  <c:v>Orthopedics</c:v>
                </c:pt>
                <c:pt idx="5">
                  <c:v>Physiotherapy</c:v>
                </c:pt>
                <c:pt idx="6">
                  <c:v>Renal</c:v>
                </c:pt>
              </c:strCache>
            </c:strRef>
          </c:cat>
          <c:val>
            <c:numRef>
              <c:f>Sheet4!$B$17:$B$24</c:f>
              <c:numCache>
                <c:formatCode>General</c:formatCode>
                <c:ptCount val="7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91D-4C70-AF96-ABDCC0BD452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[PB EXCEL.xlsx]Sheet3!PivotTable14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/>
              <a:t>Distribution of</a:t>
            </a:r>
            <a:r>
              <a:rPr lang="en-IN" sz="1200" baseline="0"/>
              <a:t> Patients among Departments</a:t>
            </a:r>
            <a:endParaRPr lang="en-IN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5.442716535433071E-2"/>
              <c:y val="-4.8011811023622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1.1040026246718906E-3"/>
              <c:y val="-3.34999270924467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5.442716535433071E-2"/>
              <c:y val="-4.8011811023622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1.1040026246718906E-3"/>
              <c:y val="-3.34999270924467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5.442716535433071E-2"/>
              <c:y val="-4.8011811023622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1.1040026246718906E-3"/>
              <c:y val="-3.34999270924467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5.442716535433071E-2"/>
              <c:y val="-4.8011811023622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1.1040026246718906E-3"/>
              <c:y val="-3.34999270924467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5.442716535433071E-2"/>
              <c:y val="-4.8011811023622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1.1040026246718906E-3"/>
              <c:y val="-3.34999270924467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5.442716535433071E-2"/>
              <c:y val="-4.80118110236220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1.1040026246718906E-3"/>
              <c:y val="-3.34999270924467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Sheet3!$B$261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B47-496E-9215-9B287845A72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B47-496E-9215-9B287845A72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B47-496E-9215-9B287845A72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B47-496E-9215-9B287845A726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B47-496E-9215-9B287845A726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B47-496E-9215-9B287845A726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DB47-496E-9215-9B287845A726}"/>
              </c:ext>
            </c:extLst>
          </c:dPt>
          <c:dLbls>
            <c:dLbl>
              <c:idx val="2"/>
              <c:layout>
                <c:manualLayout>
                  <c:x val="5.442716535433071E-2"/>
                  <c:y val="-4.80118110236220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B47-496E-9215-9B287845A726}"/>
                </c:ext>
              </c:extLst>
            </c:dLbl>
            <c:dLbl>
              <c:idx val="4"/>
              <c:layout>
                <c:manualLayout>
                  <c:x val="1.1040026246718906E-3"/>
                  <c:y val="-3.349992709244677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B47-496E-9215-9B287845A7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Sheet3!$A$262:$A$269</c:f>
              <c:strCache>
                <c:ptCount val="7"/>
                <c:pt idx="0">
                  <c:v>Cardiology</c:v>
                </c:pt>
                <c:pt idx="1">
                  <c:v>Gastroenterology</c:v>
                </c:pt>
                <c:pt idx="2">
                  <c:v>General Practice</c:v>
                </c:pt>
                <c:pt idx="3">
                  <c:v>Neurology</c:v>
                </c:pt>
                <c:pt idx="4">
                  <c:v>Orthopedics</c:v>
                </c:pt>
                <c:pt idx="5">
                  <c:v>Physiotherapy</c:v>
                </c:pt>
                <c:pt idx="6">
                  <c:v>Renal</c:v>
                </c:pt>
              </c:strCache>
            </c:strRef>
          </c:cat>
          <c:val>
            <c:numRef>
              <c:f>Sheet3!$B$262:$B$269</c:f>
              <c:numCache>
                <c:formatCode>General</c:formatCode>
                <c:ptCount val="7"/>
                <c:pt idx="0">
                  <c:v>248</c:v>
                </c:pt>
                <c:pt idx="1">
                  <c:v>178</c:v>
                </c:pt>
                <c:pt idx="2">
                  <c:v>7240</c:v>
                </c:pt>
                <c:pt idx="3">
                  <c:v>193</c:v>
                </c:pt>
                <c:pt idx="4">
                  <c:v>995</c:v>
                </c:pt>
                <c:pt idx="5">
                  <c:v>276</c:v>
                </c:pt>
                <c:pt idx="6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B47-496E-9215-9B287845A72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[PB EXCEL (version 2).xlsb.xlsx]Sheet3!PivotTable16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wait time in Department Wise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Sheet3!$B$316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Sheet3!$A$317:$A$324</c:f>
              <c:strCache>
                <c:ptCount val="7"/>
                <c:pt idx="0">
                  <c:v>Renal</c:v>
                </c:pt>
                <c:pt idx="1">
                  <c:v>Orthopedics</c:v>
                </c:pt>
                <c:pt idx="2">
                  <c:v>General Practice</c:v>
                </c:pt>
                <c:pt idx="3">
                  <c:v>Cardiology</c:v>
                </c:pt>
                <c:pt idx="4">
                  <c:v>Gastroenterology</c:v>
                </c:pt>
                <c:pt idx="5">
                  <c:v>Physiotherapy</c:v>
                </c:pt>
                <c:pt idx="6">
                  <c:v>Neurology</c:v>
                </c:pt>
              </c:strCache>
            </c:strRef>
          </c:cat>
          <c:val>
            <c:numRef>
              <c:f>Sheet3!$B$317:$B$324</c:f>
              <c:numCache>
                <c:formatCode>0.00</c:formatCode>
                <c:ptCount val="7"/>
                <c:pt idx="0">
                  <c:v>34.697674418604649</c:v>
                </c:pt>
                <c:pt idx="1">
                  <c:v>34.982914572864324</c:v>
                </c:pt>
                <c:pt idx="2">
                  <c:v>35.196408839779004</c:v>
                </c:pt>
                <c:pt idx="3">
                  <c:v>35.354838709677416</c:v>
                </c:pt>
                <c:pt idx="4">
                  <c:v>35.831460674157306</c:v>
                </c:pt>
                <c:pt idx="5">
                  <c:v>36.565217391304351</c:v>
                </c:pt>
                <c:pt idx="6">
                  <c:v>36.803108808290155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73-4A84-B956-A7C2910725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68927424"/>
        <c:axId val="368927904"/>
      </c:barChart>
      <c:catAx>
        <c:axId val="368927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927904"/>
        <c:crosses val="autoZero"/>
        <c:auto val="1"/>
        <c:lblAlgn val="ctr"/>
        <c:lblOffset val="100"/>
        <c:noMultiLvlLbl val="0"/>
      </c:catAx>
      <c:valAx>
        <c:axId val="36892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927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DAB338-AF31-45CB-B45C-B5B9DBCEC37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CDDE81B-97DC-4397-9999-83174D188791}">
      <dgm:prSet/>
      <dgm:spPr/>
      <dgm:t>
        <a:bodyPr/>
        <a:lstStyle/>
        <a:p>
          <a:r>
            <a:rPr lang="en-US" dirty="0"/>
            <a:t>Columbia Asia Hospital is a leading healthcare provider offering high-quality medical services across various locations. </a:t>
          </a:r>
        </a:p>
      </dgm:t>
    </dgm:pt>
    <dgm:pt modelId="{81679AE9-230F-4EFD-97B1-900FB9F3FDB6}" type="parTrans" cxnId="{EE0512BA-47FF-46C2-B5B7-8058A28BAF0B}">
      <dgm:prSet/>
      <dgm:spPr/>
      <dgm:t>
        <a:bodyPr/>
        <a:lstStyle/>
        <a:p>
          <a:endParaRPr lang="en-US"/>
        </a:p>
      </dgm:t>
    </dgm:pt>
    <dgm:pt modelId="{E1B0B794-462D-4526-80DC-CB1D4E06F604}" type="sibTrans" cxnId="{EE0512BA-47FF-46C2-B5B7-8058A28BAF0B}">
      <dgm:prSet/>
      <dgm:spPr/>
      <dgm:t>
        <a:bodyPr/>
        <a:lstStyle/>
        <a:p>
          <a:endParaRPr lang="en-US"/>
        </a:p>
      </dgm:t>
    </dgm:pt>
    <dgm:pt modelId="{493967AD-45D8-4823-95D6-02DA9448BC89}">
      <dgm:prSet/>
      <dgm:spPr/>
      <dgm:t>
        <a:bodyPr/>
        <a:lstStyle/>
        <a:p>
          <a:r>
            <a:rPr lang="en-US"/>
            <a:t>The hospital focuses on delivering patient-centered care with a commitment to excellence in medical treatments and technologies. </a:t>
          </a:r>
        </a:p>
      </dgm:t>
    </dgm:pt>
    <dgm:pt modelId="{639FBA24-8F8A-4A8D-AA2E-27E1BC25EA5C}" type="parTrans" cxnId="{44F6579F-8379-43F7-92B0-3CE710AA6FEE}">
      <dgm:prSet/>
      <dgm:spPr/>
      <dgm:t>
        <a:bodyPr/>
        <a:lstStyle/>
        <a:p>
          <a:endParaRPr lang="en-US"/>
        </a:p>
      </dgm:t>
    </dgm:pt>
    <dgm:pt modelId="{94F7AC4F-28C1-4875-BAF2-2B75AC6BF988}" type="sibTrans" cxnId="{44F6579F-8379-43F7-92B0-3CE710AA6FEE}">
      <dgm:prSet/>
      <dgm:spPr/>
      <dgm:t>
        <a:bodyPr/>
        <a:lstStyle/>
        <a:p>
          <a:endParaRPr lang="en-US"/>
        </a:p>
      </dgm:t>
    </dgm:pt>
    <dgm:pt modelId="{A9C3D022-D0AC-4C7F-AA6A-E8586340E5E9}">
      <dgm:prSet/>
      <dgm:spPr/>
      <dgm:t>
        <a:bodyPr/>
        <a:lstStyle/>
        <a:p>
          <a:r>
            <a:rPr lang="en-US"/>
            <a:t>It serves a diverse patient base, providing specialized services in departments like cardiology, orthopedics, neurology, and more. </a:t>
          </a:r>
        </a:p>
      </dgm:t>
    </dgm:pt>
    <dgm:pt modelId="{CE0C8000-1CC7-4F52-B8EC-1ED395C0B064}" type="parTrans" cxnId="{906F912C-BC16-4E51-831A-71F8B3D75520}">
      <dgm:prSet/>
      <dgm:spPr/>
      <dgm:t>
        <a:bodyPr/>
        <a:lstStyle/>
        <a:p>
          <a:endParaRPr lang="en-US"/>
        </a:p>
      </dgm:t>
    </dgm:pt>
    <dgm:pt modelId="{6092EACB-02A9-4138-981E-E79C91D6BCDC}" type="sibTrans" cxnId="{906F912C-BC16-4E51-831A-71F8B3D75520}">
      <dgm:prSet/>
      <dgm:spPr/>
      <dgm:t>
        <a:bodyPr/>
        <a:lstStyle/>
        <a:p>
          <a:endParaRPr lang="en-US"/>
        </a:p>
      </dgm:t>
    </dgm:pt>
    <dgm:pt modelId="{3A20EF15-FD86-4F19-A33D-A4A6F97D667B}">
      <dgm:prSet/>
      <dgm:spPr/>
      <dgm:t>
        <a:bodyPr/>
        <a:lstStyle/>
        <a:p>
          <a:r>
            <a:rPr lang="en-US"/>
            <a:t>The hospital emphasizes integrity, safety, and transparency in its operations, ensuring the best care for its patients. With a track record of success and continuous improvement, Columbia Asia is dedicated to enhancing the health and well-being of the communities it serves.</a:t>
          </a:r>
        </a:p>
      </dgm:t>
    </dgm:pt>
    <dgm:pt modelId="{9470DA46-BAC2-4C58-BF73-C30B45FF32F1}" type="parTrans" cxnId="{34400F22-1586-4276-87E2-9EC6502AB400}">
      <dgm:prSet/>
      <dgm:spPr/>
      <dgm:t>
        <a:bodyPr/>
        <a:lstStyle/>
        <a:p>
          <a:endParaRPr lang="en-US"/>
        </a:p>
      </dgm:t>
    </dgm:pt>
    <dgm:pt modelId="{D2BD48A3-94C6-4FF2-8E75-C16615096846}" type="sibTrans" cxnId="{34400F22-1586-4276-87E2-9EC6502AB400}">
      <dgm:prSet/>
      <dgm:spPr/>
      <dgm:t>
        <a:bodyPr/>
        <a:lstStyle/>
        <a:p>
          <a:endParaRPr lang="en-US"/>
        </a:p>
      </dgm:t>
    </dgm:pt>
    <dgm:pt modelId="{15A5161F-8032-4259-BB2D-96D38D66FC05}" type="pres">
      <dgm:prSet presAssocID="{C1DAB338-AF31-45CB-B45C-B5B9DBCEC37D}" presName="root" presStyleCnt="0">
        <dgm:presLayoutVars>
          <dgm:dir/>
          <dgm:resizeHandles val="exact"/>
        </dgm:presLayoutVars>
      </dgm:prSet>
      <dgm:spPr/>
    </dgm:pt>
    <dgm:pt modelId="{EEBBDA71-D3FC-4E5A-9737-EFD503E2852F}" type="pres">
      <dgm:prSet presAssocID="{C1DAB338-AF31-45CB-B45C-B5B9DBCEC37D}" presName="container" presStyleCnt="0">
        <dgm:presLayoutVars>
          <dgm:dir/>
          <dgm:resizeHandles val="exact"/>
        </dgm:presLayoutVars>
      </dgm:prSet>
      <dgm:spPr/>
    </dgm:pt>
    <dgm:pt modelId="{A99F4A13-23D4-4DDB-BE39-8604B42DE7B4}" type="pres">
      <dgm:prSet presAssocID="{1CDDE81B-97DC-4397-9999-83174D188791}" presName="compNode" presStyleCnt="0"/>
      <dgm:spPr/>
    </dgm:pt>
    <dgm:pt modelId="{55D57732-DA95-4EA0-84A6-E6ECC24BCC2A}" type="pres">
      <dgm:prSet presAssocID="{1CDDE81B-97DC-4397-9999-83174D188791}" presName="iconBgRect" presStyleLbl="bgShp" presStyleIdx="0" presStyleCnt="4"/>
      <dgm:spPr/>
    </dgm:pt>
    <dgm:pt modelId="{9E197C7F-8790-4871-9F5C-1476C6B7C16A}" type="pres">
      <dgm:prSet presAssocID="{1CDDE81B-97DC-4397-9999-83174D18879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9E3DB213-A5C8-40AF-8E07-06398DEC43FD}" type="pres">
      <dgm:prSet presAssocID="{1CDDE81B-97DC-4397-9999-83174D188791}" presName="spaceRect" presStyleCnt="0"/>
      <dgm:spPr/>
    </dgm:pt>
    <dgm:pt modelId="{C4EF77C8-60BB-40BD-9971-C01B65C7AB26}" type="pres">
      <dgm:prSet presAssocID="{1CDDE81B-97DC-4397-9999-83174D188791}" presName="textRect" presStyleLbl="revTx" presStyleIdx="0" presStyleCnt="4">
        <dgm:presLayoutVars>
          <dgm:chMax val="1"/>
          <dgm:chPref val="1"/>
        </dgm:presLayoutVars>
      </dgm:prSet>
      <dgm:spPr/>
    </dgm:pt>
    <dgm:pt modelId="{3AA0DB75-6C29-47A9-A178-D8E8C2D8DFAB}" type="pres">
      <dgm:prSet presAssocID="{E1B0B794-462D-4526-80DC-CB1D4E06F604}" presName="sibTrans" presStyleLbl="sibTrans2D1" presStyleIdx="0" presStyleCnt="0"/>
      <dgm:spPr/>
    </dgm:pt>
    <dgm:pt modelId="{8EEAFF63-9B77-4539-AD19-B09FC45901FD}" type="pres">
      <dgm:prSet presAssocID="{493967AD-45D8-4823-95D6-02DA9448BC89}" presName="compNode" presStyleCnt="0"/>
      <dgm:spPr/>
    </dgm:pt>
    <dgm:pt modelId="{BE0A91E8-A6A2-42E3-8994-33707CA16E0E}" type="pres">
      <dgm:prSet presAssocID="{493967AD-45D8-4823-95D6-02DA9448BC89}" presName="iconBgRect" presStyleLbl="bgShp" presStyleIdx="1" presStyleCnt="4"/>
      <dgm:spPr/>
    </dgm:pt>
    <dgm:pt modelId="{9138C9B0-427A-49EF-918F-74464DF60A7A}" type="pres">
      <dgm:prSet presAssocID="{493967AD-45D8-4823-95D6-02DA9448BC8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25EFABE7-1395-44B4-86A4-C2C43F1C5237}" type="pres">
      <dgm:prSet presAssocID="{493967AD-45D8-4823-95D6-02DA9448BC89}" presName="spaceRect" presStyleCnt="0"/>
      <dgm:spPr/>
    </dgm:pt>
    <dgm:pt modelId="{8D8A3D0D-FF3C-48A9-BD0F-93AC8BB29C55}" type="pres">
      <dgm:prSet presAssocID="{493967AD-45D8-4823-95D6-02DA9448BC89}" presName="textRect" presStyleLbl="revTx" presStyleIdx="1" presStyleCnt="4">
        <dgm:presLayoutVars>
          <dgm:chMax val="1"/>
          <dgm:chPref val="1"/>
        </dgm:presLayoutVars>
      </dgm:prSet>
      <dgm:spPr/>
    </dgm:pt>
    <dgm:pt modelId="{09062433-2E36-45CA-9D88-0B0B358DC234}" type="pres">
      <dgm:prSet presAssocID="{94F7AC4F-28C1-4875-BAF2-2B75AC6BF988}" presName="sibTrans" presStyleLbl="sibTrans2D1" presStyleIdx="0" presStyleCnt="0"/>
      <dgm:spPr/>
    </dgm:pt>
    <dgm:pt modelId="{D2319FF3-2D47-4B78-AE1D-40D117148843}" type="pres">
      <dgm:prSet presAssocID="{A9C3D022-D0AC-4C7F-AA6A-E8586340E5E9}" presName="compNode" presStyleCnt="0"/>
      <dgm:spPr/>
    </dgm:pt>
    <dgm:pt modelId="{E3EAF43C-54E0-4B9C-8F43-A095F2CA7A39}" type="pres">
      <dgm:prSet presAssocID="{A9C3D022-D0AC-4C7F-AA6A-E8586340E5E9}" presName="iconBgRect" presStyleLbl="bgShp" presStyleIdx="2" presStyleCnt="4"/>
      <dgm:spPr/>
    </dgm:pt>
    <dgm:pt modelId="{C5540234-4039-4DF2-8CC8-1460099146D8}" type="pres">
      <dgm:prSet presAssocID="{A9C3D022-D0AC-4C7F-AA6A-E8586340E5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93B3EF7D-460D-4FD0-AE8D-54B46EBED81A}" type="pres">
      <dgm:prSet presAssocID="{A9C3D022-D0AC-4C7F-AA6A-E8586340E5E9}" presName="spaceRect" presStyleCnt="0"/>
      <dgm:spPr/>
    </dgm:pt>
    <dgm:pt modelId="{80C1112C-E000-4396-9E13-444FF3683259}" type="pres">
      <dgm:prSet presAssocID="{A9C3D022-D0AC-4C7F-AA6A-E8586340E5E9}" presName="textRect" presStyleLbl="revTx" presStyleIdx="2" presStyleCnt="4">
        <dgm:presLayoutVars>
          <dgm:chMax val="1"/>
          <dgm:chPref val="1"/>
        </dgm:presLayoutVars>
      </dgm:prSet>
      <dgm:spPr/>
    </dgm:pt>
    <dgm:pt modelId="{47EC624E-6CEF-4A21-A3E6-98193293DFFF}" type="pres">
      <dgm:prSet presAssocID="{6092EACB-02A9-4138-981E-E79C91D6BCDC}" presName="sibTrans" presStyleLbl="sibTrans2D1" presStyleIdx="0" presStyleCnt="0"/>
      <dgm:spPr/>
    </dgm:pt>
    <dgm:pt modelId="{6794278B-BCB5-4A4A-9095-5203AB41C402}" type="pres">
      <dgm:prSet presAssocID="{3A20EF15-FD86-4F19-A33D-A4A6F97D667B}" presName="compNode" presStyleCnt="0"/>
      <dgm:spPr/>
    </dgm:pt>
    <dgm:pt modelId="{802B3BA9-3900-421D-85B9-19A4BBB264BF}" type="pres">
      <dgm:prSet presAssocID="{3A20EF15-FD86-4F19-A33D-A4A6F97D667B}" presName="iconBgRect" presStyleLbl="bgShp" presStyleIdx="3" presStyleCnt="4"/>
      <dgm:spPr/>
    </dgm:pt>
    <dgm:pt modelId="{25A24EE8-FAA6-443C-BCEC-B8AE8537C59C}" type="pres">
      <dgm:prSet presAssocID="{3A20EF15-FD86-4F19-A33D-A4A6F97D667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0BCDC40F-DF3B-41EB-8DAB-FE5BE903C870}" type="pres">
      <dgm:prSet presAssocID="{3A20EF15-FD86-4F19-A33D-A4A6F97D667B}" presName="spaceRect" presStyleCnt="0"/>
      <dgm:spPr/>
    </dgm:pt>
    <dgm:pt modelId="{4C588AC3-38EF-4AE7-A697-CEDDA7A07AA0}" type="pres">
      <dgm:prSet presAssocID="{3A20EF15-FD86-4F19-A33D-A4A6F97D667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4400F22-1586-4276-87E2-9EC6502AB400}" srcId="{C1DAB338-AF31-45CB-B45C-B5B9DBCEC37D}" destId="{3A20EF15-FD86-4F19-A33D-A4A6F97D667B}" srcOrd="3" destOrd="0" parTransId="{9470DA46-BAC2-4C58-BF73-C30B45FF32F1}" sibTransId="{D2BD48A3-94C6-4FF2-8E75-C16615096846}"/>
    <dgm:cxn modelId="{F875F925-86C2-468A-8F84-0FE02685304A}" type="presOf" srcId="{1CDDE81B-97DC-4397-9999-83174D188791}" destId="{C4EF77C8-60BB-40BD-9971-C01B65C7AB26}" srcOrd="0" destOrd="0" presId="urn:microsoft.com/office/officeart/2018/2/layout/IconCircleList"/>
    <dgm:cxn modelId="{906F912C-BC16-4E51-831A-71F8B3D75520}" srcId="{C1DAB338-AF31-45CB-B45C-B5B9DBCEC37D}" destId="{A9C3D022-D0AC-4C7F-AA6A-E8586340E5E9}" srcOrd="2" destOrd="0" parTransId="{CE0C8000-1CC7-4F52-B8EC-1ED395C0B064}" sibTransId="{6092EACB-02A9-4138-981E-E79C91D6BCDC}"/>
    <dgm:cxn modelId="{022CF06D-FC27-4478-B5B8-B160DAAA80AF}" type="presOf" srcId="{94F7AC4F-28C1-4875-BAF2-2B75AC6BF988}" destId="{09062433-2E36-45CA-9D88-0B0B358DC234}" srcOrd="0" destOrd="0" presId="urn:microsoft.com/office/officeart/2018/2/layout/IconCircleList"/>
    <dgm:cxn modelId="{42B5C07F-C958-4DA1-8841-77C01B718203}" type="presOf" srcId="{C1DAB338-AF31-45CB-B45C-B5B9DBCEC37D}" destId="{15A5161F-8032-4259-BB2D-96D38D66FC05}" srcOrd="0" destOrd="0" presId="urn:microsoft.com/office/officeart/2018/2/layout/IconCircleList"/>
    <dgm:cxn modelId="{DB96C784-2DE5-42B1-A921-806F219F67F6}" type="presOf" srcId="{3A20EF15-FD86-4F19-A33D-A4A6F97D667B}" destId="{4C588AC3-38EF-4AE7-A697-CEDDA7A07AA0}" srcOrd="0" destOrd="0" presId="urn:microsoft.com/office/officeart/2018/2/layout/IconCircleList"/>
    <dgm:cxn modelId="{0645CE94-500B-413E-9527-CE802C5B943F}" type="presOf" srcId="{493967AD-45D8-4823-95D6-02DA9448BC89}" destId="{8D8A3D0D-FF3C-48A9-BD0F-93AC8BB29C55}" srcOrd="0" destOrd="0" presId="urn:microsoft.com/office/officeart/2018/2/layout/IconCircleList"/>
    <dgm:cxn modelId="{5D16CA98-F3B9-4336-A39E-31F6345F4600}" type="presOf" srcId="{A9C3D022-D0AC-4C7F-AA6A-E8586340E5E9}" destId="{80C1112C-E000-4396-9E13-444FF3683259}" srcOrd="0" destOrd="0" presId="urn:microsoft.com/office/officeart/2018/2/layout/IconCircleList"/>
    <dgm:cxn modelId="{44F6579F-8379-43F7-92B0-3CE710AA6FEE}" srcId="{C1DAB338-AF31-45CB-B45C-B5B9DBCEC37D}" destId="{493967AD-45D8-4823-95D6-02DA9448BC89}" srcOrd="1" destOrd="0" parTransId="{639FBA24-8F8A-4A8D-AA2E-27E1BC25EA5C}" sibTransId="{94F7AC4F-28C1-4875-BAF2-2B75AC6BF988}"/>
    <dgm:cxn modelId="{F930E9B4-A765-4376-80BA-EFEF8B134187}" type="presOf" srcId="{E1B0B794-462D-4526-80DC-CB1D4E06F604}" destId="{3AA0DB75-6C29-47A9-A178-D8E8C2D8DFAB}" srcOrd="0" destOrd="0" presId="urn:microsoft.com/office/officeart/2018/2/layout/IconCircleList"/>
    <dgm:cxn modelId="{AA7ED8B8-758B-49B9-924E-7D744EACBD36}" type="presOf" srcId="{6092EACB-02A9-4138-981E-E79C91D6BCDC}" destId="{47EC624E-6CEF-4A21-A3E6-98193293DFFF}" srcOrd="0" destOrd="0" presId="urn:microsoft.com/office/officeart/2018/2/layout/IconCircleList"/>
    <dgm:cxn modelId="{EE0512BA-47FF-46C2-B5B7-8058A28BAF0B}" srcId="{C1DAB338-AF31-45CB-B45C-B5B9DBCEC37D}" destId="{1CDDE81B-97DC-4397-9999-83174D188791}" srcOrd="0" destOrd="0" parTransId="{81679AE9-230F-4EFD-97B1-900FB9F3FDB6}" sibTransId="{E1B0B794-462D-4526-80DC-CB1D4E06F604}"/>
    <dgm:cxn modelId="{46823409-AA09-42F6-931C-76F47A98BEA9}" type="presParOf" srcId="{15A5161F-8032-4259-BB2D-96D38D66FC05}" destId="{EEBBDA71-D3FC-4E5A-9737-EFD503E2852F}" srcOrd="0" destOrd="0" presId="urn:microsoft.com/office/officeart/2018/2/layout/IconCircleList"/>
    <dgm:cxn modelId="{623FBAD7-96EF-43D0-AD2B-CB8629E9FCC5}" type="presParOf" srcId="{EEBBDA71-D3FC-4E5A-9737-EFD503E2852F}" destId="{A99F4A13-23D4-4DDB-BE39-8604B42DE7B4}" srcOrd="0" destOrd="0" presId="urn:microsoft.com/office/officeart/2018/2/layout/IconCircleList"/>
    <dgm:cxn modelId="{966DA680-BAF2-4DC1-896B-8641E13621EC}" type="presParOf" srcId="{A99F4A13-23D4-4DDB-BE39-8604B42DE7B4}" destId="{55D57732-DA95-4EA0-84A6-E6ECC24BCC2A}" srcOrd="0" destOrd="0" presId="urn:microsoft.com/office/officeart/2018/2/layout/IconCircleList"/>
    <dgm:cxn modelId="{59181C6A-08D6-45D1-B55A-48CEB0A6641D}" type="presParOf" srcId="{A99F4A13-23D4-4DDB-BE39-8604B42DE7B4}" destId="{9E197C7F-8790-4871-9F5C-1476C6B7C16A}" srcOrd="1" destOrd="0" presId="urn:microsoft.com/office/officeart/2018/2/layout/IconCircleList"/>
    <dgm:cxn modelId="{168A6F17-D0F9-4F1D-B636-8E3BBEDA2B9D}" type="presParOf" srcId="{A99F4A13-23D4-4DDB-BE39-8604B42DE7B4}" destId="{9E3DB213-A5C8-40AF-8E07-06398DEC43FD}" srcOrd="2" destOrd="0" presId="urn:microsoft.com/office/officeart/2018/2/layout/IconCircleList"/>
    <dgm:cxn modelId="{1A65621D-45A0-4140-A994-87C22B37F38F}" type="presParOf" srcId="{A99F4A13-23D4-4DDB-BE39-8604B42DE7B4}" destId="{C4EF77C8-60BB-40BD-9971-C01B65C7AB26}" srcOrd="3" destOrd="0" presId="urn:microsoft.com/office/officeart/2018/2/layout/IconCircleList"/>
    <dgm:cxn modelId="{B5B490C8-45B0-4E78-9DD9-6ED7AFBEDCFA}" type="presParOf" srcId="{EEBBDA71-D3FC-4E5A-9737-EFD503E2852F}" destId="{3AA0DB75-6C29-47A9-A178-D8E8C2D8DFAB}" srcOrd="1" destOrd="0" presId="urn:microsoft.com/office/officeart/2018/2/layout/IconCircleList"/>
    <dgm:cxn modelId="{00418879-67F8-4B42-8E3B-154402C19508}" type="presParOf" srcId="{EEBBDA71-D3FC-4E5A-9737-EFD503E2852F}" destId="{8EEAFF63-9B77-4539-AD19-B09FC45901FD}" srcOrd="2" destOrd="0" presId="urn:microsoft.com/office/officeart/2018/2/layout/IconCircleList"/>
    <dgm:cxn modelId="{12E974E2-011A-43E0-AFD9-9D61DECDE951}" type="presParOf" srcId="{8EEAFF63-9B77-4539-AD19-B09FC45901FD}" destId="{BE0A91E8-A6A2-42E3-8994-33707CA16E0E}" srcOrd="0" destOrd="0" presId="urn:microsoft.com/office/officeart/2018/2/layout/IconCircleList"/>
    <dgm:cxn modelId="{8BEC91D7-C4B3-482E-A909-7910CD65A2B7}" type="presParOf" srcId="{8EEAFF63-9B77-4539-AD19-B09FC45901FD}" destId="{9138C9B0-427A-49EF-918F-74464DF60A7A}" srcOrd="1" destOrd="0" presId="urn:microsoft.com/office/officeart/2018/2/layout/IconCircleList"/>
    <dgm:cxn modelId="{0D420AA0-E2FA-4696-B4C2-53A077137D95}" type="presParOf" srcId="{8EEAFF63-9B77-4539-AD19-B09FC45901FD}" destId="{25EFABE7-1395-44B4-86A4-C2C43F1C5237}" srcOrd="2" destOrd="0" presId="urn:microsoft.com/office/officeart/2018/2/layout/IconCircleList"/>
    <dgm:cxn modelId="{223AA4EF-5C00-456D-913E-E4AE6C258797}" type="presParOf" srcId="{8EEAFF63-9B77-4539-AD19-B09FC45901FD}" destId="{8D8A3D0D-FF3C-48A9-BD0F-93AC8BB29C55}" srcOrd="3" destOrd="0" presId="urn:microsoft.com/office/officeart/2018/2/layout/IconCircleList"/>
    <dgm:cxn modelId="{C791ADDE-BD28-4B23-B2AB-545C4AEAD689}" type="presParOf" srcId="{EEBBDA71-D3FC-4E5A-9737-EFD503E2852F}" destId="{09062433-2E36-45CA-9D88-0B0B358DC234}" srcOrd="3" destOrd="0" presId="urn:microsoft.com/office/officeart/2018/2/layout/IconCircleList"/>
    <dgm:cxn modelId="{38131ADA-1937-4113-9BB4-4CF29EF25AA4}" type="presParOf" srcId="{EEBBDA71-D3FC-4E5A-9737-EFD503E2852F}" destId="{D2319FF3-2D47-4B78-AE1D-40D117148843}" srcOrd="4" destOrd="0" presId="urn:microsoft.com/office/officeart/2018/2/layout/IconCircleList"/>
    <dgm:cxn modelId="{BEF3C788-3CE8-4C4E-AA88-0CC6AC278A9A}" type="presParOf" srcId="{D2319FF3-2D47-4B78-AE1D-40D117148843}" destId="{E3EAF43C-54E0-4B9C-8F43-A095F2CA7A39}" srcOrd="0" destOrd="0" presId="urn:microsoft.com/office/officeart/2018/2/layout/IconCircleList"/>
    <dgm:cxn modelId="{39F3B880-3ABE-4B3B-8778-34C90D986004}" type="presParOf" srcId="{D2319FF3-2D47-4B78-AE1D-40D117148843}" destId="{C5540234-4039-4DF2-8CC8-1460099146D8}" srcOrd="1" destOrd="0" presId="urn:microsoft.com/office/officeart/2018/2/layout/IconCircleList"/>
    <dgm:cxn modelId="{46FC1B55-9109-43C3-80C7-9819439ED234}" type="presParOf" srcId="{D2319FF3-2D47-4B78-AE1D-40D117148843}" destId="{93B3EF7D-460D-4FD0-AE8D-54B46EBED81A}" srcOrd="2" destOrd="0" presId="urn:microsoft.com/office/officeart/2018/2/layout/IconCircleList"/>
    <dgm:cxn modelId="{B62AFD31-AB7C-4924-8A44-F7633833B542}" type="presParOf" srcId="{D2319FF3-2D47-4B78-AE1D-40D117148843}" destId="{80C1112C-E000-4396-9E13-444FF3683259}" srcOrd="3" destOrd="0" presId="urn:microsoft.com/office/officeart/2018/2/layout/IconCircleList"/>
    <dgm:cxn modelId="{B6535A3E-94E0-4A7F-9654-A916DE62A8E0}" type="presParOf" srcId="{EEBBDA71-D3FC-4E5A-9737-EFD503E2852F}" destId="{47EC624E-6CEF-4A21-A3E6-98193293DFFF}" srcOrd="5" destOrd="0" presId="urn:microsoft.com/office/officeart/2018/2/layout/IconCircleList"/>
    <dgm:cxn modelId="{9CED39F1-BE8B-4175-B85A-CE2C07A9C404}" type="presParOf" srcId="{EEBBDA71-D3FC-4E5A-9737-EFD503E2852F}" destId="{6794278B-BCB5-4A4A-9095-5203AB41C402}" srcOrd="6" destOrd="0" presId="urn:microsoft.com/office/officeart/2018/2/layout/IconCircleList"/>
    <dgm:cxn modelId="{C512FC87-E460-4BF1-95AD-8E477807009B}" type="presParOf" srcId="{6794278B-BCB5-4A4A-9095-5203AB41C402}" destId="{802B3BA9-3900-421D-85B9-19A4BBB264BF}" srcOrd="0" destOrd="0" presId="urn:microsoft.com/office/officeart/2018/2/layout/IconCircleList"/>
    <dgm:cxn modelId="{906E354E-5E63-491C-997F-0E7D5B9701C2}" type="presParOf" srcId="{6794278B-BCB5-4A4A-9095-5203AB41C402}" destId="{25A24EE8-FAA6-443C-BCEC-B8AE8537C59C}" srcOrd="1" destOrd="0" presId="urn:microsoft.com/office/officeart/2018/2/layout/IconCircleList"/>
    <dgm:cxn modelId="{391E2D02-F084-4A44-A9EF-50FDF1F59031}" type="presParOf" srcId="{6794278B-BCB5-4A4A-9095-5203AB41C402}" destId="{0BCDC40F-DF3B-41EB-8DAB-FE5BE903C870}" srcOrd="2" destOrd="0" presId="urn:microsoft.com/office/officeart/2018/2/layout/IconCircleList"/>
    <dgm:cxn modelId="{A0CD234B-FBA0-4A34-A4BF-B5A1B6A74323}" type="presParOf" srcId="{6794278B-BCB5-4A4A-9095-5203AB41C402}" destId="{4C588AC3-38EF-4AE7-A697-CEDDA7A07AA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DE7195-4CF2-4305-8CDC-0FBFBF5437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F2EED2-61A5-4EEC-AF6E-4A8D5DE35A81}">
      <dgm:prSet/>
      <dgm:spPr/>
      <dgm:t>
        <a:bodyPr/>
        <a:lstStyle/>
        <a:p>
          <a:r>
            <a:rPr lang="en-US"/>
            <a:t>The primary objective of this project is to assist Columbia Asia Hospital in making informed, data-driven decisions related to revenue generation, department performance, and patient discounts. </a:t>
          </a:r>
        </a:p>
      </dgm:t>
    </dgm:pt>
    <dgm:pt modelId="{9BE66A5B-58B7-4EFE-81E6-4AF0582EB3D9}" type="parTrans" cxnId="{6EA7A87C-86D6-4CA3-A8B2-4A8FA48BA535}">
      <dgm:prSet/>
      <dgm:spPr/>
      <dgm:t>
        <a:bodyPr/>
        <a:lstStyle/>
        <a:p>
          <a:endParaRPr lang="en-US"/>
        </a:p>
      </dgm:t>
    </dgm:pt>
    <dgm:pt modelId="{B5C33D8C-570C-4F81-B1FB-5480D8493E73}" type="sibTrans" cxnId="{6EA7A87C-86D6-4CA3-A8B2-4A8FA48BA535}">
      <dgm:prSet/>
      <dgm:spPr/>
      <dgm:t>
        <a:bodyPr/>
        <a:lstStyle/>
        <a:p>
          <a:endParaRPr lang="en-US"/>
        </a:p>
      </dgm:t>
    </dgm:pt>
    <dgm:pt modelId="{736F2020-E881-475E-87C0-8AC4600E0875}">
      <dgm:prSet/>
      <dgm:spPr/>
      <dgm:t>
        <a:bodyPr/>
        <a:lstStyle/>
        <a:p>
          <a:r>
            <a:rPr lang="en-US"/>
            <a:t>As a data</a:t>
          </a:r>
          <a:r>
            <a:rPr lang="en-US" b="1"/>
            <a:t> </a:t>
          </a:r>
          <a:r>
            <a:rPr lang="en-US"/>
            <a:t>analyst, my role is to analyze the hospital’s data to provide actionable insights and strategic recommendations that align with the hospital's goals for improving efficiency, optimizing revenue, and enhancing patient satisfaction.</a:t>
          </a:r>
        </a:p>
      </dgm:t>
    </dgm:pt>
    <dgm:pt modelId="{CB707609-840D-409B-B417-046E730319A4}" type="parTrans" cxnId="{5DA25AE2-7669-4173-88FF-471672A050BF}">
      <dgm:prSet/>
      <dgm:spPr/>
      <dgm:t>
        <a:bodyPr/>
        <a:lstStyle/>
        <a:p>
          <a:endParaRPr lang="en-US"/>
        </a:p>
      </dgm:t>
    </dgm:pt>
    <dgm:pt modelId="{6ED5EC49-939F-40D4-8558-7BF9EACEEBF9}" type="sibTrans" cxnId="{5DA25AE2-7669-4173-88FF-471672A050BF}">
      <dgm:prSet/>
      <dgm:spPr/>
      <dgm:t>
        <a:bodyPr/>
        <a:lstStyle/>
        <a:p>
          <a:endParaRPr lang="en-US"/>
        </a:p>
      </dgm:t>
    </dgm:pt>
    <dgm:pt modelId="{135A8B75-7FDD-4A27-8A67-07BF1F651E0D}" type="pres">
      <dgm:prSet presAssocID="{90DE7195-4CF2-4305-8CDC-0FBFBF543782}" presName="root" presStyleCnt="0">
        <dgm:presLayoutVars>
          <dgm:dir/>
          <dgm:resizeHandles val="exact"/>
        </dgm:presLayoutVars>
      </dgm:prSet>
      <dgm:spPr/>
    </dgm:pt>
    <dgm:pt modelId="{ECD77F29-E6E7-4BBB-92A9-ECC344A2A94A}" type="pres">
      <dgm:prSet presAssocID="{01F2EED2-61A5-4EEC-AF6E-4A8D5DE35A81}" presName="compNode" presStyleCnt="0"/>
      <dgm:spPr/>
    </dgm:pt>
    <dgm:pt modelId="{FB672443-D75E-4108-A845-471628F26831}" type="pres">
      <dgm:prSet presAssocID="{01F2EED2-61A5-4EEC-AF6E-4A8D5DE35A8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12BB9EFA-4168-4E6E-842A-1BA8C3624140}" type="pres">
      <dgm:prSet presAssocID="{01F2EED2-61A5-4EEC-AF6E-4A8D5DE35A81}" presName="spaceRect" presStyleCnt="0"/>
      <dgm:spPr/>
    </dgm:pt>
    <dgm:pt modelId="{141AD546-8FB7-4513-9441-33C3FF3036A4}" type="pres">
      <dgm:prSet presAssocID="{01F2EED2-61A5-4EEC-AF6E-4A8D5DE35A81}" presName="textRect" presStyleLbl="revTx" presStyleIdx="0" presStyleCnt="2">
        <dgm:presLayoutVars>
          <dgm:chMax val="1"/>
          <dgm:chPref val="1"/>
        </dgm:presLayoutVars>
      </dgm:prSet>
      <dgm:spPr/>
    </dgm:pt>
    <dgm:pt modelId="{8567FC89-1637-4E86-8130-84B37875DE20}" type="pres">
      <dgm:prSet presAssocID="{B5C33D8C-570C-4F81-B1FB-5480D8493E73}" presName="sibTrans" presStyleCnt="0"/>
      <dgm:spPr/>
    </dgm:pt>
    <dgm:pt modelId="{87F0D888-ED41-467E-AE32-651735B36D1D}" type="pres">
      <dgm:prSet presAssocID="{736F2020-E881-475E-87C0-8AC4600E0875}" presName="compNode" presStyleCnt="0"/>
      <dgm:spPr/>
    </dgm:pt>
    <dgm:pt modelId="{A8CA1C25-F81E-4AE7-BA1F-9EE58DEB3EF8}" type="pres">
      <dgm:prSet presAssocID="{736F2020-E881-475E-87C0-8AC4600E087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06A7A4B4-E526-4D69-9B79-0E336977771F}" type="pres">
      <dgm:prSet presAssocID="{736F2020-E881-475E-87C0-8AC4600E0875}" presName="spaceRect" presStyleCnt="0"/>
      <dgm:spPr/>
    </dgm:pt>
    <dgm:pt modelId="{C467C4BC-A076-4D8F-A5FA-97B2FDC42C3C}" type="pres">
      <dgm:prSet presAssocID="{736F2020-E881-475E-87C0-8AC4600E087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DF7DB1E-DBF2-49B4-B607-6636119039BB}" type="presOf" srcId="{736F2020-E881-475E-87C0-8AC4600E0875}" destId="{C467C4BC-A076-4D8F-A5FA-97B2FDC42C3C}" srcOrd="0" destOrd="0" presId="urn:microsoft.com/office/officeart/2018/2/layout/IconLabelList"/>
    <dgm:cxn modelId="{6EA7A87C-86D6-4CA3-A8B2-4A8FA48BA535}" srcId="{90DE7195-4CF2-4305-8CDC-0FBFBF543782}" destId="{01F2EED2-61A5-4EEC-AF6E-4A8D5DE35A81}" srcOrd="0" destOrd="0" parTransId="{9BE66A5B-58B7-4EFE-81E6-4AF0582EB3D9}" sibTransId="{B5C33D8C-570C-4F81-B1FB-5480D8493E73}"/>
    <dgm:cxn modelId="{45500194-5543-4C9A-B1E6-A1490779248B}" type="presOf" srcId="{90DE7195-4CF2-4305-8CDC-0FBFBF543782}" destId="{135A8B75-7FDD-4A27-8A67-07BF1F651E0D}" srcOrd="0" destOrd="0" presId="urn:microsoft.com/office/officeart/2018/2/layout/IconLabelList"/>
    <dgm:cxn modelId="{5DA25AE2-7669-4173-88FF-471672A050BF}" srcId="{90DE7195-4CF2-4305-8CDC-0FBFBF543782}" destId="{736F2020-E881-475E-87C0-8AC4600E0875}" srcOrd="1" destOrd="0" parTransId="{CB707609-840D-409B-B417-046E730319A4}" sibTransId="{6ED5EC49-939F-40D4-8558-7BF9EACEEBF9}"/>
    <dgm:cxn modelId="{47E02CED-B497-4D62-A665-0E1993A1A195}" type="presOf" srcId="{01F2EED2-61A5-4EEC-AF6E-4A8D5DE35A81}" destId="{141AD546-8FB7-4513-9441-33C3FF3036A4}" srcOrd="0" destOrd="0" presId="urn:microsoft.com/office/officeart/2018/2/layout/IconLabelList"/>
    <dgm:cxn modelId="{F1FFFDFD-66A7-4C94-A88B-C2C17BEEC2A5}" type="presParOf" srcId="{135A8B75-7FDD-4A27-8A67-07BF1F651E0D}" destId="{ECD77F29-E6E7-4BBB-92A9-ECC344A2A94A}" srcOrd="0" destOrd="0" presId="urn:microsoft.com/office/officeart/2018/2/layout/IconLabelList"/>
    <dgm:cxn modelId="{270EB088-346E-4AD2-B875-25FBFDB3DD72}" type="presParOf" srcId="{ECD77F29-E6E7-4BBB-92A9-ECC344A2A94A}" destId="{FB672443-D75E-4108-A845-471628F26831}" srcOrd="0" destOrd="0" presId="urn:microsoft.com/office/officeart/2018/2/layout/IconLabelList"/>
    <dgm:cxn modelId="{B6158BAB-B023-4329-A417-3E13C28D2FC6}" type="presParOf" srcId="{ECD77F29-E6E7-4BBB-92A9-ECC344A2A94A}" destId="{12BB9EFA-4168-4E6E-842A-1BA8C3624140}" srcOrd="1" destOrd="0" presId="urn:microsoft.com/office/officeart/2018/2/layout/IconLabelList"/>
    <dgm:cxn modelId="{3B27FF8F-55A5-4295-BA11-E83B0C480857}" type="presParOf" srcId="{ECD77F29-E6E7-4BBB-92A9-ECC344A2A94A}" destId="{141AD546-8FB7-4513-9441-33C3FF3036A4}" srcOrd="2" destOrd="0" presId="urn:microsoft.com/office/officeart/2018/2/layout/IconLabelList"/>
    <dgm:cxn modelId="{16D6456E-E08F-4356-93F6-CCB8D827824E}" type="presParOf" srcId="{135A8B75-7FDD-4A27-8A67-07BF1F651E0D}" destId="{8567FC89-1637-4E86-8130-84B37875DE20}" srcOrd="1" destOrd="0" presId="urn:microsoft.com/office/officeart/2018/2/layout/IconLabelList"/>
    <dgm:cxn modelId="{7ABB14BC-5C79-4CF0-8D8A-4214589BCC22}" type="presParOf" srcId="{135A8B75-7FDD-4A27-8A67-07BF1F651E0D}" destId="{87F0D888-ED41-467E-AE32-651735B36D1D}" srcOrd="2" destOrd="0" presId="urn:microsoft.com/office/officeart/2018/2/layout/IconLabelList"/>
    <dgm:cxn modelId="{3ECC44FE-A2C6-493E-A5CF-8B14CF25DD03}" type="presParOf" srcId="{87F0D888-ED41-467E-AE32-651735B36D1D}" destId="{A8CA1C25-F81E-4AE7-BA1F-9EE58DEB3EF8}" srcOrd="0" destOrd="0" presId="urn:microsoft.com/office/officeart/2018/2/layout/IconLabelList"/>
    <dgm:cxn modelId="{E8FEBA9B-7FE8-4883-BE26-D30F951E25E0}" type="presParOf" srcId="{87F0D888-ED41-467E-AE32-651735B36D1D}" destId="{06A7A4B4-E526-4D69-9B79-0E336977771F}" srcOrd="1" destOrd="0" presId="urn:microsoft.com/office/officeart/2018/2/layout/IconLabelList"/>
    <dgm:cxn modelId="{1013604B-88E7-4A3F-8A48-18D6E48781C4}" type="presParOf" srcId="{87F0D888-ED41-467E-AE32-651735B36D1D}" destId="{C467C4BC-A076-4D8F-A5FA-97B2FDC42C3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D8539F-0CAE-4CCF-AF2F-3948CD38467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396C7D4-3FAB-483A-BCD7-F341A5CB2BE9}">
      <dgm:prSet/>
      <dgm:spPr/>
      <dgm:t>
        <a:bodyPr/>
        <a:lstStyle/>
        <a:p>
          <a:r>
            <a:rPr lang="en-US" b="0" i="0"/>
            <a:t>Assess the hospital's revenue generation</a:t>
          </a:r>
          <a:endParaRPr lang="en-US"/>
        </a:p>
      </dgm:t>
    </dgm:pt>
    <dgm:pt modelId="{6D7F4B22-C1EA-4C1A-90BC-AF6C54F9815E}" type="parTrans" cxnId="{52F09984-ACF3-48DB-9B69-41570C297D29}">
      <dgm:prSet/>
      <dgm:spPr/>
      <dgm:t>
        <a:bodyPr/>
        <a:lstStyle/>
        <a:p>
          <a:endParaRPr lang="en-US"/>
        </a:p>
      </dgm:t>
    </dgm:pt>
    <dgm:pt modelId="{632FCABE-B6DA-4CA9-A336-038317179FA7}" type="sibTrans" cxnId="{52F09984-ACF3-48DB-9B69-41570C297D29}">
      <dgm:prSet/>
      <dgm:spPr/>
      <dgm:t>
        <a:bodyPr/>
        <a:lstStyle/>
        <a:p>
          <a:endParaRPr lang="en-US"/>
        </a:p>
      </dgm:t>
    </dgm:pt>
    <dgm:pt modelId="{0EC29D68-98BF-4426-BD99-841C155B15BC}">
      <dgm:prSet/>
      <dgm:spPr/>
      <dgm:t>
        <a:bodyPr/>
        <a:lstStyle/>
        <a:p>
          <a:r>
            <a:rPr lang="en-US" b="0" i="0"/>
            <a:t>Insights about suitable departments for new hires</a:t>
          </a:r>
          <a:endParaRPr lang="en-US"/>
        </a:p>
      </dgm:t>
    </dgm:pt>
    <dgm:pt modelId="{2F357E4E-F41F-4596-ADC7-29CF42DEFD1C}" type="parTrans" cxnId="{A5DFE97B-BD21-4C37-80B0-27368D3E1CE4}">
      <dgm:prSet/>
      <dgm:spPr/>
      <dgm:t>
        <a:bodyPr/>
        <a:lstStyle/>
        <a:p>
          <a:endParaRPr lang="en-US"/>
        </a:p>
      </dgm:t>
    </dgm:pt>
    <dgm:pt modelId="{B47463C0-10F5-4E37-93A7-B95B0675FFE5}" type="sibTrans" cxnId="{A5DFE97B-BD21-4C37-80B0-27368D3E1CE4}">
      <dgm:prSet/>
      <dgm:spPr/>
      <dgm:t>
        <a:bodyPr/>
        <a:lstStyle/>
        <a:p>
          <a:endParaRPr lang="en-US"/>
        </a:p>
      </dgm:t>
    </dgm:pt>
    <dgm:pt modelId="{8609645B-40AB-4001-8962-05FC14AD8C2E}">
      <dgm:prSet/>
      <dgm:spPr/>
      <dgm:t>
        <a:bodyPr/>
        <a:lstStyle/>
        <a:p>
          <a:r>
            <a:rPr lang="en-US" b="0" i="0"/>
            <a:t>Strategies and suggestions for patient discounts</a:t>
          </a:r>
          <a:endParaRPr lang="en-US"/>
        </a:p>
      </dgm:t>
    </dgm:pt>
    <dgm:pt modelId="{22F0100C-4E15-4910-972C-ECDAE098F7F4}" type="parTrans" cxnId="{DE963172-C7E6-4DA6-8757-C35A54F593C4}">
      <dgm:prSet/>
      <dgm:spPr/>
      <dgm:t>
        <a:bodyPr/>
        <a:lstStyle/>
        <a:p>
          <a:endParaRPr lang="en-US"/>
        </a:p>
      </dgm:t>
    </dgm:pt>
    <dgm:pt modelId="{3B26DC59-C517-45D3-BF6B-2BB149E2933A}" type="sibTrans" cxnId="{DE963172-C7E6-4DA6-8757-C35A54F593C4}">
      <dgm:prSet/>
      <dgm:spPr/>
      <dgm:t>
        <a:bodyPr/>
        <a:lstStyle/>
        <a:p>
          <a:endParaRPr lang="en-US"/>
        </a:p>
      </dgm:t>
    </dgm:pt>
    <dgm:pt modelId="{635D8028-7683-4537-80C8-3FEBC2D8E900}" type="pres">
      <dgm:prSet presAssocID="{95D8539F-0CAE-4CCF-AF2F-3948CD384675}" presName="root" presStyleCnt="0">
        <dgm:presLayoutVars>
          <dgm:dir/>
          <dgm:resizeHandles val="exact"/>
        </dgm:presLayoutVars>
      </dgm:prSet>
      <dgm:spPr/>
    </dgm:pt>
    <dgm:pt modelId="{03F0A5E1-76AF-4C86-B68E-866FB8252D11}" type="pres">
      <dgm:prSet presAssocID="{9396C7D4-3FAB-483A-BCD7-F341A5CB2BE9}" presName="compNode" presStyleCnt="0"/>
      <dgm:spPr/>
    </dgm:pt>
    <dgm:pt modelId="{9CE8A8CF-EDBB-43AD-A5CD-E99CF0586BAE}" type="pres">
      <dgm:prSet presAssocID="{9396C7D4-3FAB-483A-BCD7-F341A5CB2B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4D918FA-2F54-4E24-BA72-25F18B994393}" type="pres">
      <dgm:prSet presAssocID="{9396C7D4-3FAB-483A-BCD7-F341A5CB2BE9}" presName="spaceRect" presStyleCnt="0"/>
      <dgm:spPr/>
    </dgm:pt>
    <dgm:pt modelId="{9BF579CA-7363-46BE-B901-EC95EE8E3E89}" type="pres">
      <dgm:prSet presAssocID="{9396C7D4-3FAB-483A-BCD7-F341A5CB2BE9}" presName="textRect" presStyleLbl="revTx" presStyleIdx="0" presStyleCnt="3">
        <dgm:presLayoutVars>
          <dgm:chMax val="1"/>
          <dgm:chPref val="1"/>
        </dgm:presLayoutVars>
      </dgm:prSet>
      <dgm:spPr/>
    </dgm:pt>
    <dgm:pt modelId="{ED038D59-BE91-424A-8FE7-6E964306892A}" type="pres">
      <dgm:prSet presAssocID="{632FCABE-B6DA-4CA9-A336-038317179FA7}" presName="sibTrans" presStyleCnt="0"/>
      <dgm:spPr/>
    </dgm:pt>
    <dgm:pt modelId="{BEC0E1AB-EA37-4639-9117-0843486A369A}" type="pres">
      <dgm:prSet presAssocID="{0EC29D68-98BF-4426-BD99-841C155B15BC}" presName="compNode" presStyleCnt="0"/>
      <dgm:spPr/>
    </dgm:pt>
    <dgm:pt modelId="{060189AE-0EB7-4460-A656-3B6B0F399831}" type="pres">
      <dgm:prSet presAssocID="{0EC29D68-98BF-4426-BD99-841C155B15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337E845-A035-4254-B017-C379739CABE4}" type="pres">
      <dgm:prSet presAssocID="{0EC29D68-98BF-4426-BD99-841C155B15BC}" presName="spaceRect" presStyleCnt="0"/>
      <dgm:spPr/>
    </dgm:pt>
    <dgm:pt modelId="{A5120B7A-441D-4F47-B4BE-280D8B6DB346}" type="pres">
      <dgm:prSet presAssocID="{0EC29D68-98BF-4426-BD99-841C155B15BC}" presName="textRect" presStyleLbl="revTx" presStyleIdx="1" presStyleCnt="3">
        <dgm:presLayoutVars>
          <dgm:chMax val="1"/>
          <dgm:chPref val="1"/>
        </dgm:presLayoutVars>
      </dgm:prSet>
      <dgm:spPr/>
    </dgm:pt>
    <dgm:pt modelId="{B2986785-3FC8-407F-9C3E-BDC15A703503}" type="pres">
      <dgm:prSet presAssocID="{B47463C0-10F5-4E37-93A7-B95B0675FFE5}" presName="sibTrans" presStyleCnt="0"/>
      <dgm:spPr/>
    </dgm:pt>
    <dgm:pt modelId="{FD71E711-C294-44E8-86B4-B57F19F7FBA1}" type="pres">
      <dgm:prSet presAssocID="{8609645B-40AB-4001-8962-05FC14AD8C2E}" presName="compNode" presStyleCnt="0"/>
      <dgm:spPr/>
    </dgm:pt>
    <dgm:pt modelId="{F5DD5C89-0F3C-451A-BD03-39A770655037}" type="pres">
      <dgm:prSet presAssocID="{8609645B-40AB-4001-8962-05FC14AD8C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6F79892-234A-466C-AB15-7180AA3BFAB0}" type="pres">
      <dgm:prSet presAssocID="{8609645B-40AB-4001-8962-05FC14AD8C2E}" presName="spaceRect" presStyleCnt="0"/>
      <dgm:spPr/>
    </dgm:pt>
    <dgm:pt modelId="{5EF0050A-B0BA-48BF-90DE-C98737CCB4E7}" type="pres">
      <dgm:prSet presAssocID="{8609645B-40AB-4001-8962-05FC14AD8C2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D8D3242-2C67-43E7-943F-9DA287B32101}" type="presOf" srcId="{9396C7D4-3FAB-483A-BCD7-F341A5CB2BE9}" destId="{9BF579CA-7363-46BE-B901-EC95EE8E3E89}" srcOrd="0" destOrd="0" presId="urn:microsoft.com/office/officeart/2018/2/layout/IconLabelList"/>
    <dgm:cxn modelId="{DE963172-C7E6-4DA6-8757-C35A54F593C4}" srcId="{95D8539F-0CAE-4CCF-AF2F-3948CD384675}" destId="{8609645B-40AB-4001-8962-05FC14AD8C2E}" srcOrd="2" destOrd="0" parTransId="{22F0100C-4E15-4910-972C-ECDAE098F7F4}" sibTransId="{3B26DC59-C517-45D3-BF6B-2BB149E2933A}"/>
    <dgm:cxn modelId="{A5DFE97B-BD21-4C37-80B0-27368D3E1CE4}" srcId="{95D8539F-0CAE-4CCF-AF2F-3948CD384675}" destId="{0EC29D68-98BF-4426-BD99-841C155B15BC}" srcOrd="1" destOrd="0" parTransId="{2F357E4E-F41F-4596-ADC7-29CF42DEFD1C}" sibTransId="{B47463C0-10F5-4E37-93A7-B95B0675FFE5}"/>
    <dgm:cxn modelId="{52F09984-ACF3-48DB-9B69-41570C297D29}" srcId="{95D8539F-0CAE-4CCF-AF2F-3948CD384675}" destId="{9396C7D4-3FAB-483A-BCD7-F341A5CB2BE9}" srcOrd="0" destOrd="0" parTransId="{6D7F4B22-C1EA-4C1A-90BC-AF6C54F9815E}" sibTransId="{632FCABE-B6DA-4CA9-A336-038317179FA7}"/>
    <dgm:cxn modelId="{64F92B88-08F4-4B72-94E5-5902B8C17FA4}" type="presOf" srcId="{95D8539F-0CAE-4CCF-AF2F-3948CD384675}" destId="{635D8028-7683-4537-80C8-3FEBC2D8E900}" srcOrd="0" destOrd="0" presId="urn:microsoft.com/office/officeart/2018/2/layout/IconLabelList"/>
    <dgm:cxn modelId="{DD20AAB1-BFE4-4E32-AEF9-386053D920DC}" type="presOf" srcId="{0EC29D68-98BF-4426-BD99-841C155B15BC}" destId="{A5120B7A-441D-4F47-B4BE-280D8B6DB346}" srcOrd="0" destOrd="0" presId="urn:microsoft.com/office/officeart/2018/2/layout/IconLabelList"/>
    <dgm:cxn modelId="{17C18AD5-249D-4840-BE11-D69C14F65250}" type="presOf" srcId="{8609645B-40AB-4001-8962-05FC14AD8C2E}" destId="{5EF0050A-B0BA-48BF-90DE-C98737CCB4E7}" srcOrd="0" destOrd="0" presId="urn:microsoft.com/office/officeart/2018/2/layout/IconLabelList"/>
    <dgm:cxn modelId="{6EA1064A-E0A2-40BB-9CAE-CED91A092703}" type="presParOf" srcId="{635D8028-7683-4537-80C8-3FEBC2D8E900}" destId="{03F0A5E1-76AF-4C86-B68E-866FB8252D11}" srcOrd="0" destOrd="0" presId="urn:microsoft.com/office/officeart/2018/2/layout/IconLabelList"/>
    <dgm:cxn modelId="{FDF9D748-5538-47FB-AE5A-E19332FCBA8B}" type="presParOf" srcId="{03F0A5E1-76AF-4C86-B68E-866FB8252D11}" destId="{9CE8A8CF-EDBB-43AD-A5CD-E99CF0586BAE}" srcOrd="0" destOrd="0" presId="urn:microsoft.com/office/officeart/2018/2/layout/IconLabelList"/>
    <dgm:cxn modelId="{ECA00917-C306-410F-8EC5-7B776BB13D21}" type="presParOf" srcId="{03F0A5E1-76AF-4C86-B68E-866FB8252D11}" destId="{74D918FA-2F54-4E24-BA72-25F18B994393}" srcOrd="1" destOrd="0" presId="urn:microsoft.com/office/officeart/2018/2/layout/IconLabelList"/>
    <dgm:cxn modelId="{689B3650-EB64-42C6-9CF9-7BE98AB302AA}" type="presParOf" srcId="{03F0A5E1-76AF-4C86-B68E-866FB8252D11}" destId="{9BF579CA-7363-46BE-B901-EC95EE8E3E89}" srcOrd="2" destOrd="0" presId="urn:microsoft.com/office/officeart/2018/2/layout/IconLabelList"/>
    <dgm:cxn modelId="{2B26DB6C-713F-4619-AA5D-5B31899F6F4A}" type="presParOf" srcId="{635D8028-7683-4537-80C8-3FEBC2D8E900}" destId="{ED038D59-BE91-424A-8FE7-6E964306892A}" srcOrd="1" destOrd="0" presId="urn:microsoft.com/office/officeart/2018/2/layout/IconLabelList"/>
    <dgm:cxn modelId="{9EFB9FB8-DB42-442D-9148-2C9E4C96DD2F}" type="presParOf" srcId="{635D8028-7683-4537-80C8-3FEBC2D8E900}" destId="{BEC0E1AB-EA37-4639-9117-0843486A369A}" srcOrd="2" destOrd="0" presId="urn:microsoft.com/office/officeart/2018/2/layout/IconLabelList"/>
    <dgm:cxn modelId="{124DB32D-36AD-418E-80B5-CA68BD17ED38}" type="presParOf" srcId="{BEC0E1AB-EA37-4639-9117-0843486A369A}" destId="{060189AE-0EB7-4460-A656-3B6B0F399831}" srcOrd="0" destOrd="0" presId="urn:microsoft.com/office/officeart/2018/2/layout/IconLabelList"/>
    <dgm:cxn modelId="{AA4872D3-271D-417D-B744-B4CF8FD22C49}" type="presParOf" srcId="{BEC0E1AB-EA37-4639-9117-0843486A369A}" destId="{0337E845-A035-4254-B017-C379739CABE4}" srcOrd="1" destOrd="0" presId="urn:microsoft.com/office/officeart/2018/2/layout/IconLabelList"/>
    <dgm:cxn modelId="{17A65E9F-A863-4A88-8CFE-5173590B7553}" type="presParOf" srcId="{BEC0E1AB-EA37-4639-9117-0843486A369A}" destId="{A5120B7A-441D-4F47-B4BE-280D8B6DB346}" srcOrd="2" destOrd="0" presId="urn:microsoft.com/office/officeart/2018/2/layout/IconLabelList"/>
    <dgm:cxn modelId="{19B7F7A6-CB4B-4C69-A8CE-864982B478F6}" type="presParOf" srcId="{635D8028-7683-4537-80C8-3FEBC2D8E900}" destId="{B2986785-3FC8-407F-9C3E-BDC15A703503}" srcOrd="3" destOrd="0" presId="urn:microsoft.com/office/officeart/2018/2/layout/IconLabelList"/>
    <dgm:cxn modelId="{4B255FEA-B879-4EEE-B35F-C7D1CA80D8B0}" type="presParOf" srcId="{635D8028-7683-4537-80C8-3FEBC2D8E900}" destId="{FD71E711-C294-44E8-86B4-B57F19F7FBA1}" srcOrd="4" destOrd="0" presId="urn:microsoft.com/office/officeart/2018/2/layout/IconLabelList"/>
    <dgm:cxn modelId="{4A0DDF45-BA5A-4FB6-BB2E-70FF29C3E3D9}" type="presParOf" srcId="{FD71E711-C294-44E8-86B4-B57F19F7FBA1}" destId="{F5DD5C89-0F3C-451A-BD03-39A770655037}" srcOrd="0" destOrd="0" presId="urn:microsoft.com/office/officeart/2018/2/layout/IconLabelList"/>
    <dgm:cxn modelId="{FE401A07-129B-4DB4-884A-C52295B7A204}" type="presParOf" srcId="{FD71E711-C294-44E8-86B4-B57F19F7FBA1}" destId="{36F79892-234A-466C-AB15-7180AA3BFAB0}" srcOrd="1" destOrd="0" presId="urn:microsoft.com/office/officeart/2018/2/layout/IconLabelList"/>
    <dgm:cxn modelId="{87B8D5F4-3936-46EE-8A4E-2E50F1E179AE}" type="presParOf" srcId="{FD71E711-C294-44E8-86B4-B57F19F7FBA1}" destId="{5EF0050A-B0BA-48BF-90DE-C98737CCB4E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57732-DA95-4EA0-84A6-E6ECC24BCC2A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97C7F-8790-4871-9F5C-1476C6B7C16A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F77C8-60BB-40BD-9971-C01B65C7AB26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Columbia Asia Hospital is a leading healthcare provider offering high-quality medical services across various locations. </a:t>
          </a:r>
        </a:p>
      </dsp:txBody>
      <dsp:txXfrm>
        <a:off x="1948202" y="368029"/>
        <a:ext cx="3233964" cy="1371985"/>
      </dsp:txXfrm>
    </dsp:sp>
    <dsp:sp modelId="{BE0A91E8-A6A2-42E3-8994-33707CA16E0E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8C9B0-427A-49EF-918F-74464DF60A7A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A3D0D-FF3C-48A9-BD0F-93AC8BB29C55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hospital focuses on delivering patient-centered care with a commitment to excellence in medical treatments and technologies. </a:t>
          </a:r>
        </a:p>
      </dsp:txBody>
      <dsp:txXfrm>
        <a:off x="7411643" y="368029"/>
        <a:ext cx="3233964" cy="1371985"/>
      </dsp:txXfrm>
    </dsp:sp>
    <dsp:sp modelId="{E3EAF43C-54E0-4B9C-8F43-A095F2CA7A39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540234-4039-4DF2-8CC8-1460099146D8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1112C-E000-4396-9E13-444FF3683259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serves a diverse patient base, providing specialized services in departments like cardiology, orthopedics, neurology, and more. </a:t>
          </a:r>
        </a:p>
      </dsp:txBody>
      <dsp:txXfrm>
        <a:off x="1948202" y="2452790"/>
        <a:ext cx="3233964" cy="1371985"/>
      </dsp:txXfrm>
    </dsp:sp>
    <dsp:sp modelId="{802B3BA9-3900-421D-85B9-19A4BBB264BF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24EE8-FAA6-443C-BCEC-B8AE8537C59C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88AC3-38EF-4AE7-A697-CEDDA7A07AA0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hospital emphasizes integrity, safety, and transparency in its operations, ensuring the best care for its patients. With a track record of success and continuous improvement, Columbia Asia is dedicated to enhancing the health and well-being of the communities it serves.</a:t>
          </a:r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72443-D75E-4108-A845-471628F26831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AD546-8FB7-4513-9441-33C3FF3036A4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primary objective of this project is to assist Columbia Asia Hospital in making informed, data-driven decisions related to revenue generation, department performance, and patient discounts. </a:t>
          </a:r>
        </a:p>
      </dsp:txBody>
      <dsp:txXfrm>
        <a:off x="765914" y="2943510"/>
        <a:ext cx="4320000" cy="720000"/>
      </dsp:txXfrm>
    </dsp:sp>
    <dsp:sp modelId="{A8CA1C25-F81E-4AE7-BA1F-9EE58DEB3EF8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7C4BC-A076-4D8F-A5FA-97B2FDC42C3C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As a data</a:t>
          </a:r>
          <a:r>
            <a:rPr lang="en-US" sz="1200" b="1" kern="1200"/>
            <a:t> </a:t>
          </a:r>
          <a:r>
            <a:rPr lang="en-US" sz="1200" kern="1200"/>
            <a:t>analyst, my role is to analyze the hospital’s data to provide actionable insights and strategic recommendations that align with the hospital's goals for improving efficiency, optimizing revenue, and enhancing patient satisfaction.</a:t>
          </a:r>
        </a:p>
      </dsp:txBody>
      <dsp:txXfrm>
        <a:off x="5841914" y="2943510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8A8CF-EDBB-43AD-A5CD-E99CF0586BAE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579CA-7363-46BE-B901-EC95EE8E3E89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Assess the hospital's revenue generation</a:t>
          </a:r>
          <a:endParaRPr lang="en-US" sz="2200" kern="1200"/>
        </a:p>
      </dsp:txBody>
      <dsp:txXfrm>
        <a:off x="59990" y="2654049"/>
        <a:ext cx="3226223" cy="720000"/>
      </dsp:txXfrm>
    </dsp:sp>
    <dsp:sp modelId="{060189AE-0EB7-4460-A656-3B6B0F399831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20B7A-441D-4F47-B4BE-280D8B6DB346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Insights about suitable departments for new hires</a:t>
          </a:r>
          <a:endParaRPr lang="en-US" sz="2200" kern="1200"/>
        </a:p>
      </dsp:txBody>
      <dsp:txXfrm>
        <a:off x="3850802" y="2654049"/>
        <a:ext cx="3226223" cy="720000"/>
      </dsp:txXfrm>
    </dsp:sp>
    <dsp:sp modelId="{F5DD5C89-0F3C-451A-BD03-39A770655037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0050A-B0BA-48BF-90DE-C98737CCB4E7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Strategies and suggestions for patient discounts</a:t>
          </a:r>
          <a:endParaRPr lang="en-US" sz="2200" kern="1200"/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4FCF-08A4-7D04-75E7-E21014123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0D63A-7146-4C3E-9DC4-AFB65A1A0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94D85-86F8-8D15-4C60-72B2F6AF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0957-B9CD-4934-9EE7-71E3C431368A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2E490-A8DF-0AA5-E820-3B1D7871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3FE16-703B-BAF3-8C0C-02ED72E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782A-304B-41BB-B71E-A21B42F26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97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6DC7-F2B4-8E26-9793-1F76E426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49903-E48F-C041-AB6D-507A051BC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11C2-7382-EB7E-A612-20AD0069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0957-B9CD-4934-9EE7-71E3C431368A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C9174-6337-D21C-511D-9CB8E6C4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F2298-0A2C-54A8-31DE-8D030FD8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782A-304B-41BB-B71E-A21B42F26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93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60E16-4BC2-717E-3931-9B68E26DA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CA119-3920-5F6C-27F3-8AB5D2303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7A823-69A5-3B37-B84F-EDF1436C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0957-B9CD-4934-9EE7-71E3C431368A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54D72-DE70-AAC1-6F46-FA51A48E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7C78C-E878-E9BA-9D03-CA1C09F1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782A-304B-41BB-B71E-A21B42F26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28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334F-4212-A349-A504-CFB257F2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5250E-D9F6-F36A-9B8D-B0A0F411B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3D75-DB94-F7B0-EB7C-2C6219CB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0957-B9CD-4934-9EE7-71E3C431368A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F383E-0CB5-91F0-43FD-458DF56A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FF4F2-5BD9-A9CD-7DD1-F03ACA7C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782A-304B-41BB-B71E-A21B42F26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6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BBFF-8658-3D9D-6FEC-CD0ED815D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515FF-7D56-F9B6-8A7F-458E2C092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6884-5839-6B12-7C3D-3418E5BB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0957-B9CD-4934-9EE7-71E3C431368A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18F8F-584F-3B1A-945B-B19D7B5A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01CB5-5627-D00C-A2F6-D90B375F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782A-304B-41BB-B71E-A21B42F26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93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4DAF-3D9B-F2CC-5AC2-03AE620C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48DEF-26D2-60B3-8B09-521EF5B73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96C07-F69C-51E7-F42C-394F9824B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BE773-8B23-37FF-7480-A0E4330F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0957-B9CD-4934-9EE7-71E3C431368A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0A0E8-C57B-BB25-E78F-C6D3679D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E69DF-AD00-4F1F-192A-A33741B0C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782A-304B-41BB-B71E-A21B42F26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59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DA18-853B-7294-3A72-766D3AF9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E9779-D360-223D-1FB0-54F6AE2CC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7394A-D459-3631-9766-A357AF770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C26A2-01DB-3CE7-CA97-527C807FB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308B2-9899-0A83-D6CE-132849E3D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CFFC6-CE6B-54A9-BBF9-9BD7B600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0957-B9CD-4934-9EE7-71E3C431368A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AAD21-6A09-C813-CE03-2275DF01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01FE7-E388-CE50-6877-7E81AA9E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782A-304B-41BB-B71E-A21B42F26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79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E8C7-AC31-D4FC-C906-E89DDDCB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40881-AD6E-8016-24FD-ABC0130B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0957-B9CD-4934-9EE7-71E3C431368A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5BB44-37D8-A664-15AF-000D2B2A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78451-4177-43FE-CEB6-35181186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782A-304B-41BB-B71E-A21B42F26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36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B19C2-4183-F152-375A-2A2CE4EC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0957-B9CD-4934-9EE7-71E3C431368A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1AB19-30C4-0535-ADF4-A67AA2F8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582BA-0C7E-E1C6-4B8E-89799ADC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782A-304B-41BB-B71E-A21B42F26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62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A6FD-0AB7-43C5-C071-25F0478F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E193A-C18A-2BA7-9356-721A08710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65683-F9B0-FDFC-9E91-53CE182B2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BF563-EC01-6ED4-7036-397FA063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0957-B9CD-4934-9EE7-71E3C431368A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C018A-E309-80B6-C944-DBB4B2F2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42A7B-89E7-2F81-4743-CDB64322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782A-304B-41BB-B71E-A21B42F26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0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F6E4-6102-F3A8-0DC7-EAC66C64B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43DCA-33C2-321B-E1C5-30C64E4C1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5DFE2-45C0-CADE-133F-1D724E9E9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67484-893A-9E18-F831-0822389E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0957-B9CD-4934-9EE7-71E3C431368A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AFF1E-C7A1-F00C-E6BC-13251D22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8073D-05D7-98EE-899B-14DD97F3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6782A-304B-41BB-B71E-A21B42F26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17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937B26-38C6-6289-330F-BA37FC23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A5E77-ABC3-FB5A-068C-903E156A2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44DEC-0497-3930-83AD-E6B0D74AA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510957-B9CD-4934-9EE7-71E3C431368A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BF43A-62E5-2988-C4AF-5AC73EFE0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2439-2C14-C68C-1874-75E625FC7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A6782A-304B-41BB-B71E-A21B42F26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27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41D73-1C65-EC44-74E4-8969BD6A9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IN" sz="4800">
                <a:solidFill>
                  <a:srgbClr val="FFFFFF"/>
                </a:solidFill>
              </a:rPr>
              <a:t>Columbia Asia Hospital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9A767-0F07-BE57-D78F-B9D4699E6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en-IN">
                <a:solidFill>
                  <a:srgbClr val="FFFFFF"/>
                </a:solidFill>
              </a:rPr>
              <a:t>PRESENTED BY S.SHIVA KUMAR YADAV</a:t>
            </a:r>
          </a:p>
          <a:p>
            <a:pPr algn="l"/>
            <a:r>
              <a:rPr lang="en-IN">
                <a:solidFill>
                  <a:srgbClr val="FFFFFF"/>
                </a:solidFill>
              </a:rPr>
              <a:t>DATE:04/03/2025</a:t>
            </a:r>
          </a:p>
          <a:p>
            <a:pPr algn="l"/>
            <a:endParaRPr lang="en-IN">
              <a:solidFill>
                <a:srgbClr val="FFFFFF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tethoscope">
            <a:extLst>
              <a:ext uri="{FF2B5EF4-FFF2-40B4-BE49-F238E27FC236}">
                <a16:creationId xmlns:a16="http://schemas.microsoft.com/office/drawing/2014/main" id="{88D369A3-B827-569E-39A0-76DCB0934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1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A96FF-EC4C-0B9A-A1DC-FFB481B4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IN" b="1" dirty="0"/>
              <a:t>Satisfaction Score of Age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4F10-2C0F-1AC2-9E7E-42EC2AD8B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Age Group 41-50 reports the highest average patient satisfaction score of 5.15.</a:t>
            </a:r>
          </a:p>
          <a:p>
            <a:pPr marL="0" lvl="0" indent="0">
              <a:spcAft>
                <a:spcPts val="800"/>
              </a:spcAft>
              <a:buNone/>
            </a:pPr>
            <a:r>
              <a:rPr lang="en-IN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age group is likely receiving better healthcare experiences compared to others.</a:t>
            </a:r>
          </a:p>
          <a:p>
            <a:pPr marL="0" lvl="0" indent="0">
              <a:buNone/>
            </a:pPr>
            <a:r>
              <a:rPr lang="en-IN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Age Group 71-80 reports the lowest average patient satisfaction score of 4.53.</a:t>
            </a:r>
          </a:p>
          <a:p>
            <a:pPr marL="0" lvl="0" indent="0">
              <a:spcAft>
                <a:spcPts val="800"/>
              </a:spcAft>
              <a:buNone/>
            </a:pPr>
            <a:r>
              <a:rPr lang="en-IN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may indicate potential issues with the hospital’s service for older patients, who could face different healthcare needs and challenges.</a:t>
            </a:r>
          </a:p>
          <a:p>
            <a:pPr marL="0" indent="0">
              <a:buNone/>
            </a:pPr>
            <a:endParaRPr lang="en-IN" sz="20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E2D61FA-6B70-29D4-41F3-DD0F177AD0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2256633"/>
              </p:ext>
            </p:extLst>
          </p:nvPr>
        </p:nvGraphicFramePr>
        <p:xfrm>
          <a:off x="6719367" y="2184914"/>
          <a:ext cx="4788505" cy="3755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489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D1F89-EE24-4235-78D7-77CD19F0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IN" b="1"/>
              <a:t>Revenue of Departments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1C900-0B15-AE76-B6B9-5D637BE1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pPr lvl="0"/>
            <a:r>
              <a:rPr lang="en-IN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Total Revenue of the Hos</a:t>
            </a:r>
            <a:r>
              <a:rPr lang="en-IN" sz="20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pital is </a:t>
            </a:r>
            <a:r>
              <a:rPr lang="en-IN" sz="2000" b="1" i="0" u="none" strike="noStrike">
                <a:effectLst/>
                <a:latin typeface="Aptos Narrow" panose="020B0004020202020204" pitchFamily="34" charset="0"/>
              </a:rPr>
              <a:t>514656317.</a:t>
            </a:r>
            <a:endParaRPr lang="en-IN" sz="2000" b="1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IN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the graph, we can observe the Revenue for each Department. </a:t>
            </a:r>
          </a:p>
          <a:p>
            <a:pPr lvl="0"/>
            <a:r>
              <a:rPr lang="en-IN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Department of “</a:t>
            </a:r>
            <a:r>
              <a:rPr lang="en-IN" sz="2000" kern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Orthopedics</a:t>
            </a:r>
            <a:r>
              <a:rPr lang="en-IN" sz="2000" kern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kern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 the Highest Revenue compared to all the Departments of the Hospital.</a:t>
            </a:r>
            <a:endParaRPr lang="en-IN" sz="2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800"/>
              </a:spcAft>
            </a:pPr>
            <a:r>
              <a:rPr lang="en-IN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Department of “</a:t>
            </a:r>
            <a:r>
              <a:rPr lang="en-IN" sz="2000" kern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Renal”</a:t>
            </a:r>
            <a:r>
              <a:rPr lang="en-IN" sz="2000" kern="0">
                <a:effectLst/>
                <a:latin typeface="Aptos Narrow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kern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 the Lowest Revenue compared to all the Departments of the Hospital.</a:t>
            </a:r>
            <a:endParaRPr lang="en-IN" sz="2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200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50A871F-8C82-8057-0639-258E8DE52A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7969988"/>
              </p:ext>
            </p:extLst>
          </p:nvPr>
        </p:nvGraphicFramePr>
        <p:xfrm>
          <a:off x="6880610" y="717012"/>
          <a:ext cx="4737650" cy="5446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5784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D6886-1591-19C7-A947-D9865791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IN" sz="2800" b="1"/>
              <a:t>Distribution of Doctors in Departments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E6CD-387D-9B50-8CD5-D1ED15BFB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pPr lvl="0"/>
            <a:r>
              <a:rPr lang="en-IN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General Practice sees the highest number of patients (7240), but it only has 3 doctors, which suggests that the department is overburdened.</a:t>
            </a:r>
          </a:p>
          <a:p>
            <a:pPr lvl="0"/>
            <a:r>
              <a:rPr lang="en-IN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indicates a need for additional doctors in this department to handle the large patient load.</a:t>
            </a:r>
          </a:p>
          <a:p>
            <a:pPr lvl="0">
              <a:spcAft>
                <a:spcPts val="800"/>
              </a:spcAft>
            </a:pPr>
            <a:r>
              <a:rPr lang="en-IN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Orthopaedics (995 patients) and Gastroenterology (178 patients) both have 4 doctors, but the number of patients is significantly lower compared to General Practice. This may indicate that more specialised doctors are required in General Practice, as it handles a higher volume of patients.</a:t>
            </a:r>
          </a:p>
          <a:p>
            <a:endParaRPr lang="en-IN" sz="140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72A8DF7-B428-CEF5-210F-1441307A82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713901"/>
              </p:ext>
            </p:extLst>
          </p:nvPr>
        </p:nvGraphicFramePr>
        <p:xfrm>
          <a:off x="5445458" y="661917"/>
          <a:ext cx="5728310" cy="2463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06572D1-1720-4AA9-49B2-4C8F36A16C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728692"/>
              </p:ext>
            </p:extLst>
          </p:nvPr>
        </p:nvGraphicFramePr>
        <p:xfrm>
          <a:off x="6096000" y="3298528"/>
          <a:ext cx="4572000" cy="2804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6149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84221-E82A-0C34-CED5-44055325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IN" b="1"/>
              <a:t>Waiting Time in Department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F3360-7D20-6B7C-4430-7B7401E09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pPr marL="342900" lvl="0" indent="-342900">
              <a:buFont typeface="Wingdings" panose="05000000000000000000" pitchFamily="2" charset="2"/>
              <a:buChar char=""/>
            </a:pPr>
            <a:r>
              <a:rPr lang="en-IN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can observe that the </a:t>
            </a:r>
            <a:r>
              <a:rPr lang="en-IN" sz="14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“Neurology”</a:t>
            </a:r>
            <a:r>
              <a:rPr lang="en-IN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Department is having more waiting time than the other Departments. </a:t>
            </a: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IN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Followed by the “</a:t>
            </a:r>
            <a:r>
              <a:rPr lang="en-IN" sz="1400" kern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Physiotherapy Department is having the next highest waiting time after Neurology Department.</a:t>
            </a:r>
            <a:endParaRPr lang="en-IN" sz="14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"/>
            </a:pPr>
            <a:r>
              <a:rPr lang="en-IN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Neurology and Physiotherapy should be prioritized for additional staffing or a review of workload distribution. Hiring more specialists or improving the efficiency of existing ones could help in reducing the waiting time.</a:t>
            </a: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"/>
            </a:pPr>
            <a:r>
              <a:rPr lang="en-IN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Consider adding more support staff to assist with routine tasks, allowing doctors to focus more on consultations.</a:t>
            </a:r>
          </a:p>
          <a:p>
            <a:endParaRPr lang="en-IN" sz="140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507333-F63C-648C-C1D2-45B01E41B3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64340"/>
              </p:ext>
            </p:extLst>
          </p:nvPr>
        </p:nvGraphicFramePr>
        <p:xfrm>
          <a:off x="6880610" y="717012"/>
          <a:ext cx="4737650" cy="5446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499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171A9-8B64-10DF-0850-D64D13CE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 b="1" dirty="0">
                <a:solidFill>
                  <a:srgbClr val="FFFFFF"/>
                </a:solidFill>
              </a:rPr>
              <a:t>Discounts</a:t>
            </a:r>
            <a:r>
              <a:rPr lang="en-IN" sz="40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EFAA-528F-1980-65E1-9D376153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sz="19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Offer a discount percentage based on age, for example, a 10-15 % discount for ages of 60+ years.</a:t>
            </a:r>
          </a:p>
          <a:p>
            <a:r>
              <a:rPr lang="en-IN" sz="19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 family-focused discounts or free health check-ups for children to encourage regular visits.</a:t>
            </a:r>
          </a:p>
          <a:p>
            <a:r>
              <a:rPr lang="en-IN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 discounts or offers tied to women's health initiatives (e.g., 10-20% off for maternity or preventive care screenings).</a:t>
            </a:r>
          </a:p>
          <a:p>
            <a:r>
              <a:rPr lang="en-IN" sz="19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Offer chronic care discounts to encourage patients to stay on top of their treatment plans. This could be loyalty-based discounts or referral bonuses for ongoing treatments.</a:t>
            </a:r>
          </a:p>
          <a:p>
            <a:r>
              <a:rPr lang="en-IN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 discounts on annual health check-ups for all patients, with increased discounts for high-risk patients.</a:t>
            </a:r>
          </a:p>
          <a:p>
            <a:r>
              <a:rPr lang="en-IN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Introduce loyalty programs that provide discounts to patients who have made multiple visits within a year or spent above a certain threshold in total bills.</a:t>
            </a:r>
          </a:p>
          <a:p>
            <a:r>
              <a:rPr lang="en-IN" sz="19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 a 5-10% discount for patients who pay for their treatment in full before the service or immediately post-treatment.</a:t>
            </a:r>
          </a:p>
          <a:p>
            <a:endParaRPr lang="en-IN" sz="1900"/>
          </a:p>
        </p:txBody>
      </p:sp>
    </p:spTree>
    <p:extLst>
      <p:ext uri="{BB962C8B-B14F-4D97-AF65-F5344CB8AC3E}">
        <p14:creationId xmlns:p14="http://schemas.microsoft.com/office/powerpoint/2010/main" val="1358882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4A184-CB8D-E29C-7922-EEF41E6F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ADE614-1884-AB86-1D38-173AB200E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1900"/>
              <a:t>Consider expanding staff in high-demand departments, such as General Practice and Orthopedics, to manage patient load more effectively and reduce wait times.</a:t>
            </a:r>
          </a:p>
          <a:p>
            <a:r>
              <a:rPr lang="en-US" sz="1900"/>
              <a:t>Introduce targeted marketing campaigns to attract more patients to underperforming departments like Gastroenterology and Neurology, boosting patient visits and revenue.</a:t>
            </a:r>
          </a:p>
          <a:p>
            <a:r>
              <a:rPr lang="en-US" sz="1900"/>
              <a:t>Implement a more flexible shift schedule for doctors, especially in departments with long waiting times, to improve operational efficiency and reduce patient wait times.</a:t>
            </a:r>
          </a:p>
          <a:p>
            <a:r>
              <a:rPr lang="en-US" sz="1900"/>
              <a:t>Introduce loyalty programs or discounts for patients with frequent visits or higher bills, encouraging retention while maintaining profitability.</a:t>
            </a:r>
          </a:p>
          <a:p>
            <a:r>
              <a:rPr lang="en-US" sz="1900"/>
              <a:t>Use patient satisfaction scores to identify areas for improvement, focusing on departments with lower satisfaction ratings to enhance patient experience and retention.</a:t>
            </a:r>
            <a:endParaRPr lang="en-IN" sz="1900"/>
          </a:p>
        </p:txBody>
      </p:sp>
    </p:spTree>
    <p:extLst>
      <p:ext uri="{BB962C8B-B14F-4D97-AF65-F5344CB8AC3E}">
        <p14:creationId xmlns:p14="http://schemas.microsoft.com/office/powerpoint/2010/main" val="3372341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258148-C0FA-CBA8-3E29-5FC139F7A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22F26-0A80-D618-98A0-417920616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IN" sz="4800" b="1" dirty="0">
                <a:solidFill>
                  <a:srgbClr val="FFFFFF"/>
                </a:solidFill>
              </a:rPr>
              <a:t>Thank You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5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82F1B-BF89-ACBA-6467-D6A569A6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Introduction to Columbia Asia Hospital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8C9A08-2A07-791A-E0E5-BF49CD37B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88192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381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7A5C1-268B-FB6E-B3B9-09A7E387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OBJECTIVE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62063EF-9335-D621-99E8-93C337730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89962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8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E33D9-D70E-64E1-1C9B-01E4C7E1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67166B-2E04-BBD8-7C61-71F54D843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23913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521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4D0D7-91B5-C0A2-BB75-FCCA9254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 b="1" dirty="0">
                <a:solidFill>
                  <a:srgbClr val="FFFFFF"/>
                </a:solidFill>
              </a:rPr>
              <a:t>Department and Patient Visits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15F7-0450-0BF2-C2AC-5D56B1BA1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IN" sz="2000"/>
              <a:t>This is the list of Departments and their count of patient visits of each Department.</a:t>
            </a:r>
          </a:p>
          <a:p>
            <a:r>
              <a:rPr lang="en-IN" sz="2000"/>
              <a:t>From this, we can observe that for the “General Practice Department”, patient visits are more compared to all the departments.</a:t>
            </a:r>
          </a:p>
          <a:p>
            <a:r>
              <a:rPr lang="en-IN" sz="2000"/>
              <a:t>For the “Renal Department” the patient visits are less compared to all the departments.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33B031E-B863-0CE1-D1D7-2B4A80DD5B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403568"/>
              </p:ext>
            </p:extLst>
          </p:nvPr>
        </p:nvGraphicFramePr>
        <p:xfrm>
          <a:off x="8109502" y="473654"/>
          <a:ext cx="3615776" cy="5922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14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B0904-88E3-3EB3-7BDC-6BB22D3F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IN" b="1" dirty="0"/>
              <a:t>Patients By Age Group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FBF57-A8A8-CF6E-9E9B-23F560A6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en-IN" sz="2000" dirty="0"/>
              <a:t>This is the </a:t>
            </a:r>
            <a:r>
              <a:rPr lang="en-IN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distribution of Visits among the Age groups starting from 1-10 to 71-80. </a:t>
            </a:r>
          </a:p>
          <a:p>
            <a:r>
              <a:rPr lang="en-IN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Almost all the age groups have almost the same number of visits. </a:t>
            </a:r>
          </a:p>
          <a:p>
            <a:r>
              <a:rPr lang="en-IN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these age groups, the 21-30 age group are having high numbers of visits.</a:t>
            </a:r>
          </a:p>
          <a:p>
            <a:r>
              <a:rPr lang="en-IN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71-80 age group are having fewer visits compared to other age groups.</a:t>
            </a:r>
            <a:endParaRPr lang="en-IN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1A2706-7EC3-D059-6311-183306DE77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1439017"/>
              </p:ext>
            </p:extLst>
          </p:nvPr>
        </p:nvGraphicFramePr>
        <p:xfrm>
          <a:off x="6880610" y="717012"/>
          <a:ext cx="4737650" cy="5446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310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DA76E-8FA2-CEC3-9AEC-2E67CF92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IN" b="1"/>
              <a:t>Patients Distribution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E04F-5F72-B0EF-8925-DEE5E7F0F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lvl="0"/>
            <a:r>
              <a:rPr lang="en-IN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For the Male Gender, the No. of visits is 4705 – Highest.</a:t>
            </a:r>
          </a:p>
          <a:p>
            <a:pPr lvl="0"/>
            <a:r>
              <a:rPr lang="en-IN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For the Female Gender, the No. of visits is 4487.</a:t>
            </a:r>
          </a:p>
          <a:p>
            <a:pPr lvl="0"/>
            <a:r>
              <a:rPr lang="en-IN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For NC Gender, the No. of visits is 24 – Lowest.</a:t>
            </a:r>
          </a:p>
          <a:p>
            <a:pPr lvl="0">
              <a:spcAft>
                <a:spcPts val="800"/>
              </a:spcAft>
            </a:pPr>
            <a:r>
              <a:rPr lang="en-IN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Compared to females, Males have the highest visits.</a:t>
            </a:r>
          </a:p>
          <a:p>
            <a:endParaRPr lang="en-IN" sz="20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382215E-E5BF-B502-3D24-2ABEE893BF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468697"/>
              </p:ext>
            </p:extLst>
          </p:nvPr>
        </p:nvGraphicFramePr>
        <p:xfrm>
          <a:off x="6719367" y="2184914"/>
          <a:ext cx="4788505" cy="3755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807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5A0B3-2A2E-B3E4-2181-24E2B1E7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IN" b="1" dirty="0"/>
              <a:t>Average Waiting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32414-4965-CE2F-1EF4-BF386B8C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en-IN" sz="2000"/>
              <a:t>The average waiting time for the patient to consult a doctor is </a:t>
            </a:r>
            <a:r>
              <a:rPr lang="en-IN" sz="2000" b="1"/>
              <a:t>35.25 minutes</a:t>
            </a:r>
            <a:r>
              <a:rPr lang="en-IN" sz="2000"/>
              <a:t>.</a:t>
            </a:r>
          </a:p>
          <a:p>
            <a:r>
              <a:rPr lang="en-IN" sz="2000"/>
              <a:t>This average waiting time should be decreased to increase customer or patient satisfaction scores. If the satisfaction of patients increases, the count of the patients for the hospital also increases.</a:t>
            </a:r>
          </a:p>
          <a:p>
            <a:r>
              <a:rPr lang="en-IN" sz="2000"/>
              <a:t>The waiting time of patients and satisfaction scores are directly related to each other.</a:t>
            </a:r>
          </a:p>
          <a:p>
            <a:endParaRPr lang="en-IN" sz="2000"/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040318C3-C049-92F8-296D-C85FC160A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5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3EFA6C3-82DC-4131-9929-2523E6FD0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5BCDB-0C2F-0C33-5901-3B57FA18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5" y="609600"/>
            <a:ext cx="5816361" cy="1330839"/>
          </a:xfrm>
        </p:spPr>
        <p:txBody>
          <a:bodyPr>
            <a:normAutofit/>
          </a:bodyPr>
          <a:lstStyle/>
          <a:p>
            <a:r>
              <a:rPr lang="en-IN" b="1"/>
              <a:t>Satisfaction Score by Demographics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EC9469E-14CA-4358-BABC-CBF836A61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69680" cy="767978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48EB4C9-ACAF-4CCA-BA6E-93144319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5753" y="6027658"/>
            <a:ext cx="7906247" cy="830343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375773 w 6884912"/>
              <a:gd name="connsiteY91" fmla="*/ 199913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141123 w 6884912"/>
              <a:gd name="connsiteY100" fmla="*/ 159923 h 1161397"/>
              <a:gd name="connsiteX101" fmla="*/ 6290640 w 6884912"/>
              <a:gd name="connsiteY101" fmla="*/ 167441 h 1161397"/>
              <a:gd name="connsiteX102" fmla="*/ 6322806 w 6884912"/>
              <a:gd name="connsiteY102" fmla="*/ 213293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375773 w 6884912"/>
              <a:gd name="connsiteY90" fmla="*/ 199913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141123 w 6884912"/>
              <a:gd name="connsiteY99" fmla="*/ 159923 h 1161397"/>
              <a:gd name="connsiteX100" fmla="*/ 6290640 w 6884912"/>
              <a:gd name="connsiteY100" fmla="*/ 167441 h 1161397"/>
              <a:gd name="connsiteX101" fmla="*/ 6322806 w 6884912"/>
              <a:gd name="connsiteY101" fmla="*/ 213293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51408 w 6884912"/>
              <a:gd name="connsiteY11" fmla="*/ 984938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26340 w 6884912"/>
              <a:gd name="connsiteY38" fmla="*/ 638496 h 1161397"/>
              <a:gd name="connsiteX39" fmla="*/ 1731986 w 6884912"/>
              <a:gd name="connsiteY39" fmla="*/ 589682 h 1161397"/>
              <a:gd name="connsiteX40" fmla="*/ 1927935 w 6884912"/>
              <a:gd name="connsiteY40" fmla="*/ 628540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830398 w 6884912"/>
              <a:gd name="connsiteY66" fmla="*/ 188383 h 1161397"/>
              <a:gd name="connsiteX67" fmla="*/ 3834360 w 6884912"/>
              <a:gd name="connsiteY67" fmla="*/ 188992 h 1161397"/>
              <a:gd name="connsiteX68" fmla="*/ 3843715 w 6884912"/>
              <a:gd name="connsiteY68" fmla="*/ 188752 h 1161397"/>
              <a:gd name="connsiteX69" fmla="*/ 3842609 w 6884912"/>
              <a:gd name="connsiteY69" fmla="*/ 197386 h 1161397"/>
              <a:gd name="connsiteX70" fmla="*/ 3853961 w 6884912"/>
              <a:gd name="connsiteY70" fmla="*/ 213380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289361 w 6884912"/>
              <a:gd name="connsiteY78" fmla="*/ 196642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375773 w 6884912"/>
              <a:gd name="connsiteY89" fmla="*/ 199913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141123 w 6884912"/>
              <a:gd name="connsiteY98" fmla="*/ 159923 h 1161397"/>
              <a:gd name="connsiteX99" fmla="*/ 6290640 w 6884912"/>
              <a:gd name="connsiteY99" fmla="*/ 167441 h 1161397"/>
              <a:gd name="connsiteX100" fmla="*/ 6322806 w 6884912"/>
              <a:gd name="connsiteY100" fmla="*/ 213293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12111 w 6884912"/>
              <a:gd name="connsiteY7" fmla="*/ 1085599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51408 w 6884912"/>
              <a:gd name="connsiteY10" fmla="*/ 984938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26340 w 6884912"/>
              <a:gd name="connsiteY37" fmla="*/ 638496 h 1161397"/>
              <a:gd name="connsiteX38" fmla="*/ 1731986 w 6884912"/>
              <a:gd name="connsiteY38" fmla="*/ 589682 h 1161397"/>
              <a:gd name="connsiteX39" fmla="*/ 1927935 w 6884912"/>
              <a:gd name="connsiteY39" fmla="*/ 628540 h 1161397"/>
              <a:gd name="connsiteX40" fmla="*/ 2039075 w 6884912"/>
              <a:gd name="connsiteY40" fmla="*/ 599964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830398 w 6884912"/>
              <a:gd name="connsiteY65" fmla="*/ 188383 h 1161397"/>
              <a:gd name="connsiteX66" fmla="*/ 3834360 w 6884912"/>
              <a:gd name="connsiteY66" fmla="*/ 188992 h 1161397"/>
              <a:gd name="connsiteX67" fmla="*/ 3843715 w 6884912"/>
              <a:gd name="connsiteY67" fmla="*/ 188752 h 1161397"/>
              <a:gd name="connsiteX68" fmla="*/ 3842609 w 6884912"/>
              <a:gd name="connsiteY68" fmla="*/ 197386 h 1161397"/>
              <a:gd name="connsiteX69" fmla="*/ 3853961 w 6884912"/>
              <a:gd name="connsiteY69" fmla="*/ 213380 h 1161397"/>
              <a:gd name="connsiteX70" fmla="*/ 3907640 w 6884912"/>
              <a:gd name="connsiteY70" fmla="*/ 207568 h 1161397"/>
              <a:gd name="connsiteX71" fmla="*/ 3910449 w 6884912"/>
              <a:gd name="connsiteY71" fmla="*/ 197808 h 1161397"/>
              <a:gd name="connsiteX72" fmla="*/ 3917197 w 6884912"/>
              <a:gd name="connsiteY72" fmla="*/ 196121 h 1161397"/>
              <a:gd name="connsiteX73" fmla="*/ 3922400 w 6884912"/>
              <a:gd name="connsiteY73" fmla="*/ 205056 h 1161397"/>
              <a:gd name="connsiteX74" fmla="*/ 4013061 w 6884912"/>
              <a:gd name="connsiteY74" fmla="*/ 224874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289361 w 6884912"/>
              <a:gd name="connsiteY77" fmla="*/ 196642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375773 w 6884912"/>
              <a:gd name="connsiteY88" fmla="*/ 199913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141123 w 6884912"/>
              <a:gd name="connsiteY97" fmla="*/ 159923 h 1161397"/>
              <a:gd name="connsiteX98" fmla="*/ 6290640 w 6884912"/>
              <a:gd name="connsiteY98" fmla="*/ 167441 h 1161397"/>
              <a:gd name="connsiteX99" fmla="*/ 6322806 w 6884912"/>
              <a:gd name="connsiteY99" fmla="*/ 213293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67875 w 6884912"/>
              <a:gd name="connsiteY7" fmla="*/ 1051976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213420 w 6884912"/>
              <a:gd name="connsiteY6" fmla="*/ 1056868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26340 w 6884912"/>
              <a:gd name="connsiteY33" fmla="*/ 638496 h 1161397"/>
              <a:gd name="connsiteX34" fmla="*/ 1731986 w 6884912"/>
              <a:gd name="connsiteY34" fmla="*/ 589682 h 1161397"/>
              <a:gd name="connsiteX35" fmla="*/ 1927935 w 6884912"/>
              <a:gd name="connsiteY35" fmla="*/ 628540 h 1161397"/>
              <a:gd name="connsiteX36" fmla="*/ 2039075 w 6884912"/>
              <a:gd name="connsiteY36" fmla="*/ 599964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561265 w 6884912"/>
              <a:gd name="connsiteY45" fmla="*/ 450623 h 1161397"/>
              <a:gd name="connsiteX46" fmla="*/ 2594349 w 6884912"/>
              <a:gd name="connsiteY46" fmla="*/ 443884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830398 w 6884912"/>
              <a:gd name="connsiteY61" fmla="*/ 188383 h 1161397"/>
              <a:gd name="connsiteX62" fmla="*/ 3834360 w 6884912"/>
              <a:gd name="connsiteY62" fmla="*/ 188992 h 1161397"/>
              <a:gd name="connsiteX63" fmla="*/ 3843715 w 6884912"/>
              <a:gd name="connsiteY63" fmla="*/ 188752 h 1161397"/>
              <a:gd name="connsiteX64" fmla="*/ 3842609 w 6884912"/>
              <a:gd name="connsiteY64" fmla="*/ 197386 h 1161397"/>
              <a:gd name="connsiteX65" fmla="*/ 3853961 w 6884912"/>
              <a:gd name="connsiteY65" fmla="*/ 213380 h 1161397"/>
              <a:gd name="connsiteX66" fmla="*/ 3907640 w 6884912"/>
              <a:gd name="connsiteY66" fmla="*/ 207568 h 1161397"/>
              <a:gd name="connsiteX67" fmla="*/ 3910449 w 6884912"/>
              <a:gd name="connsiteY67" fmla="*/ 197808 h 1161397"/>
              <a:gd name="connsiteX68" fmla="*/ 3917197 w 6884912"/>
              <a:gd name="connsiteY68" fmla="*/ 196121 h 1161397"/>
              <a:gd name="connsiteX69" fmla="*/ 3922400 w 6884912"/>
              <a:gd name="connsiteY69" fmla="*/ 205056 h 1161397"/>
              <a:gd name="connsiteX70" fmla="*/ 4013061 w 6884912"/>
              <a:gd name="connsiteY70" fmla="*/ 224874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289361 w 6884912"/>
              <a:gd name="connsiteY73" fmla="*/ 196642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375773 w 6884912"/>
              <a:gd name="connsiteY84" fmla="*/ 199913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141123 w 6884912"/>
              <a:gd name="connsiteY93" fmla="*/ 159923 h 1161397"/>
              <a:gd name="connsiteX94" fmla="*/ 6290640 w 6884912"/>
              <a:gd name="connsiteY94" fmla="*/ 167441 h 1161397"/>
              <a:gd name="connsiteX95" fmla="*/ 6322806 w 6884912"/>
              <a:gd name="connsiteY95" fmla="*/ 213293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66947 w 6884912"/>
              <a:gd name="connsiteY16" fmla="*/ 700762 h 1161397"/>
              <a:gd name="connsiteX17" fmla="*/ 1178135 w 6884912"/>
              <a:gd name="connsiteY17" fmla="*/ 698631 h 1161397"/>
              <a:gd name="connsiteX18" fmla="*/ 1178301 w 6884912"/>
              <a:gd name="connsiteY18" fmla="*/ 698094 h 1161397"/>
              <a:gd name="connsiteX19" fmla="*/ 1242716 w 6884912"/>
              <a:gd name="connsiteY19" fmla="*/ 698052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26340 w 6884912"/>
              <a:gd name="connsiteY32" fmla="*/ 638496 h 1161397"/>
              <a:gd name="connsiteX33" fmla="*/ 1731986 w 6884912"/>
              <a:gd name="connsiteY33" fmla="*/ 589682 h 1161397"/>
              <a:gd name="connsiteX34" fmla="*/ 1927935 w 6884912"/>
              <a:gd name="connsiteY34" fmla="*/ 628540 h 1161397"/>
              <a:gd name="connsiteX35" fmla="*/ 2039075 w 6884912"/>
              <a:gd name="connsiteY35" fmla="*/ 599964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561265 w 6884912"/>
              <a:gd name="connsiteY44" fmla="*/ 450623 h 1161397"/>
              <a:gd name="connsiteX45" fmla="*/ 2594349 w 6884912"/>
              <a:gd name="connsiteY45" fmla="*/ 443884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830398 w 6884912"/>
              <a:gd name="connsiteY60" fmla="*/ 188383 h 1161397"/>
              <a:gd name="connsiteX61" fmla="*/ 3834360 w 6884912"/>
              <a:gd name="connsiteY61" fmla="*/ 188992 h 1161397"/>
              <a:gd name="connsiteX62" fmla="*/ 3843715 w 6884912"/>
              <a:gd name="connsiteY62" fmla="*/ 188752 h 1161397"/>
              <a:gd name="connsiteX63" fmla="*/ 3842609 w 6884912"/>
              <a:gd name="connsiteY63" fmla="*/ 197386 h 1161397"/>
              <a:gd name="connsiteX64" fmla="*/ 3853961 w 6884912"/>
              <a:gd name="connsiteY64" fmla="*/ 213380 h 1161397"/>
              <a:gd name="connsiteX65" fmla="*/ 3907640 w 6884912"/>
              <a:gd name="connsiteY65" fmla="*/ 207568 h 1161397"/>
              <a:gd name="connsiteX66" fmla="*/ 3910449 w 6884912"/>
              <a:gd name="connsiteY66" fmla="*/ 197808 h 1161397"/>
              <a:gd name="connsiteX67" fmla="*/ 3917197 w 6884912"/>
              <a:gd name="connsiteY67" fmla="*/ 196121 h 1161397"/>
              <a:gd name="connsiteX68" fmla="*/ 3922400 w 6884912"/>
              <a:gd name="connsiteY68" fmla="*/ 205056 h 1161397"/>
              <a:gd name="connsiteX69" fmla="*/ 4013061 w 6884912"/>
              <a:gd name="connsiteY69" fmla="*/ 224874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289361 w 6884912"/>
              <a:gd name="connsiteY72" fmla="*/ 196642 h 1161397"/>
              <a:gd name="connsiteX73" fmla="*/ 4498913 w 6884912"/>
              <a:gd name="connsiteY73" fmla="*/ 118915 h 1161397"/>
              <a:gd name="connsiteX74" fmla="*/ 4617330 w 6884912"/>
              <a:gd name="connsiteY74" fmla="*/ 111163 h 1161397"/>
              <a:gd name="connsiteX75" fmla="*/ 4659778 w 6884912"/>
              <a:gd name="connsiteY75" fmla="*/ 118219 h 1161397"/>
              <a:gd name="connsiteX76" fmla="*/ 4730870 w 6884912"/>
              <a:gd name="connsiteY76" fmla="*/ 129432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375773 w 6884912"/>
              <a:gd name="connsiteY83" fmla="*/ 199913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141123 w 6884912"/>
              <a:gd name="connsiteY92" fmla="*/ 159923 h 1161397"/>
              <a:gd name="connsiteX93" fmla="*/ 6290640 w 6884912"/>
              <a:gd name="connsiteY93" fmla="*/ 167441 h 1161397"/>
              <a:gd name="connsiteX94" fmla="*/ 6322806 w 6884912"/>
              <a:gd name="connsiteY94" fmla="*/ 213293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78135 w 6884912"/>
              <a:gd name="connsiteY16" fmla="*/ 698631 h 1161397"/>
              <a:gd name="connsiteX17" fmla="*/ 1178301 w 6884912"/>
              <a:gd name="connsiteY17" fmla="*/ 698094 h 1161397"/>
              <a:gd name="connsiteX18" fmla="*/ 1242716 w 6884912"/>
              <a:gd name="connsiteY18" fmla="*/ 698052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40054 w 6884912"/>
              <a:gd name="connsiteY22" fmla="*/ 614022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26340 w 6884912"/>
              <a:gd name="connsiteY31" fmla="*/ 638496 h 1161397"/>
              <a:gd name="connsiteX32" fmla="*/ 1731986 w 6884912"/>
              <a:gd name="connsiteY32" fmla="*/ 589682 h 1161397"/>
              <a:gd name="connsiteX33" fmla="*/ 1927935 w 6884912"/>
              <a:gd name="connsiteY33" fmla="*/ 628540 h 1161397"/>
              <a:gd name="connsiteX34" fmla="*/ 2039075 w 6884912"/>
              <a:gd name="connsiteY34" fmla="*/ 599964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561265 w 6884912"/>
              <a:gd name="connsiteY43" fmla="*/ 450623 h 1161397"/>
              <a:gd name="connsiteX44" fmla="*/ 2594349 w 6884912"/>
              <a:gd name="connsiteY44" fmla="*/ 443884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830398 w 6884912"/>
              <a:gd name="connsiteY59" fmla="*/ 188383 h 1161397"/>
              <a:gd name="connsiteX60" fmla="*/ 3834360 w 6884912"/>
              <a:gd name="connsiteY60" fmla="*/ 188992 h 1161397"/>
              <a:gd name="connsiteX61" fmla="*/ 3843715 w 6884912"/>
              <a:gd name="connsiteY61" fmla="*/ 188752 h 1161397"/>
              <a:gd name="connsiteX62" fmla="*/ 3842609 w 6884912"/>
              <a:gd name="connsiteY62" fmla="*/ 197386 h 1161397"/>
              <a:gd name="connsiteX63" fmla="*/ 3853961 w 6884912"/>
              <a:gd name="connsiteY63" fmla="*/ 213380 h 1161397"/>
              <a:gd name="connsiteX64" fmla="*/ 3907640 w 6884912"/>
              <a:gd name="connsiteY64" fmla="*/ 207568 h 1161397"/>
              <a:gd name="connsiteX65" fmla="*/ 3910449 w 6884912"/>
              <a:gd name="connsiteY65" fmla="*/ 197808 h 1161397"/>
              <a:gd name="connsiteX66" fmla="*/ 3917197 w 6884912"/>
              <a:gd name="connsiteY66" fmla="*/ 196121 h 1161397"/>
              <a:gd name="connsiteX67" fmla="*/ 3922400 w 6884912"/>
              <a:gd name="connsiteY67" fmla="*/ 205056 h 1161397"/>
              <a:gd name="connsiteX68" fmla="*/ 4013061 w 6884912"/>
              <a:gd name="connsiteY68" fmla="*/ 224874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289361 w 6884912"/>
              <a:gd name="connsiteY71" fmla="*/ 196642 h 1161397"/>
              <a:gd name="connsiteX72" fmla="*/ 4498913 w 6884912"/>
              <a:gd name="connsiteY72" fmla="*/ 118915 h 1161397"/>
              <a:gd name="connsiteX73" fmla="*/ 4617330 w 6884912"/>
              <a:gd name="connsiteY73" fmla="*/ 111163 h 1161397"/>
              <a:gd name="connsiteX74" fmla="*/ 4659778 w 6884912"/>
              <a:gd name="connsiteY74" fmla="*/ 118219 h 1161397"/>
              <a:gd name="connsiteX75" fmla="*/ 4730870 w 6884912"/>
              <a:gd name="connsiteY75" fmla="*/ 129432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375773 w 6884912"/>
              <a:gd name="connsiteY82" fmla="*/ 199913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141123 w 6884912"/>
              <a:gd name="connsiteY91" fmla="*/ 159923 h 1161397"/>
              <a:gd name="connsiteX92" fmla="*/ 6290640 w 6884912"/>
              <a:gd name="connsiteY92" fmla="*/ 167441 h 1161397"/>
              <a:gd name="connsiteX93" fmla="*/ 6322806 w 6884912"/>
              <a:gd name="connsiteY93" fmla="*/ 213293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178301 w 6884912"/>
              <a:gd name="connsiteY16" fmla="*/ 698094 h 1161397"/>
              <a:gd name="connsiteX17" fmla="*/ 1242716 w 6884912"/>
              <a:gd name="connsiteY17" fmla="*/ 698052 h 1161397"/>
              <a:gd name="connsiteX18" fmla="*/ 1299977 w 6884912"/>
              <a:gd name="connsiteY18" fmla="*/ 639196 h 1161397"/>
              <a:gd name="connsiteX19" fmla="*/ 1326190 w 6884912"/>
              <a:gd name="connsiteY19" fmla="*/ 625955 h 1161397"/>
              <a:gd name="connsiteX20" fmla="*/ 1339600 w 6884912"/>
              <a:gd name="connsiteY20" fmla="*/ 616295 h 1161397"/>
              <a:gd name="connsiteX21" fmla="*/ 1340054 w 6884912"/>
              <a:gd name="connsiteY21" fmla="*/ 614022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26340 w 6884912"/>
              <a:gd name="connsiteY30" fmla="*/ 638496 h 1161397"/>
              <a:gd name="connsiteX31" fmla="*/ 1731986 w 6884912"/>
              <a:gd name="connsiteY31" fmla="*/ 589682 h 1161397"/>
              <a:gd name="connsiteX32" fmla="*/ 1927935 w 6884912"/>
              <a:gd name="connsiteY32" fmla="*/ 628540 h 1161397"/>
              <a:gd name="connsiteX33" fmla="*/ 2039075 w 6884912"/>
              <a:gd name="connsiteY33" fmla="*/ 599964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561265 w 6884912"/>
              <a:gd name="connsiteY42" fmla="*/ 450623 h 1161397"/>
              <a:gd name="connsiteX43" fmla="*/ 2594349 w 6884912"/>
              <a:gd name="connsiteY43" fmla="*/ 443884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830398 w 6884912"/>
              <a:gd name="connsiteY58" fmla="*/ 188383 h 1161397"/>
              <a:gd name="connsiteX59" fmla="*/ 3834360 w 6884912"/>
              <a:gd name="connsiteY59" fmla="*/ 188992 h 1161397"/>
              <a:gd name="connsiteX60" fmla="*/ 3843715 w 6884912"/>
              <a:gd name="connsiteY60" fmla="*/ 188752 h 1161397"/>
              <a:gd name="connsiteX61" fmla="*/ 3842609 w 6884912"/>
              <a:gd name="connsiteY61" fmla="*/ 197386 h 1161397"/>
              <a:gd name="connsiteX62" fmla="*/ 3853961 w 6884912"/>
              <a:gd name="connsiteY62" fmla="*/ 213380 h 1161397"/>
              <a:gd name="connsiteX63" fmla="*/ 3907640 w 6884912"/>
              <a:gd name="connsiteY63" fmla="*/ 207568 h 1161397"/>
              <a:gd name="connsiteX64" fmla="*/ 3910449 w 6884912"/>
              <a:gd name="connsiteY64" fmla="*/ 197808 h 1161397"/>
              <a:gd name="connsiteX65" fmla="*/ 3917197 w 6884912"/>
              <a:gd name="connsiteY65" fmla="*/ 196121 h 1161397"/>
              <a:gd name="connsiteX66" fmla="*/ 3922400 w 6884912"/>
              <a:gd name="connsiteY66" fmla="*/ 205056 h 1161397"/>
              <a:gd name="connsiteX67" fmla="*/ 4013061 w 6884912"/>
              <a:gd name="connsiteY67" fmla="*/ 224874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289361 w 6884912"/>
              <a:gd name="connsiteY70" fmla="*/ 196642 h 1161397"/>
              <a:gd name="connsiteX71" fmla="*/ 4498913 w 6884912"/>
              <a:gd name="connsiteY71" fmla="*/ 118915 h 1161397"/>
              <a:gd name="connsiteX72" fmla="*/ 4617330 w 6884912"/>
              <a:gd name="connsiteY72" fmla="*/ 111163 h 1161397"/>
              <a:gd name="connsiteX73" fmla="*/ 4659778 w 6884912"/>
              <a:gd name="connsiteY73" fmla="*/ 118219 h 1161397"/>
              <a:gd name="connsiteX74" fmla="*/ 4730870 w 6884912"/>
              <a:gd name="connsiteY74" fmla="*/ 129432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375773 w 6884912"/>
              <a:gd name="connsiteY81" fmla="*/ 199913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5960732 w 6884912"/>
              <a:gd name="connsiteY88" fmla="*/ 220708 h 1161397"/>
              <a:gd name="connsiteX89" fmla="*/ 6029542 w 6884912"/>
              <a:gd name="connsiteY89" fmla="*/ 210339 h 1161397"/>
              <a:gd name="connsiteX90" fmla="*/ 6141123 w 6884912"/>
              <a:gd name="connsiteY90" fmla="*/ 159923 h 1161397"/>
              <a:gd name="connsiteX91" fmla="*/ 6290640 w 6884912"/>
              <a:gd name="connsiteY91" fmla="*/ 167441 h 1161397"/>
              <a:gd name="connsiteX92" fmla="*/ 6322806 w 6884912"/>
              <a:gd name="connsiteY92" fmla="*/ 213293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7166 w 6884912"/>
              <a:gd name="connsiteY14" fmla="*/ 744338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0947-4616-6ABC-C30E-0B4D90A9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25" y="2194101"/>
            <a:ext cx="5816362" cy="3908587"/>
          </a:xfrm>
        </p:spPr>
        <p:txBody>
          <a:bodyPr>
            <a:normAutofit/>
          </a:bodyPr>
          <a:lstStyle/>
          <a:p>
            <a:pPr lvl="0"/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this graph, we can observe the relationship between the Demographics Race and Satisfaction Score of the Patient. </a:t>
            </a:r>
          </a:p>
          <a:p>
            <a:pPr lvl="0"/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the Demographics Race of “</a:t>
            </a:r>
            <a:r>
              <a:rPr lang="en-IN" sz="20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Pacific Islander”,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 have the Highest Satisfaction Score of the patients.</a:t>
            </a:r>
          </a:p>
          <a:p>
            <a:pPr lvl="0">
              <a:spcAft>
                <a:spcPts val="800"/>
              </a:spcAft>
            </a:pP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the Age Demographics Race of “</a:t>
            </a:r>
            <a:r>
              <a:rPr lang="en-IN" sz="20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or More Races”,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 have the Lowest Satisfaction Score of the Patient.</a:t>
            </a:r>
          </a:p>
          <a:p>
            <a:endParaRPr lang="en-IN" sz="20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2CC65D-C139-47ED-87E3-53C6C95452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7790484"/>
              </p:ext>
            </p:extLst>
          </p:nvPr>
        </p:nvGraphicFramePr>
        <p:xfrm>
          <a:off x="723899" y="1180530"/>
          <a:ext cx="4029075" cy="4922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993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1174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Aptos Narrow</vt:lpstr>
      <vt:lpstr>Arial</vt:lpstr>
      <vt:lpstr>Wingdings</vt:lpstr>
      <vt:lpstr>Office Theme</vt:lpstr>
      <vt:lpstr>Columbia Asia Hospital Analysis</vt:lpstr>
      <vt:lpstr>Introduction to Columbia Asia Hospital</vt:lpstr>
      <vt:lpstr>OBJECTIVE</vt:lpstr>
      <vt:lpstr>PROBLEM STATEMENT</vt:lpstr>
      <vt:lpstr>Department and Patient Visits </vt:lpstr>
      <vt:lpstr>Patients By Age Group </vt:lpstr>
      <vt:lpstr>Patients Distribution By Gender</vt:lpstr>
      <vt:lpstr>Average Waiting Time </vt:lpstr>
      <vt:lpstr>Satisfaction Score by Demographics</vt:lpstr>
      <vt:lpstr>Satisfaction Score of Age Groups</vt:lpstr>
      <vt:lpstr>Revenue of Departments</vt:lpstr>
      <vt:lpstr>Distribution of Doctors in Departments</vt:lpstr>
      <vt:lpstr>Waiting Time in Department</vt:lpstr>
      <vt:lpstr>Discounts </vt:lpstr>
      <vt:lpstr>Recommendations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 Kumar Shapuram</dc:creator>
  <cp:lastModifiedBy>Shiva Kumar Shapuram</cp:lastModifiedBy>
  <cp:revision>10</cp:revision>
  <dcterms:created xsi:type="dcterms:W3CDTF">2025-03-03T21:20:19Z</dcterms:created>
  <dcterms:modified xsi:type="dcterms:W3CDTF">2025-03-04T07:09:02Z</dcterms:modified>
</cp:coreProperties>
</file>