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5" r:id="rId14"/>
    <p:sldId id="26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953C-6A2A-CDD0-0A9A-8B6A8F9E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AEABB-AC04-910E-B501-593041DB9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4C9A-2EBC-C4D4-5D6A-1C9888DB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741C-5999-6914-CF7B-7F315590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980C-0F4C-C9C3-18B2-7B6FF805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1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1773-506F-CE9E-4B07-D0B7ACB3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B1B6-F8DA-4FBC-6DB6-87A050CF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844E-17D9-66AE-9F58-6DDD9C4E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471C-FA12-1C0E-8A60-CC88DD19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BCBA-5190-0DE2-6D8C-6E53756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F339-BA18-33EB-D547-CF0A0D53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A8D0C-CA7A-F63C-603E-30E71CE2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C510E-13D7-9FA1-0DFA-CF38E3A0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2CBE7-A1BC-99CC-98A7-055EC90B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DC4C-1110-DB51-94B2-19BEC94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578E-7593-F7B9-D32A-1A2098F3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F53B-2115-59FC-7AA4-F3E8DB18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58F6-13E1-E8AD-0CBC-7F12705C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D806-329B-F1F6-45DF-FADB9A7E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DA04-B902-1243-9A39-2E38B4D8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5480-A130-8BE9-DA30-6153A936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1EEC-B479-DB9E-EB9E-ECF0EACF1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32E1-16A2-00E7-3C0C-94C31BB8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8C53-163B-6C1C-0864-BFE858D9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ACFE-2A22-E48C-620A-C8F403F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6D83-1D41-BBA6-97D9-DD7FE798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512B-08C5-6863-1348-E1BBDAF9D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5D4FE-A4DC-A8BA-6D37-15B9AE12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B52A-7957-E7AA-C63A-30FF0EB7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56D1-5379-02B7-292A-1879BE8C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BD01-C3BE-8C53-4B92-B0B6D29E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DAF9-CA50-B145-EAF0-450A59CA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07F7A-5343-935A-8000-7D980C69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9528-163D-452E-2F81-F881893B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C538E-50E9-548D-1A3C-0C52A8EC9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416DA-F43A-BB6B-A81D-323B78A2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4FCBC-25BB-3DD0-C727-C787EB8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869C-7D10-D8DE-FE06-51170E4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B710B-C436-264C-2E28-20345884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6E00-A836-E015-22E8-F5BF271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F45FE-DAE6-7EBB-C2D8-0E4CF4E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DF680-47E3-C041-1789-022A703C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BA449-3AC8-353B-A3A4-36119540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23575-3CEB-692C-7DA8-A00A5B20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792D3-3B16-3E6C-07CA-F25A0B83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7843-569F-73EC-1295-5C744418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B04-367F-24D8-2555-3AA19332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1F26-D627-D918-E098-D6A9827D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750A8-3B29-C4BF-E256-6B919EC5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34ED-0BCB-782A-143A-269AED9E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B6AF2-1A59-DD67-5DB4-A37263B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161DD-27C8-54F7-CA37-83CB3817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5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DB0-F39B-BE27-9BC3-8660E4C8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7C4F7-BCC2-B319-A3C7-3FFC17FA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0E71C-D912-DA7D-E9BE-46A3BAE4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EDC0F-8BD9-798D-4E76-3677A9F8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557D-7A30-3D9A-312A-39B2133A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3E8EC-79F5-42A1-4C4F-9CECF80D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3EDDE-718C-29B7-8E16-11292EBD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E08C-C0B4-4E1F-50BB-DB50F554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BFB0-1366-283C-E55A-F42780F0E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C1DC2-36B9-45E9-965C-B7E41914CC9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5F7D-C4FF-E42F-9740-28549B388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53F4-8779-1571-FB00-01021947E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34B55-E8C8-408F-8707-4FA6C54F3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D005C-FCF9-7DC2-2990-650F3F38EDF2}"/>
              </a:ext>
            </a:extLst>
          </p:cNvPr>
          <p:cNvSpPr txBox="1"/>
          <p:nvPr/>
        </p:nvSpPr>
        <p:spPr>
          <a:xfrm>
            <a:off x="619760" y="193040"/>
            <a:ext cx="10871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</a:p>
          <a:p>
            <a:r>
              <a:rPr lang="en-IN" sz="2000" dirty="0"/>
              <a:t>TITLE: Average lead time between request date and completion date for all orders</a:t>
            </a:r>
          </a:p>
          <a:p>
            <a:r>
              <a:rPr lang="en-IN" dirty="0"/>
              <a:t>METHOD </a:t>
            </a:r>
            <a:r>
              <a:rPr lang="en-IN" dirty="0" err="1"/>
              <a:t>USED:Checked</a:t>
            </a:r>
            <a:r>
              <a:rPr lang="en-IN" dirty="0"/>
              <a:t> both in pivot table and normally(average of the new column i.e., (work data –</a:t>
            </a:r>
            <a:r>
              <a:rPr lang="en-IN" dirty="0" err="1"/>
              <a:t>req</a:t>
            </a:r>
            <a:r>
              <a:rPr lang="en-IN" dirty="0"/>
              <a:t> date)</a:t>
            </a:r>
          </a:p>
          <a:p>
            <a:r>
              <a:rPr lang="en-IN" dirty="0" err="1"/>
              <a:t>ANALYSIS:The</a:t>
            </a:r>
            <a:r>
              <a:rPr lang="en-IN" dirty="0"/>
              <a:t> average lead time between request date and completion date for all orders is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-6276.824</a:t>
            </a:r>
            <a:r>
              <a:rPr lang="en-IN" dirty="0"/>
              <a:t>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19DB40-971E-8518-ACBB-043D31BE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44688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896D7-CD08-297D-B9C6-1DEA41DB73C1}"/>
              </a:ext>
            </a:extLst>
          </p:cNvPr>
          <p:cNvSpPr txBox="1"/>
          <p:nvPr/>
        </p:nvSpPr>
        <p:spPr>
          <a:xfrm>
            <a:off x="619760" y="193040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</a:t>
            </a:r>
          </a:p>
          <a:p>
            <a:r>
              <a:rPr lang="en-IN" dirty="0"/>
              <a:t>TITLE:MOST COMMON TYPE OF SERVICE REQUESTED IN EACH DISTRICT</a:t>
            </a:r>
          </a:p>
          <a:p>
            <a:r>
              <a:rPr lang="en-IN" dirty="0"/>
              <a:t>METHOD USED:PIVOT TABLE</a:t>
            </a:r>
          </a:p>
          <a:p>
            <a:r>
              <a:rPr lang="en-IN" dirty="0"/>
              <a:t>ANALYSIS: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B5BADC-11AC-3CBD-AE8C-3E3873A39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393369"/>
            <a:ext cx="9560560" cy="5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E5D067-398E-C971-0822-3F58E278A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49276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0109B9-DAAB-37C1-516D-FBF40037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904240"/>
            <a:ext cx="10132907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31A4F-DC5A-8454-2D8A-04D5C7E53388}"/>
              </a:ext>
            </a:extLst>
          </p:cNvPr>
          <p:cNvSpPr txBox="1"/>
          <p:nvPr/>
        </p:nvSpPr>
        <p:spPr>
          <a:xfrm>
            <a:off x="619760" y="193040"/>
            <a:ext cx="1087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8.</a:t>
            </a:r>
          </a:p>
          <a:p>
            <a:r>
              <a:rPr lang="en-IN" dirty="0"/>
              <a:t>TITLE:DISTRIBUTION OF PAYMENT TYPES FOR WITH AND WITHOUT WARRANTY LABOUR</a:t>
            </a:r>
          </a:p>
          <a:p>
            <a:r>
              <a:rPr lang="en-IN" dirty="0"/>
              <a:t>METHOD USED:PIVOT TABLE</a:t>
            </a:r>
          </a:p>
          <a:p>
            <a:r>
              <a:rPr lang="en-IN" dirty="0" err="1"/>
              <a:t>ANALYSIS:When</a:t>
            </a:r>
            <a:r>
              <a:rPr lang="en-IN" dirty="0"/>
              <a:t> there is warranty labour, The work orders used only WARRANTY payment type.</a:t>
            </a:r>
          </a:p>
          <a:p>
            <a:r>
              <a:rPr lang="en-IN" dirty="0"/>
              <a:t>When there is no warranty labour, the work orders are of ACCOUNT, COD, CREDIT, PO.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0640B0-4225-89AB-A429-AE67A2AC1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582509"/>
            <a:ext cx="904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0F0426-93E2-5C5C-5DD4-C443591DF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752474"/>
            <a:ext cx="9987280" cy="56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28603-9DF1-BD05-B370-7F4EDDADBA98}"/>
              </a:ext>
            </a:extLst>
          </p:cNvPr>
          <p:cNvSpPr txBox="1"/>
          <p:nvPr/>
        </p:nvSpPr>
        <p:spPr>
          <a:xfrm>
            <a:off x="1117600" y="162560"/>
            <a:ext cx="169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9.DASHBOARD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436A53-B855-FA19-7834-14208D8D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531892"/>
            <a:ext cx="11043920" cy="61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D1F58F-0112-014D-909E-3E091A19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2875"/>
            <a:ext cx="11684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3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20E32B-37EC-F2DB-6E67-75806BCFB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0" y="625792"/>
            <a:ext cx="9966960" cy="56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5B989-5D46-7C38-9723-28744E708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785494"/>
            <a:ext cx="10596880" cy="5960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14498-0F7D-18D0-01A4-663E025D5F31}"/>
              </a:ext>
            </a:extLst>
          </p:cNvPr>
          <p:cNvSpPr txBox="1"/>
          <p:nvPr/>
        </p:nvSpPr>
        <p:spPr>
          <a:xfrm>
            <a:off x="1270000" y="182880"/>
            <a:ext cx="24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 METHOD:</a:t>
            </a:r>
          </a:p>
        </p:txBody>
      </p:sp>
    </p:spTree>
    <p:extLst>
      <p:ext uri="{BB962C8B-B14F-4D97-AF65-F5344CB8AC3E}">
        <p14:creationId xmlns:p14="http://schemas.microsoft.com/office/powerpoint/2010/main" val="302834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0E8004-C134-A820-62FA-BD1D3AC21226}"/>
              </a:ext>
            </a:extLst>
          </p:cNvPr>
          <p:cNvSpPr txBox="1"/>
          <p:nvPr/>
        </p:nvSpPr>
        <p:spPr>
          <a:xfrm>
            <a:off x="619760" y="193040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</a:t>
            </a:r>
          </a:p>
          <a:p>
            <a:r>
              <a:rPr lang="en-IN" dirty="0"/>
              <a:t>TITLE: DISTRICT WITH HIGHEST NUMBER OF RUSH JOBS</a:t>
            </a:r>
          </a:p>
          <a:p>
            <a:r>
              <a:rPr lang="en-IN" dirty="0"/>
              <a:t>METHOD USED: Pivot table</a:t>
            </a:r>
          </a:p>
          <a:p>
            <a:r>
              <a:rPr lang="en-IN" dirty="0"/>
              <a:t>OBSERVATION: North-west is the district with  the highest number of rush jobs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D9B0F7-34D9-F312-4B4C-D531D442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0" y="1768247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5EA41F-05A2-5854-0D77-D0415707663C}"/>
              </a:ext>
            </a:extLst>
          </p:cNvPr>
          <p:cNvSpPr txBox="1"/>
          <p:nvPr/>
        </p:nvSpPr>
        <p:spPr>
          <a:xfrm>
            <a:off x="619760" y="193040"/>
            <a:ext cx="1087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</a:t>
            </a:r>
          </a:p>
          <a:p>
            <a:r>
              <a:rPr lang="en-IN" dirty="0"/>
              <a:t>TITLE:DIFFERENCE BETWEEN AVERAGE LABOUR HOURS BETWEEN RUSH AND NON RUSH JOBS</a:t>
            </a:r>
          </a:p>
          <a:p>
            <a:r>
              <a:rPr lang="en-IN" dirty="0"/>
              <a:t>METHOD </a:t>
            </a:r>
            <a:r>
              <a:rPr lang="en-IN" dirty="0" err="1"/>
              <a:t>USED:Pivot</a:t>
            </a:r>
            <a:r>
              <a:rPr lang="en-IN" dirty="0"/>
              <a:t> table</a:t>
            </a:r>
          </a:p>
          <a:p>
            <a:r>
              <a:rPr lang="en-IN" dirty="0" err="1"/>
              <a:t>OBSERVATION:Difference</a:t>
            </a:r>
            <a:r>
              <a:rPr lang="en-IN" dirty="0"/>
              <a:t> between average labour hours between rush and non rush jobs is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0.266952</a:t>
            </a:r>
            <a:r>
              <a:rPr lang="en-IN" dirty="0"/>
              <a:t> .</a:t>
            </a:r>
          </a:p>
          <a:p>
            <a:r>
              <a:rPr lang="en-IN" dirty="0"/>
              <a:t>In terms of percentage the difference is 27%.</a:t>
            </a:r>
          </a:p>
          <a:p>
            <a:r>
              <a:rPr lang="en-IN" dirty="0"/>
              <a:t>Non rush jobs have more average labour hours than rush jobs.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9F38D3-139A-DED1-5E7E-759277B6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2140407"/>
            <a:ext cx="8554720" cy="43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5C3D6-293B-3D03-46D6-F566A85DE70F}"/>
              </a:ext>
            </a:extLst>
          </p:cNvPr>
          <p:cNvSpPr txBox="1"/>
          <p:nvPr/>
        </p:nvSpPr>
        <p:spPr>
          <a:xfrm>
            <a:off x="619760" y="193040"/>
            <a:ext cx="1087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</a:t>
            </a:r>
          </a:p>
          <a:p>
            <a:r>
              <a:rPr lang="en-IN" dirty="0"/>
              <a:t>TITLE:DISTRIBUTION OF PAYMENT TYPES ACROSS DIFFERENT SERVICES</a:t>
            </a:r>
          </a:p>
          <a:p>
            <a:r>
              <a:rPr lang="en-IN" dirty="0"/>
              <a:t>METHOD </a:t>
            </a:r>
            <a:r>
              <a:rPr lang="en-IN" dirty="0" err="1"/>
              <a:t>USED:Pivot</a:t>
            </a:r>
            <a:r>
              <a:rPr lang="en-IN" dirty="0"/>
              <a:t> table</a:t>
            </a:r>
          </a:p>
          <a:p>
            <a:r>
              <a:rPr lang="en-IN" dirty="0" err="1"/>
              <a:t>OBSERVATION:The</a:t>
            </a:r>
            <a:r>
              <a:rPr lang="en-IN" dirty="0"/>
              <a:t> distribution of various payment types across different services is as shown in below </a:t>
            </a:r>
            <a:r>
              <a:rPr lang="en-IN" dirty="0" err="1"/>
              <a:t>picture.The</a:t>
            </a:r>
            <a:r>
              <a:rPr lang="en-IN" dirty="0"/>
              <a:t> service “ASSESS” and payment type “ACCOUNT” together have the highest distribution among </a:t>
            </a:r>
            <a:r>
              <a:rPr lang="en-IN" dirty="0" err="1"/>
              <a:t>all.”INSTALL</a:t>
            </a:r>
            <a:r>
              <a:rPr lang="en-IN" dirty="0"/>
              <a:t>” and “WARRANTY” have lowest distribution.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E277580-96C1-0DDB-6684-D8B49B51B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915795"/>
            <a:ext cx="8442960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F5C2D-DDCC-F663-0FAE-C094756FAA60}"/>
              </a:ext>
            </a:extLst>
          </p:cNvPr>
          <p:cNvSpPr txBox="1"/>
          <p:nvPr/>
        </p:nvSpPr>
        <p:spPr>
          <a:xfrm>
            <a:off x="619760" y="193040"/>
            <a:ext cx="1087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below picture we can say that </a:t>
            </a:r>
            <a:r>
              <a:rPr lang="en-IN" dirty="0" err="1"/>
              <a:t>Asess</a:t>
            </a:r>
            <a:r>
              <a:rPr lang="en-IN" dirty="0"/>
              <a:t> has highest distribution which is 40.70% of payment while Install has the least i.e.,  6.30%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DC1880-AA6E-8D0C-36E6-8D21B407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59864"/>
            <a:ext cx="8910320" cy="50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B1B73-DD42-66A3-D351-1630C5B37992}"/>
              </a:ext>
            </a:extLst>
          </p:cNvPr>
          <p:cNvSpPr txBox="1"/>
          <p:nvPr/>
        </p:nvSpPr>
        <p:spPr>
          <a:xfrm>
            <a:off x="619760" y="193040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</a:t>
            </a:r>
          </a:p>
          <a:p>
            <a:r>
              <a:rPr lang="en-IN" dirty="0"/>
              <a:t>TITLE:TRENDS IN DISTRIBUTION OF PAYMENT TYPES OVER TIME</a:t>
            </a:r>
          </a:p>
          <a:p>
            <a:r>
              <a:rPr lang="en-IN" dirty="0"/>
              <a:t>METHOD </a:t>
            </a:r>
            <a:r>
              <a:rPr lang="en-IN" dirty="0" err="1"/>
              <a:t>USED:Pivot</a:t>
            </a:r>
            <a:r>
              <a:rPr lang="en-IN" dirty="0"/>
              <a:t> table</a:t>
            </a:r>
          </a:p>
          <a:p>
            <a:r>
              <a:rPr lang="en-IN" dirty="0"/>
              <a:t>ANALYSIS: The distribution of payment types increased over the </a:t>
            </a:r>
            <a:r>
              <a:rPr lang="en-IN" dirty="0" err="1"/>
              <a:t>years.The</a:t>
            </a:r>
            <a:r>
              <a:rPr lang="en-IN" dirty="0"/>
              <a:t> increase is rapid  from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8EAB0-A714-9C7E-6132-52B5F1AD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765389"/>
            <a:ext cx="8392160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7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029B1-5DFA-570F-58DE-74264201CBC5}"/>
              </a:ext>
            </a:extLst>
          </p:cNvPr>
          <p:cNvSpPr txBox="1"/>
          <p:nvPr/>
        </p:nvSpPr>
        <p:spPr>
          <a:xfrm>
            <a:off x="619760" y="193040"/>
            <a:ext cx="1087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distribution of different payment types can be seen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8F256-C39C-3646-CC3D-AA6F67DE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9" y="755412"/>
            <a:ext cx="8467761" cy="5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F8E56-2675-C0ED-A2A5-BDC4A1D4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4A465C-EC1A-4D5C-B366-DCF9A2426827}"/>
              </a:ext>
            </a:extLst>
          </p:cNvPr>
          <p:cNvSpPr txBox="1"/>
          <p:nvPr/>
        </p:nvSpPr>
        <p:spPr>
          <a:xfrm>
            <a:off x="619760" y="193040"/>
            <a:ext cx="1087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</a:t>
            </a:r>
          </a:p>
          <a:p>
            <a:r>
              <a:rPr lang="en-IN" dirty="0"/>
              <a:t>TITLE:RELATION BETWEEN NUMBER OF TECHNICIANS REQUIRED AND COST OF PARTS</a:t>
            </a:r>
          </a:p>
          <a:p>
            <a:r>
              <a:rPr lang="en-IN" dirty="0"/>
              <a:t>METHOD </a:t>
            </a:r>
            <a:r>
              <a:rPr lang="en-IN" dirty="0" err="1"/>
              <a:t>USED:Used</a:t>
            </a:r>
            <a:r>
              <a:rPr lang="en-IN" dirty="0"/>
              <a:t> CORREL() function</a:t>
            </a:r>
          </a:p>
          <a:p>
            <a:r>
              <a:rPr lang="en-IN" dirty="0" err="1"/>
              <a:t>OBSERVATION:There</a:t>
            </a:r>
            <a:r>
              <a:rPr lang="en-IN" dirty="0"/>
              <a:t> is a 24%positive correlation between number of technicians and cost of parts. As the correlation value 0.2402 is near to zero there is correlation but it is less.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79E36F-CAC2-7481-F6A7-F5E7E4E7C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750060"/>
            <a:ext cx="8737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422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Chinnivaishnavi Duvvapu</dc:creator>
  <cp:lastModifiedBy>Chinnivaishnavi Duvvapu</cp:lastModifiedBy>
  <cp:revision>4</cp:revision>
  <dcterms:created xsi:type="dcterms:W3CDTF">2024-04-01T11:24:19Z</dcterms:created>
  <dcterms:modified xsi:type="dcterms:W3CDTF">2024-04-02T11:17:15Z</dcterms:modified>
</cp:coreProperties>
</file>