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78" r:id="rId6"/>
    <p:sldId id="258" r:id="rId7"/>
    <p:sldId id="266" r:id="rId8"/>
    <p:sldId id="279"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332" autoAdjust="0"/>
    <p:restoredTop sz="94718" autoAdjust="0"/>
  </p:normalViewPr>
  <p:slideViewPr>
    <p:cSldViewPr snapToGrid="0">
      <p:cViewPr varScale="1">
        <p:scale>
          <a:sx n="82" d="100"/>
          <a:sy n="82" d="100"/>
        </p:scale>
        <p:origin x="77"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9/29/2023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61438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NOISE POLLUTION MONITORING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INTERNET OF THINGS</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04647" y="554215"/>
            <a:ext cx="9779183" cy="1570038"/>
          </a:xfrm>
        </p:spPr>
        <p:txBody>
          <a:bodyPr/>
          <a:lstStyle/>
          <a:p>
            <a:r>
              <a:rPr lang="en-US" dirty="0"/>
              <a:t>PROBLEM DEFINITION: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06409" y="2773822"/>
            <a:ext cx="9779182" cy="3366815"/>
          </a:xfrm>
        </p:spPr>
        <p:txBody>
          <a:bodyPr vert="horz" lIns="91440" tIns="45720" rIns="91440" bIns="45720" rtlCol="0" anchor="t">
            <a:normAutofit/>
          </a:bodyPr>
          <a:lstStyle/>
          <a:p>
            <a:r>
              <a:rPr lang="en-US" b="0" i="0" dirty="0">
                <a:solidFill>
                  <a:srgbClr val="374151"/>
                </a:solidFill>
                <a:effectLst/>
                <a:latin typeface="Söhne"/>
              </a:rPr>
              <a:t>The IoT-based noise pollution project aims to collect real-time data on noise levels in various locations and use that information for analysis and potential mitigation. This project typically involves the deployment of sensors, data processing, and reporting mechanisms.</a:t>
            </a:r>
            <a:endParaRPr lang="en-US" dirty="0"/>
          </a:p>
        </p:txBody>
      </p:sp>
    </p:spTree>
    <p:extLst>
      <p:ext uri="{BB962C8B-B14F-4D97-AF65-F5344CB8AC3E}">
        <p14:creationId xmlns:p14="http://schemas.microsoft.com/office/powerpoint/2010/main" val="22042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DESIGN THINKING: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0000" lnSpcReduction="20000"/>
          </a:bodyPr>
          <a:lstStyle/>
          <a:p>
            <a:r>
              <a:rPr lang="en-US" sz="4000" b="1" dirty="0"/>
              <a:t>PROJECT OBJECTIVE:</a:t>
            </a:r>
          </a:p>
          <a:p>
            <a:r>
              <a:rPr lang="en-US" sz="3200" b="0" i="0" dirty="0">
                <a:effectLst/>
                <a:latin typeface="Söhne"/>
              </a:rPr>
              <a:t>The objective of an IoT (Internet of Things) based noise pollution project is to monitor, analyze, and potentially mitigate noise pollution in a given environment using connected sensors and devices. Noise pollution can have adverse effects on human health, well-being, and the environment, and an IoT-based solution can provide valuable insights and tools to address this issue. Here are the primary project objectives:</a:t>
            </a:r>
            <a:endParaRPr lang="en-US" sz="4000" b="1"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IOT SENSOR DESIGN:</a:t>
            </a:r>
          </a:p>
        </p:txBody>
      </p:sp>
      <p:sp>
        <p:nvSpPr>
          <p:cNvPr id="23" name="Content Placeholder 22">
            <a:extLst>
              <a:ext uri="{FF2B5EF4-FFF2-40B4-BE49-F238E27FC236}">
                <a16:creationId xmlns:a16="http://schemas.microsoft.com/office/drawing/2014/main" id="{512495A2-59CF-BD8E-0E7E-21AFC4EC6F5C}"/>
              </a:ext>
            </a:extLst>
          </p:cNvPr>
          <p:cNvSpPr>
            <a:spLocks noGrp="1"/>
          </p:cNvSpPr>
          <p:nvPr>
            <p:ph idx="13"/>
          </p:nvPr>
        </p:nvSpPr>
        <p:spPr>
          <a:xfrm>
            <a:off x="767644" y="2032000"/>
            <a:ext cx="10605717" cy="3322931"/>
          </a:xfrm>
        </p:spPr>
        <p:txBody>
          <a:bodyPr/>
          <a:lstStyle/>
          <a:p>
            <a:pPr marL="342900" indent="-342900">
              <a:buFont typeface="Wingdings" panose="05000000000000000000" pitchFamily="2" charset="2"/>
              <a:buChar char="Ø"/>
            </a:pPr>
            <a:r>
              <a:rPr lang="en-US" b="1" i="0" dirty="0">
                <a:effectLst/>
                <a:latin typeface="Söhne"/>
              </a:rPr>
              <a:t>Noise Sensors:</a:t>
            </a:r>
            <a:r>
              <a:rPr lang="en-US" b="0" i="0" dirty="0">
                <a:solidFill>
                  <a:srgbClr val="374151"/>
                </a:solidFill>
                <a:effectLst/>
                <a:latin typeface="Söhne"/>
              </a:rPr>
              <a:t> IoT noise sensors are strategically placed in different areas of the city or region under study. These sensors capture sound levels and can differentiate between various types of noise sources, such as traffic, construction, or industrial activity.</a:t>
            </a:r>
          </a:p>
          <a:p>
            <a:pPr marL="342900" indent="-342900">
              <a:buFont typeface="Wingdings" panose="05000000000000000000" pitchFamily="2" charset="2"/>
              <a:buChar char="Ø"/>
            </a:pPr>
            <a:r>
              <a:rPr lang="en-US" b="1" i="0" dirty="0">
                <a:effectLst/>
                <a:latin typeface="Söhne"/>
              </a:rPr>
              <a:t>Noise Mitigation:</a:t>
            </a:r>
            <a:r>
              <a:rPr lang="en-US" b="0" i="0" dirty="0">
                <a:solidFill>
                  <a:srgbClr val="374151"/>
                </a:solidFill>
                <a:effectLst/>
                <a:latin typeface="Söhne"/>
              </a:rPr>
              <a:t> In some cases, the project may include mechanisms for noise mitigation. For instance, smart traffic management systems can adjust traffic signals to reduce congestion and noise during peak hours. Similarly, construction sites can be equipped with noise-reducing measures like sound barriers.</a:t>
            </a:r>
            <a:endParaRPr lang="en-US" dirty="0">
              <a:solidFill>
                <a:srgbClr val="374151"/>
              </a:solidFill>
              <a:latin typeface="Söhne"/>
            </a:endParaRPr>
          </a:p>
          <a:p>
            <a:pPr marL="342900" indent="-342900">
              <a:buFont typeface="Wingdings" panose="05000000000000000000" pitchFamily="2" charset="2"/>
              <a:buChar char="Ø"/>
            </a:pPr>
            <a:r>
              <a:rPr lang="en-US" b="1" i="0" dirty="0">
                <a:effectLst/>
                <a:latin typeface="Söhne"/>
              </a:rPr>
              <a:t>Location-based Analysis</a:t>
            </a:r>
            <a:r>
              <a:rPr lang="en-US" b="0" i="0" dirty="0">
                <a:solidFill>
                  <a:srgbClr val="374151"/>
                </a:solidFill>
                <a:effectLst/>
                <a:latin typeface="Söhne"/>
              </a:rPr>
              <a:t>: Utilize GPS or location data to pinpoint areas with the highest noise pollution levels. This information can guide city planners and policymakers in identifying noise-prone zones.</a:t>
            </a: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27215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203200" y="381000"/>
            <a:ext cx="11988800" cy="1325563"/>
          </a:xfrm>
        </p:spPr>
        <p:txBody>
          <a:bodyPr/>
          <a:lstStyle/>
          <a:p>
            <a:r>
              <a:rPr lang="en-US" dirty="0"/>
              <a:t>NOISE POLLUTION INFORMATION PLATFORM:</a:t>
            </a:r>
          </a:p>
        </p:txBody>
      </p:sp>
      <p:sp>
        <p:nvSpPr>
          <p:cNvPr id="23" name="Content Placeholder 22">
            <a:extLst>
              <a:ext uri="{FF2B5EF4-FFF2-40B4-BE49-F238E27FC236}">
                <a16:creationId xmlns:a16="http://schemas.microsoft.com/office/drawing/2014/main" id="{512495A2-59CF-BD8E-0E7E-21AFC4EC6F5C}"/>
              </a:ext>
            </a:extLst>
          </p:cNvPr>
          <p:cNvSpPr>
            <a:spLocks noGrp="1"/>
          </p:cNvSpPr>
          <p:nvPr>
            <p:ph idx="13"/>
          </p:nvPr>
        </p:nvSpPr>
        <p:spPr>
          <a:xfrm>
            <a:off x="767644" y="2032000"/>
            <a:ext cx="10605717" cy="3322931"/>
          </a:xfrm>
        </p:spPr>
        <p:txBody>
          <a:bodyPr/>
          <a:lstStyle/>
          <a:p>
            <a:pPr marL="342900" indent="-342900">
              <a:buFont typeface="Wingdings" panose="05000000000000000000" pitchFamily="2" charset="2"/>
              <a:buChar char="Ø"/>
            </a:pPr>
            <a:r>
              <a:rPr lang="en-US" b="0" i="0" dirty="0">
                <a:solidFill>
                  <a:srgbClr val="374151"/>
                </a:solidFill>
                <a:effectLst/>
                <a:latin typeface="Söhne"/>
              </a:rPr>
              <a:t>Users, such as city officials or residents, can access a web-based dashboard or mobile app to view real-time noise levels and historical data. Reports and alerts can be generated to notify authorities or the public about noise pollution events.</a:t>
            </a:r>
          </a:p>
          <a:p>
            <a:pPr marL="342900" indent="-342900">
              <a:buFont typeface="Wingdings" panose="05000000000000000000" pitchFamily="2" charset="2"/>
              <a:buChar char="Ø"/>
            </a:pPr>
            <a:r>
              <a:rPr lang="en-US" b="0" i="0" dirty="0">
                <a:solidFill>
                  <a:srgbClr val="374151"/>
                </a:solidFill>
                <a:effectLst/>
                <a:latin typeface="Söhne"/>
              </a:rPr>
              <a:t>Citizens can be encouraged to report noise disturbances through the mobile app, and community-driven initiatives can be launched to address noise pollution collectively</a:t>
            </a:r>
            <a:endParaRPr lang="en-US" dirty="0">
              <a:solidFill>
                <a:srgbClr val="374151"/>
              </a:solidFill>
              <a:latin typeface="Söhne"/>
            </a:endParaRPr>
          </a:p>
          <a:p>
            <a:pPr marL="342900" indent="-342900">
              <a:buFont typeface="Wingdings" panose="05000000000000000000" pitchFamily="2" charset="2"/>
              <a:buChar char="Ø"/>
            </a:pPr>
            <a:r>
              <a:rPr lang="en-US" b="0" i="0" dirty="0">
                <a:solidFill>
                  <a:srgbClr val="374151"/>
                </a:solidFill>
                <a:effectLst/>
                <a:latin typeface="Söhne"/>
              </a:rPr>
              <a:t>Implement an alerting system that can notify relevant authorities or stakeholders when noise levels exceed permissible limits or when noise events of interest occur. Generate regular reports to summarize noise pollution statistics.</a:t>
            </a:r>
            <a:endParaRPr lang="en-IN" dirty="0"/>
          </a:p>
        </p:txBody>
      </p:sp>
    </p:spTree>
    <p:extLst>
      <p:ext uri="{BB962C8B-B14F-4D97-AF65-F5344CB8AC3E}">
        <p14:creationId xmlns:p14="http://schemas.microsoft.com/office/powerpoint/2010/main" val="380746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203200" y="381000"/>
            <a:ext cx="11988800" cy="1325563"/>
          </a:xfrm>
        </p:spPr>
        <p:txBody>
          <a:bodyPr/>
          <a:lstStyle/>
          <a:p>
            <a:r>
              <a:rPr lang="en-US" dirty="0"/>
              <a:t>INTEGRATION APPROACH:</a:t>
            </a:r>
          </a:p>
        </p:txBody>
      </p:sp>
      <p:sp>
        <p:nvSpPr>
          <p:cNvPr id="23" name="Content Placeholder 22">
            <a:extLst>
              <a:ext uri="{FF2B5EF4-FFF2-40B4-BE49-F238E27FC236}">
                <a16:creationId xmlns:a16="http://schemas.microsoft.com/office/drawing/2014/main" id="{512495A2-59CF-BD8E-0E7E-21AFC4EC6F5C}"/>
              </a:ext>
            </a:extLst>
          </p:cNvPr>
          <p:cNvSpPr>
            <a:spLocks noGrp="1"/>
          </p:cNvSpPr>
          <p:nvPr>
            <p:ph idx="13"/>
          </p:nvPr>
        </p:nvSpPr>
        <p:spPr>
          <a:xfrm>
            <a:off x="891822" y="2810933"/>
            <a:ext cx="10605717" cy="1794933"/>
          </a:xfrm>
        </p:spPr>
        <p:txBody>
          <a:bodyPr/>
          <a:lstStyle/>
          <a:p>
            <a:pPr marL="342900" indent="-342900">
              <a:buFont typeface="Wingdings" panose="05000000000000000000" pitchFamily="2" charset="2"/>
              <a:buChar char="Ø"/>
            </a:pPr>
            <a:r>
              <a:rPr lang="en-US" b="0" i="0" dirty="0">
                <a:solidFill>
                  <a:srgbClr val="374151"/>
                </a:solidFill>
                <a:effectLst/>
                <a:latin typeface="Söhne"/>
              </a:rPr>
              <a:t>The noise sensors collect data continuously and transmit it to a central server or cloud platform using wireless communication protocols like Wi-Fi, cellular. This ensures real-time monitoring capabilities.</a:t>
            </a:r>
          </a:p>
          <a:p>
            <a:pPr marL="342900" indent="-342900">
              <a:buFont typeface="Wingdings" panose="05000000000000000000" pitchFamily="2" charset="2"/>
              <a:buChar char="Ø"/>
            </a:pPr>
            <a:r>
              <a:rPr lang="en-US" b="0" i="0" dirty="0">
                <a:solidFill>
                  <a:srgbClr val="374151"/>
                </a:solidFill>
                <a:effectLst/>
                <a:latin typeface="Söhne"/>
              </a:rPr>
              <a:t>The collected noise data is processed and analyzed to identify noise trends, patterns, and sources of excessive noise pollution.</a:t>
            </a:r>
            <a:endParaRPr lang="en-US" dirty="0">
              <a:solidFill>
                <a:srgbClr val="374151"/>
              </a:solidFill>
              <a:latin typeface="Söhne"/>
            </a:endParaRPr>
          </a:p>
        </p:txBody>
      </p:sp>
    </p:spTree>
    <p:extLst>
      <p:ext uri="{BB962C8B-B14F-4D97-AF65-F5344CB8AC3E}">
        <p14:creationId xmlns:p14="http://schemas.microsoft.com/office/powerpoint/2010/main" val="3299087122"/>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31</TotalTime>
  <Words>425</Words>
  <Application>Microsoft Office PowerPoint</Application>
  <PresentationFormat>Widescreen</PresentationFormat>
  <Paragraphs>21</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Söhne</vt:lpstr>
      <vt:lpstr>Tenorite</vt:lpstr>
      <vt:lpstr>Wingdings</vt:lpstr>
      <vt:lpstr>Custom</vt:lpstr>
      <vt:lpstr>NOISE POLLUTION MONITORING</vt:lpstr>
      <vt:lpstr>PROBLEM DEFINITION:</vt:lpstr>
      <vt:lpstr>DESIGN THINKING:</vt:lpstr>
      <vt:lpstr>IOT SENSOR DESIGN:</vt:lpstr>
      <vt:lpstr>NOISE POLLUTION INFORMATION PLATFORM:</vt:lpstr>
      <vt:lpstr>INTEGRATION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dc:title>
  <dc:creator>Saran SV</dc:creator>
  <cp:lastModifiedBy>Saran SV</cp:lastModifiedBy>
  <cp:revision>1</cp:revision>
  <dcterms:created xsi:type="dcterms:W3CDTF">2023-09-29T06:53:38Z</dcterms:created>
  <dcterms:modified xsi:type="dcterms:W3CDTF">2023-09-29T07:24:45Z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