
<file path=[Content_Types].xml><?xml version="1.0" encoding="utf-8"?>
<Types xmlns="http://schemas.openxmlformats.org/package/2006/content-types">
  <Override PartName="/ppt/slides/slide152.xml" ContentType="application/vnd.openxmlformats-officedocument.presentationml.slide+xml"/>
  <Override PartName="/ppt/slides/slide146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93.xml" ContentType="application/vnd.openxmlformats-officedocument.presentationml.slide+xml"/>
  <Override PartName="/ppt/slides/slide142.xml" ContentType="application/vnd.openxmlformats-officedocument.presentationml.slide+xml"/>
  <Override PartName="/ppt/slides/slide96.xml" ContentType="application/vnd.openxmlformats-officedocument.presentationml.slide+xml"/>
  <Override PartName="/ppt/slides/slide139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2.xml" ContentType="application/vnd.openxmlformats-officedocument.presentationml.slide+xml"/>
  <Override PartName="/ppt/slides/slide86.xml" ContentType="application/vnd.openxmlformats-officedocument.presentationml.slide+xml"/>
  <Override PartName="/ppt/slides/slide11.xml" ContentType="application/vnd.openxmlformats-officedocument.presentationml.slide+xml"/>
  <Override PartName="/ppt/slides/slide131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25.xml" ContentType="application/vnd.openxmlformats-officedocument.presentationml.slide+xml"/>
  <Override PartName="/ppt/slides/slide12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4.xml" ContentType="application/vnd.openxmlformats-officedocument.presentationml.notesSlide+xml"/>
  <Default Extension="rels" ContentType="application/vnd.openxmlformats-package.relationships+xml"/>
  <Override PartName="/ppt/slides/slide79.xml" ContentType="application/vnd.openxmlformats-officedocument.presentationml.slide+xml"/>
  <Override PartName="/ppt/slides/slide75.xml" ContentType="application/vnd.openxmlformats-officedocument.presentationml.slide+xml"/>
  <Override PartName="/ppt/slides/slide118.xml" ContentType="application/vnd.openxmlformats-officedocument.presentationml.slide+xml"/>
  <Override PartName="/ppt/slides/slide114.xml" ContentType="application/vnd.openxmlformats-officedocument.presentationml.slide+xml"/>
  <Override PartName="/ppt/slides/slide65.xml" ContentType="application/vnd.openxmlformats-officedocument.presentationml.slide+xml"/>
  <Override PartName="/ppt/slides/slide69.xml" ContentType="application/vnd.openxmlformats-officedocument.presentationml.slide+xml"/>
  <Override PartName="/ppt/slides/slide110.xml" ContentType="application/vnd.openxmlformats-officedocument.presentationml.slide+xml"/>
  <Override PartName="/ppt/slides/slide61.xml" ContentType="application/vnd.openxmlformats-officedocument.presentationml.slide+xml"/>
  <Override PartName="/ppt/slides/slide100.xml" ContentType="application/vnd.openxmlformats-officedocument.presentationml.slide+xml"/>
  <Default Extension="tiff" ContentType="image/tiff"/>
  <Override PartName="/ppt/slideMasters/slideMaster1.xml" ContentType="application/vnd.openxmlformats-officedocument.presentationml.slideMaster+xml"/>
  <Override PartName="/ppt/slides/slide107.xml" ContentType="application/vnd.openxmlformats-officedocument.presentationml.slide+xml"/>
  <Override PartName="/ppt/slides/slide58.xml" ContentType="application/vnd.openxmlformats-officedocument.presentationml.slide+xml"/>
  <Override PartName="/ppt/slides/slide2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54.xml" ContentType="application/vnd.openxmlformats-officedocument.presentationml.slide+xml"/>
  <Override PartName="/ppt/tableStyles.xml" ContentType="application/vnd.openxmlformats-officedocument.presentationml.tableStyles+xml"/>
  <Override PartName="/ppt/slides/slide48.xml" ContentType="application/vnd.openxmlformats-officedocument.presentationml.slide+xml"/>
  <Override PartName="/ppt/slides/slide44.xml" ContentType="application/vnd.openxmlformats-officedocument.presentationml.slide+xml"/>
  <Override PartName="/ppt/slides/slide40.xml" ContentType="application/vnd.openxmlformats-officedocument.presentationml.slide+xml"/>
  <Override PartName="/ppt/slides/slide37.xml" ContentType="application/vnd.openxmlformats-officedocument.presentationml.slide+xml"/>
  <Override PartName="/ppt/slides/slide33.xml" ContentType="application/vnd.openxmlformats-officedocument.presentationml.slide+xml"/>
  <Override PartName="/ppt/slides/slide153.xml" ContentType="application/vnd.openxmlformats-officedocument.presentationml.slide+xml"/>
  <Default Extension="gif" ContentType="image/gif"/>
  <Override PartName="/ppt/slides/slide147.xml" ContentType="application/vnd.openxmlformats-officedocument.presentationml.slide+xml"/>
  <Override PartName="/ppt/slides/slide27.xml" ContentType="application/vnd.openxmlformats-officedocument.presentationml.slide+xml"/>
  <Override PartName="/ppt/slides/slide94.xml" ContentType="application/vnd.openxmlformats-officedocument.presentationml.slide+xml"/>
  <Override PartName="/ppt/slides/slide90.xml" ContentType="application/vnd.openxmlformats-officedocument.presentationml.slide+xml"/>
  <Override PartName="/ppt/slides/slide23.xml" ContentType="application/vnd.openxmlformats-officedocument.presentationml.slide+xml"/>
  <Override PartName="/ppt/slides/slide143.xml" ContentType="application/vnd.openxmlformats-officedocument.presentationml.slide+xml"/>
  <Override PartName="/ppt/slides/slide97.xml" ContentType="application/vnd.openxmlformats-officedocument.presentationml.slide+xml"/>
  <Override PartName="/ppt/slides/slide136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83.xml" ContentType="application/vnd.openxmlformats-officedocument.presentationml.slide+xml"/>
  <Override PartName="/ppt/slides/slide87.xml" ContentType="application/vnd.openxmlformats-officedocument.presentationml.slide+xml"/>
  <Override PartName="/ppt/slides/slide13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126.xml" ContentType="application/vnd.openxmlformats-officedocument.presentationml.slide+xml"/>
  <Override PartName="/ppt/slides/slide12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76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Default Extension="bin" ContentType="application/vnd.openxmlformats-officedocument.presentationml.printerSettings"/>
  <Override PartName="/ppt/slides/slide119.xml" ContentType="application/vnd.openxmlformats-officedocument.presentationml.slide+xml"/>
  <Override PartName="/ppt/slides/slide115.xml" ContentType="application/vnd.openxmlformats-officedocument.presentationml.slide+xml"/>
  <Override PartName="/ppt/slides/slide111.xml" ContentType="application/vnd.openxmlformats-officedocument.presentationml.slide+xml"/>
  <Override PartName="/ppt/slides/slide62.xml" ContentType="application/vnd.openxmlformats-officedocument.presentationml.slide+xml"/>
  <Override PartName="/ppt/slides/slide66.xml" ContentType="application/vnd.openxmlformats-officedocument.presentationml.slide+xml"/>
  <Override PartName="/ppt/slides/slide101.xml" ContentType="application/vnd.openxmlformats-officedocument.presentationml.slide+xml"/>
  <Override PartName="/ppt/slides/slide7.xml" ContentType="application/vnd.openxmlformats-officedocument.presentationml.slide+xml"/>
  <Override PartName="/ppt/slides/slide108.xml" ContentType="application/vnd.openxmlformats-officedocument.presentationml.slide+xml"/>
  <Override PartName="/ppt/slides/slide104.xml" ContentType="application/vnd.openxmlformats-officedocument.presentationml.slide+xml"/>
  <Override PartName="/ppt/slides/slide55.xml" ContentType="application/vnd.openxmlformats-officedocument.presentationml.slide+xml"/>
  <Override PartName="/ppt/slides/slide59.xml" ContentType="application/vnd.openxmlformats-officedocument.presentationml.slide+xml"/>
  <Override PartName="/ppt/slides/slide3.xml" ContentType="application/vnd.openxmlformats-officedocument.presentationml.slide+xml"/>
  <Override PartName="/ppt/slides/slide51.xml" ContentType="application/vnd.openxmlformats-officedocument.presentationml.slide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slides/slide49.xml" ContentType="application/vnd.openxmlformats-officedocument.presentationml.slide+xml"/>
  <Override PartName="/ppt/slides/slide45.xml" ContentType="application/vnd.openxmlformats-officedocument.presentationml.slide+xml"/>
  <Override PartName="/ppt/slides/slide41.xml" ContentType="application/vnd.openxmlformats-officedocument.presentationml.slide+xml"/>
  <Default Extension="png" ContentType="image/png"/>
  <Override PartName="/ppt/slides/slide38.xml" ContentType="application/vnd.openxmlformats-officedocument.presentationml.slide+xml"/>
  <Override PartName="/ppt/slides/slide34.xml" ContentType="application/vnd.openxmlformats-officedocument.presentationml.slide+xml"/>
  <Override PartName="/ppt/slides/slide30.xml" ContentType="application/vnd.openxmlformats-officedocument.presentationml.slide+xml"/>
  <Override PartName="/ppt/slides/slide150.xml" ContentType="application/vnd.openxmlformats-officedocument.presentationml.slide+xml"/>
  <Override PartName="/ppt/slides/slide154.xml" ContentType="application/vnd.openxmlformats-officedocument.presentationml.slide+xml"/>
  <Override PartName="/ppt/slideLayouts/slideLayout10.xml" ContentType="application/vnd.openxmlformats-officedocument.presentationml.slideLayout+xml"/>
  <Default Extension="jpeg" ContentType="image/jpeg"/>
  <Override PartName="/ppt/slides/slide148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91.xml" ContentType="application/vnd.openxmlformats-officedocument.presentationml.slide+xml"/>
  <Override PartName="/ppt/slides/slide95.xml" ContentType="application/vnd.openxmlformats-officedocument.presentationml.slide+xml"/>
  <Override PartName="/ppt/slides/slide140.xml" ContentType="application/vnd.openxmlformats-officedocument.presentationml.slide+xml"/>
  <Override PartName="/ppt/slides/slide98.xml" ContentType="application/vnd.openxmlformats-officedocument.presentationml.slide+xml"/>
  <Override PartName="/ppt/slides/slide144.xml" ContentType="application/vnd.openxmlformats-officedocument.presentationml.slide+xml"/>
  <Override PartName="/ppt/presProps.xml" ContentType="application/vnd.openxmlformats-officedocument.presentationml.presProps+xml"/>
  <Override PartName="/ppt/slides/slide137.xml" ContentType="application/vnd.openxmlformats-officedocument.presentationml.slide+xml"/>
  <Override PartName="/ppt/slides/slide17.xml" ContentType="application/vnd.openxmlformats-officedocument.presentationml.slide+xml"/>
  <Override PartName="/ppt/slides/slide84.xml" ContentType="application/vnd.openxmlformats-officedocument.presentationml.slide+xml"/>
  <Override PartName="/ppt/slides/slide88.xml" ContentType="application/vnd.openxmlformats-officedocument.presentationml.slide+xml"/>
  <Override PartName="/ppt/slides/slide80.xml" ContentType="application/vnd.openxmlformats-officedocument.presentationml.slide+xml"/>
  <Override PartName="/ppt/slides/slide13.xml" ContentType="application/vnd.openxmlformats-officedocument.presentationml.slide+xml"/>
  <Override PartName="/ppt/slides/slide13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7.xml" ContentType="application/vnd.openxmlformats-officedocument.presentationml.slide+xml"/>
  <Override PartName="/ppt/slides/slide123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70.xml" ContentType="application/vnd.openxmlformats-officedocument.presentationml.slide+xml"/>
  <Default Extension="xml" ContentType="application/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7.xml" ContentType="application/vnd.openxmlformats-officedocument.presentationml.slide+xml"/>
  <Override PartName="/ppt/slides/slide73.xml" ContentType="application/vnd.openxmlformats-officedocument.presentationml.slide+xml"/>
  <Override PartName="/ppt/theme/theme2.xml" ContentType="application/vnd.openxmlformats-officedocument.them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ppt/slides/slide116.xml" ContentType="application/vnd.openxmlformats-officedocument.presentationml.slide+xml"/>
  <Override PartName="/ppt/slides/slide112.xml" ContentType="application/vnd.openxmlformats-officedocument.presentationml.slide+xml"/>
  <Override PartName="/ppt/slides/slide63.xml" ContentType="application/vnd.openxmlformats-officedocument.presentationml.slide+xml"/>
  <Override PartName="/ppt/slides/slide67.xml" ContentType="application/vnd.openxmlformats-officedocument.presentationml.slide+xml"/>
  <Override PartName="/ppt/slides/slide102.xml" ContentType="application/vnd.openxmlformats-officedocument.presentationml.slide+xml"/>
  <Override PartName="/ppt/slides/slide8.xml" ContentType="application/vnd.openxmlformats-officedocument.presentationml.slide+xml"/>
  <Override PartName="/ppt/slides/slide109.xml" ContentType="application/vnd.openxmlformats-officedocument.presentationml.slide+xml"/>
  <Override PartName="/ppt/slides/slide4.xml" ContentType="application/vnd.openxmlformats-officedocument.presentationml.slide+xml"/>
  <Override PartName="/ppt/slides/slide56.xml" ContentType="application/vnd.openxmlformats-officedocument.presentationml.slide+xml"/>
  <Override PartName="/ppt/slides/slide52.xml" ContentType="application/vnd.openxmlformats-officedocument.presentationml.slide+xml"/>
  <Override PartName="/ppt/slides/slide105.xml" ContentType="application/vnd.openxmlformats-officedocument.presentationml.slide+xml"/>
  <Override PartName="/ppt/slides/slide46.xml" ContentType="application/vnd.openxmlformats-officedocument.presentationml.slide+xml"/>
  <Override PartName="/ppt/slides/slide42.xml" ContentType="application/vnd.openxmlformats-officedocument.presentationml.slide+xml"/>
  <Override PartName="/ppt/presentation.xml" ContentType="application/vnd.openxmlformats-officedocument.presentationml.presentation.main+xml"/>
  <Override PartName="/ppt/slides/slide39.xml" ContentType="application/vnd.openxmlformats-officedocument.presentationml.slide+xml"/>
  <Override PartName="/ppt/slides/slide35.xml" ContentType="application/vnd.openxmlformats-officedocument.presentationml.slide+xml"/>
  <Override PartName="/ppt/slides/slide31.xml" ContentType="application/vnd.openxmlformats-officedocument.presentationml.slide+xml"/>
  <Override PartName="/ppt/slides/slide151.xml" ContentType="application/vnd.openxmlformats-officedocument.presentationml.slide+xml"/>
  <Override PartName="/ppt/slides/slide155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149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92.xml" ContentType="application/vnd.openxmlformats-officedocument.presentationml.slide+xml"/>
  <Override PartName="/ppt/slides/slide141.xml" ContentType="application/vnd.openxmlformats-officedocument.presentationml.slide+xml"/>
  <Override PartName="/ppt/slides/slide145.xml" ContentType="application/vnd.openxmlformats-officedocument.presentationml.slide+xml"/>
  <Override PartName="/ppt/slides/slide99.xml" ContentType="application/vnd.openxmlformats-officedocument.presentationml.slide+xml"/>
  <Override PartName="/ppt/slides/slide138.xml" ContentType="application/vnd.openxmlformats-officedocument.presentationml.slide+xml"/>
  <Override PartName="/ppt/slides/slide89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81.xml" ContentType="application/vnd.openxmlformats-officedocument.presentationml.slide+xml"/>
  <Override PartName="/ppt/slides/slide85.xml" ContentType="application/vnd.openxmlformats-officedocument.presentationml.slide+xml"/>
  <Override PartName="/ppt/slides/slide18.xml" ContentType="application/vnd.openxmlformats-officedocument.presentationml.slide+xml"/>
  <Override PartName="/ppt/slides/slide130.xml" ContentType="application/vnd.openxmlformats-officedocument.presentationml.slide+xml"/>
  <Override PartName="/ppt/slides/slide128.xml" ContentType="application/vnd.openxmlformats-officedocument.presentationml.slide+xml"/>
  <Override PartName="/ppt/slides/slide124.xml" ContentType="application/vnd.openxmlformats-officedocument.presentationml.slide+xml"/>
  <Override PartName="/ppt/slides/slide120.xml" ContentType="application/vnd.openxmlformats-officedocument.presentationml.slide+xml"/>
  <Override PartName="/ppt/slides/slide71.xml" ContentType="application/vnd.openxmlformats-officedocument.presentationml.slide+xml"/>
  <Override PartName="/ppt/slides/slide13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78.xml" ContentType="application/vnd.openxmlformats-officedocument.presentationml.slide+xml"/>
  <Override PartName="/ppt/slides/slide74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117.xml" ContentType="application/vnd.openxmlformats-officedocument.presentationml.slide+xml"/>
  <Override PartName="/ppt/slides/slide113.xml" ContentType="application/vnd.openxmlformats-officedocument.presentationml.slide+xml"/>
  <Override PartName="/ppt/slides/slide64.xml" ContentType="application/vnd.openxmlformats-officedocument.presentationml.slide+xml"/>
  <Override PartName="/ppt/slides/slide60.xml" ContentType="application/vnd.openxmlformats-officedocument.presentationml.slide+xml"/>
  <Override PartName="/ppt/slides/slide68.xml" ContentType="application/vnd.openxmlformats-officedocument.presentationml.slide+xml"/>
  <Override PartName="/ppt/slides/slide10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106.xml" ContentType="application/vnd.openxmlformats-officedocument.presentationml.slide+xml"/>
  <Override PartName="/ppt/slides/slide57.xml" ContentType="application/vnd.openxmlformats-officedocument.presentationml.slide+xml"/>
  <Override PartName="/ppt/slides/slide53.xml" ContentType="application/vnd.openxmlformats-officedocument.presentationml.slide+xml"/>
  <Override PartName="/ppt/slides/slide1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57"/>
  </p:notesMasterIdLst>
  <p:sldIdLst>
    <p:sldId id="256" r:id="rId2"/>
    <p:sldId id="265" r:id="rId3"/>
    <p:sldId id="280" r:id="rId4"/>
    <p:sldId id="282" r:id="rId5"/>
    <p:sldId id="257" r:id="rId6"/>
    <p:sldId id="444" r:id="rId7"/>
    <p:sldId id="264" r:id="rId8"/>
    <p:sldId id="286" r:id="rId9"/>
    <p:sldId id="288" r:id="rId10"/>
    <p:sldId id="290" r:id="rId11"/>
    <p:sldId id="292" r:id="rId12"/>
    <p:sldId id="294" r:id="rId13"/>
    <p:sldId id="296" r:id="rId14"/>
    <p:sldId id="298" r:id="rId15"/>
    <p:sldId id="300" r:id="rId16"/>
    <p:sldId id="302" r:id="rId17"/>
    <p:sldId id="304" r:id="rId18"/>
    <p:sldId id="306" r:id="rId19"/>
    <p:sldId id="308" r:id="rId20"/>
    <p:sldId id="310" r:id="rId21"/>
    <p:sldId id="312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49" r:id="rId45"/>
    <p:sldId id="350" r:id="rId46"/>
    <p:sldId id="351" r:id="rId47"/>
    <p:sldId id="352" r:id="rId48"/>
    <p:sldId id="353" r:id="rId49"/>
    <p:sldId id="354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8" r:id="rId62"/>
    <p:sldId id="355" r:id="rId63"/>
    <p:sldId id="447" r:id="rId64"/>
    <p:sldId id="283" r:id="rId65"/>
    <p:sldId id="356" r:id="rId66"/>
    <p:sldId id="263" r:id="rId67"/>
    <p:sldId id="357" r:id="rId68"/>
    <p:sldId id="358" r:id="rId69"/>
    <p:sldId id="359" r:id="rId70"/>
    <p:sldId id="360" r:id="rId71"/>
    <p:sldId id="413" r:id="rId72"/>
    <p:sldId id="268" r:id="rId73"/>
    <p:sldId id="270" r:id="rId74"/>
    <p:sldId id="365" r:id="rId75"/>
    <p:sldId id="361" r:id="rId76"/>
    <p:sldId id="362" r:id="rId77"/>
    <p:sldId id="363" r:id="rId78"/>
    <p:sldId id="364" r:id="rId79"/>
    <p:sldId id="366" r:id="rId80"/>
    <p:sldId id="367" r:id="rId81"/>
    <p:sldId id="368" r:id="rId82"/>
    <p:sldId id="369" r:id="rId83"/>
    <p:sldId id="370" r:id="rId84"/>
    <p:sldId id="371" r:id="rId85"/>
    <p:sldId id="372" r:id="rId86"/>
    <p:sldId id="373" r:id="rId87"/>
    <p:sldId id="374" r:id="rId88"/>
    <p:sldId id="375" r:id="rId89"/>
    <p:sldId id="269" r:id="rId90"/>
    <p:sldId id="376" r:id="rId91"/>
    <p:sldId id="377" r:id="rId92"/>
    <p:sldId id="271" r:id="rId93"/>
    <p:sldId id="378" r:id="rId94"/>
    <p:sldId id="272" r:id="rId95"/>
    <p:sldId id="383" r:id="rId96"/>
    <p:sldId id="384" r:id="rId97"/>
    <p:sldId id="385" r:id="rId98"/>
    <p:sldId id="386" r:id="rId99"/>
    <p:sldId id="387" r:id="rId100"/>
    <p:sldId id="388" r:id="rId101"/>
    <p:sldId id="389" r:id="rId102"/>
    <p:sldId id="390" r:id="rId103"/>
    <p:sldId id="391" r:id="rId104"/>
    <p:sldId id="392" r:id="rId105"/>
    <p:sldId id="394" r:id="rId106"/>
    <p:sldId id="448" r:id="rId107"/>
    <p:sldId id="398" r:id="rId108"/>
    <p:sldId id="399" r:id="rId109"/>
    <p:sldId id="400" r:id="rId110"/>
    <p:sldId id="401" r:id="rId111"/>
    <p:sldId id="402" r:id="rId112"/>
    <p:sldId id="403" r:id="rId113"/>
    <p:sldId id="405" r:id="rId114"/>
    <p:sldId id="406" r:id="rId115"/>
    <p:sldId id="407" r:id="rId116"/>
    <p:sldId id="449" r:id="rId117"/>
    <p:sldId id="408" r:id="rId118"/>
    <p:sldId id="409" r:id="rId119"/>
    <p:sldId id="410" r:id="rId120"/>
    <p:sldId id="411" r:id="rId121"/>
    <p:sldId id="414" r:id="rId122"/>
    <p:sldId id="412" r:id="rId123"/>
    <p:sldId id="273" r:id="rId124"/>
    <p:sldId id="415" r:id="rId125"/>
    <p:sldId id="417" r:id="rId126"/>
    <p:sldId id="418" r:id="rId127"/>
    <p:sldId id="419" r:id="rId128"/>
    <p:sldId id="420" r:id="rId129"/>
    <p:sldId id="275" r:id="rId130"/>
    <p:sldId id="422" r:id="rId131"/>
    <p:sldId id="424" r:id="rId132"/>
    <p:sldId id="423" r:id="rId133"/>
    <p:sldId id="425" r:id="rId134"/>
    <p:sldId id="450" r:id="rId135"/>
    <p:sldId id="436" r:id="rId136"/>
    <p:sldId id="427" r:id="rId137"/>
    <p:sldId id="428" r:id="rId138"/>
    <p:sldId id="437" r:id="rId139"/>
    <p:sldId id="421" r:id="rId140"/>
    <p:sldId id="429" r:id="rId141"/>
    <p:sldId id="431" r:id="rId142"/>
    <p:sldId id="432" r:id="rId143"/>
    <p:sldId id="433" r:id="rId144"/>
    <p:sldId id="434" r:id="rId145"/>
    <p:sldId id="435" r:id="rId146"/>
    <p:sldId id="438" r:id="rId147"/>
    <p:sldId id="439" r:id="rId148"/>
    <p:sldId id="440" r:id="rId149"/>
    <p:sldId id="441" r:id="rId150"/>
    <p:sldId id="442" r:id="rId151"/>
    <p:sldId id="277" r:id="rId152"/>
    <p:sldId id="276" r:id="rId153"/>
    <p:sldId id="279" r:id="rId154"/>
    <p:sldId id="443" r:id="rId155"/>
    <p:sldId id="278" r:id="rId1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outlineView">
  <p:normalViewPr>
    <p:restoredLeft sz="34602" autoAdjust="0"/>
    <p:restoredTop sz="86390" autoAdjust="0"/>
  </p:normalViewPr>
  <p:slideViewPr>
    <p:cSldViewPr snapToObjects="1">
      <p:cViewPr varScale="1">
        <p:scale>
          <a:sx n="78" d="100"/>
          <a:sy n="78" d="100"/>
        </p:scale>
        <p:origin x="-344" y="-120"/>
      </p:cViewPr>
      <p:guideLst>
        <p:guide orient="horz" pos="1488"/>
        <p:guide pos="2880"/>
      </p:guideLst>
    </p:cSldViewPr>
  </p:slideViewPr>
  <p:outlineViewPr>
    <p:cViewPr>
      <p:scale>
        <a:sx n="33" d="100"/>
        <a:sy n="33" d="100"/>
      </p:scale>
      <p:origin x="0" y="1876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notesMaster" Target="notesMasters/notesMaster1.xml"/><Relationship Id="rId158" Type="http://schemas.openxmlformats.org/officeDocument/2006/relationships/printerSettings" Target="printerSettings/printerSettings1.bin"/><Relationship Id="rId159" Type="http://schemas.openxmlformats.org/officeDocument/2006/relationships/presProps" Target="presProp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60" Type="http://schemas.openxmlformats.org/officeDocument/2006/relationships/viewProps" Target="viewProps.xml"/><Relationship Id="rId161" Type="http://schemas.openxmlformats.org/officeDocument/2006/relationships/theme" Target="theme/theme1.xml"/><Relationship Id="rId1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49" Type="http://schemas.openxmlformats.org/officeDocument/2006/relationships/slide" Target="slides/slide14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CA2A4-B361-4049-BA28-1C4D2FFBCE81}" type="datetimeFigureOut">
              <a:rPr lang="en-US" smtClean="0"/>
              <a:t>4/22/09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685AD-D232-3E41-B266-BC1024104E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685AD-D232-3E41-B266-BC1024104E7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</a:t>
            </a:r>
            <a:r>
              <a:rPr lang="en-US" dirty="0" err="1" smtClean="0"/>
              <a:t>debian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685AD-D232-3E41-B266-BC1024104E72}" type="slidenum">
              <a:rPr lang="en-US" smtClean="0"/>
              <a:t>126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685AD-D232-3E41-B266-BC1024104E7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the boot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685AD-D232-3E41-B266-BC1024104E72}" type="slidenum">
              <a:rPr lang="en-US" smtClean="0"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685AD-D232-3E41-B266-BC1024104E72}" type="slidenum">
              <a:rPr lang="en-US" smtClean="0"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685AD-D232-3E41-B266-BC1024104E72}" type="slidenum">
              <a:rPr lang="en-US" smtClean="0"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685AD-D232-3E41-B266-BC1024104E72}" type="slidenum">
              <a:rPr lang="en-US" smtClean="0"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  <a:r>
              <a:rPr lang="en-US" dirty="0" err="1" smtClean="0"/>
              <a:t>nginx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685AD-D232-3E41-B266-BC1024104E72}" type="slidenum">
              <a:rPr lang="en-US" smtClean="0"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685AD-D232-3E41-B266-BC1024104E72}" type="slidenum">
              <a:rPr lang="en-US" smtClean="0"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685AD-D232-3E41-B266-BC1024104E72}" type="slidenum">
              <a:rPr lang="en-US" smtClean="0"/>
              <a:t>123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84C-3841-1446-8AC3-83A56C29E5C2}" type="datetimeFigureOut">
              <a:rPr lang="en-US" smtClean="0"/>
              <a:pPr/>
              <a:t>4/22/09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9FFF-E214-E64B-A033-E8F5F38AE5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84C-3841-1446-8AC3-83A56C29E5C2}" type="datetimeFigureOut">
              <a:rPr lang="en-US" smtClean="0"/>
              <a:pPr/>
              <a:t>4/22/09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9FFF-E214-E64B-A033-E8F5F38AE5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84C-3841-1446-8AC3-83A56C29E5C2}" type="datetimeFigureOut">
              <a:rPr lang="en-US" smtClean="0"/>
              <a:pPr/>
              <a:t>4/22/09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9FFF-E214-E64B-A033-E8F5F38AE5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84C-3841-1446-8AC3-83A56C29E5C2}" type="datetimeFigureOut">
              <a:rPr lang="en-US" smtClean="0"/>
              <a:pPr/>
              <a:t>4/22/09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9FFF-E214-E64B-A033-E8F5F38AE5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84C-3841-1446-8AC3-83A56C29E5C2}" type="datetimeFigureOut">
              <a:rPr lang="en-US" smtClean="0"/>
              <a:pPr/>
              <a:t>4/22/09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9FFF-E214-E64B-A033-E8F5F38AE5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84C-3841-1446-8AC3-83A56C29E5C2}" type="datetimeFigureOut">
              <a:rPr lang="en-US" smtClean="0"/>
              <a:pPr/>
              <a:t>4/22/09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9FFF-E214-E64B-A033-E8F5F38AE5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84C-3841-1446-8AC3-83A56C29E5C2}" type="datetimeFigureOut">
              <a:rPr lang="en-US" smtClean="0"/>
              <a:pPr/>
              <a:t>4/22/09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9FFF-E214-E64B-A033-E8F5F38AE5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84C-3841-1446-8AC3-83A56C29E5C2}" type="datetimeFigureOut">
              <a:rPr lang="en-US" smtClean="0"/>
              <a:pPr/>
              <a:t>4/22/09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9FFF-E214-E64B-A033-E8F5F38AE5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84C-3841-1446-8AC3-83A56C29E5C2}" type="datetimeFigureOut">
              <a:rPr lang="en-US" smtClean="0"/>
              <a:pPr/>
              <a:t>4/22/09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9FFF-E214-E64B-A033-E8F5F38AE5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84C-3841-1446-8AC3-83A56C29E5C2}" type="datetimeFigureOut">
              <a:rPr lang="en-US" smtClean="0"/>
              <a:pPr/>
              <a:t>4/22/09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9FFF-E214-E64B-A033-E8F5F38AE5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B84C-3841-1446-8AC3-83A56C29E5C2}" type="datetimeFigureOut">
              <a:rPr lang="en-US" smtClean="0"/>
              <a:pPr/>
              <a:t>4/22/09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9FFF-E214-E64B-A033-E8F5F38AE5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6B84C-3841-1446-8AC3-83A56C29E5C2}" type="datetimeFigureOut">
              <a:rPr lang="en-US" smtClean="0"/>
              <a:pPr/>
              <a:t>4/22/09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29FFF-E214-E64B-A033-E8F5F38AE5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image" Target="../media/image16.jpe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image" Target="../media/image16.jpe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image" Target="../media/image16.jpe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image" Target="../media/image16.jpe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openxmlformats.org/officeDocument/2006/relationships/image" Target="../media/image19.jpeg"/><Relationship Id="rId4" Type="http://schemas.openxmlformats.org/officeDocument/2006/relationships/image" Target="../media/image20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gif"/><Relationship Id="rId5" Type="http://schemas.openxmlformats.org/officeDocument/2006/relationships/image" Target="../media/image11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Integrating OS Package Management and the </a:t>
            </a:r>
            <a:r>
              <a:rPr lang="en-US" dirty="0" err="1" smtClean="0"/>
              <a:t>Erlang</a:t>
            </a:r>
            <a:r>
              <a:rPr lang="en-US" dirty="0" smtClean="0"/>
              <a:t> 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5436" r="-5436"/>
          <a:stretch>
            <a:fillRect/>
          </a:stretch>
        </p:blipFill>
        <p:spPr>
          <a:xfrm>
            <a:off x="457200" y="1600200"/>
            <a:ext cx="7315200" cy="4023079"/>
          </a:xfr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File vs. </a:t>
            </a:r>
            <a:r>
              <a:rPr lang="en-US" dirty="0" err="1" smtClean="0"/>
              <a:t>Config</a:t>
            </a:r>
            <a:r>
              <a:rPr lang="en-US" dirty="0" smtClean="0"/>
              <a:t> Directory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3902" y="3559371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</a:t>
            </a:r>
            <a:r>
              <a:rPr lang="en-US" sz="2800" dirty="0" err="1" smtClean="0"/>
              <a:t>pache.conf</a:t>
            </a:r>
            <a:endParaRPr lang="en-US" sz="2800" dirty="0"/>
          </a:p>
        </p:txBody>
      </p:sp>
      <p:pic>
        <p:nvPicPr>
          <p:cNvPr id="6" name="Picture 5" descr="Package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94" y="4953000"/>
            <a:ext cx="1079406" cy="99164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rot="5400000" flipH="1" flipV="1">
            <a:off x="1123681" y="4019408"/>
            <a:ext cx="870409" cy="996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Package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953001"/>
            <a:ext cx="1079406" cy="991649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7" idx="0"/>
          </p:cNvCxnSpPr>
          <p:nvPr/>
        </p:nvCxnSpPr>
        <p:spPr>
          <a:xfrm rot="16200000" flipV="1">
            <a:off x="1739584" y="4400281"/>
            <a:ext cx="870410" cy="235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Package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406" y="4953001"/>
            <a:ext cx="1079406" cy="99164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9" idx="0"/>
            <a:endCxn id="5" idx="2"/>
          </p:cNvCxnSpPr>
          <p:nvPr/>
        </p:nvCxnSpPr>
        <p:spPr>
          <a:xfrm rot="16200000" flipV="1">
            <a:off x="2355486" y="3784378"/>
            <a:ext cx="870410" cy="1466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120px-Crystal_Clear_filesystem_file_brok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777" y="2200377"/>
            <a:ext cx="1358994" cy="135899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File vs. </a:t>
            </a:r>
            <a:r>
              <a:rPr lang="en-US" dirty="0" err="1" smtClean="0"/>
              <a:t>Config</a:t>
            </a:r>
            <a:r>
              <a:rPr lang="en-US" dirty="0" smtClean="0"/>
              <a:t> Directory</a:t>
            </a:r>
            <a:endParaRPr lang="en-US" dirty="0"/>
          </a:p>
        </p:txBody>
      </p:sp>
      <p:pic>
        <p:nvPicPr>
          <p:cNvPr id="4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844" y="2133600"/>
            <a:ext cx="1828800" cy="1610437"/>
          </a:xfrm>
        </p:spPr>
      </p:pic>
      <p:sp>
        <p:nvSpPr>
          <p:cNvPr id="5" name="TextBox 4"/>
          <p:cNvSpPr txBox="1"/>
          <p:nvPr/>
        </p:nvSpPr>
        <p:spPr>
          <a:xfrm>
            <a:off x="983902" y="3559371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</a:t>
            </a:r>
            <a:r>
              <a:rPr lang="en-US" sz="2800" dirty="0" err="1" smtClean="0"/>
              <a:t>pache.conf</a:t>
            </a:r>
            <a:endParaRPr lang="en-US" sz="2800" dirty="0"/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File vs. </a:t>
            </a:r>
            <a:r>
              <a:rPr lang="en-US" dirty="0" err="1" smtClean="0"/>
              <a:t>Config</a:t>
            </a:r>
            <a:r>
              <a:rPr lang="en-US" dirty="0" smtClean="0"/>
              <a:t> Directory</a:t>
            </a:r>
            <a:endParaRPr lang="en-US" dirty="0"/>
          </a:p>
        </p:txBody>
      </p:sp>
      <p:pic>
        <p:nvPicPr>
          <p:cNvPr id="4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844" y="2133600"/>
            <a:ext cx="1828800" cy="1610437"/>
          </a:xfrm>
        </p:spPr>
      </p:pic>
      <p:sp>
        <p:nvSpPr>
          <p:cNvPr id="5" name="TextBox 4"/>
          <p:cNvSpPr txBox="1"/>
          <p:nvPr/>
        </p:nvSpPr>
        <p:spPr>
          <a:xfrm>
            <a:off x="983902" y="3559371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</a:t>
            </a:r>
            <a:r>
              <a:rPr lang="en-US" sz="2800" dirty="0" err="1" smtClean="0"/>
              <a:t>pache.conf</a:t>
            </a:r>
            <a:endParaRPr lang="en-US" sz="2800" dirty="0"/>
          </a:p>
        </p:txBody>
      </p:sp>
      <p:pic>
        <p:nvPicPr>
          <p:cNvPr id="6" name="Picture 5" descr="folder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246971"/>
            <a:ext cx="1676400" cy="13836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5400" y="3559371"/>
            <a:ext cx="244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</a:t>
            </a:r>
            <a:r>
              <a:rPr lang="en-US" sz="2800" dirty="0" err="1" smtClean="0"/>
              <a:t>pache.conf.d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3130644" y="2938819"/>
            <a:ext cx="22033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File vs. </a:t>
            </a:r>
            <a:r>
              <a:rPr lang="en-US" dirty="0" err="1" smtClean="0"/>
              <a:t>Config</a:t>
            </a:r>
            <a:r>
              <a:rPr lang="en-US" dirty="0" smtClean="0"/>
              <a:t> Directory</a:t>
            </a:r>
            <a:endParaRPr lang="en-US" dirty="0"/>
          </a:p>
        </p:txBody>
      </p:sp>
      <p:pic>
        <p:nvPicPr>
          <p:cNvPr id="4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844" y="2133600"/>
            <a:ext cx="1828800" cy="1610437"/>
          </a:xfrm>
        </p:spPr>
      </p:pic>
      <p:sp>
        <p:nvSpPr>
          <p:cNvPr id="5" name="TextBox 4"/>
          <p:cNvSpPr txBox="1"/>
          <p:nvPr/>
        </p:nvSpPr>
        <p:spPr>
          <a:xfrm>
            <a:off x="983902" y="3559371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</a:t>
            </a:r>
            <a:r>
              <a:rPr lang="en-US" sz="2800" dirty="0" err="1" smtClean="0"/>
              <a:t>pache.conf</a:t>
            </a:r>
            <a:endParaRPr lang="en-US" sz="2800" dirty="0"/>
          </a:p>
        </p:txBody>
      </p:sp>
      <p:pic>
        <p:nvPicPr>
          <p:cNvPr id="6" name="Picture 5" descr="folder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246971"/>
            <a:ext cx="1676400" cy="13836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5400" y="3559371"/>
            <a:ext cx="244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</a:t>
            </a:r>
            <a:r>
              <a:rPr lang="en-US" sz="2800" dirty="0" err="1" smtClean="0"/>
              <a:t>pache.conf.d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3130644" y="2938819"/>
            <a:ext cx="22033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Package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594" y="4005866"/>
            <a:ext cx="1079406" cy="991649"/>
          </a:xfrm>
          <a:prstGeom prst="rect">
            <a:avLst/>
          </a:prstGeom>
        </p:spPr>
      </p:pic>
      <p:pic>
        <p:nvPicPr>
          <p:cNvPr id="10" name="Content Placeholder 4" descr="awesomeerlangcod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473" y="4082591"/>
            <a:ext cx="951854" cy="838200"/>
          </a:xfrm>
          <a:prstGeom prst="rect">
            <a:avLst/>
          </a:prstGeom>
        </p:spPr>
      </p:pic>
      <p:cxnSp>
        <p:nvCxnSpPr>
          <p:cNvPr id="12" name="Shape 11"/>
          <p:cNvCxnSpPr>
            <a:stCxn id="7" idx="2"/>
            <a:endCxn id="10" idx="1"/>
          </p:cNvCxnSpPr>
          <p:nvPr/>
        </p:nvCxnSpPr>
        <p:spPr>
          <a:xfrm rot="16200000" flipH="1">
            <a:off x="6220541" y="4187759"/>
            <a:ext cx="419100" cy="20876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  <a:endCxn id="10" idx="3"/>
          </p:cNvCxnSpPr>
          <p:nvPr/>
        </p:nvCxnSpPr>
        <p:spPr>
          <a:xfrm rot="10800000">
            <a:off x="7486328" y="4501691"/>
            <a:ext cx="57826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File vs. </a:t>
            </a:r>
            <a:r>
              <a:rPr lang="en-US" dirty="0" err="1" smtClean="0"/>
              <a:t>Config</a:t>
            </a:r>
            <a:r>
              <a:rPr lang="en-US" dirty="0" smtClean="0"/>
              <a:t> Directory</a:t>
            </a:r>
            <a:endParaRPr lang="en-US" dirty="0"/>
          </a:p>
        </p:txBody>
      </p:sp>
      <p:pic>
        <p:nvPicPr>
          <p:cNvPr id="4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844" y="2133600"/>
            <a:ext cx="1828800" cy="1610437"/>
          </a:xfrm>
        </p:spPr>
      </p:pic>
      <p:sp>
        <p:nvSpPr>
          <p:cNvPr id="5" name="TextBox 4"/>
          <p:cNvSpPr txBox="1"/>
          <p:nvPr/>
        </p:nvSpPr>
        <p:spPr>
          <a:xfrm>
            <a:off x="983902" y="3559371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</a:t>
            </a:r>
            <a:r>
              <a:rPr lang="en-US" sz="2800" dirty="0" err="1" smtClean="0"/>
              <a:t>pache.conf</a:t>
            </a:r>
            <a:endParaRPr lang="en-US" sz="2800" dirty="0"/>
          </a:p>
        </p:txBody>
      </p:sp>
      <p:pic>
        <p:nvPicPr>
          <p:cNvPr id="6" name="Picture 5" descr="folder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246971"/>
            <a:ext cx="1676400" cy="13836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5400" y="3559371"/>
            <a:ext cx="244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</a:t>
            </a:r>
            <a:r>
              <a:rPr lang="en-US" sz="2800" dirty="0" err="1" smtClean="0"/>
              <a:t>pache.conf.d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3130644" y="2938819"/>
            <a:ext cx="22033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Package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594" y="4005866"/>
            <a:ext cx="1079406" cy="991649"/>
          </a:xfrm>
          <a:prstGeom prst="rect">
            <a:avLst/>
          </a:prstGeom>
        </p:spPr>
      </p:pic>
      <p:pic>
        <p:nvPicPr>
          <p:cNvPr id="10" name="Content Placeholder 4" descr="awesomeerlangcod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473" y="4082591"/>
            <a:ext cx="951854" cy="838200"/>
          </a:xfrm>
          <a:prstGeom prst="rect">
            <a:avLst/>
          </a:prstGeom>
        </p:spPr>
      </p:pic>
      <p:cxnSp>
        <p:nvCxnSpPr>
          <p:cNvPr id="12" name="Shape 11"/>
          <p:cNvCxnSpPr>
            <a:stCxn id="7" idx="2"/>
            <a:endCxn id="10" idx="1"/>
          </p:cNvCxnSpPr>
          <p:nvPr/>
        </p:nvCxnSpPr>
        <p:spPr>
          <a:xfrm rot="16200000" flipH="1">
            <a:off x="6220541" y="4187759"/>
            <a:ext cx="419100" cy="20876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  <a:endCxn id="10" idx="3"/>
          </p:cNvCxnSpPr>
          <p:nvPr/>
        </p:nvCxnSpPr>
        <p:spPr>
          <a:xfrm rot="10800000">
            <a:off x="7486328" y="4501691"/>
            <a:ext cx="57826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Package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594" y="4997515"/>
            <a:ext cx="1079406" cy="991649"/>
          </a:xfrm>
          <a:prstGeom prst="rect">
            <a:avLst/>
          </a:prstGeom>
        </p:spPr>
      </p:pic>
      <p:pic>
        <p:nvPicPr>
          <p:cNvPr id="15" name="Content Placeholder 4" descr="awesomeerlangcod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473" y="5074240"/>
            <a:ext cx="951854" cy="838200"/>
          </a:xfrm>
          <a:prstGeom prst="rect">
            <a:avLst/>
          </a:prstGeom>
        </p:spPr>
      </p:pic>
      <p:cxnSp>
        <p:nvCxnSpPr>
          <p:cNvPr id="16" name="Shape 15"/>
          <p:cNvCxnSpPr>
            <a:endCxn id="15" idx="1"/>
          </p:cNvCxnSpPr>
          <p:nvPr/>
        </p:nvCxnSpPr>
        <p:spPr>
          <a:xfrm rot="16200000" flipH="1">
            <a:off x="5685290" y="4644157"/>
            <a:ext cx="1489602" cy="20876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  <a:endCxn id="15" idx="3"/>
          </p:cNvCxnSpPr>
          <p:nvPr/>
        </p:nvCxnSpPr>
        <p:spPr>
          <a:xfrm rot="10800000">
            <a:off x="7486328" y="5493340"/>
            <a:ext cx="57826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File vs. </a:t>
            </a:r>
            <a:r>
              <a:rPr lang="en-US" dirty="0" err="1" smtClean="0"/>
              <a:t>Config</a:t>
            </a:r>
            <a:r>
              <a:rPr lang="en-US" dirty="0" smtClean="0"/>
              <a:t> Directory</a:t>
            </a:r>
            <a:endParaRPr lang="en-US" dirty="0"/>
          </a:p>
        </p:txBody>
      </p:sp>
      <p:pic>
        <p:nvPicPr>
          <p:cNvPr id="4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844" y="2133600"/>
            <a:ext cx="1828800" cy="1610437"/>
          </a:xfrm>
        </p:spPr>
      </p:pic>
      <p:sp>
        <p:nvSpPr>
          <p:cNvPr id="5" name="TextBox 4"/>
          <p:cNvSpPr txBox="1"/>
          <p:nvPr/>
        </p:nvSpPr>
        <p:spPr>
          <a:xfrm>
            <a:off x="983902" y="3559371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</a:t>
            </a:r>
            <a:r>
              <a:rPr lang="en-US" sz="2800" dirty="0" err="1" smtClean="0"/>
              <a:t>pache.conf</a:t>
            </a:r>
            <a:endParaRPr lang="en-US" sz="2800" dirty="0"/>
          </a:p>
        </p:txBody>
      </p:sp>
      <p:pic>
        <p:nvPicPr>
          <p:cNvPr id="6" name="Picture 5" descr="folder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246971"/>
            <a:ext cx="1676400" cy="13836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5400" y="3559371"/>
            <a:ext cx="244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</a:t>
            </a:r>
            <a:r>
              <a:rPr lang="en-US" sz="2800" dirty="0" err="1" smtClean="0"/>
              <a:t>pache.conf.d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3130644" y="2938819"/>
            <a:ext cx="22033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Package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594" y="4005866"/>
            <a:ext cx="1079406" cy="991649"/>
          </a:xfrm>
          <a:prstGeom prst="rect">
            <a:avLst/>
          </a:prstGeom>
        </p:spPr>
      </p:pic>
      <p:pic>
        <p:nvPicPr>
          <p:cNvPr id="10" name="Content Placeholder 4" descr="awesomeerlangcod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473" y="4082591"/>
            <a:ext cx="951854" cy="838200"/>
          </a:xfrm>
          <a:prstGeom prst="rect">
            <a:avLst/>
          </a:prstGeom>
        </p:spPr>
      </p:pic>
      <p:cxnSp>
        <p:nvCxnSpPr>
          <p:cNvPr id="12" name="Shape 11"/>
          <p:cNvCxnSpPr>
            <a:stCxn id="7" idx="2"/>
            <a:endCxn id="10" idx="1"/>
          </p:cNvCxnSpPr>
          <p:nvPr/>
        </p:nvCxnSpPr>
        <p:spPr>
          <a:xfrm rot="16200000" flipH="1">
            <a:off x="6220541" y="4187759"/>
            <a:ext cx="419100" cy="20876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  <a:endCxn id="10" idx="3"/>
          </p:cNvCxnSpPr>
          <p:nvPr/>
        </p:nvCxnSpPr>
        <p:spPr>
          <a:xfrm rot="10800000">
            <a:off x="7486328" y="4501691"/>
            <a:ext cx="57826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Package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594" y="4997515"/>
            <a:ext cx="1079406" cy="991649"/>
          </a:xfrm>
          <a:prstGeom prst="rect">
            <a:avLst/>
          </a:prstGeom>
        </p:spPr>
      </p:pic>
      <p:pic>
        <p:nvPicPr>
          <p:cNvPr id="15" name="Content Placeholder 4" descr="awesomeerlangcod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473" y="5074240"/>
            <a:ext cx="951854" cy="838200"/>
          </a:xfrm>
          <a:prstGeom prst="rect">
            <a:avLst/>
          </a:prstGeom>
        </p:spPr>
      </p:pic>
      <p:cxnSp>
        <p:nvCxnSpPr>
          <p:cNvPr id="16" name="Shape 15"/>
          <p:cNvCxnSpPr>
            <a:endCxn id="15" idx="1"/>
          </p:cNvCxnSpPr>
          <p:nvPr/>
        </p:nvCxnSpPr>
        <p:spPr>
          <a:xfrm rot="16200000" flipH="1">
            <a:off x="5685290" y="4644157"/>
            <a:ext cx="1489602" cy="20876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  <a:endCxn id="15" idx="3"/>
          </p:cNvCxnSpPr>
          <p:nvPr/>
        </p:nvCxnSpPr>
        <p:spPr>
          <a:xfrm rot="10800000">
            <a:off x="7486328" y="5493340"/>
            <a:ext cx="57826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Package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594" y="5910310"/>
            <a:ext cx="1079406" cy="991649"/>
          </a:xfrm>
          <a:prstGeom prst="rect">
            <a:avLst/>
          </a:prstGeom>
        </p:spPr>
      </p:pic>
      <p:pic>
        <p:nvPicPr>
          <p:cNvPr id="19" name="Content Placeholder 4" descr="awesomeerlangcod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473" y="5987035"/>
            <a:ext cx="951854" cy="838200"/>
          </a:xfrm>
          <a:prstGeom prst="rect">
            <a:avLst/>
          </a:prstGeom>
        </p:spPr>
      </p:pic>
      <p:cxnSp>
        <p:nvCxnSpPr>
          <p:cNvPr id="20" name="Shape 19"/>
          <p:cNvCxnSpPr>
            <a:endCxn id="19" idx="1"/>
          </p:cNvCxnSpPr>
          <p:nvPr/>
        </p:nvCxnSpPr>
        <p:spPr>
          <a:xfrm rot="16200000" flipH="1">
            <a:off x="5228892" y="5100554"/>
            <a:ext cx="2402398" cy="20876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9" idx="3"/>
          </p:cNvCxnSpPr>
          <p:nvPr/>
        </p:nvCxnSpPr>
        <p:spPr>
          <a:xfrm rot="10800000">
            <a:off x="7486328" y="6406135"/>
            <a:ext cx="57826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File vs. </a:t>
            </a:r>
            <a:r>
              <a:rPr lang="en-US" dirty="0" err="1" smtClean="0"/>
              <a:t>Config</a:t>
            </a:r>
            <a:r>
              <a:rPr lang="en-US" dirty="0" smtClean="0"/>
              <a:t> Directory</a:t>
            </a:r>
            <a:endParaRPr lang="en-US" dirty="0"/>
          </a:p>
        </p:txBody>
      </p:sp>
      <p:pic>
        <p:nvPicPr>
          <p:cNvPr id="4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844" y="2133600"/>
            <a:ext cx="1828800" cy="1610437"/>
          </a:xfrm>
        </p:spPr>
      </p:pic>
      <p:sp>
        <p:nvSpPr>
          <p:cNvPr id="5" name="TextBox 4"/>
          <p:cNvSpPr txBox="1"/>
          <p:nvPr/>
        </p:nvSpPr>
        <p:spPr>
          <a:xfrm>
            <a:off x="1301844" y="3559370"/>
            <a:ext cx="1680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zzz.script</a:t>
            </a:r>
            <a:endParaRPr lang="en-US" sz="2800" dirty="0"/>
          </a:p>
        </p:txBody>
      </p:sp>
      <p:pic>
        <p:nvPicPr>
          <p:cNvPr id="6" name="Picture 5" descr="folder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246971"/>
            <a:ext cx="1676400" cy="13836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97248" y="3560163"/>
            <a:ext cx="3856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/etc/</a:t>
            </a:r>
            <a:r>
              <a:rPr lang="en-US" sz="2800" dirty="0" err="1" smtClean="0"/>
              <a:t>erlrc.d</a:t>
            </a:r>
            <a:r>
              <a:rPr lang="en-US" sz="2800" dirty="0" smtClean="0"/>
              <a:t>/applications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3130644" y="2938819"/>
            <a:ext cx="22033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Package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594" y="4005866"/>
            <a:ext cx="1079406" cy="991649"/>
          </a:xfrm>
          <a:prstGeom prst="rect">
            <a:avLst/>
          </a:prstGeom>
        </p:spPr>
      </p:pic>
      <p:pic>
        <p:nvPicPr>
          <p:cNvPr id="10" name="Content Placeholder 4" descr="awesomeerlangcod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473" y="4082591"/>
            <a:ext cx="951854" cy="838200"/>
          </a:xfrm>
          <a:prstGeom prst="rect">
            <a:avLst/>
          </a:prstGeom>
        </p:spPr>
      </p:pic>
      <p:cxnSp>
        <p:nvCxnSpPr>
          <p:cNvPr id="12" name="Shape 11"/>
          <p:cNvCxnSpPr>
            <a:stCxn id="7" idx="2"/>
            <a:endCxn id="10" idx="1"/>
          </p:cNvCxnSpPr>
          <p:nvPr/>
        </p:nvCxnSpPr>
        <p:spPr>
          <a:xfrm rot="16200000" flipH="1">
            <a:off x="6220936" y="4188154"/>
            <a:ext cx="418308" cy="20876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  <a:endCxn id="10" idx="3"/>
          </p:cNvCxnSpPr>
          <p:nvPr/>
        </p:nvCxnSpPr>
        <p:spPr>
          <a:xfrm rot="10800000">
            <a:off x="7486328" y="4501691"/>
            <a:ext cx="57826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Package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594" y="4997515"/>
            <a:ext cx="1079406" cy="991649"/>
          </a:xfrm>
          <a:prstGeom prst="rect">
            <a:avLst/>
          </a:prstGeom>
        </p:spPr>
      </p:pic>
      <p:pic>
        <p:nvPicPr>
          <p:cNvPr id="15" name="Content Placeholder 4" descr="awesomeerlangcod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473" y="5074240"/>
            <a:ext cx="951854" cy="838200"/>
          </a:xfrm>
          <a:prstGeom prst="rect">
            <a:avLst/>
          </a:prstGeom>
        </p:spPr>
      </p:pic>
      <p:cxnSp>
        <p:nvCxnSpPr>
          <p:cNvPr id="16" name="Shape 15"/>
          <p:cNvCxnSpPr>
            <a:endCxn id="15" idx="1"/>
          </p:cNvCxnSpPr>
          <p:nvPr/>
        </p:nvCxnSpPr>
        <p:spPr>
          <a:xfrm rot="16200000" flipH="1">
            <a:off x="5685290" y="4644157"/>
            <a:ext cx="1489602" cy="20876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  <a:endCxn id="15" idx="3"/>
          </p:cNvCxnSpPr>
          <p:nvPr/>
        </p:nvCxnSpPr>
        <p:spPr>
          <a:xfrm rot="10800000">
            <a:off x="7486328" y="5493340"/>
            <a:ext cx="57826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Package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594" y="5910310"/>
            <a:ext cx="1079406" cy="991649"/>
          </a:xfrm>
          <a:prstGeom prst="rect">
            <a:avLst/>
          </a:prstGeom>
        </p:spPr>
      </p:pic>
      <p:pic>
        <p:nvPicPr>
          <p:cNvPr id="19" name="Content Placeholder 4" descr="awesomeerlangcod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473" y="5987035"/>
            <a:ext cx="951854" cy="838200"/>
          </a:xfrm>
          <a:prstGeom prst="rect">
            <a:avLst/>
          </a:prstGeom>
        </p:spPr>
      </p:pic>
      <p:cxnSp>
        <p:nvCxnSpPr>
          <p:cNvPr id="20" name="Shape 19"/>
          <p:cNvCxnSpPr>
            <a:endCxn id="19" idx="1"/>
          </p:cNvCxnSpPr>
          <p:nvPr/>
        </p:nvCxnSpPr>
        <p:spPr>
          <a:xfrm rot="16200000" flipH="1">
            <a:off x="5228892" y="5100554"/>
            <a:ext cx="2402398" cy="20876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9" idx="3"/>
          </p:cNvCxnSpPr>
          <p:nvPr/>
        </p:nvCxnSpPr>
        <p:spPr>
          <a:xfrm rot="10800000">
            <a:off x="7486328" y="6406135"/>
            <a:ext cx="57826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Applications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latin typeface="Andale Mono"/>
              </a:rPr>
              <a:t>% </a:t>
            </a:r>
            <a:r>
              <a:rPr lang="en-US" sz="1400" dirty="0" err="1" smtClean="0">
                <a:latin typeface="Andale Mono"/>
              </a:rPr>
              <a:t>ls</a:t>
            </a:r>
            <a:r>
              <a:rPr lang="en-US" sz="1400" dirty="0" smtClean="0">
                <a:latin typeface="Andale Mono"/>
              </a:rPr>
              <a:t> /etc/</a:t>
            </a:r>
            <a:r>
              <a:rPr lang="en-US" sz="1400" dirty="0" err="1" smtClean="0">
                <a:latin typeface="Andale Mono"/>
              </a:rPr>
              <a:t>erlrc.d</a:t>
            </a:r>
            <a:r>
              <a:rPr lang="en-US" sz="1400" dirty="0" smtClean="0">
                <a:latin typeface="Andale Mono"/>
              </a:rPr>
              <a:t>/applications</a:t>
            </a:r>
          </a:p>
          <a:p>
            <a:pPr>
              <a:buNone/>
            </a:pPr>
            <a:r>
              <a:rPr lang="en-US" sz="1400" dirty="0" err="1" smtClean="0">
                <a:latin typeface="Andale Mono"/>
              </a:rPr>
              <a:t>appinspect</a:t>
            </a:r>
            <a:r>
              <a:rPr lang="en-US" sz="1400" dirty="0" smtClean="0">
                <a:latin typeface="Andale Mono"/>
              </a:rPr>
              <a:t>       </a:t>
            </a:r>
            <a:r>
              <a:rPr lang="en-US" sz="1400" dirty="0" err="1" smtClean="0">
                <a:latin typeface="Andale Mono"/>
              </a:rPr>
              <a:t>egerl</a:t>
            </a:r>
            <a:r>
              <a:rPr lang="en-US" sz="1400" dirty="0" smtClean="0">
                <a:latin typeface="Andale Mono"/>
              </a:rPr>
              <a:t>   </a:t>
            </a:r>
            <a:r>
              <a:rPr lang="en-US" sz="1400" dirty="0" err="1" smtClean="0">
                <a:latin typeface="Andale Mono"/>
              </a:rPr>
              <a:t>fragmentron</a:t>
            </a:r>
            <a:r>
              <a:rPr lang="en-US" sz="1400" dirty="0" smtClean="0">
                <a:latin typeface="Andale Mono"/>
              </a:rPr>
              <a:t>  </a:t>
            </a:r>
            <a:r>
              <a:rPr lang="en-US" sz="1400" dirty="0" err="1" smtClean="0">
                <a:latin typeface="Andale Mono"/>
              </a:rPr>
              <a:t>genherd</a:t>
            </a:r>
            <a:r>
              <a:rPr lang="en-US" sz="1400" dirty="0" smtClean="0">
                <a:latin typeface="Andale Mono"/>
              </a:rPr>
              <a:t>       </a:t>
            </a:r>
            <a:r>
              <a:rPr lang="en-US" sz="1400" dirty="0" err="1" smtClean="0">
                <a:latin typeface="Andale Mono"/>
              </a:rPr>
              <a:t>nodefinder</a:t>
            </a:r>
            <a:r>
              <a:rPr lang="en-US" sz="1400" dirty="0" smtClean="0">
                <a:latin typeface="Andale Mono"/>
              </a:rPr>
              <a:t>    </a:t>
            </a:r>
            <a:r>
              <a:rPr lang="en-US" sz="1400" dirty="0" err="1" smtClean="0">
                <a:latin typeface="Andale Mono"/>
              </a:rPr>
              <a:t>zfile</a:t>
            </a:r>
            <a:endParaRPr lang="en-US" sz="1400" dirty="0" smtClean="0">
              <a:latin typeface="Andale Mono"/>
            </a:endParaRPr>
          </a:p>
          <a:p>
            <a:pPr>
              <a:buNone/>
            </a:pPr>
            <a:r>
              <a:rPr lang="en-US" sz="1400" dirty="0" err="1" smtClean="0">
                <a:latin typeface="Andale Mono"/>
              </a:rPr>
              <a:t>combonodefinder</a:t>
            </a:r>
            <a:r>
              <a:rPr lang="en-US" sz="1400" dirty="0" smtClean="0">
                <a:latin typeface="Andale Mono"/>
              </a:rPr>
              <a:t>  </a:t>
            </a:r>
            <a:r>
              <a:rPr lang="en-US" sz="1400" dirty="0" err="1" smtClean="0">
                <a:latin typeface="Andale Mono"/>
              </a:rPr>
              <a:t>erlrc</a:t>
            </a:r>
            <a:r>
              <a:rPr lang="en-US" sz="1400" dirty="0" smtClean="0">
                <a:latin typeface="Andale Mono"/>
              </a:rPr>
              <a:t>   </a:t>
            </a:r>
            <a:r>
              <a:rPr lang="en-US" sz="1400" dirty="0" err="1" smtClean="0">
                <a:latin typeface="Andale Mono"/>
              </a:rPr>
              <a:t>fuserl</a:t>
            </a:r>
            <a:r>
              <a:rPr lang="en-US" sz="1400" dirty="0" smtClean="0">
                <a:latin typeface="Andale Mono"/>
              </a:rPr>
              <a:t>       </a:t>
            </a:r>
            <a:r>
              <a:rPr lang="en-US" sz="1400" dirty="0" err="1" smtClean="0">
                <a:latin typeface="Andale Mono"/>
              </a:rPr>
              <a:t>loggins</a:t>
            </a:r>
            <a:r>
              <a:rPr lang="en-US" sz="1400" dirty="0" smtClean="0">
                <a:latin typeface="Andale Mono"/>
              </a:rPr>
              <a:t>       </a:t>
            </a:r>
            <a:r>
              <a:rPr lang="en-US" sz="1400" dirty="0" err="1" smtClean="0">
                <a:latin typeface="Andale Mono"/>
              </a:rPr>
              <a:t>schemafinder</a:t>
            </a:r>
            <a:endParaRPr lang="en-US" sz="1400" dirty="0" smtClean="0">
              <a:latin typeface="Andale Mono"/>
            </a:endParaRPr>
          </a:p>
          <a:p>
            <a:pPr>
              <a:buNone/>
            </a:pPr>
            <a:r>
              <a:rPr lang="en-US" sz="1400" dirty="0" smtClean="0">
                <a:latin typeface="Andale Mono"/>
              </a:rPr>
              <a:t>ec2nodefinder    </a:t>
            </a:r>
            <a:r>
              <a:rPr lang="en-US" sz="1400" dirty="0" err="1" smtClean="0">
                <a:latin typeface="Andale Mono"/>
              </a:rPr>
              <a:t>erlsom</a:t>
            </a:r>
            <a:r>
              <a:rPr lang="en-US" sz="1400" dirty="0" smtClean="0">
                <a:latin typeface="Andale Mono"/>
              </a:rPr>
              <a:t>  </a:t>
            </a:r>
            <a:r>
              <a:rPr lang="en-US" sz="1400" dirty="0" err="1" smtClean="0">
                <a:latin typeface="Andale Mono"/>
              </a:rPr>
              <a:t>gencron</a:t>
            </a:r>
            <a:r>
              <a:rPr lang="en-US" sz="1400" dirty="0" smtClean="0">
                <a:latin typeface="Andale Mono"/>
              </a:rPr>
              <a:t>      n54etsbugfix  </a:t>
            </a:r>
            <a:r>
              <a:rPr lang="en-US" sz="1400" dirty="0" err="1" smtClean="0">
                <a:latin typeface="Andale Mono"/>
              </a:rPr>
              <a:t>virtuerl</a:t>
            </a:r>
            <a:endParaRPr lang="en-US" sz="1400" dirty="0">
              <a:latin typeface="Andale Mon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Applications Directory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3561546"/>
            <a:ext cx="48650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Filename = Application Name</a:t>
            </a:r>
          </a:p>
          <a:p>
            <a:r>
              <a:rPr lang="en-US" sz="2800" dirty="0" smtClean="0"/>
              <a:t>Files are Empty (for Now) </a:t>
            </a:r>
            <a:endParaRPr lang="en-US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latin typeface="Andale Mono"/>
              </a:rPr>
              <a:t>% </a:t>
            </a:r>
            <a:r>
              <a:rPr lang="en-US" sz="1400" dirty="0" err="1" smtClean="0">
                <a:latin typeface="Andale Mono"/>
              </a:rPr>
              <a:t>ls</a:t>
            </a:r>
            <a:r>
              <a:rPr lang="en-US" sz="1400" dirty="0" smtClean="0">
                <a:latin typeface="Andale Mono"/>
              </a:rPr>
              <a:t> /etc/</a:t>
            </a:r>
            <a:r>
              <a:rPr lang="en-US" sz="1400" dirty="0" err="1" smtClean="0">
                <a:latin typeface="Andale Mono"/>
              </a:rPr>
              <a:t>erlrc.d</a:t>
            </a:r>
            <a:r>
              <a:rPr lang="en-US" sz="1400" dirty="0" smtClean="0">
                <a:latin typeface="Andale Mono"/>
              </a:rPr>
              <a:t>/applications</a:t>
            </a:r>
          </a:p>
          <a:p>
            <a:pPr>
              <a:buNone/>
            </a:pPr>
            <a:r>
              <a:rPr lang="en-US" sz="1400" dirty="0" err="1" smtClean="0">
                <a:latin typeface="Andale Mono"/>
              </a:rPr>
              <a:t>appinspect</a:t>
            </a:r>
            <a:r>
              <a:rPr lang="en-US" sz="1400" dirty="0" smtClean="0">
                <a:latin typeface="Andale Mono"/>
              </a:rPr>
              <a:t>       </a:t>
            </a:r>
            <a:r>
              <a:rPr lang="en-US" sz="1400" dirty="0" err="1" smtClean="0">
                <a:latin typeface="Andale Mono"/>
              </a:rPr>
              <a:t>egerl</a:t>
            </a:r>
            <a:r>
              <a:rPr lang="en-US" sz="1400" dirty="0" smtClean="0">
                <a:latin typeface="Andale Mono"/>
              </a:rPr>
              <a:t>   </a:t>
            </a:r>
            <a:r>
              <a:rPr lang="en-US" sz="1400" dirty="0" err="1" smtClean="0">
                <a:latin typeface="Andale Mono"/>
              </a:rPr>
              <a:t>fragmentron</a:t>
            </a:r>
            <a:r>
              <a:rPr lang="en-US" sz="1400" dirty="0" smtClean="0">
                <a:latin typeface="Andale Mono"/>
              </a:rPr>
              <a:t>  </a:t>
            </a:r>
            <a:r>
              <a:rPr lang="en-US" sz="1400" dirty="0" err="1" smtClean="0">
                <a:latin typeface="Andale Mono"/>
              </a:rPr>
              <a:t>genherd</a:t>
            </a:r>
            <a:r>
              <a:rPr lang="en-US" sz="1400" dirty="0" smtClean="0">
                <a:latin typeface="Andale Mono"/>
              </a:rPr>
              <a:t>       </a:t>
            </a:r>
            <a:r>
              <a:rPr lang="en-US" sz="1400" dirty="0" err="1" smtClean="0">
                <a:latin typeface="Andale Mono"/>
              </a:rPr>
              <a:t>nodefinder</a:t>
            </a:r>
            <a:r>
              <a:rPr lang="en-US" sz="1400" dirty="0" smtClean="0">
                <a:latin typeface="Andale Mono"/>
              </a:rPr>
              <a:t>    </a:t>
            </a:r>
            <a:r>
              <a:rPr lang="en-US" sz="1400" dirty="0" err="1" smtClean="0">
                <a:latin typeface="Andale Mono"/>
              </a:rPr>
              <a:t>zfile</a:t>
            </a:r>
            <a:endParaRPr lang="en-US" sz="1400" dirty="0" smtClean="0">
              <a:latin typeface="Andale Mono"/>
            </a:endParaRPr>
          </a:p>
          <a:p>
            <a:pPr>
              <a:buNone/>
            </a:pPr>
            <a:r>
              <a:rPr lang="en-US" sz="1400" dirty="0" err="1" smtClean="0">
                <a:latin typeface="Andale Mono"/>
              </a:rPr>
              <a:t>combonodefinder</a:t>
            </a:r>
            <a:r>
              <a:rPr lang="en-US" sz="1400" dirty="0" smtClean="0">
                <a:latin typeface="Andale Mono"/>
              </a:rPr>
              <a:t>  </a:t>
            </a:r>
            <a:r>
              <a:rPr lang="en-US" sz="1400" dirty="0" err="1" smtClean="0">
                <a:latin typeface="Andale Mono"/>
              </a:rPr>
              <a:t>erlrc</a:t>
            </a:r>
            <a:r>
              <a:rPr lang="en-US" sz="1400" dirty="0" smtClean="0">
                <a:latin typeface="Andale Mono"/>
              </a:rPr>
              <a:t>   </a:t>
            </a:r>
            <a:r>
              <a:rPr lang="en-US" sz="1400" dirty="0" err="1" smtClean="0">
                <a:latin typeface="Andale Mono"/>
              </a:rPr>
              <a:t>fuserl</a:t>
            </a:r>
            <a:r>
              <a:rPr lang="en-US" sz="1400" dirty="0" smtClean="0">
                <a:latin typeface="Andale Mono"/>
              </a:rPr>
              <a:t>       </a:t>
            </a:r>
            <a:r>
              <a:rPr lang="en-US" sz="1400" dirty="0" err="1" smtClean="0">
                <a:latin typeface="Andale Mono"/>
              </a:rPr>
              <a:t>loggins</a:t>
            </a:r>
            <a:r>
              <a:rPr lang="en-US" sz="1400" dirty="0" smtClean="0">
                <a:latin typeface="Andale Mono"/>
              </a:rPr>
              <a:t>       </a:t>
            </a:r>
            <a:r>
              <a:rPr lang="en-US" sz="1400" dirty="0" err="1" smtClean="0">
                <a:latin typeface="Andale Mono"/>
              </a:rPr>
              <a:t>schemafinder</a:t>
            </a:r>
            <a:endParaRPr lang="en-US" sz="1400" dirty="0" smtClean="0">
              <a:latin typeface="Andale Mono"/>
            </a:endParaRPr>
          </a:p>
          <a:p>
            <a:pPr>
              <a:buNone/>
            </a:pPr>
            <a:r>
              <a:rPr lang="en-US" sz="1400" dirty="0" smtClean="0">
                <a:latin typeface="Andale Mono"/>
              </a:rPr>
              <a:t>ec2nodefinder    </a:t>
            </a:r>
            <a:r>
              <a:rPr lang="en-US" sz="1400" dirty="0" err="1" smtClean="0">
                <a:latin typeface="Andale Mono"/>
              </a:rPr>
              <a:t>erlsom</a:t>
            </a:r>
            <a:r>
              <a:rPr lang="en-US" sz="1400" dirty="0" smtClean="0">
                <a:latin typeface="Andale Mono"/>
              </a:rPr>
              <a:t>  </a:t>
            </a:r>
            <a:r>
              <a:rPr lang="en-US" sz="1400" dirty="0" err="1" smtClean="0">
                <a:latin typeface="Andale Mono"/>
              </a:rPr>
              <a:t>gencron</a:t>
            </a:r>
            <a:r>
              <a:rPr lang="en-US" sz="1400" dirty="0" smtClean="0">
                <a:latin typeface="Andale Mono"/>
              </a:rPr>
              <a:t>      n54etsbugfix  </a:t>
            </a:r>
            <a:r>
              <a:rPr lang="en-US" sz="1400" dirty="0" err="1" smtClean="0">
                <a:latin typeface="Andale Mono"/>
              </a:rPr>
              <a:t>virtuerl</a:t>
            </a:r>
            <a:endParaRPr lang="en-US" sz="1400" dirty="0">
              <a:latin typeface="Andale Mon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Applications Directory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3561546"/>
            <a:ext cx="48650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Filename = Application Name</a:t>
            </a:r>
          </a:p>
          <a:p>
            <a:r>
              <a:rPr lang="en-US" sz="2800" dirty="0" smtClean="0"/>
              <a:t>Files are Empty (for Now)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Start Up </a:t>
            </a:r>
            <a:r>
              <a:rPr lang="en-US" sz="3200" dirty="0" smtClean="0">
                <a:solidFill>
                  <a:srgbClr val="FF0000"/>
                </a:solidFill>
              </a:rPr>
              <a:t>O</a:t>
            </a:r>
            <a:r>
              <a:rPr lang="en-US" sz="3200" dirty="0" smtClean="0">
                <a:solidFill>
                  <a:srgbClr val="FF0000"/>
                </a:solidFill>
              </a:rPr>
              <a:t>rder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latin typeface="Andale Mono"/>
              </a:rPr>
              <a:t>% </a:t>
            </a:r>
            <a:r>
              <a:rPr lang="en-US" sz="1400" dirty="0" err="1" smtClean="0">
                <a:latin typeface="Andale Mono"/>
              </a:rPr>
              <a:t>ls</a:t>
            </a:r>
            <a:r>
              <a:rPr lang="en-US" sz="1400" dirty="0" smtClean="0">
                <a:latin typeface="Andale Mono"/>
              </a:rPr>
              <a:t> /etc/</a:t>
            </a:r>
            <a:r>
              <a:rPr lang="en-US" sz="1400" dirty="0" err="1" smtClean="0">
                <a:latin typeface="Andale Mono"/>
              </a:rPr>
              <a:t>erlrc.d</a:t>
            </a:r>
            <a:r>
              <a:rPr lang="en-US" sz="1400" dirty="0" smtClean="0">
                <a:latin typeface="Andale Mono"/>
              </a:rPr>
              <a:t>/applications</a:t>
            </a:r>
          </a:p>
          <a:p>
            <a:pPr>
              <a:buNone/>
            </a:pPr>
            <a:r>
              <a:rPr lang="en-US" sz="1400" dirty="0" err="1" smtClean="0">
                <a:latin typeface="Andale Mono"/>
              </a:rPr>
              <a:t>appinspect</a:t>
            </a:r>
            <a:r>
              <a:rPr lang="en-US" sz="1400" dirty="0" smtClean="0">
                <a:latin typeface="Andale Mono"/>
              </a:rPr>
              <a:t>       </a:t>
            </a:r>
            <a:r>
              <a:rPr lang="en-US" sz="1400" dirty="0" err="1" smtClean="0">
                <a:latin typeface="Andale Mono"/>
              </a:rPr>
              <a:t>egerl</a:t>
            </a:r>
            <a:r>
              <a:rPr lang="en-US" sz="1400" dirty="0" smtClean="0">
                <a:latin typeface="Andale Mono"/>
              </a:rPr>
              <a:t>   </a:t>
            </a:r>
            <a:r>
              <a:rPr lang="en-US" sz="1400" dirty="0" err="1" smtClean="0">
                <a:latin typeface="Andale Mono"/>
              </a:rPr>
              <a:t>fragmentron</a:t>
            </a:r>
            <a:r>
              <a:rPr lang="en-US" sz="1400" dirty="0" smtClean="0">
                <a:latin typeface="Andale Mono"/>
              </a:rPr>
              <a:t>  </a:t>
            </a:r>
            <a:r>
              <a:rPr lang="en-US" sz="1400" dirty="0" err="1" smtClean="0">
                <a:latin typeface="Andale Mono"/>
              </a:rPr>
              <a:t>genherd</a:t>
            </a:r>
            <a:r>
              <a:rPr lang="en-US" sz="1400" dirty="0" smtClean="0">
                <a:latin typeface="Andale Mono"/>
              </a:rPr>
              <a:t>       </a:t>
            </a:r>
            <a:r>
              <a:rPr lang="en-US" sz="1400" dirty="0" err="1" smtClean="0">
                <a:latin typeface="Andale Mono"/>
              </a:rPr>
              <a:t>nodefinder</a:t>
            </a:r>
            <a:r>
              <a:rPr lang="en-US" sz="1400" dirty="0" smtClean="0">
                <a:latin typeface="Andale Mono"/>
              </a:rPr>
              <a:t>    </a:t>
            </a:r>
            <a:r>
              <a:rPr lang="en-US" sz="1400" dirty="0" err="1" smtClean="0">
                <a:latin typeface="Andale Mono"/>
              </a:rPr>
              <a:t>zfile</a:t>
            </a:r>
            <a:endParaRPr lang="en-US" sz="1400" dirty="0" smtClean="0">
              <a:latin typeface="Andale Mono"/>
            </a:endParaRPr>
          </a:p>
          <a:p>
            <a:pPr>
              <a:buNone/>
            </a:pPr>
            <a:r>
              <a:rPr lang="en-US" sz="1400" dirty="0" err="1" smtClean="0">
                <a:latin typeface="Andale Mono"/>
              </a:rPr>
              <a:t>combonodefinder</a:t>
            </a:r>
            <a:r>
              <a:rPr lang="en-US" sz="1400" dirty="0" smtClean="0">
                <a:latin typeface="Andale Mono"/>
              </a:rPr>
              <a:t>  </a:t>
            </a:r>
            <a:r>
              <a:rPr lang="en-US" sz="1400" dirty="0" err="1" smtClean="0">
                <a:latin typeface="Andale Mono"/>
              </a:rPr>
              <a:t>erlrc</a:t>
            </a:r>
            <a:r>
              <a:rPr lang="en-US" sz="1400" dirty="0" smtClean="0">
                <a:latin typeface="Andale Mono"/>
              </a:rPr>
              <a:t>   </a:t>
            </a:r>
            <a:r>
              <a:rPr lang="en-US" sz="1400" dirty="0" err="1" smtClean="0">
                <a:latin typeface="Andale Mono"/>
              </a:rPr>
              <a:t>fuserl</a:t>
            </a:r>
            <a:r>
              <a:rPr lang="en-US" sz="1400" dirty="0" smtClean="0">
                <a:latin typeface="Andale Mono"/>
              </a:rPr>
              <a:t>       </a:t>
            </a:r>
            <a:r>
              <a:rPr lang="en-US" sz="1400" dirty="0" err="1" smtClean="0">
                <a:latin typeface="Andale Mono"/>
              </a:rPr>
              <a:t>loggins</a:t>
            </a:r>
            <a:r>
              <a:rPr lang="en-US" sz="1400" dirty="0" smtClean="0">
                <a:latin typeface="Andale Mono"/>
              </a:rPr>
              <a:t>       </a:t>
            </a:r>
            <a:r>
              <a:rPr lang="en-US" sz="1400" dirty="0" err="1" smtClean="0">
                <a:latin typeface="Andale Mono"/>
              </a:rPr>
              <a:t>schemafinder</a:t>
            </a:r>
            <a:endParaRPr lang="en-US" sz="1400" dirty="0" smtClean="0">
              <a:latin typeface="Andale Mono"/>
            </a:endParaRPr>
          </a:p>
          <a:p>
            <a:pPr>
              <a:buNone/>
            </a:pPr>
            <a:r>
              <a:rPr lang="en-US" sz="1400" dirty="0" smtClean="0">
                <a:latin typeface="Andale Mono"/>
              </a:rPr>
              <a:t>ec2nodefinder    </a:t>
            </a:r>
            <a:r>
              <a:rPr lang="en-US" sz="1400" dirty="0" err="1" smtClean="0">
                <a:latin typeface="Andale Mono"/>
              </a:rPr>
              <a:t>erlsom</a:t>
            </a:r>
            <a:r>
              <a:rPr lang="en-US" sz="1400" dirty="0" smtClean="0">
                <a:latin typeface="Andale Mono"/>
              </a:rPr>
              <a:t>  </a:t>
            </a:r>
            <a:r>
              <a:rPr lang="en-US" sz="1400" dirty="0" err="1" smtClean="0">
                <a:latin typeface="Andale Mono"/>
              </a:rPr>
              <a:t>gencron</a:t>
            </a:r>
            <a:r>
              <a:rPr lang="en-US" sz="1400" dirty="0" smtClean="0">
                <a:latin typeface="Andale Mono"/>
              </a:rPr>
              <a:t>      n54etsbugfix  </a:t>
            </a:r>
            <a:r>
              <a:rPr lang="en-US" sz="1400" dirty="0" err="1" smtClean="0">
                <a:latin typeface="Andale Mono"/>
              </a:rPr>
              <a:t>virtuerl</a:t>
            </a:r>
            <a:endParaRPr lang="en-US" sz="1400" dirty="0">
              <a:latin typeface="Andale Mono"/>
            </a:endParaRPr>
          </a:p>
        </p:txBody>
      </p:sp>
    </p:spTree>
  </p:cSld>
  <p:clrMapOvr>
    <a:masterClrMapping/>
  </p:clrMapOvr>
  <p:transition advClick="0" advTm="5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5436" r="-5436"/>
          <a:stretch>
            <a:fillRect/>
          </a:stretch>
        </p:blipFill>
        <p:spPr>
          <a:xfrm>
            <a:off x="457200" y="1600200"/>
            <a:ext cx="7010400" cy="3855451"/>
          </a:xfr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Applications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latin typeface="Andale Mono"/>
              </a:rPr>
              <a:t>% </a:t>
            </a:r>
            <a:r>
              <a:rPr lang="en-US" sz="1400" dirty="0" err="1" smtClean="0">
                <a:latin typeface="Andale Mono"/>
              </a:rPr>
              <a:t>ls</a:t>
            </a:r>
            <a:r>
              <a:rPr lang="en-US" sz="1400" dirty="0" smtClean="0">
                <a:latin typeface="Andale Mono"/>
              </a:rPr>
              <a:t> /etc/</a:t>
            </a:r>
            <a:r>
              <a:rPr lang="en-US" sz="1400" dirty="0" err="1" smtClean="0">
                <a:latin typeface="Andale Mono"/>
              </a:rPr>
              <a:t>erlrc.d</a:t>
            </a:r>
            <a:r>
              <a:rPr lang="en-US" sz="1400" dirty="0" smtClean="0">
                <a:latin typeface="Andale Mono"/>
              </a:rPr>
              <a:t>/applications</a:t>
            </a:r>
          </a:p>
          <a:p>
            <a:pPr>
              <a:buNone/>
            </a:pPr>
            <a:r>
              <a:rPr lang="en-US" sz="1400" dirty="0" err="1" smtClean="0">
                <a:latin typeface="Andale Mono"/>
              </a:rPr>
              <a:t>appinspect</a:t>
            </a:r>
            <a:r>
              <a:rPr lang="en-US" sz="1400" dirty="0" smtClean="0">
                <a:latin typeface="Andale Mono"/>
              </a:rPr>
              <a:t>       </a:t>
            </a:r>
            <a:r>
              <a:rPr lang="en-US" sz="1400" dirty="0" err="1" smtClean="0">
                <a:latin typeface="Andale Mono"/>
              </a:rPr>
              <a:t>egerl</a:t>
            </a:r>
            <a:r>
              <a:rPr lang="en-US" sz="1400" dirty="0" smtClean="0">
                <a:latin typeface="Andale Mono"/>
              </a:rPr>
              <a:t>   </a:t>
            </a:r>
            <a:r>
              <a:rPr lang="en-US" sz="1400" dirty="0" err="1" smtClean="0">
                <a:latin typeface="Andale Mono"/>
              </a:rPr>
              <a:t>fragmentron</a:t>
            </a:r>
            <a:r>
              <a:rPr lang="en-US" sz="1400" dirty="0" smtClean="0">
                <a:latin typeface="Andale Mono"/>
              </a:rPr>
              <a:t>  </a:t>
            </a:r>
            <a:r>
              <a:rPr lang="en-US" sz="1400" dirty="0" err="1" smtClean="0">
                <a:latin typeface="Andale Mono"/>
              </a:rPr>
              <a:t>genherd</a:t>
            </a:r>
            <a:r>
              <a:rPr lang="en-US" sz="1400" dirty="0" smtClean="0">
                <a:latin typeface="Andale Mono"/>
              </a:rPr>
              <a:t>       </a:t>
            </a:r>
            <a:r>
              <a:rPr lang="en-US" sz="1400" dirty="0" err="1" smtClean="0">
                <a:latin typeface="Andale Mono"/>
              </a:rPr>
              <a:t>nodefinder</a:t>
            </a:r>
            <a:r>
              <a:rPr lang="en-US" sz="1400" dirty="0" smtClean="0">
                <a:latin typeface="Andale Mono"/>
              </a:rPr>
              <a:t>    </a:t>
            </a:r>
            <a:r>
              <a:rPr lang="en-US" sz="1400" dirty="0" err="1" smtClean="0">
                <a:latin typeface="Andale Mono"/>
              </a:rPr>
              <a:t>zfile</a:t>
            </a:r>
            <a:endParaRPr lang="en-US" sz="1400" dirty="0" smtClean="0">
              <a:latin typeface="Andale Mono"/>
            </a:endParaRPr>
          </a:p>
          <a:p>
            <a:pPr>
              <a:buNone/>
            </a:pPr>
            <a:r>
              <a:rPr lang="en-US" sz="1400" dirty="0" err="1" smtClean="0">
                <a:latin typeface="Andale Mono"/>
              </a:rPr>
              <a:t>combonodefinder</a:t>
            </a:r>
            <a:r>
              <a:rPr lang="en-US" sz="1400" dirty="0" smtClean="0">
                <a:latin typeface="Andale Mono"/>
              </a:rPr>
              <a:t>  </a:t>
            </a:r>
            <a:r>
              <a:rPr lang="en-US" sz="1400" dirty="0" err="1" smtClean="0">
                <a:latin typeface="Andale Mono"/>
              </a:rPr>
              <a:t>erlrc</a:t>
            </a:r>
            <a:r>
              <a:rPr lang="en-US" sz="1400" dirty="0" smtClean="0">
                <a:latin typeface="Andale Mono"/>
              </a:rPr>
              <a:t>   </a:t>
            </a:r>
            <a:r>
              <a:rPr lang="en-US" sz="1400" dirty="0" err="1" smtClean="0">
                <a:latin typeface="Andale Mono"/>
              </a:rPr>
              <a:t>fuserl</a:t>
            </a:r>
            <a:r>
              <a:rPr lang="en-US" sz="1400" dirty="0" smtClean="0">
                <a:latin typeface="Andale Mono"/>
              </a:rPr>
              <a:t>       </a:t>
            </a:r>
            <a:r>
              <a:rPr lang="en-US" sz="1400" dirty="0" err="1" smtClean="0">
                <a:latin typeface="Andale Mono"/>
              </a:rPr>
              <a:t>loggins</a:t>
            </a:r>
            <a:r>
              <a:rPr lang="en-US" sz="1400" dirty="0" smtClean="0">
                <a:latin typeface="Andale Mono"/>
              </a:rPr>
              <a:t>       </a:t>
            </a:r>
            <a:r>
              <a:rPr lang="en-US" sz="1400" dirty="0" err="1" smtClean="0">
                <a:latin typeface="Andale Mono"/>
              </a:rPr>
              <a:t>schemafinder</a:t>
            </a:r>
            <a:endParaRPr lang="en-US" sz="1400" dirty="0" smtClean="0">
              <a:latin typeface="Andale Mono"/>
            </a:endParaRPr>
          </a:p>
          <a:p>
            <a:pPr>
              <a:buNone/>
            </a:pPr>
            <a:r>
              <a:rPr lang="en-US" sz="1400" dirty="0" smtClean="0">
                <a:latin typeface="Andale Mono"/>
              </a:rPr>
              <a:t>ec2nodefinder    </a:t>
            </a:r>
            <a:r>
              <a:rPr lang="en-US" sz="1400" dirty="0" err="1" smtClean="0">
                <a:latin typeface="Andale Mono"/>
              </a:rPr>
              <a:t>erlsom</a:t>
            </a:r>
            <a:r>
              <a:rPr lang="en-US" sz="1400" dirty="0" smtClean="0">
                <a:latin typeface="Andale Mono"/>
              </a:rPr>
              <a:t>  </a:t>
            </a:r>
            <a:r>
              <a:rPr lang="en-US" sz="1400" dirty="0" err="1" smtClean="0">
                <a:latin typeface="Andale Mono"/>
              </a:rPr>
              <a:t>gencron</a:t>
            </a:r>
            <a:r>
              <a:rPr lang="en-US" sz="1400" dirty="0" smtClean="0">
                <a:latin typeface="Andale Mono"/>
              </a:rPr>
              <a:t>      n54etsbugfix  </a:t>
            </a:r>
            <a:r>
              <a:rPr lang="en-US" sz="1400" dirty="0" err="1" smtClean="0">
                <a:latin typeface="Andale Mono"/>
              </a:rPr>
              <a:t>virtuerl</a:t>
            </a:r>
            <a:endParaRPr lang="en-US" sz="1400" dirty="0" smtClean="0">
              <a:latin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3561546"/>
            <a:ext cx="48650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Filename = Application Name</a:t>
            </a:r>
          </a:p>
          <a:p>
            <a:r>
              <a:rPr lang="en-US" sz="2800" dirty="0" smtClean="0"/>
              <a:t>Files are Empty (for Now)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Start Up </a:t>
            </a:r>
            <a:r>
              <a:rPr lang="en-US" sz="3200" dirty="0" smtClean="0">
                <a:solidFill>
                  <a:srgbClr val="FF0000"/>
                </a:solidFill>
              </a:rPr>
              <a:t>O</a:t>
            </a:r>
            <a:r>
              <a:rPr lang="en-US" sz="3200" dirty="0" smtClean="0">
                <a:solidFill>
                  <a:srgbClr val="FF0000"/>
                </a:solidFill>
              </a:rPr>
              <a:t>rder?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Startup Order</a:t>
            </a:r>
            <a:endParaRPr lang="en-US" dirty="0"/>
          </a:p>
        </p:txBody>
      </p:sp>
      <p:pic>
        <p:nvPicPr>
          <p:cNvPr id="6" name="Picture 5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2138402"/>
            <a:ext cx="800100" cy="660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55408" y="22331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  <p:pic>
        <p:nvPicPr>
          <p:cNvPr id="5" name="Picture 4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3429000"/>
            <a:ext cx="800100" cy="66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5408" y="3523734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ebin</a:t>
            </a:r>
            <a:endParaRPr lang="en-US" dirty="0"/>
          </a:p>
        </p:txBody>
      </p:sp>
      <p:pic>
        <p:nvPicPr>
          <p:cNvPr id="8" name="Picture 7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81" y="1478002"/>
            <a:ext cx="800100" cy="660400"/>
          </a:xfrm>
          <a:prstGeom prst="rect">
            <a:avLst/>
          </a:prstGeom>
        </p:spPr>
      </p:pic>
      <p:cxnSp>
        <p:nvCxnSpPr>
          <p:cNvPr id="11" name="Shape 10"/>
          <p:cNvCxnSpPr>
            <a:stCxn id="8" idx="2"/>
            <a:endCxn id="6" idx="1"/>
          </p:cNvCxnSpPr>
          <p:nvPr/>
        </p:nvCxnSpPr>
        <p:spPr>
          <a:xfrm rot="16200000" flipH="1">
            <a:off x="836456" y="2103477"/>
            <a:ext cx="330200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8" idx="2"/>
            <a:endCxn id="5" idx="1"/>
          </p:cNvCxnSpPr>
          <p:nvPr/>
        </p:nvCxnSpPr>
        <p:spPr>
          <a:xfrm rot="16200000" flipH="1">
            <a:off x="191157" y="2748776"/>
            <a:ext cx="1620798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851" y="3893066"/>
            <a:ext cx="951848" cy="838195"/>
          </a:xfrm>
        </p:spPr>
      </p:pic>
      <p:sp>
        <p:nvSpPr>
          <p:cNvPr id="12" name="TextBox 11"/>
          <p:cNvSpPr txBox="1"/>
          <p:nvPr/>
        </p:nvSpPr>
        <p:spPr>
          <a:xfrm>
            <a:off x="1847851" y="4731261"/>
            <a:ext cx="9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foo.app</a:t>
            </a:r>
            <a:endParaRPr lang="en-US" dirty="0"/>
          </a:p>
        </p:txBody>
      </p:sp>
      <p:cxnSp>
        <p:nvCxnSpPr>
          <p:cNvPr id="15" name="Shape 14"/>
          <p:cNvCxnSpPr>
            <a:stCxn id="5" idx="2"/>
            <a:endCxn id="10" idx="1"/>
          </p:cNvCxnSpPr>
          <p:nvPr/>
        </p:nvCxnSpPr>
        <p:spPr>
          <a:xfrm rot="16200000" flipH="1">
            <a:off x="1613359" y="4077672"/>
            <a:ext cx="222764" cy="2462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753" y="1644134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foo-0.1.0</a:t>
            </a:r>
            <a:endParaRPr lang="en-US" dirty="0"/>
          </a:p>
        </p:txBody>
      </p:sp>
      <p:pic>
        <p:nvPicPr>
          <p:cNvPr id="22" name="Content Placeholder 4" descr="awesomeerlangcod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824" y="5252993"/>
            <a:ext cx="951848" cy="8381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50824" y="6091188"/>
            <a:ext cx="121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foo.appup</a:t>
            </a:r>
            <a:endParaRPr lang="en-US" dirty="0"/>
          </a:p>
        </p:txBody>
      </p:sp>
      <p:cxnSp>
        <p:nvCxnSpPr>
          <p:cNvPr id="24" name="Shape 23"/>
          <p:cNvCxnSpPr>
            <a:stCxn id="5" idx="2"/>
            <a:endCxn id="22" idx="1"/>
          </p:cNvCxnSpPr>
          <p:nvPr/>
        </p:nvCxnSpPr>
        <p:spPr>
          <a:xfrm rot="16200000" flipH="1">
            <a:off x="934882" y="4756148"/>
            <a:ext cx="1582691" cy="2491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962400" y="2013467"/>
            <a:ext cx="4419600" cy="22986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Startup Order</a:t>
            </a:r>
          </a:p>
        </p:txBody>
      </p:sp>
      <p:pic>
        <p:nvPicPr>
          <p:cNvPr id="6" name="Picture 5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2138402"/>
            <a:ext cx="800100" cy="660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55408" y="22331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  <p:pic>
        <p:nvPicPr>
          <p:cNvPr id="5" name="Picture 4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3429000"/>
            <a:ext cx="800100" cy="66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5408" y="3523734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ebin</a:t>
            </a:r>
            <a:endParaRPr lang="en-US" dirty="0"/>
          </a:p>
        </p:txBody>
      </p:sp>
      <p:pic>
        <p:nvPicPr>
          <p:cNvPr id="8" name="Picture 7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81" y="1478002"/>
            <a:ext cx="800100" cy="660400"/>
          </a:xfrm>
          <a:prstGeom prst="rect">
            <a:avLst/>
          </a:prstGeom>
        </p:spPr>
      </p:pic>
      <p:cxnSp>
        <p:nvCxnSpPr>
          <p:cNvPr id="11" name="Shape 10"/>
          <p:cNvCxnSpPr>
            <a:stCxn id="8" idx="2"/>
            <a:endCxn id="6" idx="1"/>
          </p:cNvCxnSpPr>
          <p:nvPr/>
        </p:nvCxnSpPr>
        <p:spPr>
          <a:xfrm rot="16200000" flipH="1">
            <a:off x="836456" y="2103477"/>
            <a:ext cx="330200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8" idx="2"/>
            <a:endCxn id="5" idx="1"/>
          </p:cNvCxnSpPr>
          <p:nvPr/>
        </p:nvCxnSpPr>
        <p:spPr>
          <a:xfrm rot="16200000" flipH="1">
            <a:off x="191157" y="2748776"/>
            <a:ext cx="1620798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851" y="3893066"/>
            <a:ext cx="951848" cy="838195"/>
          </a:xfrm>
        </p:spPr>
      </p:pic>
      <p:sp>
        <p:nvSpPr>
          <p:cNvPr id="12" name="TextBox 11"/>
          <p:cNvSpPr txBox="1"/>
          <p:nvPr/>
        </p:nvSpPr>
        <p:spPr>
          <a:xfrm>
            <a:off x="1847851" y="4731261"/>
            <a:ext cx="9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foo.app</a:t>
            </a:r>
            <a:endParaRPr lang="en-US" dirty="0"/>
          </a:p>
        </p:txBody>
      </p:sp>
      <p:cxnSp>
        <p:nvCxnSpPr>
          <p:cNvPr id="15" name="Shape 14"/>
          <p:cNvCxnSpPr>
            <a:stCxn id="5" idx="2"/>
            <a:endCxn id="10" idx="1"/>
          </p:cNvCxnSpPr>
          <p:nvPr/>
        </p:nvCxnSpPr>
        <p:spPr>
          <a:xfrm rot="16200000" flipH="1">
            <a:off x="1613359" y="4077672"/>
            <a:ext cx="222764" cy="2462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753" y="1644134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foo-0.1.0</a:t>
            </a:r>
            <a:endParaRPr lang="en-US" dirty="0"/>
          </a:p>
        </p:txBody>
      </p:sp>
      <p:pic>
        <p:nvPicPr>
          <p:cNvPr id="22" name="Content Placeholder 4" descr="awesomeerlangcod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824" y="5252993"/>
            <a:ext cx="951848" cy="8381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50824" y="6091188"/>
            <a:ext cx="121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foo.appup</a:t>
            </a:r>
            <a:endParaRPr lang="en-US" dirty="0"/>
          </a:p>
        </p:txBody>
      </p:sp>
      <p:cxnSp>
        <p:nvCxnSpPr>
          <p:cNvPr id="24" name="Shape 23"/>
          <p:cNvCxnSpPr>
            <a:stCxn id="5" idx="2"/>
            <a:endCxn id="22" idx="1"/>
          </p:cNvCxnSpPr>
          <p:nvPr/>
        </p:nvCxnSpPr>
        <p:spPr>
          <a:xfrm rot="16200000" flipH="1">
            <a:off x="934882" y="4756148"/>
            <a:ext cx="1582691" cy="2491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91000" y="2013466"/>
            <a:ext cx="41109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{application,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 smtClean="0"/>
              <a:t> [{description,</a:t>
            </a:r>
            <a:r>
              <a:rPr lang="en-US" dirty="0" smtClean="0"/>
              <a:t> ”My App"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</a:t>
            </a:r>
            <a:r>
              <a:rPr lang="en-US" dirty="0" err="1" smtClean="0"/>
              <a:t>vsn</a:t>
            </a:r>
            <a:r>
              <a:rPr lang="en-US" dirty="0" smtClean="0"/>
              <a:t>,</a:t>
            </a:r>
            <a:r>
              <a:rPr lang="en-US" dirty="0" smtClean="0"/>
              <a:t> “0.1.0"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{modules, </a:t>
            </a:r>
            <a:r>
              <a:rPr lang="en-US" dirty="0" smtClean="0"/>
              <a:t>[</a:t>
            </a:r>
            <a:r>
              <a:rPr lang="en-US" dirty="0" err="1" smtClean="0"/>
              <a:t>cool,mega,sweet</a:t>
            </a:r>
            <a:r>
              <a:rPr lang="en-US" dirty="0" smtClean="0"/>
              <a:t>]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{registered, </a:t>
            </a:r>
            <a:r>
              <a:rPr lang="en-US" dirty="0" smtClean="0"/>
              <a:t>[</a:t>
            </a:r>
            <a:r>
              <a:rPr lang="en-US" dirty="0" err="1" smtClean="0"/>
              <a:t>foobar</a:t>
            </a:r>
            <a:r>
              <a:rPr lang="en-US" dirty="0" smtClean="0"/>
              <a:t>]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{applications, [</a:t>
            </a:r>
            <a:r>
              <a:rPr lang="en-US" dirty="0" err="1" smtClean="0"/>
              <a:t>kernel</a:t>
            </a:r>
            <a:r>
              <a:rPr lang="en-US" dirty="0" err="1" smtClean="0"/>
              <a:t>,stdlib,sasl,bar</a:t>
            </a:r>
            <a:r>
              <a:rPr lang="en-US" dirty="0" smtClean="0"/>
              <a:t>]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{mod, </a:t>
            </a:r>
            <a:r>
              <a:rPr lang="en-US" dirty="0" smtClean="0"/>
              <a:t>{cool,</a:t>
            </a:r>
            <a:r>
              <a:rPr lang="en-US" dirty="0" smtClean="0"/>
              <a:t>[]}}</a:t>
            </a:r>
          </a:p>
          <a:p>
            <a:r>
              <a:rPr lang="en-US" dirty="0" smtClean="0"/>
              <a:t> ]}.</a:t>
            </a:r>
          </a:p>
          <a:p>
            <a:endParaRPr lang="en-US" dirty="0"/>
          </a:p>
        </p:txBody>
      </p:sp>
      <p:cxnSp>
        <p:nvCxnSpPr>
          <p:cNvPr id="25" name="Straight Connector 24"/>
          <p:cNvCxnSpPr>
            <a:stCxn id="10" idx="0"/>
          </p:cNvCxnSpPr>
          <p:nvPr/>
        </p:nvCxnSpPr>
        <p:spPr>
          <a:xfrm rot="5400000" flipH="1" flipV="1">
            <a:off x="2203288" y="2133955"/>
            <a:ext cx="1879598" cy="1638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3"/>
          </p:cNvCxnSpPr>
          <p:nvPr/>
        </p:nvCxnSpPr>
        <p:spPr>
          <a:xfrm flipV="1">
            <a:off x="2802672" y="4312164"/>
            <a:ext cx="5579328" cy="6037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191000" y="2798802"/>
            <a:ext cx="3505200" cy="477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62400" y="2013467"/>
            <a:ext cx="4419600" cy="22986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Startup Order</a:t>
            </a:r>
            <a:endParaRPr lang="en-US" dirty="0"/>
          </a:p>
        </p:txBody>
      </p:sp>
      <p:pic>
        <p:nvPicPr>
          <p:cNvPr id="6" name="Picture 5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2138402"/>
            <a:ext cx="800100" cy="660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55408" y="22331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  <p:pic>
        <p:nvPicPr>
          <p:cNvPr id="5" name="Picture 4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3429000"/>
            <a:ext cx="800100" cy="66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5408" y="3523734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ebin</a:t>
            </a:r>
            <a:endParaRPr lang="en-US" dirty="0"/>
          </a:p>
        </p:txBody>
      </p:sp>
      <p:pic>
        <p:nvPicPr>
          <p:cNvPr id="8" name="Picture 7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81" y="1478002"/>
            <a:ext cx="800100" cy="660400"/>
          </a:xfrm>
          <a:prstGeom prst="rect">
            <a:avLst/>
          </a:prstGeom>
        </p:spPr>
      </p:pic>
      <p:cxnSp>
        <p:nvCxnSpPr>
          <p:cNvPr id="11" name="Shape 10"/>
          <p:cNvCxnSpPr>
            <a:stCxn id="8" idx="2"/>
            <a:endCxn id="6" idx="1"/>
          </p:cNvCxnSpPr>
          <p:nvPr/>
        </p:nvCxnSpPr>
        <p:spPr>
          <a:xfrm rot="16200000" flipH="1">
            <a:off x="836456" y="2103477"/>
            <a:ext cx="330200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8" idx="2"/>
            <a:endCxn id="5" idx="1"/>
          </p:cNvCxnSpPr>
          <p:nvPr/>
        </p:nvCxnSpPr>
        <p:spPr>
          <a:xfrm rot="16200000" flipH="1">
            <a:off x="191157" y="2748776"/>
            <a:ext cx="1620798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851" y="3893066"/>
            <a:ext cx="951848" cy="838195"/>
          </a:xfrm>
        </p:spPr>
      </p:pic>
      <p:sp>
        <p:nvSpPr>
          <p:cNvPr id="12" name="TextBox 11"/>
          <p:cNvSpPr txBox="1"/>
          <p:nvPr/>
        </p:nvSpPr>
        <p:spPr>
          <a:xfrm>
            <a:off x="1847851" y="4731261"/>
            <a:ext cx="9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foo.app</a:t>
            </a:r>
            <a:endParaRPr lang="en-US" dirty="0"/>
          </a:p>
        </p:txBody>
      </p:sp>
      <p:cxnSp>
        <p:nvCxnSpPr>
          <p:cNvPr id="15" name="Shape 14"/>
          <p:cNvCxnSpPr>
            <a:stCxn id="5" idx="2"/>
            <a:endCxn id="10" idx="1"/>
          </p:cNvCxnSpPr>
          <p:nvPr/>
        </p:nvCxnSpPr>
        <p:spPr>
          <a:xfrm rot="16200000" flipH="1">
            <a:off x="1613359" y="4077672"/>
            <a:ext cx="222764" cy="2462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753" y="1644134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foo-0.1.0</a:t>
            </a:r>
            <a:endParaRPr lang="en-US" dirty="0"/>
          </a:p>
        </p:txBody>
      </p:sp>
      <p:pic>
        <p:nvPicPr>
          <p:cNvPr id="22" name="Content Placeholder 4" descr="awesomeerlangcod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824" y="5252993"/>
            <a:ext cx="951848" cy="8381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50824" y="6091188"/>
            <a:ext cx="121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foo.appup</a:t>
            </a:r>
            <a:endParaRPr lang="en-US" dirty="0"/>
          </a:p>
        </p:txBody>
      </p:sp>
      <p:cxnSp>
        <p:nvCxnSpPr>
          <p:cNvPr id="24" name="Shape 23"/>
          <p:cNvCxnSpPr>
            <a:stCxn id="5" idx="2"/>
            <a:endCxn id="22" idx="1"/>
          </p:cNvCxnSpPr>
          <p:nvPr/>
        </p:nvCxnSpPr>
        <p:spPr>
          <a:xfrm rot="16200000" flipH="1">
            <a:off x="934882" y="4756148"/>
            <a:ext cx="1582691" cy="2491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91000" y="2013466"/>
            <a:ext cx="41109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{application,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 smtClean="0"/>
              <a:t> [{description,</a:t>
            </a:r>
            <a:r>
              <a:rPr lang="en-US" dirty="0" smtClean="0"/>
              <a:t> ”My App"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</a:t>
            </a:r>
            <a:r>
              <a:rPr lang="en-US" dirty="0" err="1" smtClean="0"/>
              <a:t>vsn</a:t>
            </a:r>
            <a:r>
              <a:rPr lang="en-US" dirty="0" smtClean="0"/>
              <a:t>,</a:t>
            </a:r>
            <a:r>
              <a:rPr lang="en-US" dirty="0" smtClean="0"/>
              <a:t> “0.1.0"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{modules, </a:t>
            </a:r>
            <a:r>
              <a:rPr lang="en-US" dirty="0" smtClean="0"/>
              <a:t>[</a:t>
            </a:r>
            <a:r>
              <a:rPr lang="en-US" dirty="0" err="1" smtClean="0"/>
              <a:t>cool,mega,sweet</a:t>
            </a:r>
            <a:r>
              <a:rPr lang="en-US" dirty="0" smtClean="0"/>
              <a:t>]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{registered, </a:t>
            </a:r>
            <a:r>
              <a:rPr lang="en-US" dirty="0" smtClean="0"/>
              <a:t>[</a:t>
            </a:r>
            <a:r>
              <a:rPr lang="en-US" dirty="0" err="1" smtClean="0"/>
              <a:t>foobar</a:t>
            </a:r>
            <a:r>
              <a:rPr lang="en-US" dirty="0" smtClean="0"/>
              <a:t>]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{applications, [</a:t>
            </a:r>
            <a:r>
              <a:rPr lang="en-US" dirty="0" err="1" smtClean="0"/>
              <a:t>kernel</a:t>
            </a:r>
            <a:r>
              <a:rPr lang="en-US" dirty="0" err="1" smtClean="0"/>
              <a:t>,stdlib,sasl,bar</a:t>
            </a:r>
            <a:r>
              <a:rPr lang="en-US" dirty="0" smtClean="0"/>
              <a:t>]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{mod, </a:t>
            </a:r>
            <a:r>
              <a:rPr lang="en-US" dirty="0" smtClean="0"/>
              <a:t>{cool,</a:t>
            </a:r>
            <a:r>
              <a:rPr lang="en-US" dirty="0" smtClean="0"/>
              <a:t>[]}}</a:t>
            </a:r>
          </a:p>
          <a:p>
            <a:r>
              <a:rPr lang="en-US" dirty="0" smtClean="0"/>
              <a:t> ]}.</a:t>
            </a:r>
          </a:p>
          <a:p>
            <a:endParaRPr lang="en-US" dirty="0"/>
          </a:p>
        </p:txBody>
      </p:sp>
      <p:cxnSp>
        <p:nvCxnSpPr>
          <p:cNvPr id="25" name="Straight Connector 24"/>
          <p:cNvCxnSpPr>
            <a:stCxn id="10" idx="0"/>
          </p:cNvCxnSpPr>
          <p:nvPr/>
        </p:nvCxnSpPr>
        <p:spPr>
          <a:xfrm rot="5400000" flipH="1" flipV="1">
            <a:off x="2203288" y="2133955"/>
            <a:ext cx="1879598" cy="1638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3"/>
          </p:cNvCxnSpPr>
          <p:nvPr/>
        </p:nvCxnSpPr>
        <p:spPr>
          <a:xfrm flipV="1">
            <a:off x="2802672" y="4312164"/>
            <a:ext cx="5579328" cy="6037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91000" y="3429000"/>
            <a:ext cx="4110959" cy="3302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470502" y="4991383"/>
            <a:ext cx="56734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Prerequisites define a partial order</a:t>
            </a:r>
          </a:p>
          <a:p>
            <a:r>
              <a:rPr lang="en-US" sz="2800" dirty="0" smtClean="0"/>
              <a:t>Choose a consistent start order</a:t>
            </a:r>
            <a:endParaRPr 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Application</a:t>
            </a:r>
            <a:endParaRPr lang="en-US" dirty="0"/>
          </a:p>
        </p:txBody>
      </p:sp>
      <p:pic>
        <p:nvPicPr>
          <p:cNvPr id="5" name="Picture 4" descr="supervisoric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1752600"/>
            <a:ext cx="1123950" cy="1123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8951" y="1752600"/>
            <a:ext cx="68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foo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Application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883001" y="1752600"/>
            <a:ext cx="4593972" cy="3841649"/>
            <a:chOff x="2883001" y="1752600"/>
            <a:chExt cx="4593972" cy="3841649"/>
          </a:xfrm>
        </p:grpSpPr>
        <p:pic>
          <p:nvPicPr>
            <p:cNvPr id="5" name="Picture 4" descr="supervisoricon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5250" y="1752600"/>
              <a:ext cx="1123950" cy="1123950"/>
            </a:xfrm>
            <a:prstGeom prst="rect">
              <a:avLst/>
            </a:prstGeom>
          </p:spPr>
        </p:pic>
        <p:pic>
          <p:nvPicPr>
            <p:cNvPr id="6" name="Picture 5" descr="processico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83001" y="3213150"/>
              <a:ext cx="1022249" cy="1022249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>
              <a:stCxn id="5" idx="2"/>
              <a:endCxn id="6" idx="0"/>
            </p:cNvCxnSpPr>
            <p:nvPr/>
          </p:nvCxnSpPr>
          <p:spPr>
            <a:xfrm rot="5400000">
              <a:off x="3762376" y="2508301"/>
              <a:ext cx="336600" cy="1073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processico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7826" y="3213150"/>
              <a:ext cx="1022249" cy="1022249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>
              <a:stCxn id="5" idx="2"/>
              <a:endCxn id="9" idx="0"/>
            </p:cNvCxnSpPr>
            <p:nvPr/>
          </p:nvCxnSpPr>
          <p:spPr>
            <a:xfrm rot="16200000" flipH="1">
              <a:off x="4449788" y="2893987"/>
              <a:ext cx="336600" cy="3017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supervisoricon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1200" y="3213150"/>
              <a:ext cx="1123950" cy="112395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>
              <a:stCxn id="5" idx="2"/>
              <a:endCxn id="12" idx="0"/>
            </p:cNvCxnSpPr>
            <p:nvPr/>
          </p:nvCxnSpPr>
          <p:spPr>
            <a:xfrm rot="16200000" flipH="1">
              <a:off x="5241900" y="2101875"/>
              <a:ext cx="336600" cy="18859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processico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0075" y="4572000"/>
              <a:ext cx="1022249" cy="1022249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>
              <a:stCxn id="12" idx="2"/>
              <a:endCxn id="15" idx="0"/>
            </p:cNvCxnSpPr>
            <p:nvPr/>
          </p:nvCxnSpPr>
          <p:spPr>
            <a:xfrm rot="5400000">
              <a:off x="5954738" y="4173563"/>
              <a:ext cx="234900" cy="5619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 descr="processico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4724" y="4572000"/>
              <a:ext cx="1022249" cy="1022249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>
              <a:stCxn id="12" idx="2"/>
              <a:endCxn id="22" idx="0"/>
            </p:cNvCxnSpPr>
            <p:nvPr/>
          </p:nvCxnSpPr>
          <p:spPr>
            <a:xfrm rot="16200000" flipH="1">
              <a:off x="6542062" y="4148213"/>
              <a:ext cx="234900" cy="6126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768951" y="1752600"/>
              <a:ext cx="68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foo</a:t>
              </a:r>
              <a:endParaRPr lang="en-US" sz="2800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Application</a:t>
            </a:r>
            <a:endParaRPr lang="en-US" dirty="0"/>
          </a:p>
        </p:txBody>
      </p:sp>
      <p:grpSp>
        <p:nvGrpSpPr>
          <p:cNvPr id="3" name="Group 26"/>
          <p:cNvGrpSpPr/>
          <p:nvPr/>
        </p:nvGrpSpPr>
        <p:grpSpPr>
          <a:xfrm>
            <a:off x="2883001" y="1752600"/>
            <a:ext cx="4593972" cy="3841649"/>
            <a:chOff x="2883001" y="1752600"/>
            <a:chExt cx="4593972" cy="3841649"/>
          </a:xfrm>
        </p:grpSpPr>
        <p:pic>
          <p:nvPicPr>
            <p:cNvPr id="5" name="Picture 4" descr="supervisoricon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5250" y="1752600"/>
              <a:ext cx="1123950" cy="1123950"/>
            </a:xfrm>
            <a:prstGeom prst="rect">
              <a:avLst/>
            </a:prstGeom>
          </p:spPr>
        </p:pic>
        <p:pic>
          <p:nvPicPr>
            <p:cNvPr id="6" name="Picture 5" descr="processico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83001" y="3213150"/>
              <a:ext cx="1022249" cy="1022249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>
              <a:stCxn id="5" idx="2"/>
              <a:endCxn id="6" idx="0"/>
            </p:cNvCxnSpPr>
            <p:nvPr/>
          </p:nvCxnSpPr>
          <p:spPr>
            <a:xfrm rot="5400000">
              <a:off x="3762376" y="2508301"/>
              <a:ext cx="336600" cy="1073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processico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7826" y="3213150"/>
              <a:ext cx="1022249" cy="1022249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>
              <a:stCxn id="5" idx="2"/>
              <a:endCxn id="9" idx="0"/>
            </p:cNvCxnSpPr>
            <p:nvPr/>
          </p:nvCxnSpPr>
          <p:spPr>
            <a:xfrm rot="16200000" flipH="1">
              <a:off x="4449788" y="2893987"/>
              <a:ext cx="336600" cy="3017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supervisoricon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1200" y="3213150"/>
              <a:ext cx="1123950" cy="112395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>
              <a:stCxn id="5" idx="2"/>
              <a:endCxn id="12" idx="0"/>
            </p:cNvCxnSpPr>
            <p:nvPr/>
          </p:nvCxnSpPr>
          <p:spPr>
            <a:xfrm rot="16200000" flipH="1">
              <a:off x="5241900" y="2101875"/>
              <a:ext cx="336600" cy="18859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processico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0075" y="4572000"/>
              <a:ext cx="1022249" cy="1022249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>
              <a:stCxn id="12" idx="2"/>
              <a:endCxn id="15" idx="0"/>
            </p:cNvCxnSpPr>
            <p:nvPr/>
          </p:nvCxnSpPr>
          <p:spPr>
            <a:xfrm rot="5400000">
              <a:off x="5954738" y="4173563"/>
              <a:ext cx="234900" cy="5619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 descr="processico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4724" y="4572000"/>
              <a:ext cx="1022249" cy="1022249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>
              <a:stCxn id="12" idx="2"/>
              <a:endCxn id="22" idx="0"/>
            </p:cNvCxnSpPr>
            <p:nvPr/>
          </p:nvCxnSpPr>
          <p:spPr>
            <a:xfrm rot="16200000" flipH="1">
              <a:off x="6542062" y="4148213"/>
              <a:ext cx="234900" cy="6126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768951" y="1752600"/>
              <a:ext cx="68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foo</a:t>
              </a:r>
              <a:endParaRPr lang="en-US" sz="2800" dirty="0"/>
            </a:p>
          </p:txBody>
        </p:sp>
      </p:grpSp>
      <p:pic>
        <p:nvPicPr>
          <p:cNvPr id="19" name="Picture 18" descr="ist2_5668007-video-game-controller-ico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592" y="1962149"/>
            <a:ext cx="914400" cy="914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43000" y="2876549"/>
            <a:ext cx="1288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</a:t>
            </a:r>
            <a:r>
              <a:rPr lang="en-US" dirty="0" smtClean="0"/>
              <a:t>pplication</a:t>
            </a:r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5" idx="1"/>
          </p:cNvCxnSpPr>
          <p:nvPr/>
        </p:nvCxnSpPr>
        <p:spPr>
          <a:xfrm>
            <a:off x="2221992" y="2275820"/>
            <a:ext cx="1683258" cy="38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Included Application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155791" y="1981200"/>
            <a:ext cx="4593972" cy="3841649"/>
            <a:chOff x="2883001" y="1752600"/>
            <a:chExt cx="4593972" cy="3841649"/>
          </a:xfrm>
        </p:grpSpPr>
        <p:pic>
          <p:nvPicPr>
            <p:cNvPr id="5" name="Picture 4" descr="supervisoricon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5250" y="1752600"/>
              <a:ext cx="1123950" cy="1123950"/>
            </a:xfrm>
            <a:prstGeom prst="rect">
              <a:avLst/>
            </a:prstGeom>
          </p:spPr>
        </p:pic>
        <p:pic>
          <p:nvPicPr>
            <p:cNvPr id="6" name="Picture 5" descr="processico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83001" y="3213150"/>
              <a:ext cx="1022249" cy="1022249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>
              <a:stCxn id="5" idx="2"/>
              <a:endCxn id="6" idx="0"/>
            </p:cNvCxnSpPr>
            <p:nvPr/>
          </p:nvCxnSpPr>
          <p:spPr>
            <a:xfrm rot="5400000">
              <a:off x="3762376" y="2508301"/>
              <a:ext cx="336600" cy="1073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processico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7826" y="3213150"/>
              <a:ext cx="1022249" cy="1022249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>
              <a:stCxn id="5" idx="2"/>
              <a:endCxn id="9" idx="0"/>
            </p:cNvCxnSpPr>
            <p:nvPr/>
          </p:nvCxnSpPr>
          <p:spPr>
            <a:xfrm rot="16200000" flipH="1">
              <a:off x="4449788" y="2893987"/>
              <a:ext cx="336600" cy="3017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supervisoricon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1200" y="3213150"/>
              <a:ext cx="1123950" cy="112395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>
              <a:stCxn id="5" idx="2"/>
              <a:endCxn id="12" idx="0"/>
            </p:cNvCxnSpPr>
            <p:nvPr/>
          </p:nvCxnSpPr>
          <p:spPr>
            <a:xfrm rot="16200000" flipH="1">
              <a:off x="5241900" y="2101875"/>
              <a:ext cx="336600" cy="18859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processico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0075" y="4572000"/>
              <a:ext cx="1022249" cy="1022249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>
              <a:stCxn id="12" idx="2"/>
              <a:endCxn id="15" idx="0"/>
            </p:cNvCxnSpPr>
            <p:nvPr/>
          </p:nvCxnSpPr>
          <p:spPr>
            <a:xfrm rot="5400000">
              <a:off x="5954738" y="4173563"/>
              <a:ext cx="234900" cy="5619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 descr="processico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4724" y="4572000"/>
              <a:ext cx="1022249" cy="1022249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>
              <a:stCxn id="12" idx="2"/>
              <a:endCxn id="22" idx="0"/>
            </p:cNvCxnSpPr>
            <p:nvPr/>
          </p:nvCxnSpPr>
          <p:spPr>
            <a:xfrm rot="16200000" flipH="1">
              <a:off x="6542062" y="4148213"/>
              <a:ext cx="234900" cy="6126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768951" y="1752600"/>
              <a:ext cx="68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foo</a:t>
              </a:r>
              <a:endParaRPr lang="en-US" sz="2800" dirty="0"/>
            </a:p>
          </p:txBody>
        </p:sp>
      </p:grpSp>
    </p:spTree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Included Application</a:t>
            </a:r>
            <a:endParaRPr lang="en-US" dirty="0"/>
          </a:p>
        </p:txBody>
      </p:sp>
      <p:grpSp>
        <p:nvGrpSpPr>
          <p:cNvPr id="3" name="Group 15"/>
          <p:cNvGrpSpPr/>
          <p:nvPr/>
        </p:nvGrpSpPr>
        <p:grpSpPr>
          <a:xfrm>
            <a:off x="3666916" y="2209800"/>
            <a:ext cx="4593972" cy="3841649"/>
            <a:chOff x="2883001" y="1752600"/>
            <a:chExt cx="4593972" cy="3841649"/>
          </a:xfrm>
        </p:grpSpPr>
        <p:pic>
          <p:nvPicPr>
            <p:cNvPr id="5" name="Picture 4" descr="supervisoricon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5250" y="1752600"/>
              <a:ext cx="1123950" cy="1123950"/>
            </a:xfrm>
            <a:prstGeom prst="rect">
              <a:avLst/>
            </a:prstGeom>
          </p:spPr>
        </p:pic>
        <p:pic>
          <p:nvPicPr>
            <p:cNvPr id="6" name="Picture 5" descr="processico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83001" y="3213150"/>
              <a:ext cx="1022249" cy="1022249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>
              <a:stCxn id="5" idx="2"/>
              <a:endCxn id="6" idx="0"/>
            </p:cNvCxnSpPr>
            <p:nvPr/>
          </p:nvCxnSpPr>
          <p:spPr>
            <a:xfrm rot="5400000">
              <a:off x="3762376" y="2508301"/>
              <a:ext cx="336600" cy="1073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processico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7826" y="3213150"/>
              <a:ext cx="1022249" cy="1022249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>
              <a:stCxn id="5" idx="2"/>
              <a:endCxn id="9" idx="0"/>
            </p:cNvCxnSpPr>
            <p:nvPr/>
          </p:nvCxnSpPr>
          <p:spPr>
            <a:xfrm rot="16200000" flipH="1">
              <a:off x="4449788" y="2893987"/>
              <a:ext cx="336600" cy="3017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supervisoricon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1200" y="3213150"/>
              <a:ext cx="1123950" cy="112395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>
              <a:stCxn id="5" idx="2"/>
              <a:endCxn id="12" idx="0"/>
            </p:cNvCxnSpPr>
            <p:nvPr/>
          </p:nvCxnSpPr>
          <p:spPr>
            <a:xfrm rot="16200000" flipH="1">
              <a:off x="5241900" y="2101875"/>
              <a:ext cx="336600" cy="18859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processico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0075" y="4572000"/>
              <a:ext cx="1022249" cy="1022249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>
              <a:stCxn id="12" idx="2"/>
              <a:endCxn id="15" idx="0"/>
            </p:cNvCxnSpPr>
            <p:nvPr/>
          </p:nvCxnSpPr>
          <p:spPr>
            <a:xfrm rot="5400000">
              <a:off x="5954738" y="4173563"/>
              <a:ext cx="234900" cy="5619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 descr="processico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4724" y="4572000"/>
              <a:ext cx="1022249" cy="1022249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>
              <a:stCxn id="12" idx="2"/>
              <a:endCxn id="22" idx="0"/>
            </p:cNvCxnSpPr>
            <p:nvPr/>
          </p:nvCxnSpPr>
          <p:spPr>
            <a:xfrm rot="16200000" flipH="1">
              <a:off x="6542062" y="4148213"/>
              <a:ext cx="234900" cy="6126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768951" y="1752600"/>
              <a:ext cx="68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foo</a:t>
              </a:r>
              <a:endParaRPr lang="en-US" sz="2800" dirty="0"/>
            </a:p>
          </p:txBody>
        </p:sp>
      </p:grpSp>
    </p:spTree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Included Application</a:t>
            </a:r>
            <a:endParaRPr lang="en-US" dirty="0"/>
          </a:p>
        </p:txBody>
      </p:sp>
      <p:grpSp>
        <p:nvGrpSpPr>
          <p:cNvPr id="3" name="Group 15"/>
          <p:cNvGrpSpPr/>
          <p:nvPr/>
        </p:nvGrpSpPr>
        <p:grpSpPr>
          <a:xfrm>
            <a:off x="4092828" y="2514600"/>
            <a:ext cx="4593972" cy="3841649"/>
            <a:chOff x="2883001" y="1752600"/>
            <a:chExt cx="4593972" cy="3841649"/>
          </a:xfrm>
        </p:grpSpPr>
        <p:pic>
          <p:nvPicPr>
            <p:cNvPr id="5" name="Picture 4" descr="supervisoricon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5250" y="1752600"/>
              <a:ext cx="1123950" cy="1123950"/>
            </a:xfrm>
            <a:prstGeom prst="rect">
              <a:avLst/>
            </a:prstGeom>
          </p:spPr>
        </p:pic>
        <p:pic>
          <p:nvPicPr>
            <p:cNvPr id="6" name="Picture 5" descr="processico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83001" y="3213150"/>
              <a:ext cx="1022249" cy="1022249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>
              <a:stCxn id="5" idx="2"/>
              <a:endCxn id="6" idx="0"/>
            </p:cNvCxnSpPr>
            <p:nvPr/>
          </p:nvCxnSpPr>
          <p:spPr>
            <a:xfrm rot="5400000">
              <a:off x="3762376" y="2508301"/>
              <a:ext cx="336600" cy="1073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processico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7826" y="3213150"/>
              <a:ext cx="1022249" cy="1022249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>
              <a:stCxn id="5" idx="2"/>
              <a:endCxn id="9" idx="0"/>
            </p:cNvCxnSpPr>
            <p:nvPr/>
          </p:nvCxnSpPr>
          <p:spPr>
            <a:xfrm rot="16200000" flipH="1">
              <a:off x="4449788" y="2893987"/>
              <a:ext cx="336600" cy="3017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supervisoricon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1200" y="3213150"/>
              <a:ext cx="1123950" cy="112395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>
              <a:stCxn id="5" idx="2"/>
              <a:endCxn id="12" idx="0"/>
            </p:cNvCxnSpPr>
            <p:nvPr/>
          </p:nvCxnSpPr>
          <p:spPr>
            <a:xfrm rot="16200000" flipH="1">
              <a:off x="5241900" y="2101875"/>
              <a:ext cx="336600" cy="18859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processico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0075" y="4572000"/>
              <a:ext cx="1022249" cy="1022249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>
              <a:stCxn id="12" idx="2"/>
              <a:endCxn id="15" idx="0"/>
            </p:cNvCxnSpPr>
            <p:nvPr/>
          </p:nvCxnSpPr>
          <p:spPr>
            <a:xfrm rot="5400000">
              <a:off x="5954738" y="4173563"/>
              <a:ext cx="234900" cy="5619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 descr="processico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4724" y="4572000"/>
              <a:ext cx="1022249" cy="1022249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>
              <a:stCxn id="12" idx="2"/>
              <a:endCxn id="22" idx="0"/>
            </p:cNvCxnSpPr>
            <p:nvPr/>
          </p:nvCxnSpPr>
          <p:spPr>
            <a:xfrm rot="16200000" flipH="1">
              <a:off x="6542062" y="4148213"/>
              <a:ext cx="234900" cy="6126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768951" y="1752600"/>
              <a:ext cx="68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foo</a:t>
              </a:r>
              <a:endParaRPr lang="en-US" sz="2800" dirty="0"/>
            </a:p>
          </p:txBody>
        </p:sp>
      </p:grpSp>
    </p:spTree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5436" r="-5436"/>
          <a:stretch>
            <a:fillRect/>
          </a:stretch>
        </p:blipFill>
        <p:spPr>
          <a:xfrm>
            <a:off x="457200" y="1600200"/>
            <a:ext cx="6705600" cy="3687823"/>
          </a:xfr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Included Application</a:t>
            </a:r>
            <a:endParaRPr lang="en-US" dirty="0"/>
          </a:p>
        </p:txBody>
      </p:sp>
      <p:pic>
        <p:nvPicPr>
          <p:cNvPr id="5" name="Picture 4" descr="supervisoric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077" y="2514600"/>
            <a:ext cx="1123950" cy="1123950"/>
          </a:xfrm>
          <a:prstGeom prst="rect">
            <a:avLst/>
          </a:prstGeom>
        </p:spPr>
      </p:pic>
      <p:pic>
        <p:nvPicPr>
          <p:cNvPr id="6" name="Picture 5" descr="process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828" y="3975150"/>
            <a:ext cx="1022249" cy="102224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rot="5400000">
            <a:off x="4972203" y="3270301"/>
            <a:ext cx="336600" cy="1073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process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653" y="3975150"/>
            <a:ext cx="1022249" cy="1022249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5" idx="2"/>
            <a:endCxn id="9" idx="0"/>
          </p:cNvCxnSpPr>
          <p:nvPr/>
        </p:nvCxnSpPr>
        <p:spPr>
          <a:xfrm rot="16200000" flipH="1">
            <a:off x="5659615" y="3655987"/>
            <a:ext cx="336600" cy="301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upervisoric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027" y="3975150"/>
            <a:ext cx="1123950" cy="112395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5" idx="2"/>
            <a:endCxn id="12" idx="0"/>
          </p:cNvCxnSpPr>
          <p:nvPr/>
        </p:nvCxnSpPr>
        <p:spPr>
          <a:xfrm rot="16200000" flipH="1">
            <a:off x="6451727" y="2863875"/>
            <a:ext cx="336600" cy="1885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process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902" y="5334000"/>
            <a:ext cx="1022249" cy="1022249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2" idx="2"/>
            <a:endCxn id="15" idx="0"/>
          </p:cNvCxnSpPr>
          <p:nvPr/>
        </p:nvCxnSpPr>
        <p:spPr>
          <a:xfrm rot="5400000">
            <a:off x="7164565" y="4935563"/>
            <a:ext cx="234900" cy="561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process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551" y="5334000"/>
            <a:ext cx="1022249" cy="1022249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12" idx="2"/>
            <a:endCxn id="22" idx="0"/>
          </p:cNvCxnSpPr>
          <p:nvPr/>
        </p:nvCxnSpPr>
        <p:spPr>
          <a:xfrm rot="16200000" flipH="1">
            <a:off x="7751889" y="4910213"/>
            <a:ext cx="234900" cy="612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78778" y="2514600"/>
            <a:ext cx="68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foo</a:t>
            </a:r>
            <a:endParaRPr lang="en-US" sz="2800" dirty="0"/>
          </a:p>
        </p:txBody>
      </p:sp>
      <p:pic>
        <p:nvPicPr>
          <p:cNvPr id="16" name="Picture 15" descr="supervisoric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543050"/>
            <a:ext cx="1123950" cy="112395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6" idx="2"/>
            <a:endCxn id="5" idx="1"/>
          </p:cNvCxnSpPr>
          <p:nvPr/>
        </p:nvCxnSpPr>
        <p:spPr>
          <a:xfrm rot="16200000" flipH="1">
            <a:off x="4538739" y="2500236"/>
            <a:ext cx="409575" cy="743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03953" y="1543050"/>
            <a:ext cx="70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bar</a:t>
            </a:r>
            <a:endParaRPr lang="en-US" sz="2800" dirty="0"/>
          </a:p>
        </p:txBody>
      </p:sp>
      <p:pic>
        <p:nvPicPr>
          <p:cNvPr id="21" name="Picture 20" descr="process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579" y="2952901"/>
            <a:ext cx="1022249" cy="1022249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16" idx="2"/>
            <a:endCxn id="21" idx="0"/>
          </p:cNvCxnSpPr>
          <p:nvPr/>
        </p:nvCxnSpPr>
        <p:spPr>
          <a:xfrm rot="5400000">
            <a:off x="3833890" y="2414815"/>
            <a:ext cx="285901" cy="790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supervisoric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51200"/>
            <a:ext cx="1123950" cy="1123950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16" idx="2"/>
            <a:endCxn id="31" idx="0"/>
          </p:cNvCxnSpPr>
          <p:nvPr/>
        </p:nvCxnSpPr>
        <p:spPr>
          <a:xfrm rot="5400000">
            <a:off x="3213075" y="1692300"/>
            <a:ext cx="184200" cy="213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process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51" y="4311752"/>
            <a:ext cx="1022249" cy="1022249"/>
          </a:xfrm>
          <a:prstGeom prst="rect">
            <a:avLst/>
          </a:prstGeom>
        </p:spPr>
      </p:pic>
      <p:pic>
        <p:nvPicPr>
          <p:cNvPr id="39" name="Picture 38" descr="process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225" y="4311753"/>
            <a:ext cx="1022249" cy="1022249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stCxn id="31" idx="2"/>
            <a:endCxn id="38" idx="0"/>
          </p:cNvCxnSpPr>
          <p:nvPr/>
        </p:nvCxnSpPr>
        <p:spPr>
          <a:xfrm rot="5400000">
            <a:off x="1533525" y="3606902"/>
            <a:ext cx="336602" cy="1073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</p:cNvCxnSpPr>
          <p:nvPr/>
        </p:nvCxnSpPr>
        <p:spPr>
          <a:xfrm rot="16200000" flipH="1">
            <a:off x="2366962" y="3846562"/>
            <a:ext cx="304800" cy="561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Included Application</a:t>
            </a:r>
            <a:endParaRPr lang="en-US" dirty="0"/>
          </a:p>
        </p:txBody>
      </p:sp>
      <p:pic>
        <p:nvPicPr>
          <p:cNvPr id="5" name="Picture 4" descr="supervisoric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077" y="2514600"/>
            <a:ext cx="1123950" cy="1123950"/>
          </a:xfrm>
          <a:prstGeom prst="rect">
            <a:avLst/>
          </a:prstGeom>
        </p:spPr>
      </p:pic>
      <p:pic>
        <p:nvPicPr>
          <p:cNvPr id="6" name="Picture 5" descr="process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828" y="3975150"/>
            <a:ext cx="1022249" cy="102224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rot="5400000">
            <a:off x="4972203" y="3270301"/>
            <a:ext cx="336600" cy="1073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process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653" y="3975150"/>
            <a:ext cx="1022249" cy="1022249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5" idx="2"/>
            <a:endCxn id="9" idx="0"/>
          </p:cNvCxnSpPr>
          <p:nvPr/>
        </p:nvCxnSpPr>
        <p:spPr>
          <a:xfrm rot="16200000" flipH="1">
            <a:off x="5659615" y="3655987"/>
            <a:ext cx="336600" cy="301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upervisoric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027" y="3975150"/>
            <a:ext cx="1123950" cy="112395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5" idx="2"/>
            <a:endCxn id="12" idx="0"/>
          </p:cNvCxnSpPr>
          <p:nvPr/>
        </p:nvCxnSpPr>
        <p:spPr>
          <a:xfrm rot="16200000" flipH="1">
            <a:off x="6451727" y="2863875"/>
            <a:ext cx="336600" cy="1885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process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902" y="5334000"/>
            <a:ext cx="1022249" cy="1022249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2" idx="2"/>
            <a:endCxn id="15" idx="0"/>
          </p:cNvCxnSpPr>
          <p:nvPr/>
        </p:nvCxnSpPr>
        <p:spPr>
          <a:xfrm rot="5400000">
            <a:off x="7164565" y="4935563"/>
            <a:ext cx="234900" cy="561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process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551" y="5334000"/>
            <a:ext cx="1022249" cy="1022249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12" idx="2"/>
            <a:endCxn id="22" idx="0"/>
          </p:cNvCxnSpPr>
          <p:nvPr/>
        </p:nvCxnSpPr>
        <p:spPr>
          <a:xfrm rot="16200000" flipH="1">
            <a:off x="7751889" y="4910213"/>
            <a:ext cx="234900" cy="612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78778" y="2514600"/>
            <a:ext cx="68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foo</a:t>
            </a:r>
            <a:endParaRPr lang="en-US" sz="2800" dirty="0"/>
          </a:p>
        </p:txBody>
      </p:sp>
      <p:pic>
        <p:nvPicPr>
          <p:cNvPr id="16" name="Picture 15" descr="supervisoric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543050"/>
            <a:ext cx="1123950" cy="112395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6" idx="2"/>
            <a:endCxn id="5" idx="1"/>
          </p:cNvCxnSpPr>
          <p:nvPr/>
        </p:nvCxnSpPr>
        <p:spPr>
          <a:xfrm rot="16200000" flipH="1">
            <a:off x="4538739" y="2500236"/>
            <a:ext cx="409575" cy="743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03953" y="1543050"/>
            <a:ext cx="70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bar</a:t>
            </a:r>
            <a:endParaRPr lang="en-US" sz="2800" dirty="0"/>
          </a:p>
        </p:txBody>
      </p:sp>
      <p:pic>
        <p:nvPicPr>
          <p:cNvPr id="21" name="Picture 20" descr="process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579" y="2952901"/>
            <a:ext cx="1022249" cy="1022249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16" idx="2"/>
            <a:endCxn id="21" idx="0"/>
          </p:cNvCxnSpPr>
          <p:nvPr/>
        </p:nvCxnSpPr>
        <p:spPr>
          <a:xfrm rot="5400000">
            <a:off x="3833890" y="2414815"/>
            <a:ext cx="285901" cy="790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supervisoric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51200"/>
            <a:ext cx="1123950" cy="1123950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16" idx="2"/>
            <a:endCxn id="31" idx="0"/>
          </p:cNvCxnSpPr>
          <p:nvPr/>
        </p:nvCxnSpPr>
        <p:spPr>
          <a:xfrm rot="5400000">
            <a:off x="3213075" y="1692300"/>
            <a:ext cx="184200" cy="213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process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51" y="4311752"/>
            <a:ext cx="1022249" cy="1022249"/>
          </a:xfrm>
          <a:prstGeom prst="rect">
            <a:avLst/>
          </a:prstGeom>
        </p:spPr>
      </p:pic>
      <p:pic>
        <p:nvPicPr>
          <p:cNvPr id="39" name="Picture 38" descr="process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225" y="4311753"/>
            <a:ext cx="1022249" cy="1022249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stCxn id="31" idx="2"/>
            <a:endCxn id="38" idx="0"/>
          </p:cNvCxnSpPr>
          <p:nvPr/>
        </p:nvCxnSpPr>
        <p:spPr>
          <a:xfrm rot="5400000">
            <a:off x="1533525" y="3606902"/>
            <a:ext cx="336602" cy="1073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</p:cNvCxnSpPr>
          <p:nvPr/>
        </p:nvCxnSpPr>
        <p:spPr>
          <a:xfrm rot="16200000" flipH="1">
            <a:off x="2366962" y="3846562"/>
            <a:ext cx="304800" cy="561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77053" y="1604605"/>
            <a:ext cx="321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Starting bar starts </a:t>
            </a:r>
            <a:r>
              <a:rPr lang="en-US" sz="2400" dirty="0" err="1" smtClean="0"/>
              <a:t>foo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28" name="Picture 27" descr="ist2_5668007-video-game-controller-ico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59" y="1752600"/>
            <a:ext cx="914400" cy="9144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88067" y="2667000"/>
            <a:ext cx="1288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</a:t>
            </a:r>
            <a:r>
              <a:rPr lang="en-US" dirty="0" smtClean="0"/>
              <a:t>pplication</a:t>
            </a:r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16" idx="1"/>
          </p:cNvCxnSpPr>
          <p:nvPr/>
        </p:nvCxnSpPr>
        <p:spPr>
          <a:xfrm>
            <a:off x="1467059" y="2066270"/>
            <a:ext cx="2342941" cy="38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Included Application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smtClean="0">
                <a:latin typeface="Verdana"/>
              </a:rPr>
              <a:t>bar </a:t>
            </a:r>
            <a:r>
              <a:rPr lang="en-US" dirty="0" smtClean="0"/>
              <a:t>includes </a:t>
            </a:r>
            <a:r>
              <a:rPr lang="en-US" dirty="0" err="1" smtClean="0">
                <a:latin typeface="Verdana"/>
              </a:rPr>
              <a:t>foo</a:t>
            </a:r>
            <a:r>
              <a:rPr lang="en-US" dirty="0" smtClean="0"/>
              <a:t>, and</a:t>
            </a:r>
          </a:p>
          <a:p>
            <a:r>
              <a:rPr lang="en-US" dirty="0" smtClean="0"/>
              <a:t>b</a:t>
            </a:r>
            <a:r>
              <a:rPr lang="en-US" dirty="0" smtClean="0"/>
              <a:t>oth </a:t>
            </a:r>
            <a:r>
              <a:rPr lang="en-US" dirty="0" smtClean="0">
                <a:latin typeface="Verdana"/>
              </a:rPr>
              <a:t>bar </a:t>
            </a:r>
            <a:r>
              <a:rPr lang="en-US" dirty="0" smtClean="0"/>
              <a:t>and </a:t>
            </a:r>
            <a:r>
              <a:rPr lang="en-US" dirty="0" err="1" smtClean="0">
                <a:latin typeface="Verdana"/>
              </a:rPr>
              <a:t>foo</a:t>
            </a:r>
            <a:r>
              <a:rPr lang="en-US" dirty="0" smtClean="0">
                <a:latin typeface="Verdana"/>
              </a:rPr>
              <a:t> </a:t>
            </a:r>
            <a:r>
              <a:rPr lang="en-US" dirty="0" smtClean="0"/>
              <a:t>are to be started, then</a:t>
            </a:r>
          </a:p>
          <a:p>
            <a:r>
              <a:rPr lang="en-US" dirty="0" smtClean="0"/>
              <a:t>o</a:t>
            </a:r>
            <a:r>
              <a:rPr lang="en-US" dirty="0" smtClean="0"/>
              <a:t>nly start </a:t>
            </a:r>
            <a:r>
              <a:rPr lang="en-US" dirty="0" smtClean="0">
                <a:latin typeface="Verdana"/>
              </a:rPr>
              <a:t>bar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 err="1" smtClean="0">
                <a:latin typeface="Verdana"/>
              </a:rPr>
              <a:t>baz</a:t>
            </a:r>
            <a:r>
              <a:rPr lang="en-US" dirty="0" smtClean="0">
                <a:latin typeface="Verdana"/>
              </a:rPr>
              <a:t> </a:t>
            </a:r>
            <a:r>
              <a:rPr lang="en-US" dirty="0" smtClean="0"/>
              <a:t>depends upon </a:t>
            </a:r>
            <a:r>
              <a:rPr lang="en-US" dirty="0" err="1" smtClean="0">
                <a:latin typeface="Verdana"/>
              </a:rPr>
              <a:t>foo</a:t>
            </a:r>
            <a:r>
              <a:rPr lang="en-US" dirty="0" smtClean="0"/>
              <a:t>, and</a:t>
            </a:r>
          </a:p>
          <a:p>
            <a:r>
              <a:rPr lang="en-US" dirty="0" smtClean="0">
                <a:latin typeface="Verdana"/>
              </a:rPr>
              <a:t>bar </a:t>
            </a:r>
            <a:r>
              <a:rPr lang="en-US" dirty="0" smtClean="0"/>
              <a:t>is to be started, then</a:t>
            </a:r>
          </a:p>
          <a:p>
            <a:r>
              <a:rPr lang="en-US" dirty="0" err="1" smtClean="0">
                <a:latin typeface="Verdana"/>
              </a:rPr>
              <a:t>baz</a:t>
            </a:r>
            <a:r>
              <a:rPr lang="en-US" dirty="0" smtClean="0"/>
              <a:t> depends upon </a:t>
            </a:r>
            <a:r>
              <a:rPr lang="en-US" dirty="0" smtClean="0">
                <a:latin typeface="Verdana"/>
              </a:rPr>
              <a:t>bar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 contain additional empty file.</a:t>
            </a:r>
          </a:p>
          <a:p>
            <a:pPr lvl="1">
              <a:buNone/>
            </a:pPr>
            <a:r>
              <a:rPr lang="en-US" dirty="0" smtClean="0"/>
              <a:t>  /etc/</a:t>
            </a:r>
            <a:r>
              <a:rPr lang="en-US" dirty="0" err="1" smtClean="0"/>
              <a:t>erlrc</a:t>
            </a:r>
            <a:r>
              <a:rPr lang="en-US" dirty="0" smtClean="0"/>
              <a:t>/applications/&lt;</a:t>
            </a:r>
            <a:r>
              <a:rPr lang="en-US" dirty="0" err="1" smtClean="0"/>
              <a:t>appname</a:t>
            </a:r>
            <a:r>
              <a:rPr lang="en-US" dirty="0" smtClean="0"/>
              <a:t>&gt;</a:t>
            </a:r>
            <a:endParaRPr lang="en-US" dirty="0" smtClean="0"/>
          </a:p>
          <a:p>
            <a:r>
              <a:rPr lang="en-US" dirty="0" smtClean="0"/>
              <a:t>.app prerequisites are correct.</a:t>
            </a:r>
            <a:endParaRPr lang="en-US" baseline="0" dirty="0" smtClean="0"/>
          </a:p>
          <a:p>
            <a:r>
              <a:rPr lang="en-US" baseline="0" dirty="0" smtClean="0"/>
              <a:t>Start using any boot script,</a:t>
            </a:r>
            <a:r>
              <a:rPr lang="en-US" dirty="0" smtClean="0"/>
              <a:t> e.g., </a:t>
            </a:r>
            <a:r>
              <a:rPr lang="en-US" dirty="0" err="1" smtClean="0"/>
              <a:t>start_sasl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Pass</a:t>
            </a:r>
            <a:r>
              <a:rPr lang="en-US" dirty="0" smtClean="0"/>
              <a:t> control to </a:t>
            </a:r>
            <a:r>
              <a:rPr lang="en-US" sz="2800" dirty="0" smtClean="0">
                <a:latin typeface="Andale Mono"/>
              </a:rPr>
              <a:t>erlrc_boot:boot/0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/>
              <a:t>  </a:t>
            </a:r>
            <a:r>
              <a:rPr lang="en-US" dirty="0" err="1" smtClean="0"/>
              <a:t>erl</a:t>
            </a:r>
            <a:r>
              <a:rPr lang="en-US" dirty="0" smtClean="0"/>
              <a:t> –boot </a:t>
            </a:r>
            <a:r>
              <a:rPr lang="en-US" dirty="0" err="1" smtClean="0"/>
              <a:t>start_sasl</a:t>
            </a:r>
            <a:r>
              <a:rPr lang="en-US" dirty="0" smtClean="0"/>
              <a:t> –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erlrc_boot</a:t>
            </a:r>
            <a:r>
              <a:rPr lang="en-US" dirty="0" smtClean="0"/>
              <a:t> boot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to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Blip>
                <a:blip r:embed="rId2"/>
              </a:buBlip>
            </a:pPr>
            <a:r>
              <a:rPr lang="en-US" dirty="0" smtClean="0"/>
              <a:t>Static: booting the VM properly</a:t>
            </a:r>
          </a:p>
          <a:p>
            <a:r>
              <a:rPr lang="en-US" baseline="0" dirty="0" smtClean="0"/>
              <a:t>Dynamic</a:t>
            </a:r>
            <a:r>
              <a:rPr lang="en-US" baseline="0" dirty="0" smtClean="0"/>
              <a:t>: hot install/upgrade/</a:t>
            </a:r>
            <a:r>
              <a:rPr lang="en-US" baseline="0" dirty="0" smtClean="0"/>
              <a:t>remove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Erlrc</a:t>
            </a:r>
            <a:r>
              <a:rPr lang="en-US" dirty="0" smtClean="0"/>
              <a:t> upgrade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</a:rPr>
              <a:t>e</a:t>
            </a:r>
            <a:r>
              <a:rPr lang="en-US" dirty="0" err="1" smtClean="0">
                <a:latin typeface="Courier"/>
              </a:rPr>
              <a:t>rlrcdynamic</a:t>
            </a:r>
            <a:r>
              <a:rPr lang="en-US" dirty="0" smtClean="0"/>
              <a:t> module methods.</a:t>
            </a:r>
          </a:p>
          <a:p>
            <a:pPr lvl="1"/>
            <a:r>
              <a:rPr lang="en-US" dirty="0" smtClean="0">
                <a:latin typeface="Courier"/>
              </a:rPr>
              <a:t>erlrcdynamic:downgrade/3</a:t>
            </a:r>
          </a:p>
          <a:p>
            <a:r>
              <a:rPr lang="en-US" dirty="0" smtClean="0"/>
              <a:t>shell scripts</a:t>
            </a:r>
          </a:p>
          <a:p>
            <a:pPr lvl="1"/>
            <a:r>
              <a:rPr lang="en-US" dirty="0" err="1" smtClean="0"/>
              <a:t>e</a:t>
            </a:r>
            <a:r>
              <a:rPr lang="en-US" dirty="0" err="1" smtClean="0"/>
              <a:t>rlrc</a:t>
            </a:r>
            <a:r>
              <a:rPr lang="en-US" dirty="0" smtClean="0"/>
              <a:t>-downgrade</a:t>
            </a:r>
          </a:p>
          <a:p>
            <a:r>
              <a:rPr lang="en-US" dirty="0" smtClean="0"/>
              <a:t>r</a:t>
            </a:r>
            <a:r>
              <a:rPr lang="en-US" dirty="0" smtClean="0"/>
              <a:t>endezvous at /etc/</a:t>
            </a:r>
            <a:r>
              <a:rPr lang="en-US" dirty="0" err="1" smtClean="0"/>
              <a:t>erlrc.d</a:t>
            </a:r>
            <a:r>
              <a:rPr lang="en-US" dirty="0" smtClean="0"/>
              <a:t>/nodes</a:t>
            </a:r>
          </a:p>
          <a:p>
            <a:pPr>
              <a:buNone/>
            </a:pPr>
            <a:r>
              <a:rPr lang="en-US" sz="2800" dirty="0" smtClean="0">
                <a:latin typeface="Andale Mono"/>
              </a:rPr>
              <a:t>   % </a:t>
            </a:r>
            <a:r>
              <a:rPr lang="en-US" sz="2800" dirty="0" err="1" smtClean="0">
                <a:latin typeface="Andale Mono"/>
              </a:rPr>
              <a:t>ls</a:t>
            </a:r>
            <a:r>
              <a:rPr lang="en-US" sz="2800" dirty="0" smtClean="0">
                <a:latin typeface="Andale Mono"/>
              </a:rPr>
              <a:t> /etc/</a:t>
            </a:r>
            <a:r>
              <a:rPr lang="en-US" sz="2800" dirty="0" err="1" smtClean="0">
                <a:latin typeface="Andale Mono"/>
              </a:rPr>
              <a:t>erlrc.d</a:t>
            </a:r>
            <a:r>
              <a:rPr lang="en-US" sz="2800" dirty="0" smtClean="0">
                <a:latin typeface="Andale Mono"/>
              </a:rPr>
              <a:t>/nodes</a:t>
            </a:r>
            <a:endParaRPr lang="en-US" sz="2800" dirty="0" smtClean="0">
              <a:latin typeface="Andale Mono"/>
            </a:endParaRPr>
          </a:p>
          <a:p>
            <a:pPr>
              <a:buNone/>
            </a:pPr>
            <a:r>
              <a:rPr lang="en-US" sz="2800" dirty="0" smtClean="0">
                <a:latin typeface="Andale Mono"/>
              </a:rPr>
              <a:t>   cb8eec1a1b85ec017517d3e51c5aee7b</a:t>
            </a:r>
            <a:endParaRPr lang="en-US" sz="2800" dirty="0">
              <a:latin typeface="Andale Mon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hook correspondence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Shell 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</a:rPr>
                        <a:t>erlrcdynamic</a:t>
                      </a:r>
                      <a:r>
                        <a:rPr lang="en-US" baseline="0" dirty="0" smtClean="0">
                          <a:latin typeface="Courier"/>
                        </a:rPr>
                        <a:t> </a:t>
                      </a:r>
                      <a:r>
                        <a:rPr lang="en-US" baseline="0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(</a:t>
                      </a:r>
                      <a:r>
                        <a:rPr lang="en-US" dirty="0" err="1" smtClean="0"/>
                        <a:t>debian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erlrc</a:t>
                      </a:r>
                      <a:r>
                        <a:rPr lang="en-US" dirty="0" smtClean="0"/>
                        <a:t>-start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</a:rPr>
                        <a:t>start/2</a:t>
                      </a:r>
                      <a:endParaRPr lang="en-US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Idempotent 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postinst</a:t>
                      </a:r>
                      <a:r>
                        <a:rPr lang="en-US" dirty="0" smtClean="0"/>
                        <a:t> configure ; </a:t>
                      </a:r>
                      <a:r>
                        <a:rPr lang="en-US" dirty="0" err="1" smtClean="0"/>
                        <a:t>postinst</a:t>
                      </a:r>
                      <a:r>
                        <a:rPr lang="en-US" dirty="0" smtClean="0"/>
                        <a:t> abort-remove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erlrc</a:t>
                      </a:r>
                      <a:r>
                        <a:rPr lang="en-US" dirty="0" smtClean="0"/>
                        <a:t>-stop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</a:rPr>
                        <a:t>stop/2</a:t>
                      </a:r>
                      <a:endParaRPr lang="en-US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Idempotent stop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prerm</a:t>
                      </a:r>
                      <a:r>
                        <a:rPr lang="en-US" dirty="0" smtClean="0"/>
                        <a:t> remove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erlrc</a:t>
                      </a:r>
                      <a:r>
                        <a:rPr lang="en-US" dirty="0" smtClean="0"/>
                        <a:t>-upgrade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</a:rPr>
                        <a:t>upgrade/3</a:t>
                      </a:r>
                      <a:endParaRPr lang="en-US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Upgrade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postinst</a:t>
                      </a:r>
                      <a:r>
                        <a:rPr lang="en-US" dirty="0" smtClean="0"/>
                        <a:t> upgrade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erlrc</a:t>
                      </a:r>
                      <a:r>
                        <a:rPr lang="en-US" dirty="0" smtClean="0"/>
                        <a:t>-downgrade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</a:rPr>
                        <a:t>downgrade/3</a:t>
                      </a:r>
                      <a:endParaRPr lang="en-US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Downgrade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postinst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abort_upgrade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prerm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#! /bin/</a:t>
            </a:r>
            <a:r>
              <a:rPr lang="en-US" dirty="0" err="1" smtClean="0"/>
              <a:t>sh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package_name</a:t>
            </a:r>
            <a:r>
              <a:rPr lang="en-US" dirty="0" smtClean="0"/>
              <a:t>="example"</a:t>
            </a:r>
          </a:p>
          <a:p>
            <a:pPr>
              <a:buNone/>
            </a:pPr>
            <a:r>
              <a:rPr lang="en-US" dirty="0" err="1" smtClean="0"/>
              <a:t>package_version</a:t>
            </a:r>
            <a:r>
              <a:rPr lang="en-US" dirty="0" smtClean="0"/>
              <a:t>="</a:t>
            </a:r>
            <a:r>
              <a:rPr lang="en-US" dirty="0" smtClean="0"/>
              <a:t>0.0.0”</a:t>
            </a:r>
          </a:p>
          <a:p>
            <a:pPr>
              <a:buNone/>
            </a:pPr>
            <a:r>
              <a:rPr lang="en-US" dirty="0" smtClean="0"/>
              <a:t>operation="$</a:t>
            </a:r>
            <a:r>
              <a:rPr lang="en-US" dirty="0" smtClean="0"/>
              <a:t>1”</a:t>
            </a:r>
          </a:p>
          <a:p>
            <a:pPr>
              <a:buNone/>
            </a:pPr>
            <a:r>
              <a:rPr lang="en-US" dirty="0" smtClean="0"/>
              <a:t>case "$operation" in</a:t>
            </a:r>
          </a:p>
          <a:p>
            <a:pPr>
              <a:buNone/>
            </a:pPr>
            <a:r>
              <a:rPr lang="en-US" dirty="0" smtClean="0"/>
              <a:t>remove)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which </a:t>
            </a:r>
            <a:r>
              <a:rPr lang="en-US" dirty="0" err="1" smtClean="0"/>
              <a:t>erlrc</a:t>
            </a:r>
            <a:r>
              <a:rPr lang="en-US" dirty="0" smtClean="0"/>
              <a:t>-stop &gt;/dev/null 2&gt;/dev/</a:t>
            </a:r>
            <a:r>
              <a:rPr lang="en-US" dirty="0" smtClean="0"/>
              <a:t>null</a:t>
            </a:r>
          </a:p>
          <a:p>
            <a:pPr>
              <a:buNone/>
            </a:pPr>
            <a:r>
              <a:rPr lang="en-US" dirty="0" smtClean="0"/>
              <a:t>  test </a:t>
            </a:r>
            <a:r>
              <a:rPr lang="en-US" dirty="0" smtClean="0"/>
              <a:t>$? -ne 0 || </a:t>
            </a:r>
            <a:r>
              <a:rPr lang="en-US" dirty="0" err="1" smtClean="0"/>
              <a:t>erlrc</a:t>
            </a:r>
            <a:r>
              <a:rPr lang="en-US" dirty="0" smtClean="0"/>
              <a:t>-stop "${</a:t>
            </a:r>
            <a:r>
              <a:rPr lang="en-US" dirty="0" err="1" smtClean="0"/>
              <a:t>package_name</a:t>
            </a:r>
            <a:r>
              <a:rPr lang="en-US" dirty="0" smtClean="0"/>
              <a:t>}" "${</a:t>
            </a:r>
            <a:r>
              <a:rPr lang="en-US" dirty="0" err="1" smtClean="0"/>
              <a:t>package_version</a:t>
            </a:r>
            <a:r>
              <a:rPr lang="en-US" dirty="0" smtClean="0"/>
              <a:t>}" || exit </a:t>
            </a:r>
            <a:r>
              <a:rPr lang="en-US" dirty="0" smtClean="0"/>
              <a:t>1</a:t>
            </a:r>
          </a:p>
          <a:p>
            <a:pPr>
              <a:buNone/>
            </a:pPr>
            <a:r>
              <a:rPr lang="en-US" dirty="0" smtClean="0"/>
              <a:t>;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*)</a:t>
            </a:r>
          </a:p>
          <a:p>
            <a:pPr>
              <a:buNone/>
            </a:pPr>
            <a:r>
              <a:rPr lang="en-US" dirty="0" smtClean="0"/>
              <a:t>;;</a:t>
            </a:r>
          </a:p>
          <a:p>
            <a:pPr>
              <a:buNone/>
            </a:pPr>
            <a:r>
              <a:rPr lang="en-US" dirty="0" err="1" smtClean="0"/>
              <a:t>esac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exit </a:t>
            </a:r>
            <a:r>
              <a:rPr lang="en-US" dirty="0" smtClean="0"/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prerm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#! /bin/</a:t>
            </a:r>
            <a:r>
              <a:rPr lang="en-US" dirty="0" err="1" smtClean="0"/>
              <a:t>sh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package_name</a:t>
            </a:r>
            <a:r>
              <a:rPr lang="en-US" dirty="0" smtClean="0"/>
              <a:t>="example"</a:t>
            </a:r>
          </a:p>
          <a:p>
            <a:pPr>
              <a:buNone/>
            </a:pPr>
            <a:r>
              <a:rPr lang="en-US" dirty="0" err="1" smtClean="0"/>
              <a:t>package_version</a:t>
            </a:r>
            <a:r>
              <a:rPr lang="en-US" dirty="0" smtClean="0"/>
              <a:t>="</a:t>
            </a:r>
            <a:r>
              <a:rPr lang="en-US" dirty="0" smtClean="0"/>
              <a:t>0.0.0”</a:t>
            </a:r>
          </a:p>
          <a:p>
            <a:pPr>
              <a:buNone/>
            </a:pPr>
            <a:r>
              <a:rPr lang="en-US" dirty="0" smtClean="0"/>
              <a:t>operation="$</a:t>
            </a:r>
            <a:r>
              <a:rPr lang="en-US" dirty="0" smtClean="0"/>
              <a:t>1”</a:t>
            </a:r>
          </a:p>
          <a:p>
            <a:pPr>
              <a:buNone/>
            </a:pPr>
            <a:r>
              <a:rPr lang="en-US" dirty="0" smtClean="0"/>
              <a:t>case "$operation" in</a:t>
            </a:r>
          </a:p>
          <a:p>
            <a:pPr>
              <a:buNone/>
            </a:pPr>
            <a:r>
              <a:rPr lang="en-US" dirty="0" smtClean="0"/>
              <a:t>remove)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which </a:t>
            </a:r>
            <a:r>
              <a:rPr lang="en-US" dirty="0" err="1" smtClean="0"/>
              <a:t>erlrc</a:t>
            </a:r>
            <a:r>
              <a:rPr lang="en-US" dirty="0" smtClean="0"/>
              <a:t>-stop &gt;/dev/null 2&gt;/dev/</a:t>
            </a:r>
            <a:r>
              <a:rPr lang="en-US" dirty="0" smtClean="0"/>
              <a:t>null</a:t>
            </a:r>
          </a:p>
          <a:p>
            <a:pPr>
              <a:buNone/>
            </a:pPr>
            <a:r>
              <a:rPr lang="en-US" dirty="0" smtClean="0"/>
              <a:t>  test </a:t>
            </a:r>
            <a:r>
              <a:rPr lang="en-US" dirty="0" smtClean="0"/>
              <a:t>$? -ne 0 || </a:t>
            </a:r>
            <a:r>
              <a:rPr lang="en-US" dirty="0" err="1" smtClean="0"/>
              <a:t>erlrc</a:t>
            </a:r>
            <a:r>
              <a:rPr lang="en-US" dirty="0" smtClean="0"/>
              <a:t>-stop "${</a:t>
            </a:r>
            <a:r>
              <a:rPr lang="en-US" dirty="0" err="1" smtClean="0"/>
              <a:t>package_name</a:t>
            </a:r>
            <a:r>
              <a:rPr lang="en-US" dirty="0" smtClean="0"/>
              <a:t>}" "${</a:t>
            </a:r>
            <a:r>
              <a:rPr lang="en-US" dirty="0" err="1" smtClean="0"/>
              <a:t>package_version</a:t>
            </a:r>
            <a:r>
              <a:rPr lang="en-US" dirty="0" smtClean="0"/>
              <a:t>}" || exit </a:t>
            </a:r>
            <a:r>
              <a:rPr lang="en-US" dirty="0" smtClean="0"/>
              <a:t>1</a:t>
            </a:r>
          </a:p>
          <a:p>
            <a:pPr>
              <a:buNone/>
            </a:pPr>
            <a:r>
              <a:rPr lang="en-US" dirty="0" smtClean="0"/>
              <a:t>;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*)</a:t>
            </a:r>
          </a:p>
          <a:p>
            <a:pPr>
              <a:buNone/>
            </a:pPr>
            <a:r>
              <a:rPr lang="en-US" dirty="0" smtClean="0"/>
              <a:t>;;</a:t>
            </a:r>
          </a:p>
          <a:p>
            <a:pPr>
              <a:buNone/>
            </a:pPr>
            <a:r>
              <a:rPr lang="en-US" dirty="0" err="1" smtClean="0"/>
              <a:t>esac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exit </a:t>
            </a:r>
            <a:r>
              <a:rPr lang="en-US" dirty="0" smtClean="0"/>
              <a:t>0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920240"/>
            <a:ext cx="3276600" cy="64008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for build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Automatically generate </a:t>
            </a:r>
            <a:r>
              <a:rPr lang="en-US" dirty="0" err="1" smtClean="0"/>
              <a:t>erlrc_boot</a:t>
            </a:r>
            <a:r>
              <a:rPr lang="en-US" dirty="0" smtClean="0"/>
              <a:t> file.</a:t>
            </a:r>
          </a:p>
          <a:p>
            <a:pPr lvl="1"/>
            <a:r>
              <a:rPr lang="en-US" sz="2400" dirty="0" smtClean="0">
                <a:latin typeface="Andale Mono"/>
              </a:rPr>
              <a:t>/etc/</a:t>
            </a:r>
            <a:r>
              <a:rPr lang="en-US" sz="2400" dirty="0" err="1" smtClean="0">
                <a:latin typeface="Andale Mono"/>
              </a:rPr>
              <a:t>erlrc.d</a:t>
            </a:r>
            <a:r>
              <a:rPr lang="en-US" sz="2400" dirty="0" smtClean="0">
                <a:latin typeface="Andale Mono"/>
              </a:rPr>
              <a:t>/applications/&lt;</a:t>
            </a:r>
            <a:r>
              <a:rPr lang="en-US" sz="2400" dirty="0" err="1" smtClean="0">
                <a:latin typeface="Andale Mono"/>
              </a:rPr>
              <a:t>appname</a:t>
            </a:r>
            <a:r>
              <a:rPr lang="en-US" sz="2400" dirty="0" smtClean="0">
                <a:latin typeface="Andale Mono"/>
              </a:rPr>
              <a:t>&gt;</a:t>
            </a:r>
            <a:endParaRPr lang="en-US" sz="2400" dirty="0" smtClean="0">
              <a:latin typeface="Andale Mono"/>
            </a:endParaRPr>
          </a:p>
          <a:p>
            <a:r>
              <a:rPr lang="en-US" dirty="0" smtClean="0"/>
              <a:t>Generate both dependencies </a:t>
            </a:r>
            <a:r>
              <a:rPr lang="en-US" dirty="0" smtClean="0"/>
              <a:t>from single specification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.app prerequisites</a:t>
            </a:r>
          </a:p>
          <a:p>
            <a:pPr lvl="1"/>
            <a:r>
              <a:rPr lang="en-US" dirty="0" smtClean="0"/>
              <a:t>OS package dependencies</a:t>
            </a:r>
          </a:p>
          <a:p>
            <a:r>
              <a:rPr lang="en-US" dirty="0" smtClean="0"/>
              <a:t>Automatically </a:t>
            </a:r>
            <a:r>
              <a:rPr lang="en-US" dirty="0" smtClean="0"/>
              <a:t>generate package hooks.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5436" r="-5436"/>
          <a:stretch>
            <a:fillRect/>
          </a:stretch>
        </p:blipFill>
        <p:spPr>
          <a:xfrm>
            <a:off x="457200" y="1600201"/>
            <a:ext cx="6373535" cy="3505200"/>
          </a:xfr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</a:t>
            </a:r>
            <a:r>
              <a:rPr lang="en-US" dirty="0" smtClean="0"/>
              <a:t>there is an </a:t>
            </a:r>
            <a:r>
              <a:rPr lang="en-US" dirty="0" err="1" smtClean="0"/>
              <a:t>appup</a:t>
            </a:r>
            <a:r>
              <a:rPr lang="en-US" dirty="0" smtClean="0"/>
              <a:t> file in the </a:t>
            </a:r>
            <a:r>
              <a:rPr lang="en-US" dirty="0" smtClean="0"/>
              <a:t>newer </a:t>
            </a:r>
            <a:r>
              <a:rPr lang="en-US" dirty="0" smtClean="0"/>
              <a:t>application version, use it; otherwise, generate one automatically.</a:t>
            </a:r>
            <a:endParaRPr lang="en-US" dirty="0" smtClean="0"/>
          </a:p>
          <a:p>
            <a:r>
              <a:rPr lang="en-US" dirty="0" smtClean="0"/>
              <a:t>Ensure </a:t>
            </a:r>
            <a:r>
              <a:rPr lang="en-US" dirty="0" smtClean="0"/>
              <a:t>all modules listed in the</a:t>
            </a:r>
            <a:r>
              <a:rPr lang="en-US" dirty="0" smtClean="0"/>
              <a:t> current </a:t>
            </a:r>
            <a:r>
              <a:rPr lang="en-US" dirty="0" smtClean="0"/>
              <a:t>application specification are loaded.</a:t>
            </a:r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 smtClean="0"/>
              <a:t>any added and removed included applications by examining the</a:t>
            </a:r>
            <a:r>
              <a:rPr lang="en-US" dirty="0" smtClean="0"/>
              <a:t> current and target version OTP </a:t>
            </a:r>
            <a:r>
              <a:rPr lang="en-US" dirty="0" smtClean="0"/>
              <a:t>app files.</a:t>
            </a:r>
            <a:endParaRPr lang="en-US" dirty="0" smtClean="0"/>
          </a:p>
          <a:p>
            <a:r>
              <a:rPr lang="en-US" dirty="0" smtClean="0"/>
              <a:t>Stop </a:t>
            </a:r>
            <a:r>
              <a:rPr lang="en-US" dirty="0" smtClean="0"/>
              <a:t>any</a:t>
            </a:r>
            <a:r>
              <a:rPr lang="en-US" dirty="0" smtClean="0"/>
              <a:t> added included </a:t>
            </a:r>
            <a:r>
              <a:rPr lang="en-US" dirty="0" smtClean="0"/>
              <a:t>applications.</a:t>
            </a:r>
            <a:endParaRPr lang="en-US" dirty="0" smtClean="0"/>
          </a:p>
          <a:p>
            <a:r>
              <a:rPr lang="en-US" dirty="0" smtClean="0"/>
              <a:t>Execute </a:t>
            </a:r>
            <a:r>
              <a:rPr lang="en-US" sz="2581" dirty="0" smtClean="0">
                <a:latin typeface="Courier"/>
              </a:rPr>
              <a:t>release_handler:eval_appup_script/</a:t>
            </a:r>
            <a:r>
              <a:rPr lang="en-US" sz="2581" dirty="0" smtClean="0">
                <a:latin typeface="Courier"/>
              </a:rPr>
              <a:t>4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Start </a:t>
            </a:r>
            <a:r>
              <a:rPr lang="en-US" dirty="0" smtClean="0"/>
              <a:t>any</a:t>
            </a:r>
            <a:r>
              <a:rPr lang="en-US" dirty="0" smtClean="0"/>
              <a:t> removed included </a:t>
            </a:r>
            <a:r>
              <a:rPr lang="en-US" dirty="0" smtClean="0"/>
              <a:t>applications, if they are listed in $ERLRC_ROOT/applications.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892040"/>
            <a:ext cx="7772400" cy="41148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</a:t>
            </a:r>
            <a:r>
              <a:rPr lang="en-US" dirty="0" smtClean="0"/>
              <a:t>there is an </a:t>
            </a:r>
            <a:r>
              <a:rPr lang="en-US" dirty="0" err="1" smtClean="0"/>
              <a:t>appup</a:t>
            </a:r>
            <a:r>
              <a:rPr lang="en-US" dirty="0" smtClean="0"/>
              <a:t> file in the </a:t>
            </a:r>
            <a:r>
              <a:rPr lang="en-US" dirty="0" smtClean="0"/>
              <a:t>newer </a:t>
            </a:r>
            <a:r>
              <a:rPr lang="en-US" dirty="0" smtClean="0"/>
              <a:t>application version, use it; otherwise, generate one automatically.</a:t>
            </a:r>
            <a:endParaRPr lang="en-US" dirty="0" smtClean="0"/>
          </a:p>
          <a:p>
            <a:r>
              <a:rPr lang="en-US" dirty="0" smtClean="0"/>
              <a:t>Ensure </a:t>
            </a:r>
            <a:r>
              <a:rPr lang="en-US" dirty="0" smtClean="0"/>
              <a:t>all modules listed in the</a:t>
            </a:r>
            <a:r>
              <a:rPr lang="en-US" dirty="0" smtClean="0"/>
              <a:t> current </a:t>
            </a:r>
            <a:r>
              <a:rPr lang="en-US" dirty="0" smtClean="0"/>
              <a:t>application specification are loaded.</a:t>
            </a:r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 smtClean="0"/>
              <a:t>any added and removed included applications by examining the</a:t>
            </a:r>
            <a:r>
              <a:rPr lang="en-US" dirty="0" smtClean="0"/>
              <a:t> current and target version OTP </a:t>
            </a:r>
            <a:r>
              <a:rPr lang="en-US" dirty="0" smtClean="0"/>
              <a:t>app files.</a:t>
            </a:r>
            <a:endParaRPr lang="en-US" dirty="0" smtClean="0"/>
          </a:p>
          <a:p>
            <a:r>
              <a:rPr lang="en-US" dirty="0" smtClean="0"/>
              <a:t>Stop </a:t>
            </a:r>
            <a:r>
              <a:rPr lang="en-US" dirty="0" smtClean="0"/>
              <a:t>any</a:t>
            </a:r>
            <a:r>
              <a:rPr lang="en-US" dirty="0" smtClean="0"/>
              <a:t> added included </a:t>
            </a:r>
            <a:r>
              <a:rPr lang="en-US" dirty="0" smtClean="0"/>
              <a:t>applications.</a:t>
            </a:r>
            <a:endParaRPr lang="en-US" dirty="0" smtClean="0"/>
          </a:p>
          <a:p>
            <a:r>
              <a:rPr lang="en-US" dirty="0" smtClean="0"/>
              <a:t>Execute </a:t>
            </a:r>
            <a:r>
              <a:rPr lang="en-US" sz="2581" dirty="0" smtClean="0">
                <a:latin typeface="Courier"/>
              </a:rPr>
              <a:t>release_handler:eval_appup_script/</a:t>
            </a:r>
            <a:r>
              <a:rPr lang="en-US" sz="2581" dirty="0" smtClean="0">
                <a:latin typeface="Courier"/>
              </a:rPr>
              <a:t>4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Start </a:t>
            </a:r>
            <a:r>
              <a:rPr lang="en-US" dirty="0" smtClean="0"/>
              <a:t>any</a:t>
            </a:r>
            <a:r>
              <a:rPr lang="en-US" dirty="0" smtClean="0"/>
              <a:t> removed included </a:t>
            </a:r>
            <a:r>
              <a:rPr lang="en-US" dirty="0" smtClean="0"/>
              <a:t>applications, if they are listed </a:t>
            </a:r>
            <a:r>
              <a:rPr lang="en-US" dirty="0" smtClean="0"/>
              <a:t>in /etc/</a:t>
            </a:r>
            <a:r>
              <a:rPr lang="en-US" dirty="0" err="1" smtClean="0"/>
              <a:t>erlrc.d</a:t>
            </a:r>
            <a:r>
              <a:rPr lang="en-US" dirty="0" smtClean="0"/>
              <a:t>/</a:t>
            </a:r>
            <a:r>
              <a:rPr lang="en-US" dirty="0" smtClean="0"/>
              <a:t>applications.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</a:t>
            </a:r>
            <a:r>
              <a:rPr lang="en-US" dirty="0" smtClean="0"/>
              <a:t>there is an </a:t>
            </a:r>
            <a:r>
              <a:rPr lang="en-US" dirty="0" err="1" smtClean="0"/>
              <a:t>appup</a:t>
            </a:r>
            <a:r>
              <a:rPr lang="en-US" dirty="0" smtClean="0"/>
              <a:t> file in the </a:t>
            </a:r>
            <a:r>
              <a:rPr lang="en-US" dirty="0" smtClean="0"/>
              <a:t>newer </a:t>
            </a:r>
            <a:r>
              <a:rPr lang="en-US" dirty="0" smtClean="0"/>
              <a:t>application version, use it; otherwise, generate one automatically.</a:t>
            </a:r>
            <a:endParaRPr lang="en-US" dirty="0" smtClean="0"/>
          </a:p>
          <a:p>
            <a:r>
              <a:rPr lang="en-US" dirty="0" smtClean="0"/>
              <a:t>Ensure </a:t>
            </a:r>
            <a:r>
              <a:rPr lang="en-US" dirty="0" smtClean="0"/>
              <a:t>all modules listed in the</a:t>
            </a:r>
            <a:r>
              <a:rPr lang="en-US" dirty="0" smtClean="0"/>
              <a:t> current </a:t>
            </a:r>
            <a:r>
              <a:rPr lang="en-US" dirty="0" smtClean="0"/>
              <a:t>application specification are loaded.</a:t>
            </a:r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 smtClean="0"/>
              <a:t>any added and removed included applications by examining the</a:t>
            </a:r>
            <a:r>
              <a:rPr lang="en-US" dirty="0" smtClean="0"/>
              <a:t> current and target version OTP </a:t>
            </a:r>
            <a:r>
              <a:rPr lang="en-US" dirty="0" smtClean="0"/>
              <a:t>app files.</a:t>
            </a:r>
            <a:endParaRPr lang="en-US" dirty="0" smtClean="0"/>
          </a:p>
          <a:p>
            <a:r>
              <a:rPr lang="en-US" dirty="0" smtClean="0"/>
              <a:t>Stop </a:t>
            </a:r>
            <a:r>
              <a:rPr lang="en-US" dirty="0" smtClean="0"/>
              <a:t>any</a:t>
            </a:r>
            <a:r>
              <a:rPr lang="en-US" dirty="0" smtClean="0"/>
              <a:t> added included </a:t>
            </a:r>
            <a:r>
              <a:rPr lang="en-US" dirty="0" smtClean="0"/>
              <a:t>applications.</a:t>
            </a:r>
            <a:endParaRPr lang="en-US" dirty="0" smtClean="0"/>
          </a:p>
          <a:p>
            <a:r>
              <a:rPr lang="en-US" dirty="0" smtClean="0"/>
              <a:t>Execute </a:t>
            </a:r>
            <a:r>
              <a:rPr lang="en-US" sz="2581" dirty="0" smtClean="0">
                <a:latin typeface="Courier"/>
              </a:rPr>
              <a:t>release_handler:eval_appup_script/</a:t>
            </a:r>
            <a:r>
              <a:rPr lang="en-US" sz="2581" dirty="0" smtClean="0">
                <a:latin typeface="Courier"/>
              </a:rPr>
              <a:t>4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Start </a:t>
            </a:r>
            <a:r>
              <a:rPr lang="en-US" dirty="0" smtClean="0"/>
              <a:t>any</a:t>
            </a:r>
            <a:r>
              <a:rPr lang="en-US" dirty="0" smtClean="0"/>
              <a:t> removed included </a:t>
            </a:r>
            <a:r>
              <a:rPr lang="en-US" dirty="0" smtClean="0"/>
              <a:t>applications, if they are listed in</a:t>
            </a:r>
            <a:r>
              <a:rPr lang="en-US" dirty="0" smtClean="0"/>
              <a:t> /etc/</a:t>
            </a:r>
            <a:r>
              <a:rPr lang="en-US" dirty="0" err="1" smtClean="0"/>
              <a:t>erlrc.d</a:t>
            </a:r>
            <a:r>
              <a:rPr lang="en-US" dirty="0" smtClean="0"/>
              <a:t>/</a:t>
            </a:r>
            <a:r>
              <a:rPr lang="en-US" dirty="0" smtClean="0"/>
              <a:t>applications.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600200"/>
            <a:ext cx="7772400" cy="10668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</a:t>
            </a:r>
            <a:r>
              <a:rPr lang="en-US" dirty="0" smtClean="0"/>
              <a:t>there is an </a:t>
            </a:r>
            <a:r>
              <a:rPr lang="en-US" dirty="0" err="1" smtClean="0"/>
              <a:t>appup</a:t>
            </a:r>
            <a:r>
              <a:rPr lang="en-US" dirty="0" smtClean="0"/>
              <a:t> file in the </a:t>
            </a:r>
            <a:r>
              <a:rPr lang="en-US" dirty="0" smtClean="0"/>
              <a:t>newer </a:t>
            </a:r>
            <a:r>
              <a:rPr lang="en-US" dirty="0" smtClean="0"/>
              <a:t>application version, use it; otherwise, generate one automatically.</a:t>
            </a:r>
            <a:endParaRPr lang="en-US" dirty="0" smtClean="0"/>
          </a:p>
          <a:p>
            <a:r>
              <a:rPr lang="en-US" dirty="0" smtClean="0"/>
              <a:t>Ensure </a:t>
            </a:r>
            <a:r>
              <a:rPr lang="en-US" dirty="0" smtClean="0"/>
              <a:t>all modules listed in the</a:t>
            </a:r>
            <a:r>
              <a:rPr lang="en-US" dirty="0" smtClean="0"/>
              <a:t> current </a:t>
            </a:r>
            <a:r>
              <a:rPr lang="en-US" dirty="0" smtClean="0"/>
              <a:t>application specification are loaded.</a:t>
            </a:r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 smtClean="0"/>
              <a:t>any added and removed included applications by examining the</a:t>
            </a:r>
            <a:r>
              <a:rPr lang="en-US" dirty="0" smtClean="0"/>
              <a:t> current and target version OTP </a:t>
            </a:r>
            <a:r>
              <a:rPr lang="en-US" dirty="0" smtClean="0"/>
              <a:t>app files.</a:t>
            </a:r>
            <a:endParaRPr lang="en-US" dirty="0" smtClean="0"/>
          </a:p>
          <a:p>
            <a:r>
              <a:rPr lang="en-US" dirty="0" smtClean="0"/>
              <a:t>Stop </a:t>
            </a:r>
            <a:r>
              <a:rPr lang="en-US" dirty="0" smtClean="0"/>
              <a:t>any</a:t>
            </a:r>
            <a:r>
              <a:rPr lang="en-US" dirty="0" smtClean="0"/>
              <a:t> added included </a:t>
            </a:r>
            <a:r>
              <a:rPr lang="en-US" dirty="0" smtClean="0"/>
              <a:t>applications.</a:t>
            </a:r>
            <a:endParaRPr lang="en-US" dirty="0" smtClean="0"/>
          </a:p>
          <a:p>
            <a:r>
              <a:rPr lang="en-US" dirty="0" smtClean="0"/>
              <a:t>Execute </a:t>
            </a:r>
            <a:r>
              <a:rPr lang="en-US" sz="2581" dirty="0" smtClean="0">
                <a:latin typeface="Courier"/>
              </a:rPr>
              <a:t>release_handler:eval_appup_script/</a:t>
            </a:r>
            <a:r>
              <a:rPr lang="en-US" sz="2581" dirty="0" smtClean="0">
                <a:latin typeface="Courier"/>
              </a:rPr>
              <a:t>4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Start </a:t>
            </a:r>
            <a:r>
              <a:rPr lang="en-US" dirty="0" smtClean="0"/>
              <a:t>any</a:t>
            </a:r>
            <a:r>
              <a:rPr lang="en-US" dirty="0" smtClean="0"/>
              <a:t> removed included </a:t>
            </a:r>
            <a:r>
              <a:rPr lang="en-US" dirty="0" smtClean="0"/>
              <a:t>applications, if they are listed in</a:t>
            </a:r>
            <a:r>
              <a:rPr lang="en-US" dirty="0" smtClean="0"/>
              <a:t> /etc/</a:t>
            </a:r>
            <a:r>
              <a:rPr lang="en-US" dirty="0" err="1" smtClean="0"/>
              <a:t>erlrc.d</a:t>
            </a:r>
            <a:r>
              <a:rPr lang="en-US" dirty="0" smtClean="0"/>
              <a:t>/</a:t>
            </a:r>
            <a:r>
              <a:rPr lang="en-US" dirty="0" smtClean="0"/>
              <a:t>applications.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3429000"/>
            <a:ext cx="7772400" cy="14478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5349240"/>
            <a:ext cx="7772400" cy="7239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Included Application</a:t>
            </a:r>
            <a:endParaRPr lang="en-US" dirty="0"/>
          </a:p>
        </p:txBody>
      </p:sp>
      <p:pic>
        <p:nvPicPr>
          <p:cNvPr id="5" name="Picture 4" descr="supervisoric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077" y="2514600"/>
            <a:ext cx="1123950" cy="1123950"/>
          </a:xfrm>
          <a:prstGeom prst="rect">
            <a:avLst/>
          </a:prstGeom>
        </p:spPr>
      </p:pic>
      <p:pic>
        <p:nvPicPr>
          <p:cNvPr id="6" name="Picture 5" descr="process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828" y="3975150"/>
            <a:ext cx="1022249" cy="102224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rot="5400000">
            <a:off x="4972203" y="3270301"/>
            <a:ext cx="336600" cy="1073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process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653" y="3975150"/>
            <a:ext cx="1022249" cy="1022249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5" idx="2"/>
            <a:endCxn id="9" idx="0"/>
          </p:cNvCxnSpPr>
          <p:nvPr/>
        </p:nvCxnSpPr>
        <p:spPr>
          <a:xfrm rot="16200000" flipH="1">
            <a:off x="5659615" y="3655987"/>
            <a:ext cx="336600" cy="301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upervisoric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027" y="3975150"/>
            <a:ext cx="1123950" cy="112395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5" idx="2"/>
            <a:endCxn id="12" idx="0"/>
          </p:cNvCxnSpPr>
          <p:nvPr/>
        </p:nvCxnSpPr>
        <p:spPr>
          <a:xfrm rot="16200000" flipH="1">
            <a:off x="6451727" y="2863875"/>
            <a:ext cx="336600" cy="1885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process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902" y="5334000"/>
            <a:ext cx="1022249" cy="1022249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2" idx="2"/>
            <a:endCxn id="15" idx="0"/>
          </p:cNvCxnSpPr>
          <p:nvPr/>
        </p:nvCxnSpPr>
        <p:spPr>
          <a:xfrm rot="5400000">
            <a:off x="7164565" y="4935563"/>
            <a:ext cx="234900" cy="561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process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551" y="5334000"/>
            <a:ext cx="1022249" cy="1022249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12" idx="2"/>
            <a:endCxn id="22" idx="0"/>
          </p:cNvCxnSpPr>
          <p:nvPr/>
        </p:nvCxnSpPr>
        <p:spPr>
          <a:xfrm rot="16200000" flipH="1">
            <a:off x="7751889" y="4910213"/>
            <a:ext cx="234900" cy="612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78778" y="2514600"/>
            <a:ext cx="68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foo</a:t>
            </a:r>
            <a:endParaRPr lang="en-US" sz="2800" dirty="0"/>
          </a:p>
        </p:txBody>
      </p:sp>
      <p:pic>
        <p:nvPicPr>
          <p:cNvPr id="16" name="Picture 15" descr="supervisoric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543050"/>
            <a:ext cx="1123950" cy="112395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6" idx="2"/>
            <a:endCxn id="5" idx="1"/>
          </p:cNvCxnSpPr>
          <p:nvPr/>
        </p:nvCxnSpPr>
        <p:spPr>
          <a:xfrm rot="16200000" flipH="1">
            <a:off x="4538739" y="2500236"/>
            <a:ext cx="409575" cy="743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03953" y="1543050"/>
            <a:ext cx="70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bar</a:t>
            </a:r>
            <a:endParaRPr lang="en-US" sz="2800" dirty="0"/>
          </a:p>
        </p:txBody>
      </p:sp>
      <p:pic>
        <p:nvPicPr>
          <p:cNvPr id="21" name="Picture 20" descr="process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579" y="2952901"/>
            <a:ext cx="1022249" cy="1022249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16" idx="2"/>
            <a:endCxn id="21" idx="0"/>
          </p:cNvCxnSpPr>
          <p:nvPr/>
        </p:nvCxnSpPr>
        <p:spPr>
          <a:xfrm rot="5400000">
            <a:off x="3833890" y="2414815"/>
            <a:ext cx="285901" cy="790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supervisoric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51200"/>
            <a:ext cx="1123950" cy="1123950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16" idx="2"/>
            <a:endCxn id="31" idx="0"/>
          </p:cNvCxnSpPr>
          <p:nvPr/>
        </p:nvCxnSpPr>
        <p:spPr>
          <a:xfrm rot="5400000">
            <a:off x="3213075" y="1692300"/>
            <a:ext cx="184200" cy="213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process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51" y="4311752"/>
            <a:ext cx="1022249" cy="1022249"/>
          </a:xfrm>
          <a:prstGeom prst="rect">
            <a:avLst/>
          </a:prstGeom>
        </p:spPr>
      </p:pic>
      <p:pic>
        <p:nvPicPr>
          <p:cNvPr id="39" name="Picture 38" descr="process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225" y="4311753"/>
            <a:ext cx="1022249" cy="1022249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stCxn id="31" idx="2"/>
            <a:endCxn id="38" idx="0"/>
          </p:cNvCxnSpPr>
          <p:nvPr/>
        </p:nvCxnSpPr>
        <p:spPr>
          <a:xfrm rot="5400000">
            <a:off x="1533525" y="3606902"/>
            <a:ext cx="336602" cy="1073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</p:cNvCxnSpPr>
          <p:nvPr/>
        </p:nvCxnSpPr>
        <p:spPr>
          <a:xfrm rot="16200000" flipH="1">
            <a:off x="2366962" y="3846562"/>
            <a:ext cx="304800" cy="561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77053" y="1604605"/>
            <a:ext cx="321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Starting bar starts </a:t>
            </a:r>
            <a:r>
              <a:rPr lang="en-US" sz="2400" dirty="0" err="1" smtClean="0"/>
              <a:t>foo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28" name="Picture 27" descr="ist2_5668007-video-game-controller-ico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59" y="1752600"/>
            <a:ext cx="914400" cy="9144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88067" y="2667000"/>
            <a:ext cx="1288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</a:t>
            </a:r>
            <a:r>
              <a:rPr lang="en-US" dirty="0" smtClean="0"/>
              <a:t>pplication</a:t>
            </a:r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16" idx="1"/>
          </p:cNvCxnSpPr>
          <p:nvPr/>
        </p:nvCxnSpPr>
        <p:spPr>
          <a:xfrm>
            <a:off x="1467059" y="2066270"/>
            <a:ext cx="2342941" cy="38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Included Application</a:t>
            </a:r>
            <a:endParaRPr lang="en-US" dirty="0"/>
          </a:p>
        </p:txBody>
      </p:sp>
      <p:pic>
        <p:nvPicPr>
          <p:cNvPr id="16" name="Picture 15" descr="supervisoric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543050"/>
            <a:ext cx="1123950" cy="11239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03953" y="1543050"/>
            <a:ext cx="70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bar</a:t>
            </a:r>
            <a:endParaRPr lang="en-US" sz="2800" dirty="0"/>
          </a:p>
        </p:txBody>
      </p:sp>
      <p:pic>
        <p:nvPicPr>
          <p:cNvPr id="21" name="Picture 20" descr="process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579" y="2952901"/>
            <a:ext cx="1022249" cy="1022249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16" idx="2"/>
            <a:endCxn id="21" idx="0"/>
          </p:cNvCxnSpPr>
          <p:nvPr/>
        </p:nvCxnSpPr>
        <p:spPr>
          <a:xfrm rot="5400000">
            <a:off x="3833890" y="2414815"/>
            <a:ext cx="285901" cy="790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supervisoric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51200"/>
            <a:ext cx="1123950" cy="1123950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16" idx="2"/>
            <a:endCxn id="31" idx="0"/>
          </p:cNvCxnSpPr>
          <p:nvPr/>
        </p:nvCxnSpPr>
        <p:spPr>
          <a:xfrm rot="5400000">
            <a:off x="3213075" y="1692300"/>
            <a:ext cx="184200" cy="213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process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51" y="4311752"/>
            <a:ext cx="1022249" cy="1022249"/>
          </a:xfrm>
          <a:prstGeom prst="rect">
            <a:avLst/>
          </a:prstGeom>
        </p:spPr>
      </p:pic>
      <p:pic>
        <p:nvPicPr>
          <p:cNvPr id="39" name="Picture 38" descr="process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225" y="4311753"/>
            <a:ext cx="1022249" cy="1022249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stCxn id="31" idx="2"/>
            <a:endCxn id="38" idx="0"/>
          </p:cNvCxnSpPr>
          <p:nvPr/>
        </p:nvCxnSpPr>
        <p:spPr>
          <a:xfrm rot="5400000">
            <a:off x="1533525" y="3606902"/>
            <a:ext cx="336602" cy="1073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</p:cNvCxnSpPr>
          <p:nvPr/>
        </p:nvCxnSpPr>
        <p:spPr>
          <a:xfrm rot="16200000" flipH="1">
            <a:off x="2366962" y="3846562"/>
            <a:ext cx="304800" cy="561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77053" y="1604605"/>
            <a:ext cx="321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Starting bar starts </a:t>
            </a:r>
            <a:r>
              <a:rPr lang="en-US" sz="2400" dirty="0" err="1" smtClean="0"/>
              <a:t>foo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391400" y="1874520"/>
            <a:ext cx="762000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03502" y="1358384"/>
            <a:ext cx="158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dirty="0" smtClean="0"/>
              <a:t>oes not start</a:t>
            </a:r>
            <a:endParaRPr lang="en-US" dirty="0"/>
          </a:p>
        </p:txBody>
      </p:sp>
      <p:pic>
        <p:nvPicPr>
          <p:cNvPr id="32" name="Picture 31" descr="ist2_5668007-video-game-controller-ico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59" y="1752600"/>
            <a:ext cx="914400" cy="9144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88067" y="2667000"/>
            <a:ext cx="1288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</a:t>
            </a:r>
            <a:r>
              <a:rPr lang="en-US" dirty="0" smtClean="0"/>
              <a:t>pplication</a:t>
            </a:r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467059" y="2066270"/>
            <a:ext cx="2342941" cy="38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Included Application 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If </a:t>
            </a:r>
            <a:r>
              <a:rPr lang="en-US" dirty="0" smtClean="0"/>
              <a:t>an application is listed in the</a:t>
            </a:r>
            <a:r>
              <a:rPr lang="en-US" dirty="0" smtClean="0"/>
              <a:t> </a:t>
            </a:r>
            <a:r>
              <a:rPr lang="en-US" sz="2800" dirty="0" smtClean="0">
                <a:latin typeface="Andale Mono"/>
              </a:rPr>
              <a:t>/etc/</a:t>
            </a:r>
            <a:r>
              <a:rPr lang="en-US" sz="2800" dirty="0" err="1" smtClean="0">
                <a:latin typeface="Andale Mono"/>
              </a:rPr>
              <a:t>erlrc.d</a:t>
            </a:r>
            <a:r>
              <a:rPr lang="en-US" sz="2800" dirty="0" smtClean="0">
                <a:latin typeface="Andale Mono"/>
              </a:rPr>
              <a:t>/</a:t>
            </a:r>
            <a:r>
              <a:rPr lang="en-US" sz="2800" dirty="0" smtClean="0">
                <a:latin typeface="Andale Mono"/>
              </a:rPr>
              <a:t>applications</a:t>
            </a:r>
            <a:r>
              <a:rPr lang="en-US" dirty="0" smtClean="0"/>
              <a:t> directory, then it should be running.</a:t>
            </a:r>
            <a:endParaRPr lang="en-US" dirty="0" smtClean="0"/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W</a:t>
            </a:r>
            <a:r>
              <a:rPr lang="en-US" dirty="0" smtClean="0"/>
              <a:t>hen </a:t>
            </a:r>
            <a:r>
              <a:rPr lang="en-US" dirty="0" smtClean="0"/>
              <a:t>an application is running, all of its included applications are considered running.</a:t>
            </a:r>
            <a:endParaRPr lang="en-US" dirty="0" smtClean="0"/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An </a:t>
            </a:r>
            <a:r>
              <a:rPr lang="en-US" dirty="0" smtClean="0"/>
              <a:t>application cannot both run itself and be included.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Included Application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</a:t>
            </a:r>
            <a:r>
              <a:rPr lang="en-US" dirty="0" smtClean="0"/>
              <a:t>f </a:t>
            </a:r>
            <a:r>
              <a:rPr lang="en-US" dirty="0" smtClean="0"/>
              <a:t>X is included by Y, then before starting Y, X is stopped.</a:t>
            </a:r>
            <a:endParaRPr lang="en-US" dirty="0" smtClean="0"/>
          </a:p>
          <a:p>
            <a:r>
              <a:rPr lang="en-US" dirty="0" smtClean="0"/>
              <a:t>I</a:t>
            </a:r>
            <a:r>
              <a:rPr lang="en-US" dirty="0" smtClean="0"/>
              <a:t>f </a:t>
            </a:r>
            <a:r>
              <a:rPr lang="en-US" dirty="0" smtClean="0"/>
              <a:t>X is included by Y, then after stopping Y, X is started.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Y is upgraded or downgraded such that X becomes included when it was not previously, before Y is upgraded or downgraded, X is stopped.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Y is upgraded or downgraded such that X becomes no longer included when it was previously, after Y is upgraded or downgraded, X is started.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Included Application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</a:t>
            </a:r>
            <a:r>
              <a:rPr lang="en-US" dirty="0" smtClean="0"/>
              <a:t>f </a:t>
            </a:r>
            <a:r>
              <a:rPr lang="en-US" dirty="0" smtClean="0"/>
              <a:t>X is included by Y, then before starting Y, X is stopped.</a:t>
            </a:r>
            <a:endParaRPr lang="en-US" dirty="0" smtClean="0"/>
          </a:p>
          <a:p>
            <a:r>
              <a:rPr lang="en-US" dirty="0" smtClean="0"/>
              <a:t>I</a:t>
            </a:r>
            <a:r>
              <a:rPr lang="en-US" dirty="0" smtClean="0"/>
              <a:t>f </a:t>
            </a:r>
            <a:r>
              <a:rPr lang="en-US" dirty="0" smtClean="0"/>
              <a:t>X is included by Y, then after stopping Y, X is started.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Y is upgraded or downgraded such that X becomes included when it was not previously, before Y is upgraded or downgraded, X is stopped.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Y is upgraded or downgraded such that X becomes no longer included when it was previously, after Y is upgraded or downgraded, X is started.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495800"/>
            <a:ext cx="7543800" cy="13716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appup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 generation: tedious, error-prone.</a:t>
            </a:r>
          </a:p>
          <a:p>
            <a:r>
              <a:rPr lang="en-US" dirty="0" smtClean="0"/>
              <a:t>Typically can be automatically generated.</a:t>
            </a:r>
          </a:p>
          <a:p>
            <a:r>
              <a:rPr lang="en-US" dirty="0" smtClean="0"/>
              <a:t>Strategy: automation with override.</a:t>
            </a:r>
          </a:p>
          <a:p>
            <a:pPr lvl="1"/>
            <a:r>
              <a:rPr lang="en-US" dirty="0" smtClean="0"/>
              <a:t>Use .</a:t>
            </a:r>
            <a:r>
              <a:rPr lang="en-US" dirty="0" err="1" smtClean="0"/>
              <a:t>appup</a:t>
            </a:r>
            <a:r>
              <a:rPr lang="en-US" dirty="0" smtClean="0"/>
              <a:t> file if provided (rare).</a:t>
            </a:r>
          </a:p>
          <a:p>
            <a:pPr lvl="1"/>
            <a:r>
              <a:rPr lang="en-US" dirty="0" smtClean="0"/>
              <a:t>Otherwise automatically generate (common).</a:t>
            </a:r>
          </a:p>
          <a:p>
            <a:r>
              <a:rPr lang="en-US" dirty="0" smtClean="0"/>
              <a:t>Key tool: </a:t>
            </a:r>
            <a:r>
              <a:rPr lang="en-US" sz="2800" dirty="0" smtClean="0">
                <a:latin typeface="Courier"/>
              </a:rPr>
              <a:t>beam_lib:chunks/2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5436" r="-5436"/>
          <a:stretch>
            <a:fillRect/>
          </a:stretch>
        </p:blipFill>
        <p:spPr>
          <a:xfrm>
            <a:off x="457201" y="1600202"/>
            <a:ext cx="6019799" cy="3310658"/>
          </a:xfr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.</a:t>
            </a:r>
            <a:r>
              <a:rPr lang="en-US" dirty="0" err="1" smtClean="0"/>
              <a:t>appup</a:t>
            </a:r>
            <a:r>
              <a:rPr lang="en-US" dirty="0" smtClean="0"/>
              <a:t> generation</a:t>
            </a:r>
            <a:endParaRPr lang="en-US" dirty="0"/>
          </a:p>
        </p:txBody>
      </p:sp>
      <p:pic>
        <p:nvPicPr>
          <p:cNvPr id="6" name="Picture 5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2138402"/>
            <a:ext cx="800100" cy="660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55408" y="22331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  <p:pic>
        <p:nvPicPr>
          <p:cNvPr id="5" name="Picture 4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3429000"/>
            <a:ext cx="800100" cy="66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5408" y="3523734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ebin</a:t>
            </a:r>
            <a:endParaRPr lang="en-US" dirty="0"/>
          </a:p>
        </p:txBody>
      </p:sp>
      <p:pic>
        <p:nvPicPr>
          <p:cNvPr id="8" name="Picture 7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81" y="1478002"/>
            <a:ext cx="800100" cy="660400"/>
          </a:xfrm>
          <a:prstGeom prst="rect">
            <a:avLst/>
          </a:prstGeom>
        </p:spPr>
      </p:pic>
      <p:cxnSp>
        <p:nvCxnSpPr>
          <p:cNvPr id="11" name="Shape 10"/>
          <p:cNvCxnSpPr>
            <a:stCxn id="8" idx="2"/>
            <a:endCxn id="6" idx="1"/>
          </p:cNvCxnSpPr>
          <p:nvPr/>
        </p:nvCxnSpPr>
        <p:spPr>
          <a:xfrm rot="16200000" flipH="1">
            <a:off x="836456" y="2103477"/>
            <a:ext cx="330200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8" idx="2"/>
            <a:endCxn id="5" idx="1"/>
          </p:cNvCxnSpPr>
          <p:nvPr/>
        </p:nvCxnSpPr>
        <p:spPr>
          <a:xfrm rot="16200000" flipH="1">
            <a:off x="191157" y="2748776"/>
            <a:ext cx="1620798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851" y="3893066"/>
            <a:ext cx="951848" cy="838195"/>
          </a:xfrm>
        </p:spPr>
      </p:pic>
      <p:sp>
        <p:nvSpPr>
          <p:cNvPr id="12" name="TextBox 11"/>
          <p:cNvSpPr txBox="1"/>
          <p:nvPr/>
        </p:nvSpPr>
        <p:spPr>
          <a:xfrm>
            <a:off x="1847851" y="4731261"/>
            <a:ext cx="9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foo.app</a:t>
            </a:r>
            <a:endParaRPr lang="en-US" dirty="0"/>
          </a:p>
        </p:txBody>
      </p:sp>
      <p:cxnSp>
        <p:nvCxnSpPr>
          <p:cNvPr id="15" name="Shape 14"/>
          <p:cNvCxnSpPr>
            <a:stCxn id="5" idx="2"/>
            <a:endCxn id="10" idx="1"/>
          </p:cNvCxnSpPr>
          <p:nvPr/>
        </p:nvCxnSpPr>
        <p:spPr>
          <a:xfrm rot="16200000" flipH="1">
            <a:off x="1613359" y="4077672"/>
            <a:ext cx="222764" cy="2462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753" y="1644134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foo-0.1.0</a:t>
            </a:r>
            <a:endParaRPr lang="en-US" dirty="0"/>
          </a:p>
        </p:txBody>
      </p:sp>
      <p:pic>
        <p:nvPicPr>
          <p:cNvPr id="18" name="Content Placeholder 4" descr="awesomeerlangcod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1" y="5257800"/>
            <a:ext cx="951848" cy="8381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44878" y="6095995"/>
            <a:ext cx="12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dirty="0" err="1" smtClean="0"/>
              <a:t>ool.beam</a:t>
            </a:r>
            <a:endParaRPr lang="en-US" dirty="0"/>
          </a:p>
        </p:txBody>
      </p:sp>
      <p:cxnSp>
        <p:nvCxnSpPr>
          <p:cNvPr id="25" name="Shape 24"/>
          <p:cNvCxnSpPr>
            <a:stCxn id="5" idx="2"/>
            <a:endCxn id="18" idx="1"/>
          </p:cNvCxnSpPr>
          <p:nvPr/>
        </p:nvCxnSpPr>
        <p:spPr>
          <a:xfrm rot="16200000" flipH="1">
            <a:off x="930992" y="4760039"/>
            <a:ext cx="1587498" cy="2462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.</a:t>
            </a:r>
            <a:r>
              <a:rPr lang="en-US" dirty="0" err="1" smtClean="0"/>
              <a:t>appup</a:t>
            </a:r>
            <a:r>
              <a:rPr lang="en-US" dirty="0" smtClean="0"/>
              <a:t> generation</a:t>
            </a:r>
            <a:endParaRPr lang="en-US" dirty="0"/>
          </a:p>
        </p:txBody>
      </p:sp>
      <p:pic>
        <p:nvPicPr>
          <p:cNvPr id="6" name="Picture 5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2138402"/>
            <a:ext cx="800100" cy="660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55408" y="22331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  <p:pic>
        <p:nvPicPr>
          <p:cNvPr id="5" name="Picture 4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3429000"/>
            <a:ext cx="800100" cy="66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5408" y="3523734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ebin</a:t>
            </a:r>
            <a:endParaRPr lang="en-US" dirty="0"/>
          </a:p>
        </p:txBody>
      </p:sp>
      <p:pic>
        <p:nvPicPr>
          <p:cNvPr id="8" name="Picture 7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81" y="1478002"/>
            <a:ext cx="800100" cy="660400"/>
          </a:xfrm>
          <a:prstGeom prst="rect">
            <a:avLst/>
          </a:prstGeom>
        </p:spPr>
      </p:pic>
      <p:cxnSp>
        <p:nvCxnSpPr>
          <p:cNvPr id="11" name="Shape 10"/>
          <p:cNvCxnSpPr>
            <a:stCxn id="8" idx="2"/>
            <a:endCxn id="6" idx="1"/>
          </p:cNvCxnSpPr>
          <p:nvPr/>
        </p:nvCxnSpPr>
        <p:spPr>
          <a:xfrm rot="16200000" flipH="1">
            <a:off x="836456" y="2103477"/>
            <a:ext cx="330200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8" idx="2"/>
            <a:endCxn id="5" idx="1"/>
          </p:cNvCxnSpPr>
          <p:nvPr/>
        </p:nvCxnSpPr>
        <p:spPr>
          <a:xfrm rot="16200000" flipH="1">
            <a:off x="191157" y="2748776"/>
            <a:ext cx="1620798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851" y="3893066"/>
            <a:ext cx="951848" cy="838195"/>
          </a:xfrm>
        </p:spPr>
      </p:pic>
      <p:sp>
        <p:nvSpPr>
          <p:cNvPr id="12" name="TextBox 11"/>
          <p:cNvSpPr txBox="1"/>
          <p:nvPr/>
        </p:nvSpPr>
        <p:spPr>
          <a:xfrm>
            <a:off x="1847851" y="4731261"/>
            <a:ext cx="9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foo.app</a:t>
            </a:r>
            <a:endParaRPr lang="en-US" dirty="0"/>
          </a:p>
        </p:txBody>
      </p:sp>
      <p:cxnSp>
        <p:nvCxnSpPr>
          <p:cNvPr id="15" name="Shape 14"/>
          <p:cNvCxnSpPr>
            <a:stCxn id="5" idx="2"/>
            <a:endCxn id="10" idx="1"/>
          </p:cNvCxnSpPr>
          <p:nvPr/>
        </p:nvCxnSpPr>
        <p:spPr>
          <a:xfrm rot="16200000" flipH="1">
            <a:off x="1613359" y="4077672"/>
            <a:ext cx="222764" cy="2462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753" y="1644134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foo-0.1.0</a:t>
            </a:r>
            <a:endParaRPr lang="en-US" dirty="0"/>
          </a:p>
        </p:txBody>
      </p:sp>
      <p:pic>
        <p:nvPicPr>
          <p:cNvPr id="18" name="Content Placeholder 4" descr="awesomeerlangcod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1" y="5257800"/>
            <a:ext cx="951848" cy="8381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44878" y="6095995"/>
            <a:ext cx="12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dirty="0" err="1" smtClean="0"/>
              <a:t>ool.beam</a:t>
            </a:r>
            <a:endParaRPr lang="en-US" dirty="0"/>
          </a:p>
        </p:txBody>
      </p:sp>
      <p:cxnSp>
        <p:nvCxnSpPr>
          <p:cNvPr id="25" name="Shape 24"/>
          <p:cNvCxnSpPr>
            <a:stCxn id="5" idx="2"/>
            <a:endCxn id="18" idx="1"/>
          </p:cNvCxnSpPr>
          <p:nvPr/>
        </p:nvCxnSpPr>
        <p:spPr>
          <a:xfrm rot="16200000" flipH="1">
            <a:off x="930992" y="4760039"/>
            <a:ext cx="1587498" cy="2462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472" y="2138402"/>
            <a:ext cx="800100" cy="660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30299" y="22331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  <p:pic>
        <p:nvPicPr>
          <p:cNvPr id="23" name="Picture 22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472" y="3429000"/>
            <a:ext cx="800100" cy="6604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330299" y="3523734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ebin</a:t>
            </a:r>
            <a:endParaRPr lang="en-US" dirty="0"/>
          </a:p>
        </p:txBody>
      </p:sp>
      <p:pic>
        <p:nvPicPr>
          <p:cNvPr id="26" name="Picture 25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372" y="1478002"/>
            <a:ext cx="800100" cy="660400"/>
          </a:xfrm>
          <a:prstGeom prst="rect">
            <a:avLst/>
          </a:prstGeom>
        </p:spPr>
      </p:pic>
      <p:cxnSp>
        <p:nvCxnSpPr>
          <p:cNvPr id="27" name="Shape 26"/>
          <p:cNvCxnSpPr>
            <a:stCxn id="26" idx="2"/>
            <a:endCxn id="21" idx="1"/>
          </p:cNvCxnSpPr>
          <p:nvPr/>
        </p:nvCxnSpPr>
        <p:spPr>
          <a:xfrm rot="16200000" flipH="1">
            <a:off x="4811347" y="2103477"/>
            <a:ext cx="330200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26" idx="2"/>
            <a:endCxn id="23" idx="1"/>
          </p:cNvCxnSpPr>
          <p:nvPr/>
        </p:nvCxnSpPr>
        <p:spPr>
          <a:xfrm rot="16200000" flipH="1">
            <a:off x="4166048" y="2748776"/>
            <a:ext cx="1620798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4" descr="awesomeerlangcod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742" y="3893066"/>
            <a:ext cx="951848" cy="83819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822742" y="4731261"/>
            <a:ext cx="9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foo.app</a:t>
            </a:r>
            <a:endParaRPr lang="en-US" dirty="0"/>
          </a:p>
        </p:txBody>
      </p:sp>
      <p:cxnSp>
        <p:nvCxnSpPr>
          <p:cNvPr id="31" name="Shape 30"/>
          <p:cNvCxnSpPr>
            <a:stCxn id="23" idx="2"/>
            <a:endCxn id="29" idx="1"/>
          </p:cNvCxnSpPr>
          <p:nvPr/>
        </p:nvCxnSpPr>
        <p:spPr>
          <a:xfrm rot="16200000" flipH="1">
            <a:off x="5588250" y="4077672"/>
            <a:ext cx="222764" cy="2462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23644" y="1644134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foo-0.1.1</a:t>
            </a:r>
            <a:endParaRPr lang="en-US" dirty="0"/>
          </a:p>
        </p:txBody>
      </p:sp>
      <p:pic>
        <p:nvPicPr>
          <p:cNvPr id="33" name="Content Placeholder 4" descr="awesomeerlangcod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742" y="5257800"/>
            <a:ext cx="951848" cy="83819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819769" y="6095995"/>
            <a:ext cx="12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dirty="0" err="1" smtClean="0"/>
              <a:t>ool.beam</a:t>
            </a:r>
            <a:endParaRPr lang="en-US" dirty="0"/>
          </a:p>
        </p:txBody>
      </p:sp>
      <p:cxnSp>
        <p:nvCxnSpPr>
          <p:cNvPr id="35" name="Shape 34"/>
          <p:cNvCxnSpPr>
            <a:stCxn id="23" idx="2"/>
            <a:endCxn id="33" idx="1"/>
          </p:cNvCxnSpPr>
          <p:nvPr/>
        </p:nvCxnSpPr>
        <p:spPr>
          <a:xfrm rot="16200000" flipH="1">
            <a:off x="4905883" y="4760039"/>
            <a:ext cx="1587498" cy="2462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44962" y="1382524"/>
            <a:ext cx="292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/>
              <a:t>postinst</a:t>
            </a:r>
            <a:r>
              <a:rPr lang="en-US" sz="2800" i="1" dirty="0" smtClean="0"/>
              <a:t> upgrade</a:t>
            </a:r>
            <a:endParaRPr lang="en-US" sz="2800" i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.</a:t>
            </a:r>
            <a:r>
              <a:rPr lang="en-US" dirty="0" err="1" smtClean="0"/>
              <a:t>appup</a:t>
            </a:r>
            <a:r>
              <a:rPr lang="en-US" dirty="0" smtClean="0"/>
              <a:t> generation</a:t>
            </a:r>
            <a:endParaRPr lang="en-US" dirty="0"/>
          </a:p>
        </p:txBody>
      </p:sp>
      <p:pic>
        <p:nvPicPr>
          <p:cNvPr id="6" name="Picture 5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2138402"/>
            <a:ext cx="800100" cy="660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55408" y="22331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  <p:pic>
        <p:nvPicPr>
          <p:cNvPr id="5" name="Picture 4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3429000"/>
            <a:ext cx="800100" cy="66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5408" y="3523734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ebin</a:t>
            </a:r>
            <a:endParaRPr lang="en-US" dirty="0"/>
          </a:p>
        </p:txBody>
      </p:sp>
      <p:pic>
        <p:nvPicPr>
          <p:cNvPr id="8" name="Picture 7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81" y="1478002"/>
            <a:ext cx="800100" cy="660400"/>
          </a:xfrm>
          <a:prstGeom prst="rect">
            <a:avLst/>
          </a:prstGeom>
        </p:spPr>
      </p:pic>
      <p:cxnSp>
        <p:nvCxnSpPr>
          <p:cNvPr id="11" name="Shape 10"/>
          <p:cNvCxnSpPr>
            <a:stCxn id="8" idx="2"/>
            <a:endCxn id="6" idx="1"/>
          </p:cNvCxnSpPr>
          <p:nvPr/>
        </p:nvCxnSpPr>
        <p:spPr>
          <a:xfrm rot="16200000" flipH="1">
            <a:off x="836456" y="2103477"/>
            <a:ext cx="330200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8" idx="2"/>
            <a:endCxn id="5" idx="1"/>
          </p:cNvCxnSpPr>
          <p:nvPr/>
        </p:nvCxnSpPr>
        <p:spPr>
          <a:xfrm rot="16200000" flipH="1">
            <a:off x="191157" y="2748776"/>
            <a:ext cx="1620798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851" y="3893066"/>
            <a:ext cx="951848" cy="838195"/>
          </a:xfrm>
        </p:spPr>
      </p:pic>
      <p:sp>
        <p:nvSpPr>
          <p:cNvPr id="12" name="TextBox 11"/>
          <p:cNvSpPr txBox="1"/>
          <p:nvPr/>
        </p:nvSpPr>
        <p:spPr>
          <a:xfrm>
            <a:off x="1847851" y="4731261"/>
            <a:ext cx="9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foo.app</a:t>
            </a:r>
            <a:endParaRPr lang="en-US" dirty="0"/>
          </a:p>
        </p:txBody>
      </p:sp>
      <p:cxnSp>
        <p:nvCxnSpPr>
          <p:cNvPr id="15" name="Shape 14"/>
          <p:cNvCxnSpPr>
            <a:stCxn id="5" idx="2"/>
            <a:endCxn id="10" idx="1"/>
          </p:cNvCxnSpPr>
          <p:nvPr/>
        </p:nvCxnSpPr>
        <p:spPr>
          <a:xfrm rot="16200000" flipH="1">
            <a:off x="1613359" y="4077672"/>
            <a:ext cx="222764" cy="2462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753" y="1644134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foo-0.1.0</a:t>
            </a:r>
            <a:endParaRPr lang="en-US" dirty="0"/>
          </a:p>
        </p:txBody>
      </p:sp>
      <p:pic>
        <p:nvPicPr>
          <p:cNvPr id="18" name="Content Placeholder 4" descr="awesomeerlangcod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1" y="5257800"/>
            <a:ext cx="951848" cy="8381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44878" y="6095995"/>
            <a:ext cx="12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dirty="0" err="1" smtClean="0"/>
              <a:t>ool.beam</a:t>
            </a:r>
            <a:endParaRPr lang="en-US" dirty="0"/>
          </a:p>
        </p:txBody>
      </p:sp>
      <p:cxnSp>
        <p:nvCxnSpPr>
          <p:cNvPr id="25" name="Shape 24"/>
          <p:cNvCxnSpPr>
            <a:stCxn id="5" idx="2"/>
            <a:endCxn id="18" idx="1"/>
          </p:cNvCxnSpPr>
          <p:nvPr/>
        </p:nvCxnSpPr>
        <p:spPr>
          <a:xfrm rot="16200000" flipH="1">
            <a:off x="930992" y="4760039"/>
            <a:ext cx="1587498" cy="2462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472" y="2138402"/>
            <a:ext cx="800100" cy="660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30299" y="22331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  <p:pic>
        <p:nvPicPr>
          <p:cNvPr id="23" name="Picture 22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472" y="3429000"/>
            <a:ext cx="800100" cy="6604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330299" y="3523734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ebin</a:t>
            </a:r>
            <a:endParaRPr lang="en-US" dirty="0"/>
          </a:p>
        </p:txBody>
      </p:sp>
      <p:pic>
        <p:nvPicPr>
          <p:cNvPr id="26" name="Picture 25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372" y="1478002"/>
            <a:ext cx="800100" cy="660400"/>
          </a:xfrm>
          <a:prstGeom prst="rect">
            <a:avLst/>
          </a:prstGeom>
        </p:spPr>
      </p:pic>
      <p:cxnSp>
        <p:nvCxnSpPr>
          <p:cNvPr id="27" name="Shape 26"/>
          <p:cNvCxnSpPr>
            <a:stCxn id="26" idx="2"/>
            <a:endCxn id="21" idx="1"/>
          </p:cNvCxnSpPr>
          <p:nvPr/>
        </p:nvCxnSpPr>
        <p:spPr>
          <a:xfrm rot="16200000" flipH="1">
            <a:off x="4811347" y="2103477"/>
            <a:ext cx="330200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26" idx="2"/>
            <a:endCxn id="23" idx="1"/>
          </p:cNvCxnSpPr>
          <p:nvPr/>
        </p:nvCxnSpPr>
        <p:spPr>
          <a:xfrm rot="16200000" flipH="1">
            <a:off x="4166048" y="2748776"/>
            <a:ext cx="1620798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4" descr="awesomeerlangcod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742" y="3893066"/>
            <a:ext cx="951848" cy="83819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822742" y="4731261"/>
            <a:ext cx="9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foo.app</a:t>
            </a:r>
            <a:endParaRPr lang="en-US" dirty="0"/>
          </a:p>
        </p:txBody>
      </p:sp>
      <p:cxnSp>
        <p:nvCxnSpPr>
          <p:cNvPr id="31" name="Shape 30"/>
          <p:cNvCxnSpPr>
            <a:stCxn id="23" idx="2"/>
            <a:endCxn id="29" idx="1"/>
          </p:cNvCxnSpPr>
          <p:nvPr/>
        </p:nvCxnSpPr>
        <p:spPr>
          <a:xfrm rot="16200000" flipH="1">
            <a:off x="5588250" y="4077672"/>
            <a:ext cx="222764" cy="2462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23644" y="1644134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foo-0.1.1</a:t>
            </a:r>
            <a:endParaRPr lang="en-US" dirty="0"/>
          </a:p>
        </p:txBody>
      </p:sp>
      <p:pic>
        <p:nvPicPr>
          <p:cNvPr id="33" name="Content Placeholder 4" descr="awesomeerlangcod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742" y="5257800"/>
            <a:ext cx="951848" cy="83819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819769" y="6095995"/>
            <a:ext cx="12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dirty="0" err="1" smtClean="0"/>
              <a:t>ool.beam</a:t>
            </a:r>
            <a:endParaRPr lang="en-US" dirty="0"/>
          </a:p>
        </p:txBody>
      </p:sp>
      <p:cxnSp>
        <p:nvCxnSpPr>
          <p:cNvPr id="35" name="Shape 34"/>
          <p:cNvCxnSpPr>
            <a:stCxn id="23" idx="2"/>
            <a:endCxn id="33" idx="1"/>
          </p:cNvCxnSpPr>
          <p:nvPr/>
        </p:nvCxnSpPr>
        <p:spPr>
          <a:xfrm rot="16200000" flipH="1">
            <a:off x="4905883" y="4760039"/>
            <a:ext cx="1587498" cy="2462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44962" y="1382524"/>
            <a:ext cx="292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/>
              <a:t>postinst</a:t>
            </a:r>
            <a:r>
              <a:rPr lang="en-US" sz="2800" i="1" dirty="0" smtClean="0"/>
              <a:t> upgrade</a:t>
            </a:r>
            <a:endParaRPr lang="en-US" sz="2800" i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2438400" y="4731260"/>
            <a:ext cx="914400" cy="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2"/>
            <a:endCxn id="45" idx="3"/>
          </p:cNvCxnSpPr>
          <p:nvPr/>
        </p:nvCxnSpPr>
        <p:spPr>
          <a:xfrm rot="5400000" flipH="1">
            <a:off x="5537543" y="3970139"/>
            <a:ext cx="1" cy="152224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352800" y="4225663"/>
            <a:ext cx="1423622" cy="10111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Compare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.app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files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.</a:t>
            </a:r>
            <a:r>
              <a:rPr lang="en-US" dirty="0" err="1" smtClean="0"/>
              <a:t>appup</a:t>
            </a:r>
            <a:r>
              <a:rPr lang="en-US" dirty="0" smtClean="0"/>
              <a:t> generation</a:t>
            </a:r>
            <a:endParaRPr lang="en-US" dirty="0"/>
          </a:p>
        </p:txBody>
      </p:sp>
      <p:pic>
        <p:nvPicPr>
          <p:cNvPr id="6" name="Picture 5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2138402"/>
            <a:ext cx="800100" cy="660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55408" y="22331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  <p:pic>
        <p:nvPicPr>
          <p:cNvPr id="5" name="Picture 4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3429000"/>
            <a:ext cx="800100" cy="66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5408" y="3523734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ebin</a:t>
            </a:r>
            <a:endParaRPr lang="en-US" dirty="0"/>
          </a:p>
        </p:txBody>
      </p:sp>
      <p:pic>
        <p:nvPicPr>
          <p:cNvPr id="8" name="Picture 7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81" y="1478002"/>
            <a:ext cx="800100" cy="660400"/>
          </a:xfrm>
          <a:prstGeom prst="rect">
            <a:avLst/>
          </a:prstGeom>
        </p:spPr>
      </p:pic>
      <p:cxnSp>
        <p:nvCxnSpPr>
          <p:cNvPr id="11" name="Shape 10"/>
          <p:cNvCxnSpPr>
            <a:stCxn id="8" idx="2"/>
            <a:endCxn id="6" idx="1"/>
          </p:cNvCxnSpPr>
          <p:nvPr/>
        </p:nvCxnSpPr>
        <p:spPr>
          <a:xfrm rot="16200000" flipH="1">
            <a:off x="836456" y="2103477"/>
            <a:ext cx="330200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8" idx="2"/>
            <a:endCxn id="5" idx="1"/>
          </p:cNvCxnSpPr>
          <p:nvPr/>
        </p:nvCxnSpPr>
        <p:spPr>
          <a:xfrm rot="16200000" flipH="1">
            <a:off x="191157" y="2748776"/>
            <a:ext cx="1620798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851" y="3893066"/>
            <a:ext cx="951848" cy="838195"/>
          </a:xfrm>
        </p:spPr>
      </p:pic>
      <p:sp>
        <p:nvSpPr>
          <p:cNvPr id="12" name="TextBox 11"/>
          <p:cNvSpPr txBox="1"/>
          <p:nvPr/>
        </p:nvSpPr>
        <p:spPr>
          <a:xfrm>
            <a:off x="1847851" y="4731261"/>
            <a:ext cx="9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foo.app</a:t>
            </a:r>
            <a:endParaRPr lang="en-US" dirty="0"/>
          </a:p>
        </p:txBody>
      </p:sp>
      <p:cxnSp>
        <p:nvCxnSpPr>
          <p:cNvPr id="15" name="Shape 14"/>
          <p:cNvCxnSpPr>
            <a:stCxn id="5" idx="2"/>
            <a:endCxn id="10" idx="1"/>
          </p:cNvCxnSpPr>
          <p:nvPr/>
        </p:nvCxnSpPr>
        <p:spPr>
          <a:xfrm rot="16200000" flipH="1">
            <a:off x="1613359" y="4077672"/>
            <a:ext cx="222764" cy="2462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753" y="1644134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foo-0.1.0</a:t>
            </a:r>
            <a:endParaRPr lang="en-US" dirty="0"/>
          </a:p>
        </p:txBody>
      </p:sp>
      <p:pic>
        <p:nvPicPr>
          <p:cNvPr id="18" name="Content Placeholder 4" descr="awesomeerlangcod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1" y="5257800"/>
            <a:ext cx="951848" cy="8381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44878" y="6095995"/>
            <a:ext cx="12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dirty="0" err="1" smtClean="0"/>
              <a:t>ool.beam</a:t>
            </a:r>
            <a:endParaRPr lang="en-US" dirty="0"/>
          </a:p>
        </p:txBody>
      </p:sp>
      <p:cxnSp>
        <p:nvCxnSpPr>
          <p:cNvPr id="25" name="Shape 24"/>
          <p:cNvCxnSpPr>
            <a:stCxn id="5" idx="2"/>
            <a:endCxn id="18" idx="1"/>
          </p:cNvCxnSpPr>
          <p:nvPr/>
        </p:nvCxnSpPr>
        <p:spPr>
          <a:xfrm rot="16200000" flipH="1">
            <a:off x="930992" y="4760039"/>
            <a:ext cx="1587498" cy="2462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472" y="2138402"/>
            <a:ext cx="800100" cy="660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30299" y="22331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  <p:pic>
        <p:nvPicPr>
          <p:cNvPr id="23" name="Picture 22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472" y="3429000"/>
            <a:ext cx="800100" cy="6604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330299" y="3523734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ebin</a:t>
            </a:r>
            <a:endParaRPr lang="en-US" dirty="0"/>
          </a:p>
        </p:txBody>
      </p:sp>
      <p:pic>
        <p:nvPicPr>
          <p:cNvPr id="26" name="Picture 25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372" y="1478002"/>
            <a:ext cx="800100" cy="660400"/>
          </a:xfrm>
          <a:prstGeom prst="rect">
            <a:avLst/>
          </a:prstGeom>
        </p:spPr>
      </p:pic>
      <p:cxnSp>
        <p:nvCxnSpPr>
          <p:cNvPr id="27" name="Shape 26"/>
          <p:cNvCxnSpPr>
            <a:stCxn id="26" idx="2"/>
            <a:endCxn id="21" idx="1"/>
          </p:cNvCxnSpPr>
          <p:nvPr/>
        </p:nvCxnSpPr>
        <p:spPr>
          <a:xfrm rot="16200000" flipH="1">
            <a:off x="4811347" y="2103477"/>
            <a:ext cx="330200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26" idx="2"/>
            <a:endCxn id="23" idx="1"/>
          </p:cNvCxnSpPr>
          <p:nvPr/>
        </p:nvCxnSpPr>
        <p:spPr>
          <a:xfrm rot="16200000" flipH="1">
            <a:off x="4166048" y="2748776"/>
            <a:ext cx="1620798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4" descr="awesomeerlangcod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742" y="3893066"/>
            <a:ext cx="951848" cy="83819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822742" y="4731261"/>
            <a:ext cx="9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foo.app</a:t>
            </a:r>
            <a:endParaRPr lang="en-US" dirty="0"/>
          </a:p>
        </p:txBody>
      </p:sp>
      <p:cxnSp>
        <p:nvCxnSpPr>
          <p:cNvPr id="31" name="Shape 30"/>
          <p:cNvCxnSpPr>
            <a:stCxn id="23" idx="2"/>
            <a:endCxn id="29" idx="1"/>
          </p:cNvCxnSpPr>
          <p:nvPr/>
        </p:nvCxnSpPr>
        <p:spPr>
          <a:xfrm rot="16200000" flipH="1">
            <a:off x="5588250" y="4077672"/>
            <a:ext cx="222764" cy="2462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23644" y="1644134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foo-0.1.1</a:t>
            </a:r>
            <a:endParaRPr lang="en-US" dirty="0"/>
          </a:p>
        </p:txBody>
      </p:sp>
      <p:pic>
        <p:nvPicPr>
          <p:cNvPr id="33" name="Content Placeholder 4" descr="awesomeerlangcod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742" y="5257800"/>
            <a:ext cx="951848" cy="83819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819769" y="6095995"/>
            <a:ext cx="12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dirty="0" err="1" smtClean="0"/>
              <a:t>ool.beam</a:t>
            </a:r>
            <a:endParaRPr lang="en-US" dirty="0"/>
          </a:p>
        </p:txBody>
      </p:sp>
      <p:cxnSp>
        <p:nvCxnSpPr>
          <p:cNvPr id="35" name="Shape 34"/>
          <p:cNvCxnSpPr>
            <a:stCxn id="23" idx="2"/>
            <a:endCxn id="33" idx="1"/>
          </p:cNvCxnSpPr>
          <p:nvPr/>
        </p:nvCxnSpPr>
        <p:spPr>
          <a:xfrm rot="16200000" flipH="1">
            <a:off x="4905883" y="4760039"/>
            <a:ext cx="1587498" cy="2462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44962" y="1382524"/>
            <a:ext cx="2707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/>
              <a:t>postinst</a:t>
            </a:r>
            <a:r>
              <a:rPr lang="en-US" sz="2800" i="1" dirty="0" smtClean="0"/>
              <a:t> update</a:t>
            </a:r>
            <a:endParaRPr lang="en-US" sz="2800" i="1" dirty="0"/>
          </a:p>
        </p:txBody>
      </p:sp>
      <p:cxnSp>
        <p:nvCxnSpPr>
          <p:cNvPr id="39" name="Straight Connector 38"/>
          <p:cNvCxnSpPr>
            <a:stCxn id="33" idx="2"/>
            <a:endCxn id="20" idx="0"/>
          </p:cNvCxnSpPr>
          <p:nvPr/>
        </p:nvCxnSpPr>
        <p:spPr>
          <a:xfrm rot="5400000">
            <a:off x="4384191" y="4181520"/>
            <a:ext cx="1588" cy="382895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2"/>
            <a:endCxn id="45" idx="3"/>
          </p:cNvCxnSpPr>
          <p:nvPr/>
        </p:nvCxnSpPr>
        <p:spPr>
          <a:xfrm rot="5400000" flipH="1">
            <a:off x="5693424" y="5490754"/>
            <a:ext cx="1" cy="121048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64561" y="5590397"/>
            <a:ext cx="1423622" cy="10111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Compare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.beam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files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load_module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726843"/>
            <a:ext cx="4419600" cy="22986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726842"/>
            <a:ext cx="41109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{application,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 smtClean="0"/>
              <a:t> [{description,</a:t>
            </a:r>
            <a:r>
              <a:rPr lang="en-US" dirty="0" smtClean="0"/>
              <a:t> ”My App"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</a:t>
            </a:r>
            <a:r>
              <a:rPr lang="en-US" dirty="0" err="1" smtClean="0"/>
              <a:t>vsn</a:t>
            </a:r>
            <a:r>
              <a:rPr lang="en-US" dirty="0" smtClean="0"/>
              <a:t>,</a:t>
            </a:r>
            <a:r>
              <a:rPr lang="en-US" dirty="0" smtClean="0"/>
              <a:t> “0.1.0"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{modules, </a:t>
            </a:r>
            <a:r>
              <a:rPr lang="en-US" dirty="0" smtClean="0"/>
              <a:t>[</a:t>
            </a:r>
            <a:r>
              <a:rPr lang="en-US" dirty="0" err="1" smtClean="0"/>
              <a:t>cool,mega,sweet</a:t>
            </a:r>
            <a:r>
              <a:rPr lang="en-US" dirty="0" smtClean="0"/>
              <a:t>]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{registered, </a:t>
            </a:r>
            <a:r>
              <a:rPr lang="en-US" dirty="0" smtClean="0"/>
              <a:t>[</a:t>
            </a:r>
            <a:r>
              <a:rPr lang="en-US" dirty="0" err="1" smtClean="0"/>
              <a:t>foobar</a:t>
            </a:r>
            <a:r>
              <a:rPr lang="en-US" dirty="0" smtClean="0"/>
              <a:t>]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{applications, [</a:t>
            </a:r>
            <a:r>
              <a:rPr lang="en-US" dirty="0" err="1" smtClean="0"/>
              <a:t>kernel</a:t>
            </a:r>
            <a:r>
              <a:rPr lang="en-US" dirty="0" err="1" smtClean="0"/>
              <a:t>,stdlib,sasl,bar</a:t>
            </a:r>
            <a:r>
              <a:rPr lang="en-US" dirty="0" smtClean="0"/>
              <a:t>]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{mod, </a:t>
            </a:r>
            <a:r>
              <a:rPr lang="en-US" dirty="0" smtClean="0"/>
              <a:t>{cool,</a:t>
            </a:r>
            <a:r>
              <a:rPr lang="en-US" dirty="0" smtClean="0"/>
              <a:t>[]}}</a:t>
            </a:r>
          </a:p>
          <a:p>
            <a:r>
              <a:rPr lang="en-US" dirty="0" smtClean="0"/>
              <a:t> ]}.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4400" y="1726844"/>
            <a:ext cx="4419600" cy="22986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53000" y="1726843"/>
            <a:ext cx="41109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{application,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 smtClean="0"/>
              <a:t> [{description,</a:t>
            </a:r>
            <a:r>
              <a:rPr lang="en-US" dirty="0" smtClean="0"/>
              <a:t> ”My App"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</a:t>
            </a:r>
            <a:r>
              <a:rPr lang="en-US" dirty="0" err="1" smtClean="0"/>
              <a:t>vsn</a:t>
            </a:r>
            <a:r>
              <a:rPr lang="en-US" dirty="0" smtClean="0"/>
              <a:t>,</a:t>
            </a:r>
            <a:r>
              <a:rPr lang="en-US" dirty="0" smtClean="0"/>
              <a:t> “0.1.1"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{modules, </a:t>
            </a:r>
            <a:r>
              <a:rPr lang="en-US" dirty="0" smtClean="0"/>
              <a:t>[</a:t>
            </a:r>
            <a:r>
              <a:rPr lang="en-US" dirty="0" err="1" smtClean="0"/>
              <a:t>cool,mega,sweet,ultra</a:t>
            </a:r>
            <a:r>
              <a:rPr lang="en-US" dirty="0" smtClean="0"/>
              <a:t>]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{registered, </a:t>
            </a:r>
            <a:r>
              <a:rPr lang="en-US" dirty="0" smtClean="0"/>
              <a:t>[</a:t>
            </a:r>
            <a:r>
              <a:rPr lang="en-US" dirty="0" err="1" smtClean="0"/>
              <a:t>foobar</a:t>
            </a:r>
            <a:r>
              <a:rPr lang="en-US" dirty="0" smtClean="0"/>
              <a:t>]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{applications, [</a:t>
            </a:r>
            <a:r>
              <a:rPr lang="en-US" dirty="0" err="1" smtClean="0"/>
              <a:t>kernel</a:t>
            </a:r>
            <a:r>
              <a:rPr lang="en-US" dirty="0" err="1" smtClean="0"/>
              <a:t>,stdlib,sasl,bar</a:t>
            </a:r>
            <a:r>
              <a:rPr lang="en-US" dirty="0" smtClean="0"/>
              <a:t>]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{mod, </a:t>
            </a:r>
            <a:r>
              <a:rPr lang="en-US" dirty="0" smtClean="0"/>
              <a:t>{cool,</a:t>
            </a:r>
            <a:r>
              <a:rPr lang="en-US" dirty="0" smtClean="0"/>
              <a:t>[]}}</a:t>
            </a:r>
          </a:p>
          <a:p>
            <a:r>
              <a:rPr lang="en-US" dirty="0" smtClean="0"/>
              <a:t> ]}.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load_module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726843"/>
            <a:ext cx="4419600" cy="22986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726842"/>
            <a:ext cx="41109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{application,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 smtClean="0"/>
              <a:t> [{description,</a:t>
            </a:r>
            <a:r>
              <a:rPr lang="en-US" dirty="0" smtClean="0"/>
              <a:t> ”My App"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</a:t>
            </a:r>
            <a:r>
              <a:rPr lang="en-US" dirty="0" err="1" smtClean="0"/>
              <a:t>vsn</a:t>
            </a:r>
            <a:r>
              <a:rPr lang="en-US" dirty="0" smtClean="0"/>
              <a:t>,</a:t>
            </a:r>
            <a:r>
              <a:rPr lang="en-US" dirty="0" smtClean="0"/>
              <a:t> “0.1.0"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{modules, </a:t>
            </a:r>
            <a:r>
              <a:rPr lang="en-US" dirty="0" smtClean="0"/>
              <a:t>[</a:t>
            </a:r>
            <a:r>
              <a:rPr lang="en-US" dirty="0" err="1" smtClean="0"/>
              <a:t>cool,mega,sweet</a:t>
            </a:r>
            <a:r>
              <a:rPr lang="en-US" dirty="0" smtClean="0"/>
              <a:t>]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{registered, </a:t>
            </a:r>
            <a:r>
              <a:rPr lang="en-US" dirty="0" smtClean="0"/>
              <a:t>[</a:t>
            </a:r>
            <a:r>
              <a:rPr lang="en-US" dirty="0" err="1" smtClean="0"/>
              <a:t>foobar</a:t>
            </a:r>
            <a:r>
              <a:rPr lang="en-US" dirty="0" smtClean="0"/>
              <a:t>]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{applications, [</a:t>
            </a:r>
            <a:r>
              <a:rPr lang="en-US" dirty="0" err="1" smtClean="0"/>
              <a:t>kernel</a:t>
            </a:r>
            <a:r>
              <a:rPr lang="en-US" dirty="0" err="1" smtClean="0"/>
              <a:t>,stdlib,sasl,bar</a:t>
            </a:r>
            <a:r>
              <a:rPr lang="en-US" dirty="0" smtClean="0"/>
              <a:t>]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{mod, </a:t>
            </a:r>
            <a:r>
              <a:rPr lang="en-US" dirty="0" smtClean="0"/>
              <a:t>{cool,</a:t>
            </a:r>
            <a:r>
              <a:rPr lang="en-US" dirty="0" smtClean="0"/>
              <a:t>[]}}</a:t>
            </a:r>
          </a:p>
          <a:p>
            <a:r>
              <a:rPr lang="en-US" dirty="0" smtClean="0"/>
              <a:t> ]}.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4400" y="1726844"/>
            <a:ext cx="4419600" cy="22986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53000" y="1726843"/>
            <a:ext cx="41109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{application,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 smtClean="0"/>
              <a:t> [{description,</a:t>
            </a:r>
            <a:r>
              <a:rPr lang="en-US" dirty="0" smtClean="0"/>
              <a:t> ”My App"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</a:t>
            </a:r>
            <a:r>
              <a:rPr lang="en-US" dirty="0" err="1" smtClean="0"/>
              <a:t>vsn</a:t>
            </a:r>
            <a:r>
              <a:rPr lang="en-US" dirty="0" smtClean="0"/>
              <a:t>,</a:t>
            </a:r>
            <a:r>
              <a:rPr lang="en-US" dirty="0" smtClean="0"/>
              <a:t> “0.1.1"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{modules, </a:t>
            </a:r>
            <a:r>
              <a:rPr lang="en-US" dirty="0" smtClean="0"/>
              <a:t>[</a:t>
            </a:r>
            <a:r>
              <a:rPr lang="en-US" dirty="0" err="1" smtClean="0"/>
              <a:t>cool,mega,sweet,ultra</a:t>
            </a:r>
            <a:r>
              <a:rPr lang="en-US" dirty="0" smtClean="0"/>
              <a:t>]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{registered, </a:t>
            </a:r>
            <a:r>
              <a:rPr lang="en-US" dirty="0" smtClean="0"/>
              <a:t>[</a:t>
            </a:r>
            <a:r>
              <a:rPr lang="en-US" dirty="0" err="1" smtClean="0"/>
              <a:t>foobar</a:t>
            </a:r>
            <a:r>
              <a:rPr lang="en-US" dirty="0" smtClean="0"/>
              <a:t>]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{applications, [</a:t>
            </a:r>
            <a:r>
              <a:rPr lang="en-US" dirty="0" err="1" smtClean="0"/>
              <a:t>kernel</a:t>
            </a:r>
            <a:r>
              <a:rPr lang="en-US" dirty="0" err="1" smtClean="0"/>
              <a:t>,stdlib,sasl,bar</a:t>
            </a:r>
            <a:r>
              <a:rPr lang="en-US" dirty="0" smtClean="0"/>
              <a:t>]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{mod, </a:t>
            </a:r>
            <a:r>
              <a:rPr lang="en-US" dirty="0" smtClean="0"/>
              <a:t>{cool,</a:t>
            </a:r>
            <a:r>
              <a:rPr lang="en-US" dirty="0" smtClean="0"/>
              <a:t>[]}}</a:t>
            </a:r>
          </a:p>
          <a:p>
            <a:r>
              <a:rPr lang="en-US" dirty="0" smtClean="0"/>
              <a:t> ]}.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1" y="2575560"/>
            <a:ext cx="3657600" cy="36576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9200" y="2575560"/>
            <a:ext cx="3657600" cy="36576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79348" y="4648200"/>
            <a:ext cx="47698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</a:t>
            </a:r>
            <a:r>
              <a:rPr lang="en-US" sz="2800" dirty="0" smtClean="0"/>
              <a:t>ltra is a new module</a:t>
            </a:r>
          </a:p>
          <a:p>
            <a:r>
              <a:rPr lang="en-US" sz="2800" dirty="0" smtClean="0"/>
              <a:t>e</a:t>
            </a:r>
            <a:r>
              <a:rPr lang="en-US" sz="2800" dirty="0" smtClean="0"/>
              <a:t>mit </a:t>
            </a:r>
            <a:r>
              <a:rPr lang="en-US" sz="2800" dirty="0" err="1" smtClean="0">
                <a:latin typeface="Andale Mono"/>
              </a:rPr>
              <a:t>load_module</a:t>
            </a:r>
            <a:r>
              <a:rPr lang="en-US" sz="2800" dirty="0" smtClean="0"/>
              <a:t> directive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</a:rPr>
              <a:t>u</a:t>
            </a:r>
            <a:r>
              <a:rPr lang="en-US" dirty="0" smtClean="0">
                <a:latin typeface="Courier"/>
              </a:rPr>
              <a:t>pdate</a:t>
            </a:r>
            <a:r>
              <a:rPr lang="en-US" dirty="0" smtClean="0"/>
              <a:t> directive is used to upgrade the code and the state of an active process, e.g., </a:t>
            </a:r>
            <a:r>
              <a:rPr lang="en-US" dirty="0" err="1" smtClean="0"/>
              <a:t>gen_server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of the </a:t>
            </a:r>
            <a:r>
              <a:rPr lang="en-US" dirty="0" err="1" smtClean="0"/>
              <a:t>gen_XXX</a:t>
            </a:r>
            <a:r>
              <a:rPr lang="en-US" dirty="0" smtClean="0"/>
              <a:t> family export </a:t>
            </a:r>
            <a:r>
              <a:rPr lang="en-US" dirty="0" smtClean="0">
                <a:latin typeface="Courier"/>
              </a:rPr>
              <a:t>code_change/3</a:t>
            </a:r>
            <a:r>
              <a:rPr lang="en-US" dirty="0" smtClean="0"/>
              <a:t> in their </a:t>
            </a:r>
            <a:r>
              <a:rPr lang="en-US" dirty="0" err="1" smtClean="0"/>
              <a:t>behaviour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update</a:t>
            </a:r>
            <a:endParaRPr lang="en-US" dirty="0"/>
          </a:p>
        </p:txBody>
      </p:sp>
      <p:pic>
        <p:nvPicPr>
          <p:cNvPr id="5" name="Picture 4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7" y="2138402"/>
            <a:ext cx="800100" cy="66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4034" y="2233136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ebin</a:t>
            </a:r>
            <a:endParaRPr lang="en-US" dirty="0"/>
          </a:p>
        </p:txBody>
      </p:sp>
      <p:pic>
        <p:nvPicPr>
          <p:cNvPr id="8" name="Picture 7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81" y="1478002"/>
            <a:ext cx="800100" cy="660400"/>
          </a:xfrm>
          <a:prstGeom prst="rect">
            <a:avLst/>
          </a:prstGeom>
        </p:spPr>
      </p:pic>
      <p:cxnSp>
        <p:nvCxnSpPr>
          <p:cNvPr id="13" name="Shape 12"/>
          <p:cNvCxnSpPr>
            <a:stCxn id="8" idx="2"/>
            <a:endCxn id="5" idx="1"/>
          </p:cNvCxnSpPr>
          <p:nvPr/>
        </p:nvCxnSpPr>
        <p:spPr>
          <a:xfrm rot="16200000" flipH="1">
            <a:off x="825769" y="2114164"/>
            <a:ext cx="330200" cy="37867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753" y="1644134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foo-0.1.0</a:t>
            </a:r>
            <a:endParaRPr lang="en-US" dirty="0"/>
          </a:p>
        </p:txBody>
      </p:sp>
      <p:pic>
        <p:nvPicPr>
          <p:cNvPr id="18" name="Content Placeholder 4" descr="awesomeerlangcod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878" y="2602468"/>
            <a:ext cx="951848" cy="8381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41905" y="3440663"/>
            <a:ext cx="12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dirty="0" err="1" smtClean="0"/>
              <a:t>ool.beam</a:t>
            </a:r>
            <a:endParaRPr lang="en-US" dirty="0"/>
          </a:p>
        </p:txBody>
      </p:sp>
      <p:cxnSp>
        <p:nvCxnSpPr>
          <p:cNvPr id="25" name="Shape 24"/>
          <p:cNvCxnSpPr>
            <a:stCxn id="5" idx="2"/>
            <a:endCxn id="18" idx="1"/>
          </p:cNvCxnSpPr>
          <p:nvPr/>
        </p:nvCxnSpPr>
        <p:spPr>
          <a:xfrm rot="16200000" flipH="1">
            <a:off x="1601185" y="2777873"/>
            <a:ext cx="222764" cy="26462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098" y="2138402"/>
            <a:ext cx="800100" cy="6604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308925" y="2233136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ebin</a:t>
            </a:r>
            <a:endParaRPr lang="en-US" dirty="0"/>
          </a:p>
        </p:txBody>
      </p:sp>
      <p:pic>
        <p:nvPicPr>
          <p:cNvPr id="26" name="Picture 25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372" y="1478002"/>
            <a:ext cx="800100" cy="660400"/>
          </a:xfrm>
          <a:prstGeom prst="rect">
            <a:avLst/>
          </a:prstGeom>
        </p:spPr>
      </p:pic>
      <p:cxnSp>
        <p:nvCxnSpPr>
          <p:cNvPr id="28" name="Shape 27"/>
          <p:cNvCxnSpPr>
            <a:stCxn id="26" idx="2"/>
            <a:endCxn id="23" idx="1"/>
          </p:cNvCxnSpPr>
          <p:nvPr/>
        </p:nvCxnSpPr>
        <p:spPr>
          <a:xfrm rot="16200000" flipH="1">
            <a:off x="4800660" y="2114164"/>
            <a:ext cx="330200" cy="37867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23644" y="1644134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foo-0.1.1</a:t>
            </a:r>
            <a:endParaRPr lang="en-US" dirty="0"/>
          </a:p>
        </p:txBody>
      </p:sp>
      <p:pic>
        <p:nvPicPr>
          <p:cNvPr id="33" name="Content Placeholder 4" descr="awesomeerlangcod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69" y="2602468"/>
            <a:ext cx="951848" cy="83819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816796" y="3440663"/>
            <a:ext cx="12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dirty="0" err="1" smtClean="0"/>
              <a:t>ool.beam</a:t>
            </a:r>
            <a:endParaRPr lang="en-US" dirty="0"/>
          </a:p>
        </p:txBody>
      </p:sp>
      <p:cxnSp>
        <p:nvCxnSpPr>
          <p:cNvPr id="35" name="Shape 34"/>
          <p:cNvCxnSpPr>
            <a:stCxn id="23" idx="2"/>
            <a:endCxn id="33" idx="1"/>
          </p:cNvCxnSpPr>
          <p:nvPr/>
        </p:nvCxnSpPr>
        <p:spPr>
          <a:xfrm rot="16200000" flipH="1">
            <a:off x="5576076" y="2777873"/>
            <a:ext cx="222764" cy="26462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44962" y="1382524"/>
            <a:ext cx="2707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/>
              <a:t>postinst</a:t>
            </a:r>
            <a:r>
              <a:rPr lang="en-US" sz="2800" i="1" dirty="0" smtClean="0"/>
              <a:t> update</a:t>
            </a:r>
            <a:endParaRPr lang="en-US" sz="2800" i="1" dirty="0"/>
          </a:p>
        </p:txBody>
      </p:sp>
      <p:sp>
        <p:nvSpPr>
          <p:cNvPr id="48" name="Oval Callout 47"/>
          <p:cNvSpPr/>
          <p:nvPr/>
        </p:nvSpPr>
        <p:spPr>
          <a:xfrm>
            <a:off x="2796725" y="4114800"/>
            <a:ext cx="3023044" cy="1066800"/>
          </a:xfrm>
          <a:prstGeom prst="wedgeEllipseCallout">
            <a:avLst>
              <a:gd name="adj1" fmla="val 53351"/>
              <a:gd name="adj2" fmla="val -12946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Exports </a:t>
            </a:r>
            <a:r>
              <a:rPr lang="en-US" dirty="0" smtClean="0">
                <a:solidFill>
                  <a:schemeClr val="tx1"/>
                </a:solidFill>
                <a:latin typeface="Courier"/>
              </a:rPr>
              <a:t>code_change/3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04041" y="5638800"/>
            <a:ext cx="500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yes, issue </a:t>
            </a:r>
            <a:r>
              <a:rPr lang="en-US" sz="2800" dirty="0" smtClean="0">
                <a:latin typeface="Courier"/>
              </a:rPr>
              <a:t>update</a:t>
            </a:r>
            <a:r>
              <a:rPr lang="en-US" sz="2800" dirty="0" smtClean="0"/>
              <a:t> directive.</a:t>
            </a:r>
            <a:endParaRPr 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appup</a:t>
            </a:r>
            <a:r>
              <a:rPr lang="en-US" dirty="0" smtClean="0"/>
              <a:t> file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Compute </a:t>
            </a:r>
            <a:r>
              <a:rPr lang="en-US" dirty="0" smtClean="0"/>
              <a:t>added and removed modules by looking at the old and new OTP app files.</a:t>
            </a:r>
            <a:endParaRPr lang="en-US" dirty="0" smtClean="0"/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Emit </a:t>
            </a:r>
            <a:r>
              <a:rPr lang="en-US" dirty="0" smtClean="0"/>
              <a:t>a </a:t>
            </a:r>
            <a:r>
              <a:rPr lang="en-US" dirty="0" err="1" smtClean="0"/>
              <a:t>load_module</a:t>
            </a:r>
            <a:r>
              <a:rPr lang="en-US" dirty="0" smtClean="0"/>
              <a:t> directive for every added module.</a:t>
            </a:r>
            <a:endParaRPr lang="en-US" dirty="0" smtClean="0"/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For </a:t>
            </a:r>
            <a:r>
              <a:rPr lang="en-US" dirty="0" smtClean="0"/>
              <a:t>each module which is in both versions of the application:</a:t>
            </a:r>
            <a:endParaRPr lang="en-US" dirty="0" smtClean="0"/>
          </a:p>
          <a:p>
            <a:pPr marL="914400" lvl="1" indent="-514350">
              <a:buFont typeface="Wingdings" charset="2"/>
              <a:buAutoNum type="arabicPlain"/>
            </a:pPr>
            <a:r>
              <a:rPr lang="en-US" dirty="0" smtClean="0"/>
              <a:t>If </a:t>
            </a:r>
            <a:r>
              <a:rPr lang="en-US" dirty="0" smtClean="0"/>
              <a:t>the module implements the supervisor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marL="1314450" lvl="2" indent="-514350">
              <a:buFont typeface="Wingdings" charset="2"/>
              <a:buAutoNum type="arabicPlain"/>
            </a:pPr>
            <a:r>
              <a:rPr lang="en-US" dirty="0" smtClean="0"/>
              <a:t>Emit </a:t>
            </a:r>
            <a:r>
              <a:rPr lang="en-US" dirty="0" smtClean="0"/>
              <a:t>an "upgrade for supervisors" instruction.</a:t>
            </a:r>
            <a:endParaRPr lang="en-US" dirty="0" smtClean="0"/>
          </a:p>
          <a:p>
            <a:pPr marL="1314450" lvl="2" indent="-514350">
              <a:buFont typeface="Wingdings" charset="2"/>
              <a:buAutoNum type="arabicPlain"/>
            </a:pPr>
            <a:r>
              <a:rPr lang="en-US" dirty="0" smtClean="0"/>
              <a:t>If </a:t>
            </a:r>
            <a:r>
              <a:rPr lang="en-US" dirty="0" smtClean="0"/>
              <a:t>the module exports a sup_upgrade_notify/2 function, emit an instruction to call it. </a:t>
            </a:r>
            <a:endParaRPr lang="en-US" dirty="0" smtClean="0"/>
          </a:p>
          <a:p>
            <a:pPr marL="914400" lvl="1" indent="-514350">
              <a:buFont typeface="Wingdings" charset="2"/>
              <a:buAutoNum type="arabicPlain"/>
            </a:pPr>
            <a:r>
              <a:rPr lang="en-US" dirty="0" smtClean="0"/>
              <a:t>Else </a:t>
            </a:r>
            <a:r>
              <a:rPr lang="en-US" dirty="0" smtClean="0"/>
              <a:t>if the module exports a code_change/3 function, emit a update directive for that module.</a:t>
            </a:r>
            <a:endParaRPr lang="en-US" dirty="0" smtClean="0"/>
          </a:p>
          <a:p>
            <a:pPr marL="914400" lvl="1" indent="-514350">
              <a:buFont typeface="Wingdings" charset="2"/>
              <a:buAutoNum type="arabicPlain"/>
            </a:pPr>
            <a:r>
              <a:rPr lang="en-US" dirty="0" smtClean="0"/>
              <a:t>Otherwise</a:t>
            </a:r>
            <a:r>
              <a:rPr lang="en-US" dirty="0" smtClean="0"/>
              <a:t>, emit a </a:t>
            </a:r>
            <a:r>
              <a:rPr lang="en-US" dirty="0" err="1" smtClean="0"/>
              <a:t>load_module</a:t>
            </a:r>
            <a:r>
              <a:rPr lang="en-US" dirty="0" smtClean="0"/>
              <a:t> directive for that module. </a:t>
            </a:r>
            <a:endParaRPr lang="en-US" dirty="0" smtClean="0"/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If </a:t>
            </a:r>
            <a:r>
              <a:rPr lang="en-US" dirty="0" smtClean="0"/>
              <a:t>there is a start module for the application:</a:t>
            </a:r>
            <a:endParaRPr lang="en-US" dirty="0" smtClean="0"/>
          </a:p>
          <a:p>
            <a:pPr marL="914400" lvl="1" indent="-514350">
              <a:buFont typeface="Wingdings" charset="2"/>
              <a:buAutoNum type="arabicPlain"/>
            </a:pPr>
            <a:r>
              <a:rPr lang="en-US" dirty="0" smtClean="0"/>
              <a:t>Determine </a:t>
            </a:r>
            <a:r>
              <a:rPr lang="en-US" dirty="0" smtClean="0"/>
              <a:t>if the new beam for the start module exports a version_change/2 function. If so, emit a directive to call it. </a:t>
            </a:r>
            <a:endParaRPr lang="en-US" dirty="0" smtClean="0"/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Emit </a:t>
            </a:r>
            <a:r>
              <a:rPr lang="en-US" dirty="0" smtClean="0"/>
              <a:t>a </a:t>
            </a:r>
            <a:r>
              <a:rPr lang="en-US" dirty="0" err="1" smtClean="0"/>
              <a:t>delete_module</a:t>
            </a:r>
            <a:r>
              <a:rPr lang="en-US" dirty="0" smtClean="0"/>
              <a:t> directive for every removed module.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appup</a:t>
            </a:r>
            <a:r>
              <a:rPr lang="en-US" dirty="0" smtClean="0"/>
              <a:t> file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Compute </a:t>
            </a:r>
            <a:r>
              <a:rPr lang="en-US" dirty="0" smtClean="0"/>
              <a:t>added and removed modules by looking at the old and new OTP app files.</a:t>
            </a:r>
            <a:endParaRPr lang="en-US" dirty="0" smtClean="0"/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Emit </a:t>
            </a:r>
            <a:r>
              <a:rPr lang="en-US" dirty="0" smtClean="0"/>
              <a:t>a </a:t>
            </a:r>
            <a:r>
              <a:rPr lang="en-US" dirty="0" err="1" smtClean="0"/>
              <a:t>load_module</a:t>
            </a:r>
            <a:r>
              <a:rPr lang="en-US" dirty="0" smtClean="0"/>
              <a:t> directive for every added module.</a:t>
            </a:r>
            <a:endParaRPr lang="en-US" dirty="0" smtClean="0"/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For </a:t>
            </a:r>
            <a:r>
              <a:rPr lang="en-US" dirty="0" smtClean="0"/>
              <a:t>each module which is in both versions of the application:</a:t>
            </a:r>
            <a:endParaRPr lang="en-US" dirty="0" smtClean="0"/>
          </a:p>
          <a:p>
            <a:pPr marL="914400" lvl="1" indent="-514350">
              <a:buFont typeface="Wingdings" charset="2"/>
              <a:buAutoNum type="arabicPlain"/>
            </a:pPr>
            <a:r>
              <a:rPr lang="en-US" dirty="0" smtClean="0"/>
              <a:t>If </a:t>
            </a:r>
            <a:r>
              <a:rPr lang="en-US" dirty="0" smtClean="0"/>
              <a:t>the module implements the supervisor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marL="1314450" lvl="2" indent="-514350">
              <a:buFont typeface="Wingdings" charset="2"/>
              <a:buAutoNum type="arabicPlain"/>
            </a:pPr>
            <a:r>
              <a:rPr lang="en-US" dirty="0" smtClean="0"/>
              <a:t>Emit </a:t>
            </a:r>
            <a:r>
              <a:rPr lang="en-US" dirty="0" smtClean="0"/>
              <a:t>an "upgrade for supervisors" instruction.</a:t>
            </a:r>
            <a:endParaRPr lang="en-US" dirty="0" smtClean="0"/>
          </a:p>
          <a:p>
            <a:pPr marL="1314450" lvl="2" indent="-514350">
              <a:buFont typeface="Wingdings" charset="2"/>
              <a:buAutoNum type="arabicPlain"/>
            </a:pPr>
            <a:r>
              <a:rPr lang="en-US" dirty="0" smtClean="0"/>
              <a:t>If </a:t>
            </a:r>
            <a:r>
              <a:rPr lang="en-US" dirty="0" smtClean="0"/>
              <a:t>the module exports a sup_upgrade_notify/2 function, emit an instruction to call it. </a:t>
            </a:r>
            <a:endParaRPr lang="en-US" dirty="0" smtClean="0"/>
          </a:p>
          <a:p>
            <a:pPr marL="914400" lvl="1" indent="-514350">
              <a:buFont typeface="Wingdings" charset="2"/>
              <a:buAutoNum type="arabicPlain"/>
            </a:pPr>
            <a:r>
              <a:rPr lang="en-US" dirty="0" smtClean="0"/>
              <a:t>Else </a:t>
            </a:r>
            <a:r>
              <a:rPr lang="en-US" dirty="0" smtClean="0"/>
              <a:t>if the module exports a code_change/3 function, emit a update directive for that module.</a:t>
            </a:r>
            <a:endParaRPr lang="en-US" dirty="0" smtClean="0"/>
          </a:p>
          <a:p>
            <a:pPr marL="914400" lvl="1" indent="-514350">
              <a:buFont typeface="Wingdings" charset="2"/>
              <a:buAutoNum type="arabicPlain"/>
            </a:pPr>
            <a:r>
              <a:rPr lang="en-US" dirty="0" smtClean="0"/>
              <a:t>Otherwise</a:t>
            </a:r>
            <a:r>
              <a:rPr lang="en-US" dirty="0" smtClean="0"/>
              <a:t>, emit a </a:t>
            </a:r>
            <a:r>
              <a:rPr lang="en-US" dirty="0" err="1" smtClean="0"/>
              <a:t>load_module</a:t>
            </a:r>
            <a:r>
              <a:rPr lang="en-US" dirty="0" smtClean="0"/>
              <a:t> directive for that module. </a:t>
            </a:r>
            <a:endParaRPr lang="en-US" dirty="0" smtClean="0"/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If </a:t>
            </a:r>
            <a:r>
              <a:rPr lang="en-US" dirty="0" smtClean="0"/>
              <a:t>there is a start module for the application:</a:t>
            </a:r>
            <a:endParaRPr lang="en-US" dirty="0" smtClean="0"/>
          </a:p>
          <a:p>
            <a:pPr marL="914400" lvl="1" indent="-514350">
              <a:buFont typeface="Wingdings" charset="2"/>
              <a:buAutoNum type="arabicPlain"/>
            </a:pPr>
            <a:r>
              <a:rPr lang="en-US" dirty="0" smtClean="0"/>
              <a:t>Determine </a:t>
            </a:r>
            <a:r>
              <a:rPr lang="en-US" dirty="0" smtClean="0"/>
              <a:t>if the new beam for the start module exports a version_change/2 function. If so, emit a directive to call it. </a:t>
            </a:r>
            <a:endParaRPr lang="en-US" dirty="0" smtClean="0"/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Emit </a:t>
            </a:r>
            <a:r>
              <a:rPr lang="en-US" dirty="0" smtClean="0"/>
              <a:t>a </a:t>
            </a:r>
            <a:r>
              <a:rPr lang="en-US" dirty="0" err="1" smtClean="0"/>
              <a:t>delete_module</a:t>
            </a:r>
            <a:r>
              <a:rPr lang="en-US" dirty="0" smtClean="0"/>
              <a:t> directive for every removed module.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3429000"/>
            <a:ext cx="6934200" cy="4572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5105400"/>
            <a:ext cx="6934200" cy="59436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5436" r="-5436"/>
          <a:stretch>
            <a:fillRect/>
          </a:stretch>
        </p:blipFill>
        <p:spPr>
          <a:xfrm>
            <a:off x="457201" y="1600202"/>
            <a:ext cx="5714999" cy="3143030"/>
          </a:xfr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.</a:t>
            </a:r>
            <a:r>
              <a:rPr lang="en-US" dirty="0" err="1" smtClean="0"/>
              <a:t>appup</a:t>
            </a:r>
            <a:r>
              <a:rPr lang="en-US" dirty="0" smtClean="0"/>
              <a:t>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ourier"/>
              </a:rPr>
              <a:t>&lt;supervisor&gt;:sup_upgrade_notify</a:t>
            </a:r>
            <a:r>
              <a:rPr lang="en-US" sz="2800" dirty="0" smtClean="0">
                <a:latin typeface="Courier"/>
              </a:rPr>
              <a:t>/</a:t>
            </a:r>
            <a:r>
              <a:rPr lang="en-US" sz="2800" dirty="0" smtClean="0">
                <a:latin typeface="Courier"/>
              </a:rPr>
              <a:t>2</a:t>
            </a:r>
          </a:p>
          <a:p>
            <a:pPr lvl="1"/>
            <a:r>
              <a:rPr lang="en-US" dirty="0" smtClean="0"/>
              <a:t>Used to start or stop newly added or removed children.</a:t>
            </a:r>
          </a:p>
          <a:p>
            <a:r>
              <a:rPr lang="en-US" sz="2800" dirty="0" smtClean="0">
                <a:latin typeface="Courier"/>
              </a:rPr>
              <a:t>&lt;application&gt;:version_change</a:t>
            </a:r>
            <a:r>
              <a:rPr lang="en-US" sz="2800" dirty="0" smtClean="0">
                <a:latin typeface="Courier"/>
              </a:rPr>
              <a:t>/</a:t>
            </a:r>
            <a:r>
              <a:rPr lang="en-US" sz="2800" dirty="0" smtClean="0">
                <a:latin typeface="Courier"/>
              </a:rPr>
              <a:t>2</a:t>
            </a:r>
          </a:p>
          <a:p>
            <a:pPr lvl="1"/>
            <a:r>
              <a:rPr lang="en-US" dirty="0" smtClean="0"/>
              <a:t>Used to notify the application start module that the application version has changed.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</a:t>
            </a:r>
            <a:r>
              <a:rPr lang="en-US" baseline="0" dirty="0" smtClean="0"/>
              <a:t> </a:t>
            </a:r>
            <a:r>
              <a:rPr lang="en-US" baseline="0" dirty="0" smtClean="0"/>
              <a:t>and provisioning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ec2</a:t>
            </a:r>
            <a:r>
              <a:rPr lang="en-US" dirty="0" smtClean="0"/>
              <a:t>-</a:t>
            </a:r>
            <a:r>
              <a:rPr lang="en-US" dirty="0" smtClean="0"/>
              <a:t>do</a:t>
            </a:r>
          </a:p>
          <a:p>
            <a:pPr lvl="1"/>
            <a:r>
              <a:rPr lang="en-US" dirty="0" err="1" smtClean="0"/>
              <a:t>e</a:t>
            </a:r>
            <a:r>
              <a:rPr lang="en-US" dirty="0" err="1" smtClean="0"/>
              <a:t>script</a:t>
            </a:r>
            <a:r>
              <a:rPr lang="en-US" dirty="0" smtClean="0"/>
              <a:t> for rolling window execution across an ec2 group.</a:t>
            </a:r>
          </a:p>
          <a:p>
            <a:pPr lvl="1">
              <a:buNone/>
            </a:pPr>
            <a:r>
              <a:rPr lang="en-US" sz="2000" dirty="0" smtClean="0">
                <a:latin typeface="Andale Mono"/>
              </a:rPr>
              <a:t>% e</a:t>
            </a:r>
            <a:r>
              <a:rPr lang="en-US" sz="2000" dirty="0" smtClean="0">
                <a:latin typeface="Andale Mono"/>
              </a:rPr>
              <a:t>c2-do –</a:t>
            </a:r>
            <a:r>
              <a:rPr lang="en-US" sz="2000" dirty="0" err="1" smtClean="0">
                <a:latin typeface="Andale Mono"/>
              </a:rPr>
              <a:t>g</a:t>
            </a:r>
            <a:r>
              <a:rPr lang="en-US" sz="2000" dirty="0" smtClean="0">
                <a:latin typeface="Andale Mono"/>
              </a:rPr>
              <a:t> production –</a:t>
            </a:r>
            <a:r>
              <a:rPr lang="en-US" sz="2000" dirty="0" err="1" smtClean="0">
                <a:latin typeface="Andale Mono"/>
              </a:rPr>
              <a:t>m</a:t>
            </a:r>
            <a:r>
              <a:rPr lang="en-US" sz="2000" dirty="0" smtClean="0">
                <a:latin typeface="Andale Mono"/>
              </a:rPr>
              <a:t> 3 apt-get install </a:t>
            </a:r>
            <a:r>
              <a:rPr lang="en-US" sz="2000" dirty="0" err="1" smtClean="0">
                <a:latin typeface="Andale Mono"/>
              </a:rPr>
              <a:t>egerl</a:t>
            </a:r>
            <a:endParaRPr lang="en-US" sz="2000" dirty="0" smtClean="0">
              <a:latin typeface="Andale Mono"/>
            </a:endParaRPr>
          </a:p>
          <a:p>
            <a:r>
              <a:rPr lang="en-US" dirty="0" smtClean="0"/>
              <a:t>apt-</a:t>
            </a:r>
            <a:r>
              <a:rPr lang="en-US" dirty="0" smtClean="0"/>
              <a:t>snapshot</a:t>
            </a:r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rovisioning tool based upon .</a:t>
            </a:r>
            <a:r>
              <a:rPr lang="en-US" dirty="0" err="1" smtClean="0"/>
              <a:t>deb</a:t>
            </a:r>
            <a:r>
              <a:rPr lang="en-US" dirty="0" smtClean="0"/>
              <a:t> packages</a:t>
            </a:r>
          </a:p>
          <a:p>
            <a:pPr lvl="1">
              <a:buNone/>
            </a:pPr>
            <a:r>
              <a:rPr lang="en-US" sz="2000" dirty="0" smtClean="0">
                <a:latin typeface="Andale Mono"/>
              </a:rPr>
              <a:t>% a</a:t>
            </a:r>
            <a:r>
              <a:rPr lang="en-US" sz="2000" dirty="0" smtClean="0">
                <a:latin typeface="Andale Mono"/>
              </a:rPr>
              <a:t>pt-snapshot create &lt;snapshot&gt;</a:t>
            </a:r>
          </a:p>
          <a:p>
            <a:pPr lvl="1">
              <a:buNone/>
            </a:pPr>
            <a:r>
              <a:rPr lang="en-US" sz="2000" dirty="0" smtClean="0">
                <a:latin typeface="Andale Mono"/>
              </a:rPr>
              <a:t>% apt-snapshot restore host:&lt;snapshot&gt;</a:t>
            </a:r>
            <a:endParaRPr lang="en-US" sz="2000" dirty="0">
              <a:latin typeface="Andale Mon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</a:t>
            </a:r>
            <a:r>
              <a:rPr lang="en-US" baseline="0" dirty="0" smtClean="0"/>
              <a:t>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dudes for 2 years.</a:t>
            </a:r>
            <a:endParaRPr lang="en-US" dirty="0" smtClean="0"/>
          </a:p>
          <a:p>
            <a:r>
              <a:rPr lang="en-US" dirty="0" smtClean="0"/>
              <a:t>Circa</a:t>
            </a:r>
            <a:r>
              <a:rPr lang="en-US" baseline="0" dirty="0" smtClean="0"/>
              <a:t> 30</a:t>
            </a:r>
            <a:r>
              <a:rPr lang="en-US" dirty="0" smtClean="0"/>
              <a:t> </a:t>
            </a:r>
            <a:r>
              <a:rPr lang="en-US" dirty="0" smtClean="0"/>
              <a:t>machines per cluster.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/>
              <a:t>irca </a:t>
            </a:r>
            <a:r>
              <a:rPr lang="en-US" dirty="0" smtClean="0"/>
              <a:t>3 clusters.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awesome </a:t>
            </a:r>
            <a:r>
              <a:rPr lang="en-US" dirty="0" err="1" smtClean="0"/>
              <a:t>Erlang</a:t>
            </a:r>
            <a:r>
              <a:rPr lang="en-US" dirty="0" smtClean="0"/>
              <a:t> code.</a:t>
            </a:r>
            <a:endParaRPr lang="en-US" dirty="0" smtClean="0"/>
          </a:p>
          <a:p>
            <a:r>
              <a:rPr lang="en-US" dirty="0" smtClean="0"/>
              <a:t>???</a:t>
            </a:r>
          </a:p>
          <a:p>
            <a:r>
              <a:rPr lang="en-US" dirty="0" smtClean="0"/>
              <a:t>Deploy</a:t>
            </a:r>
            <a:r>
              <a:rPr lang="en-US" baseline="0" dirty="0" smtClean="0"/>
              <a:t> to EC2.</a:t>
            </a:r>
          </a:p>
          <a:p>
            <a:r>
              <a:rPr lang="en-US" baseline="0" dirty="0" smtClean="0"/>
              <a:t>???</a:t>
            </a:r>
          </a:p>
          <a:p>
            <a:r>
              <a:rPr lang="en-US" baseline="0" dirty="0" smtClean="0"/>
              <a:t>Profit.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awesome </a:t>
            </a:r>
            <a:r>
              <a:rPr lang="en-US" dirty="0" err="1" smtClean="0"/>
              <a:t>Erlang</a:t>
            </a:r>
            <a:r>
              <a:rPr lang="en-US" dirty="0" smtClean="0"/>
              <a:t> code.</a:t>
            </a:r>
          </a:p>
          <a:p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erlrc</a:t>
            </a:r>
            <a:r>
              <a:rPr lang="en-US" baseline="0" dirty="0" smtClean="0"/>
              <a:t> and make OS packages.</a:t>
            </a:r>
            <a:endParaRPr lang="en-US" dirty="0" smtClean="0"/>
          </a:p>
          <a:p>
            <a:r>
              <a:rPr lang="en-US" dirty="0" smtClean="0"/>
              <a:t>Deploy</a:t>
            </a:r>
            <a:r>
              <a:rPr lang="en-US" baseline="0" dirty="0" smtClean="0"/>
              <a:t> to EC2.</a:t>
            </a:r>
          </a:p>
          <a:p>
            <a:r>
              <a:rPr lang="en-US" baseline="0" dirty="0" smtClean="0"/>
              <a:t>???</a:t>
            </a:r>
          </a:p>
          <a:p>
            <a:r>
              <a:rPr lang="en-US" baseline="0" dirty="0" smtClean="0"/>
              <a:t>Profit.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pic>
        <p:nvPicPr>
          <p:cNvPr id="4" name="Content Placeholder 3" descr="dukes-of-hazzard-rc-car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0610" r="-10610"/>
          <a:stretch>
            <a:fillRect/>
          </a:stretch>
        </p:blipFill>
        <p:spPr>
          <a:xfrm>
            <a:off x="457200" y="1600201"/>
            <a:ext cx="2632548" cy="1447800"/>
          </a:xfrm>
        </p:spPr>
      </p:pic>
      <p:sp>
        <p:nvSpPr>
          <p:cNvPr id="5" name="TextBox 4"/>
          <p:cNvSpPr txBox="1"/>
          <p:nvPr/>
        </p:nvSpPr>
        <p:spPr>
          <a:xfrm>
            <a:off x="3089748" y="1871990"/>
            <a:ext cx="508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http://</a:t>
            </a:r>
            <a:r>
              <a:rPr lang="en-US" sz="2800" dirty="0" err="1" smtClean="0"/>
              <a:t>dukesoferl.blogspot.com</a:t>
            </a:r>
            <a:r>
              <a:rPr lang="en-US" sz="2800" dirty="0" smtClean="0"/>
              <a:t>/</a:t>
            </a:r>
            <a:endParaRPr lang="en-US" sz="2800" dirty="0"/>
          </a:p>
        </p:txBody>
      </p:sp>
      <p:pic>
        <p:nvPicPr>
          <p:cNvPr id="6" name="Picture 5" descr="icon_GoogleSear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048001"/>
            <a:ext cx="1320800" cy="132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89748" y="3352800"/>
            <a:ext cx="5019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http:/</a:t>
            </a:r>
            <a:r>
              <a:rPr lang="en-US" sz="2800" dirty="0" smtClean="0"/>
              <a:t>/</a:t>
            </a:r>
            <a:r>
              <a:rPr lang="en-US" sz="2800" dirty="0" err="1" smtClean="0"/>
              <a:t>code.google.com/p/erlrc</a:t>
            </a:r>
            <a:r>
              <a:rPr lang="en-US" sz="2800" dirty="0" smtClean="0"/>
              <a:t>/</a:t>
            </a:r>
            <a:endParaRPr lang="en-US" sz="2800" dirty="0"/>
          </a:p>
        </p:txBody>
      </p:sp>
      <p:pic>
        <p:nvPicPr>
          <p:cNvPr id="8" name="Picture 7" descr="n54logo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572000"/>
            <a:ext cx="1333500" cy="774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9748" y="4572000"/>
            <a:ext cx="2559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http:/</a:t>
            </a:r>
            <a:r>
              <a:rPr lang="en-US" sz="2800" dirty="0" smtClean="0"/>
              <a:t>/n54.com/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5436" r="-5436"/>
          <a:stretch>
            <a:fillRect/>
          </a:stretch>
        </p:blipFill>
        <p:spPr>
          <a:xfrm>
            <a:off x="457201" y="1600202"/>
            <a:ext cx="5410199" cy="2975402"/>
          </a:xfr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5436" r="-5436"/>
          <a:stretch>
            <a:fillRect/>
          </a:stretch>
        </p:blipFill>
        <p:spPr>
          <a:xfrm>
            <a:off x="457201" y="1600202"/>
            <a:ext cx="5105399" cy="2807774"/>
          </a:xfr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5436" r="-5436"/>
          <a:stretch>
            <a:fillRect/>
          </a:stretch>
        </p:blipFill>
        <p:spPr>
          <a:xfrm>
            <a:off x="457201" y="1600202"/>
            <a:ext cx="4724399" cy="2598239"/>
          </a:xfr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5436" r="-5436"/>
          <a:stretch>
            <a:fillRect/>
          </a:stretch>
        </p:blipFill>
        <p:spPr>
          <a:xfrm>
            <a:off x="457201" y="1600202"/>
            <a:ext cx="4419599" cy="2430611"/>
          </a:xfr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awesome </a:t>
            </a:r>
            <a:r>
              <a:rPr lang="en-US" dirty="0" err="1" smtClean="0"/>
              <a:t>Erlang</a:t>
            </a:r>
            <a:r>
              <a:rPr lang="en-US" dirty="0" smtClean="0"/>
              <a:t> code.</a:t>
            </a:r>
          </a:p>
          <a:p>
            <a:r>
              <a:rPr lang="en-US" baseline="0" dirty="0" smtClean="0"/>
              <a:t>???</a:t>
            </a:r>
          </a:p>
          <a:p>
            <a:r>
              <a:rPr lang="en-US" baseline="0" dirty="0" smtClean="0"/>
              <a:t>Profit.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5436" r="-5436"/>
          <a:stretch>
            <a:fillRect/>
          </a:stretch>
        </p:blipFill>
        <p:spPr>
          <a:xfrm>
            <a:off x="457201" y="1600202"/>
            <a:ext cx="4114799" cy="2262983"/>
          </a:xfr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5436" r="-5436"/>
          <a:stretch>
            <a:fillRect/>
          </a:stretch>
        </p:blipFill>
        <p:spPr>
          <a:xfrm>
            <a:off x="457202" y="1600203"/>
            <a:ext cx="3740982" cy="2057398"/>
          </a:xfr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5436" r="-5436"/>
          <a:stretch>
            <a:fillRect/>
          </a:stretch>
        </p:blipFill>
        <p:spPr>
          <a:xfrm>
            <a:off x="457202" y="1600203"/>
            <a:ext cx="3428998" cy="1885819"/>
          </a:xfr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5436" r="-5436"/>
          <a:stretch>
            <a:fillRect/>
          </a:stretch>
        </p:blipFill>
        <p:spPr>
          <a:xfrm>
            <a:off x="457202" y="1600203"/>
            <a:ext cx="3276598" cy="1802005"/>
          </a:xfr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5436" r="-5436"/>
          <a:stretch>
            <a:fillRect/>
          </a:stretch>
        </p:blipFill>
        <p:spPr>
          <a:xfrm>
            <a:off x="457202" y="1600203"/>
            <a:ext cx="2971798" cy="1634377"/>
          </a:xfr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5436" r="-5436"/>
          <a:stretch>
            <a:fillRect/>
          </a:stretch>
        </p:blipFill>
        <p:spPr>
          <a:xfrm>
            <a:off x="457202" y="1600204"/>
            <a:ext cx="2743198" cy="1508656"/>
          </a:xfr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5436" r="-5436"/>
          <a:stretch>
            <a:fillRect/>
          </a:stretch>
        </p:blipFill>
        <p:spPr>
          <a:xfrm>
            <a:off x="457202" y="1600204"/>
            <a:ext cx="2514598" cy="1382935"/>
          </a:xfr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5436" r="-5436"/>
          <a:stretch>
            <a:fillRect/>
          </a:stretch>
        </p:blipFill>
        <p:spPr>
          <a:xfrm>
            <a:off x="457202" y="1600205"/>
            <a:ext cx="2285998" cy="1257214"/>
          </a:xfr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5436" r="-5436"/>
          <a:stretch>
            <a:fillRect/>
          </a:stretch>
        </p:blipFill>
        <p:spPr>
          <a:xfrm>
            <a:off x="457202" y="1600205"/>
            <a:ext cx="2078313" cy="1142995"/>
          </a:xfr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5436" r="-5436"/>
          <a:stretch>
            <a:fillRect/>
          </a:stretch>
        </p:blipFill>
        <p:spPr>
          <a:xfrm>
            <a:off x="457203" y="1600205"/>
            <a:ext cx="1828798" cy="1005771"/>
          </a:xfr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awesome </a:t>
            </a:r>
            <a:r>
              <a:rPr lang="en-US" dirty="0" err="1" smtClean="0"/>
              <a:t>Erlang</a:t>
            </a:r>
            <a:r>
              <a:rPr lang="en-US" dirty="0" smtClean="0"/>
              <a:t> code.</a:t>
            </a:r>
          </a:p>
          <a:p>
            <a:r>
              <a:rPr lang="en-US" dirty="0" smtClean="0"/>
              <a:t>???</a:t>
            </a:r>
          </a:p>
          <a:p>
            <a:r>
              <a:rPr lang="en-US" dirty="0" smtClean="0"/>
              <a:t>Deploy</a:t>
            </a:r>
            <a:r>
              <a:rPr lang="en-US" baseline="0" dirty="0" smtClean="0"/>
              <a:t> to EC2.</a:t>
            </a:r>
          </a:p>
          <a:p>
            <a:r>
              <a:rPr lang="en-US" baseline="0" dirty="0" smtClean="0"/>
              <a:t>???</a:t>
            </a:r>
          </a:p>
          <a:p>
            <a:r>
              <a:rPr lang="en-US" baseline="0" dirty="0" smtClean="0"/>
              <a:t>Profit.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5436" r="-5436"/>
          <a:stretch>
            <a:fillRect/>
          </a:stretch>
        </p:blipFill>
        <p:spPr>
          <a:xfrm>
            <a:off x="457203" y="1600205"/>
            <a:ext cx="1524094" cy="838195"/>
          </a:xfrm>
        </p:spPr>
      </p:pic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326" y="1600205"/>
            <a:ext cx="951848" cy="838195"/>
          </a:xfrm>
        </p:spPr>
      </p:pic>
      <p:sp>
        <p:nvSpPr>
          <p:cNvPr id="4" name="TextBox 3"/>
          <p:cNvSpPr txBox="1"/>
          <p:nvPr/>
        </p:nvSpPr>
        <p:spPr>
          <a:xfrm>
            <a:off x="743326" y="2438400"/>
            <a:ext cx="92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cool.erl</a:t>
            </a:r>
            <a:endParaRPr lang="en-US" dirty="0"/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752600"/>
            <a:ext cx="951848" cy="838195"/>
          </a:xfrm>
        </p:spPr>
      </p:pic>
      <p:sp>
        <p:nvSpPr>
          <p:cNvPr id="4" name="TextBox 3"/>
          <p:cNvSpPr txBox="1"/>
          <p:nvPr/>
        </p:nvSpPr>
        <p:spPr>
          <a:xfrm>
            <a:off x="914400" y="2590795"/>
            <a:ext cx="92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dirty="0" err="1" smtClean="0"/>
              <a:t>ool.erl</a:t>
            </a:r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981200"/>
            <a:ext cx="951848" cy="838195"/>
          </a:xfrm>
        </p:spPr>
      </p:pic>
      <p:sp>
        <p:nvSpPr>
          <p:cNvPr id="4" name="TextBox 3"/>
          <p:cNvSpPr txBox="1"/>
          <p:nvPr/>
        </p:nvSpPr>
        <p:spPr>
          <a:xfrm>
            <a:off x="1143000" y="2819395"/>
            <a:ext cx="92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dirty="0" err="1" smtClean="0"/>
              <a:t>ool.erl</a:t>
            </a:r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209800"/>
            <a:ext cx="951848" cy="838195"/>
          </a:xfrm>
        </p:spPr>
      </p:pic>
      <p:sp>
        <p:nvSpPr>
          <p:cNvPr id="4" name="TextBox 3"/>
          <p:cNvSpPr txBox="1"/>
          <p:nvPr/>
        </p:nvSpPr>
        <p:spPr>
          <a:xfrm>
            <a:off x="1447800" y="3047995"/>
            <a:ext cx="92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dirty="0" err="1" smtClean="0"/>
              <a:t>ool.erl</a:t>
            </a:r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209800"/>
            <a:ext cx="951848" cy="838195"/>
          </a:xfrm>
        </p:spPr>
      </p:pic>
      <p:sp>
        <p:nvSpPr>
          <p:cNvPr id="4" name="TextBox 3"/>
          <p:cNvSpPr txBox="1"/>
          <p:nvPr/>
        </p:nvSpPr>
        <p:spPr>
          <a:xfrm>
            <a:off x="1447800" y="3047995"/>
            <a:ext cx="92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dirty="0" err="1" smtClean="0"/>
              <a:t>ool.erl</a:t>
            </a:r>
            <a:endParaRPr lang="en-US" dirty="0"/>
          </a:p>
        </p:txBody>
      </p:sp>
      <p:pic>
        <p:nvPicPr>
          <p:cNvPr id="6" name="Picture 5" descr="folder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549400"/>
            <a:ext cx="800100" cy="660400"/>
          </a:xfrm>
          <a:prstGeom prst="rect">
            <a:avLst/>
          </a:prstGeom>
        </p:spPr>
      </p:pic>
      <p:cxnSp>
        <p:nvCxnSpPr>
          <p:cNvPr id="10" name="Elbow Connector 9"/>
          <p:cNvCxnSpPr>
            <a:stCxn id="6" idx="2"/>
          </p:cNvCxnSpPr>
          <p:nvPr/>
        </p:nvCxnSpPr>
        <p:spPr>
          <a:xfrm rot="16200000" flipH="1">
            <a:off x="1038226" y="2219324"/>
            <a:ext cx="419098" cy="400050"/>
          </a:xfrm>
          <a:prstGeom prst="bentConnector3">
            <a:avLst>
              <a:gd name="adj1" fmla="val 1034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209800"/>
            <a:ext cx="951848" cy="838195"/>
          </a:xfrm>
        </p:spPr>
      </p:pic>
      <p:sp>
        <p:nvSpPr>
          <p:cNvPr id="4" name="TextBox 3"/>
          <p:cNvSpPr txBox="1"/>
          <p:nvPr/>
        </p:nvSpPr>
        <p:spPr>
          <a:xfrm>
            <a:off x="1447800" y="3047995"/>
            <a:ext cx="92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dirty="0" err="1" smtClean="0"/>
              <a:t>ool.erl</a:t>
            </a:r>
            <a:endParaRPr lang="en-US" dirty="0"/>
          </a:p>
        </p:txBody>
      </p:sp>
      <p:pic>
        <p:nvPicPr>
          <p:cNvPr id="6" name="Picture 5" descr="folder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549400"/>
            <a:ext cx="800100" cy="660400"/>
          </a:xfrm>
          <a:prstGeom prst="rect">
            <a:avLst/>
          </a:prstGeom>
        </p:spPr>
      </p:pic>
      <p:cxnSp>
        <p:nvCxnSpPr>
          <p:cNvPr id="10" name="Elbow Connector 9"/>
          <p:cNvCxnSpPr>
            <a:stCxn id="6" idx="2"/>
          </p:cNvCxnSpPr>
          <p:nvPr/>
        </p:nvCxnSpPr>
        <p:spPr>
          <a:xfrm rot="16200000" flipH="1">
            <a:off x="1038226" y="2219324"/>
            <a:ext cx="419098" cy="400050"/>
          </a:xfrm>
          <a:prstGeom prst="bentConnector3">
            <a:avLst>
              <a:gd name="adj1" fmla="val 1034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4" descr="awesomeerlangcod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810000"/>
            <a:ext cx="951848" cy="8381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7800" y="4648195"/>
            <a:ext cx="108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</a:t>
            </a:r>
            <a:r>
              <a:rPr lang="en-US" dirty="0" err="1" smtClean="0"/>
              <a:t>ega.erl</a:t>
            </a:r>
            <a:endParaRPr lang="en-US" dirty="0"/>
          </a:p>
        </p:txBody>
      </p:sp>
      <p:cxnSp>
        <p:nvCxnSpPr>
          <p:cNvPr id="11" name="Elbow Connector 10"/>
          <p:cNvCxnSpPr>
            <a:stCxn id="6" idx="2"/>
            <a:endCxn id="7" idx="1"/>
          </p:cNvCxnSpPr>
          <p:nvPr/>
        </p:nvCxnSpPr>
        <p:spPr>
          <a:xfrm rot="16200000" flipH="1">
            <a:off x="238126" y="3019424"/>
            <a:ext cx="2019298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209800"/>
            <a:ext cx="951848" cy="838195"/>
          </a:xfrm>
        </p:spPr>
      </p:pic>
      <p:sp>
        <p:nvSpPr>
          <p:cNvPr id="4" name="TextBox 3"/>
          <p:cNvSpPr txBox="1"/>
          <p:nvPr/>
        </p:nvSpPr>
        <p:spPr>
          <a:xfrm>
            <a:off x="1447800" y="3047995"/>
            <a:ext cx="92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dirty="0" err="1" smtClean="0"/>
              <a:t>ool.erl</a:t>
            </a:r>
            <a:endParaRPr lang="en-US" dirty="0"/>
          </a:p>
        </p:txBody>
      </p:sp>
      <p:pic>
        <p:nvPicPr>
          <p:cNvPr id="6" name="Picture 5" descr="folder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549400"/>
            <a:ext cx="800100" cy="660400"/>
          </a:xfrm>
          <a:prstGeom prst="rect">
            <a:avLst/>
          </a:prstGeom>
        </p:spPr>
      </p:pic>
      <p:cxnSp>
        <p:nvCxnSpPr>
          <p:cNvPr id="10" name="Elbow Connector 9"/>
          <p:cNvCxnSpPr>
            <a:stCxn id="6" idx="2"/>
          </p:cNvCxnSpPr>
          <p:nvPr/>
        </p:nvCxnSpPr>
        <p:spPr>
          <a:xfrm rot="16200000" flipH="1">
            <a:off x="1038226" y="2219324"/>
            <a:ext cx="419098" cy="400050"/>
          </a:xfrm>
          <a:prstGeom prst="bentConnector3">
            <a:avLst>
              <a:gd name="adj1" fmla="val 1034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4" descr="awesomeerlangcod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810000"/>
            <a:ext cx="951848" cy="8381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7800" y="4648195"/>
            <a:ext cx="108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</a:t>
            </a:r>
            <a:r>
              <a:rPr lang="en-US" dirty="0" err="1" smtClean="0"/>
              <a:t>ega.erl</a:t>
            </a:r>
            <a:endParaRPr lang="en-US" dirty="0"/>
          </a:p>
        </p:txBody>
      </p:sp>
      <p:cxnSp>
        <p:nvCxnSpPr>
          <p:cNvPr id="11" name="Elbow Connector 10"/>
          <p:cNvCxnSpPr>
            <a:stCxn id="6" idx="2"/>
            <a:endCxn id="7" idx="1"/>
          </p:cNvCxnSpPr>
          <p:nvPr/>
        </p:nvCxnSpPr>
        <p:spPr>
          <a:xfrm rot="16200000" flipH="1">
            <a:off x="238126" y="3019424"/>
            <a:ext cx="2019298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4" descr="awesomeerlangcod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99" y="5486400"/>
            <a:ext cx="951848" cy="8381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37699" y="6324595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dirty="0" err="1" smtClean="0"/>
              <a:t>weet.erl</a:t>
            </a:r>
            <a:endParaRPr lang="en-US" dirty="0"/>
          </a:p>
        </p:txBody>
      </p:sp>
      <p:cxnSp>
        <p:nvCxnSpPr>
          <p:cNvPr id="15" name="Elbow Connector 14"/>
          <p:cNvCxnSpPr>
            <a:stCxn id="6" idx="2"/>
            <a:endCxn id="12" idx="1"/>
          </p:cNvCxnSpPr>
          <p:nvPr/>
        </p:nvCxnSpPr>
        <p:spPr>
          <a:xfrm rot="16200000" flipH="1">
            <a:off x="-605125" y="3862674"/>
            <a:ext cx="3695698" cy="38994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1527" y="164413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6" name="Picture 5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549400"/>
            <a:ext cx="800100" cy="660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1527" y="164413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6" name="Picture 5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30" y="1745734"/>
            <a:ext cx="800100" cy="660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55357" y="18404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awesome </a:t>
            </a:r>
            <a:r>
              <a:rPr lang="en-US" dirty="0" err="1" smtClean="0"/>
              <a:t>Erlang</a:t>
            </a:r>
            <a:r>
              <a:rPr lang="en-US" dirty="0" smtClean="0"/>
              <a:t> code.</a:t>
            </a:r>
          </a:p>
          <a:p>
            <a:r>
              <a:rPr lang="en-US" dirty="0" smtClean="0"/>
              <a:t>???</a:t>
            </a:r>
          </a:p>
          <a:p>
            <a:r>
              <a:rPr lang="en-US" dirty="0" smtClean="0"/>
              <a:t>Deploy</a:t>
            </a:r>
            <a:r>
              <a:rPr lang="en-US" baseline="0" dirty="0" smtClean="0"/>
              <a:t> to EC2.</a:t>
            </a:r>
          </a:p>
          <a:p>
            <a:r>
              <a:rPr lang="en-US" baseline="0" dirty="0" smtClean="0"/>
              <a:t>???</a:t>
            </a:r>
          </a:p>
          <a:p>
            <a:r>
              <a:rPr lang="en-US" baseline="0" dirty="0" smtClean="0"/>
              <a:t>Profit.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62000" y="2209800"/>
            <a:ext cx="990600" cy="609600"/>
          </a:xfrm>
          <a:prstGeom prst="rect">
            <a:avLst/>
          </a:prstGeom>
          <a:solidFill>
            <a:schemeClr val="accent2">
              <a:lumMod val="40000"/>
              <a:lumOff val="60000"/>
              <a:alpha val="5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6" name="Picture 5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1" y="1942068"/>
            <a:ext cx="800100" cy="660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01578" y="203680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6" name="Picture 5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2138402"/>
            <a:ext cx="800100" cy="660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55408" y="22331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6" name="Picture 5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2138402"/>
            <a:ext cx="800100" cy="660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55408" y="22331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  <p:pic>
        <p:nvPicPr>
          <p:cNvPr id="5" name="Picture 4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3429000"/>
            <a:ext cx="800100" cy="66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5408" y="3523734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ebin</a:t>
            </a:r>
            <a:endParaRPr lang="en-US" dirty="0"/>
          </a:p>
        </p:txBody>
      </p:sp>
      <p:pic>
        <p:nvPicPr>
          <p:cNvPr id="8" name="Picture 7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81" y="1478002"/>
            <a:ext cx="800100" cy="660400"/>
          </a:xfrm>
          <a:prstGeom prst="rect">
            <a:avLst/>
          </a:prstGeom>
        </p:spPr>
      </p:pic>
      <p:cxnSp>
        <p:nvCxnSpPr>
          <p:cNvPr id="11" name="Shape 10"/>
          <p:cNvCxnSpPr>
            <a:stCxn id="8" idx="2"/>
            <a:endCxn id="6" idx="1"/>
          </p:cNvCxnSpPr>
          <p:nvPr/>
        </p:nvCxnSpPr>
        <p:spPr>
          <a:xfrm rot="16200000" flipH="1">
            <a:off x="836456" y="2103477"/>
            <a:ext cx="330200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8" idx="2"/>
            <a:endCxn id="5" idx="1"/>
          </p:cNvCxnSpPr>
          <p:nvPr/>
        </p:nvCxnSpPr>
        <p:spPr>
          <a:xfrm rot="16200000" flipH="1">
            <a:off x="191157" y="2748776"/>
            <a:ext cx="1620798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8753" y="1644134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dirty="0" smtClean="0"/>
              <a:t>oo-0.1.0</a:t>
            </a:r>
            <a:endParaRPr lang="en-US" dirty="0"/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6" name="Picture 5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2138402"/>
            <a:ext cx="800100" cy="660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55408" y="22331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  <p:pic>
        <p:nvPicPr>
          <p:cNvPr id="5" name="Picture 4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3429000"/>
            <a:ext cx="800100" cy="66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5408" y="3523734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ebin</a:t>
            </a:r>
            <a:endParaRPr lang="en-US" dirty="0"/>
          </a:p>
        </p:txBody>
      </p:sp>
      <p:pic>
        <p:nvPicPr>
          <p:cNvPr id="8" name="Picture 7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81" y="1478002"/>
            <a:ext cx="800100" cy="660400"/>
          </a:xfrm>
          <a:prstGeom prst="rect">
            <a:avLst/>
          </a:prstGeom>
        </p:spPr>
      </p:pic>
      <p:cxnSp>
        <p:nvCxnSpPr>
          <p:cNvPr id="11" name="Shape 10"/>
          <p:cNvCxnSpPr>
            <a:stCxn id="8" idx="2"/>
            <a:endCxn id="6" idx="1"/>
          </p:cNvCxnSpPr>
          <p:nvPr/>
        </p:nvCxnSpPr>
        <p:spPr>
          <a:xfrm rot="16200000" flipH="1">
            <a:off x="836456" y="2103477"/>
            <a:ext cx="330200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8" idx="2"/>
            <a:endCxn id="5" idx="1"/>
          </p:cNvCxnSpPr>
          <p:nvPr/>
        </p:nvCxnSpPr>
        <p:spPr>
          <a:xfrm rot="16200000" flipH="1">
            <a:off x="191157" y="2748776"/>
            <a:ext cx="1620798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851" y="3893066"/>
            <a:ext cx="951848" cy="838195"/>
          </a:xfrm>
        </p:spPr>
      </p:pic>
      <p:sp>
        <p:nvSpPr>
          <p:cNvPr id="12" name="TextBox 11"/>
          <p:cNvSpPr txBox="1"/>
          <p:nvPr/>
        </p:nvSpPr>
        <p:spPr>
          <a:xfrm>
            <a:off x="1847851" y="4731261"/>
            <a:ext cx="9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foo.app</a:t>
            </a:r>
            <a:endParaRPr lang="en-US" dirty="0"/>
          </a:p>
        </p:txBody>
      </p:sp>
      <p:cxnSp>
        <p:nvCxnSpPr>
          <p:cNvPr id="15" name="Shape 14"/>
          <p:cNvCxnSpPr>
            <a:stCxn id="5" idx="2"/>
            <a:endCxn id="10" idx="1"/>
          </p:cNvCxnSpPr>
          <p:nvPr/>
        </p:nvCxnSpPr>
        <p:spPr>
          <a:xfrm rot="16200000" flipH="1">
            <a:off x="1613359" y="4077672"/>
            <a:ext cx="222764" cy="2462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753" y="1644134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foo-0.1.0</a:t>
            </a:r>
            <a:endParaRPr lang="en-US" dirty="0"/>
          </a:p>
        </p:txBody>
      </p:sp>
      <p:pic>
        <p:nvPicPr>
          <p:cNvPr id="22" name="Content Placeholder 4" descr="awesomeerlangcod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824" y="5252993"/>
            <a:ext cx="951848" cy="8381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50824" y="6091188"/>
            <a:ext cx="121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foo.appup</a:t>
            </a:r>
            <a:endParaRPr lang="en-US" dirty="0"/>
          </a:p>
        </p:txBody>
      </p:sp>
      <p:cxnSp>
        <p:nvCxnSpPr>
          <p:cNvPr id="24" name="Shape 23"/>
          <p:cNvCxnSpPr>
            <a:stCxn id="5" idx="2"/>
            <a:endCxn id="22" idx="1"/>
          </p:cNvCxnSpPr>
          <p:nvPr/>
        </p:nvCxnSpPr>
        <p:spPr>
          <a:xfrm rot="16200000" flipH="1">
            <a:off x="934882" y="4756148"/>
            <a:ext cx="1582691" cy="2491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962400" y="2013467"/>
            <a:ext cx="4419600" cy="22986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6" name="Picture 5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2138402"/>
            <a:ext cx="800100" cy="660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55408" y="22331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  <p:pic>
        <p:nvPicPr>
          <p:cNvPr id="5" name="Picture 4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3429000"/>
            <a:ext cx="800100" cy="66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5408" y="3523734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ebin</a:t>
            </a:r>
            <a:endParaRPr lang="en-US" dirty="0"/>
          </a:p>
        </p:txBody>
      </p:sp>
      <p:pic>
        <p:nvPicPr>
          <p:cNvPr id="8" name="Picture 7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81" y="1478002"/>
            <a:ext cx="800100" cy="660400"/>
          </a:xfrm>
          <a:prstGeom prst="rect">
            <a:avLst/>
          </a:prstGeom>
        </p:spPr>
      </p:pic>
      <p:cxnSp>
        <p:nvCxnSpPr>
          <p:cNvPr id="11" name="Shape 10"/>
          <p:cNvCxnSpPr>
            <a:stCxn id="8" idx="2"/>
            <a:endCxn id="6" idx="1"/>
          </p:cNvCxnSpPr>
          <p:nvPr/>
        </p:nvCxnSpPr>
        <p:spPr>
          <a:xfrm rot="16200000" flipH="1">
            <a:off x="836456" y="2103477"/>
            <a:ext cx="330200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8" idx="2"/>
            <a:endCxn id="5" idx="1"/>
          </p:cNvCxnSpPr>
          <p:nvPr/>
        </p:nvCxnSpPr>
        <p:spPr>
          <a:xfrm rot="16200000" flipH="1">
            <a:off x="191157" y="2748776"/>
            <a:ext cx="1620798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851" y="3893066"/>
            <a:ext cx="951848" cy="838195"/>
          </a:xfrm>
        </p:spPr>
      </p:pic>
      <p:sp>
        <p:nvSpPr>
          <p:cNvPr id="12" name="TextBox 11"/>
          <p:cNvSpPr txBox="1"/>
          <p:nvPr/>
        </p:nvSpPr>
        <p:spPr>
          <a:xfrm>
            <a:off x="1847851" y="4731261"/>
            <a:ext cx="9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foo.app</a:t>
            </a:r>
            <a:endParaRPr lang="en-US" dirty="0"/>
          </a:p>
        </p:txBody>
      </p:sp>
      <p:cxnSp>
        <p:nvCxnSpPr>
          <p:cNvPr id="15" name="Shape 14"/>
          <p:cNvCxnSpPr>
            <a:stCxn id="5" idx="2"/>
            <a:endCxn id="10" idx="1"/>
          </p:cNvCxnSpPr>
          <p:nvPr/>
        </p:nvCxnSpPr>
        <p:spPr>
          <a:xfrm rot="16200000" flipH="1">
            <a:off x="1613359" y="4077672"/>
            <a:ext cx="222764" cy="2462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753" y="1644134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foo-0.1.0</a:t>
            </a:r>
            <a:endParaRPr lang="en-US" dirty="0"/>
          </a:p>
        </p:txBody>
      </p:sp>
      <p:pic>
        <p:nvPicPr>
          <p:cNvPr id="22" name="Content Placeholder 4" descr="awesomeerlangcod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824" y="5252993"/>
            <a:ext cx="951848" cy="8381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50824" y="6091188"/>
            <a:ext cx="121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foo.appup</a:t>
            </a:r>
            <a:endParaRPr lang="en-US" dirty="0"/>
          </a:p>
        </p:txBody>
      </p:sp>
      <p:cxnSp>
        <p:nvCxnSpPr>
          <p:cNvPr id="24" name="Shape 23"/>
          <p:cNvCxnSpPr>
            <a:stCxn id="5" idx="2"/>
            <a:endCxn id="22" idx="1"/>
          </p:cNvCxnSpPr>
          <p:nvPr/>
        </p:nvCxnSpPr>
        <p:spPr>
          <a:xfrm rot="16200000" flipH="1">
            <a:off x="934882" y="4756148"/>
            <a:ext cx="1582691" cy="2491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91000" y="2013466"/>
            <a:ext cx="41109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{application,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 smtClean="0"/>
              <a:t> [{description,</a:t>
            </a:r>
            <a:r>
              <a:rPr lang="en-US" dirty="0" smtClean="0"/>
              <a:t> ”My App"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</a:t>
            </a:r>
            <a:r>
              <a:rPr lang="en-US" dirty="0" err="1" smtClean="0"/>
              <a:t>vsn</a:t>
            </a:r>
            <a:r>
              <a:rPr lang="en-US" dirty="0" smtClean="0"/>
              <a:t>,</a:t>
            </a:r>
            <a:r>
              <a:rPr lang="en-US" dirty="0" smtClean="0"/>
              <a:t> “0.1.0"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{modules, </a:t>
            </a:r>
            <a:r>
              <a:rPr lang="en-US" dirty="0" smtClean="0"/>
              <a:t>[</a:t>
            </a:r>
            <a:r>
              <a:rPr lang="en-US" dirty="0" err="1" smtClean="0"/>
              <a:t>cool,mega,sweet</a:t>
            </a:r>
            <a:r>
              <a:rPr lang="en-US" dirty="0" smtClean="0"/>
              <a:t>]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{registered, </a:t>
            </a:r>
            <a:r>
              <a:rPr lang="en-US" dirty="0" smtClean="0"/>
              <a:t>[</a:t>
            </a:r>
            <a:r>
              <a:rPr lang="en-US" dirty="0" err="1" smtClean="0"/>
              <a:t>foobar</a:t>
            </a:r>
            <a:r>
              <a:rPr lang="en-US" dirty="0" smtClean="0"/>
              <a:t>]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{applications, [</a:t>
            </a:r>
            <a:r>
              <a:rPr lang="en-US" dirty="0" err="1" smtClean="0"/>
              <a:t>kernel</a:t>
            </a:r>
            <a:r>
              <a:rPr lang="en-US" dirty="0" err="1" smtClean="0"/>
              <a:t>,stdlib,sasl,bar</a:t>
            </a:r>
            <a:r>
              <a:rPr lang="en-US" dirty="0" smtClean="0"/>
              <a:t>]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{mod, </a:t>
            </a:r>
            <a:r>
              <a:rPr lang="en-US" dirty="0" smtClean="0"/>
              <a:t>{cool,</a:t>
            </a:r>
            <a:r>
              <a:rPr lang="en-US" dirty="0" smtClean="0"/>
              <a:t>[]}}</a:t>
            </a:r>
          </a:p>
          <a:p>
            <a:r>
              <a:rPr lang="en-US" dirty="0" smtClean="0"/>
              <a:t> ]}.</a:t>
            </a:r>
          </a:p>
          <a:p>
            <a:endParaRPr lang="en-US" dirty="0"/>
          </a:p>
        </p:txBody>
      </p:sp>
      <p:cxnSp>
        <p:nvCxnSpPr>
          <p:cNvPr id="25" name="Straight Connector 24"/>
          <p:cNvCxnSpPr>
            <a:stCxn id="10" idx="0"/>
          </p:cNvCxnSpPr>
          <p:nvPr/>
        </p:nvCxnSpPr>
        <p:spPr>
          <a:xfrm rot="5400000" flipH="1" flipV="1">
            <a:off x="2203288" y="2133955"/>
            <a:ext cx="1879598" cy="1638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3"/>
          </p:cNvCxnSpPr>
          <p:nvPr/>
        </p:nvCxnSpPr>
        <p:spPr>
          <a:xfrm flipV="1">
            <a:off x="2802672" y="4312164"/>
            <a:ext cx="5579328" cy="6037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191000" y="2798802"/>
            <a:ext cx="3505200" cy="477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62400" y="2013467"/>
            <a:ext cx="4419600" cy="22986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6" name="Picture 5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2138402"/>
            <a:ext cx="800100" cy="660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55408" y="22331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  <p:pic>
        <p:nvPicPr>
          <p:cNvPr id="5" name="Picture 4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3429000"/>
            <a:ext cx="800100" cy="66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5408" y="3523734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ebin</a:t>
            </a:r>
            <a:endParaRPr lang="en-US" dirty="0"/>
          </a:p>
        </p:txBody>
      </p:sp>
      <p:pic>
        <p:nvPicPr>
          <p:cNvPr id="8" name="Picture 7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81" y="1478002"/>
            <a:ext cx="800100" cy="660400"/>
          </a:xfrm>
          <a:prstGeom prst="rect">
            <a:avLst/>
          </a:prstGeom>
        </p:spPr>
      </p:pic>
      <p:cxnSp>
        <p:nvCxnSpPr>
          <p:cNvPr id="11" name="Shape 10"/>
          <p:cNvCxnSpPr>
            <a:stCxn id="8" idx="2"/>
            <a:endCxn id="6" idx="1"/>
          </p:cNvCxnSpPr>
          <p:nvPr/>
        </p:nvCxnSpPr>
        <p:spPr>
          <a:xfrm rot="16200000" flipH="1">
            <a:off x="836456" y="2103477"/>
            <a:ext cx="330200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8" idx="2"/>
            <a:endCxn id="5" idx="1"/>
          </p:cNvCxnSpPr>
          <p:nvPr/>
        </p:nvCxnSpPr>
        <p:spPr>
          <a:xfrm rot="16200000" flipH="1">
            <a:off x="191157" y="2748776"/>
            <a:ext cx="1620798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851" y="3893066"/>
            <a:ext cx="951848" cy="838195"/>
          </a:xfrm>
        </p:spPr>
      </p:pic>
      <p:sp>
        <p:nvSpPr>
          <p:cNvPr id="12" name="TextBox 11"/>
          <p:cNvSpPr txBox="1"/>
          <p:nvPr/>
        </p:nvSpPr>
        <p:spPr>
          <a:xfrm>
            <a:off x="1847851" y="4731261"/>
            <a:ext cx="9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foo.app</a:t>
            </a:r>
            <a:endParaRPr lang="en-US" dirty="0"/>
          </a:p>
        </p:txBody>
      </p:sp>
      <p:cxnSp>
        <p:nvCxnSpPr>
          <p:cNvPr id="15" name="Shape 14"/>
          <p:cNvCxnSpPr>
            <a:stCxn id="5" idx="2"/>
            <a:endCxn id="10" idx="1"/>
          </p:cNvCxnSpPr>
          <p:nvPr/>
        </p:nvCxnSpPr>
        <p:spPr>
          <a:xfrm rot="16200000" flipH="1">
            <a:off x="1613359" y="4077672"/>
            <a:ext cx="222764" cy="2462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753" y="1644134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foo-0.1.0</a:t>
            </a:r>
            <a:endParaRPr lang="en-US" dirty="0"/>
          </a:p>
        </p:txBody>
      </p:sp>
      <p:pic>
        <p:nvPicPr>
          <p:cNvPr id="22" name="Content Placeholder 4" descr="awesomeerlangcod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824" y="5252993"/>
            <a:ext cx="951848" cy="8381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50824" y="6091188"/>
            <a:ext cx="121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foo.appup</a:t>
            </a:r>
            <a:endParaRPr lang="en-US" dirty="0"/>
          </a:p>
        </p:txBody>
      </p:sp>
      <p:cxnSp>
        <p:nvCxnSpPr>
          <p:cNvPr id="24" name="Shape 23"/>
          <p:cNvCxnSpPr>
            <a:stCxn id="5" idx="2"/>
            <a:endCxn id="22" idx="1"/>
          </p:cNvCxnSpPr>
          <p:nvPr/>
        </p:nvCxnSpPr>
        <p:spPr>
          <a:xfrm rot="16200000" flipH="1">
            <a:off x="934882" y="4756148"/>
            <a:ext cx="1582691" cy="2491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91000" y="2013466"/>
            <a:ext cx="41109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{application,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 smtClean="0"/>
              <a:t> [{description,</a:t>
            </a:r>
            <a:r>
              <a:rPr lang="en-US" dirty="0" smtClean="0"/>
              <a:t> ”My App"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</a:t>
            </a:r>
            <a:r>
              <a:rPr lang="en-US" dirty="0" err="1" smtClean="0"/>
              <a:t>vsn</a:t>
            </a:r>
            <a:r>
              <a:rPr lang="en-US" dirty="0" smtClean="0"/>
              <a:t>,</a:t>
            </a:r>
            <a:r>
              <a:rPr lang="en-US" dirty="0" smtClean="0"/>
              <a:t> “0.1.0"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{modules, </a:t>
            </a:r>
            <a:r>
              <a:rPr lang="en-US" dirty="0" smtClean="0"/>
              <a:t>[</a:t>
            </a:r>
            <a:r>
              <a:rPr lang="en-US" dirty="0" err="1" smtClean="0"/>
              <a:t>cool,mega,sweet</a:t>
            </a:r>
            <a:r>
              <a:rPr lang="en-US" dirty="0" smtClean="0"/>
              <a:t>]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{registered, </a:t>
            </a:r>
            <a:r>
              <a:rPr lang="en-US" dirty="0" smtClean="0"/>
              <a:t>[</a:t>
            </a:r>
            <a:r>
              <a:rPr lang="en-US" dirty="0" err="1" smtClean="0"/>
              <a:t>foobar</a:t>
            </a:r>
            <a:r>
              <a:rPr lang="en-US" dirty="0" smtClean="0"/>
              <a:t>]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{applications, [</a:t>
            </a:r>
            <a:r>
              <a:rPr lang="en-US" dirty="0" err="1" smtClean="0"/>
              <a:t>kernel</a:t>
            </a:r>
            <a:r>
              <a:rPr lang="en-US" dirty="0" err="1" smtClean="0"/>
              <a:t>,stdlib,sasl,bar</a:t>
            </a:r>
            <a:r>
              <a:rPr lang="en-US" dirty="0" smtClean="0"/>
              <a:t>]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{mod, </a:t>
            </a:r>
            <a:r>
              <a:rPr lang="en-US" dirty="0" smtClean="0"/>
              <a:t>{cool,</a:t>
            </a:r>
            <a:r>
              <a:rPr lang="en-US" dirty="0" smtClean="0"/>
              <a:t>[]}}</a:t>
            </a:r>
          </a:p>
          <a:p>
            <a:r>
              <a:rPr lang="en-US" dirty="0" smtClean="0"/>
              <a:t> ]}.</a:t>
            </a:r>
          </a:p>
          <a:p>
            <a:endParaRPr lang="en-US" dirty="0"/>
          </a:p>
        </p:txBody>
      </p:sp>
      <p:cxnSp>
        <p:nvCxnSpPr>
          <p:cNvPr id="25" name="Straight Connector 24"/>
          <p:cNvCxnSpPr>
            <a:stCxn id="10" idx="0"/>
          </p:cNvCxnSpPr>
          <p:nvPr/>
        </p:nvCxnSpPr>
        <p:spPr>
          <a:xfrm rot="5400000" flipH="1" flipV="1">
            <a:off x="2203288" y="2133955"/>
            <a:ext cx="1879598" cy="1638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3"/>
          </p:cNvCxnSpPr>
          <p:nvPr/>
        </p:nvCxnSpPr>
        <p:spPr>
          <a:xfrm flipV="1">
            <a:off x="2802672" y="4312164"/>
            <a:ext cx="5579328" cy="6037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95800" y="4991383"/>
            <a:ext cx="2838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Which modules?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4191000" y="2798802"/>
            <a:ext cx="3505200" cy="477798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191000" y="5036805"/>
            <a:ext cx="3505200" cy="477798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191000" y="2798802"/>
            <a:ext cx="3505200" cy="477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62400" y="2013467"/>
            <a:ext cx="4419600" cy="22986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6" name="Picture 5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2138402"/>
            <a:ext cx="800100" cy="660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55408" y="22331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  <p:pic>
        <p:nvPicPr>
          <p:cNvPr id="5" name="Picture 4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3429000"/>
            <a:ext cx="800100" cy="66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5408" y="3523734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ebin</a:t>
            </a:r>
            <a:endParaRPr lang="en-US" dirty="0"/>
          </a:p>
        </p:txBody>
      </p:sp>
      <p:pic>
        <p:nvPicPr>
          <p:cNvPr id="8" name="Picture 7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81" y="1478002"/>
            <a:ext cx="800100" cy="660400"/>
          </a:xfrm>
          <a:prstGeom prst="rect">
            <a:avLst/>
          </a:prstGeom>
        </p:spPr>
      </p:pic>
      <p:cxnSp>
        <p:nvCxnSpPr>
          <p:cNvPr id="11" name="Shape 10"/>
          <p:cNvCxnSpPr>
            <a:stCxn id="8" idx="2"/>
            <a:endCxn id="6" idx="1"/>
          </p:cNvCxnSpPr>
          <p:nvPr/>
        </p:nvCxnSpPr>
        <p:spPr>
          <a:xfrm rot="16200000" flipH="1">
            <a:off x="836456" y="2103477"/>
            <a:ext cx="330200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8" idx="2"/>
            <a:endCxn id="5" idx="1"/>
          </p:cNvCxnSpPr>
          <p:nvPr/>
        </p:nvCxnSpPr>
        <p:spPr>
          <a:xfrm rot="16200000" flipH="1">
            <a:off x="191157" y="2748776"/>
            <a:ext cx="1620798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851" y="3893066"/>
            <a:ext cx="951848" cy="838195"/>
          </a:xfrm>
        </p:spPr>
      </p:pic>
      <p:sp>
        <p:nvSpPr>
          <p:cNvPr id="12" name="TextBox 11"/>
          <p:cNvSpPr txBox="1"/>
          <p:nvPr/>
        </p:nvSpPr>
        <p:spPr>
          <a:xfrm>
            <a:off x="1847851" y="4731261"/>
            <a:ext cx="9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foo.app</a:t>
            </a:r>
            <a:endParaRPr lang="en-US" dirty="0"/>
          </a:p>
        </p:txBody>
      </p:sp>
      <p:cxnSp>
        <p:nvCxnSpPr>
          <p:cNvPr id="15" name="Shape 14"/>
          <p:cNvCxnSpPr>
            <a:stCxn id="5" idx="2"/>
            <a:endCxn id="10" idx="1"/>
          </p:cNvCxnSpPr>
          <p:nvPr/>
        </p:nvCxnSpPr>
        <p:spPr>
          <a:xfrm rot="16200000" flipH="1">
            <a:off x="1613359" y="4077672"/>
            <a:ext cx="222764" cy="2462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753" y="1644134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foo-0.1.0</a:t>
            </a:r>
            <a:endParaRPr lang="en-US" dirty="0"/>
          </a:p>
        </p:txBody>
      </p:sp>
      <p:pic>
        <p:nvPicPr>
          <p:cNvPr id="22" name="Content Placeholder 4" descr="awesomeerlangcod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824" y="5252993"/>
            <a:ext cx="951848" cy="8381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50824" y="6091188"/>
            <a:ext cx="121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foo.appup</a:t>
            </a:r>
            <a:endParaRPr lang="en-US" dirty="0"/>
          </a:p>
        </p:txBody>
      </p:sp>
      <p:cxnSp>
        <p:nvCxnSpPr>
          <p:cNvPr id="24" name="Shape 23"/>
          <p:cNvCxnSpPr>
            <a:stCxn id="5" idx="2"/>
            <a:endCxn id="22" idx="1"/>
          </p:cNvCxnSpPr>
          <p:nvPr/>
        </p:nvCxnSpPr>
        <p:spPr>
          <a:xfrm rot="16200000" flipH="1">
            <a:off x="934882" y="4756148"/>
            <a:ext cx="1582691" cy="2491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91000" y="2013466"/>
            <a:ext cx="41109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{application,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 smtClean="0"/>
              <a:t> [{description,</a:t>
            </a:r>
            <a:r>
              <a:rPr lang="en-US" dirty="0" smtClean="0"/>
              <a:t> ”My App"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</a:t>
            </a:r>
            <a:r>
              <a:rPr lang="en-US" dirty="0" err="1" smtClean="0"/>
              <a:t>vsn</a:t>
            </a:r>
            <a:r>
              <a:rPr lang="en-US" dirty="0" smtClean="0"/>
              <a:t>,</a:t>
            </a:r>
            <a:r>
              <a:rPr lang="en-US" dirty="0" smtClean="0"/>
              <a:t> “0.1.0"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{modules, </a:t>
            </a:r>
            <a:r>
              <a:rPr lang="en-US" dirty="0" smtClean="0"/>
              <a:t>[</a:t>
            </a:r>
            <a:r>
              <a:rPr lang="en-US" dirty="0" err="1" smtClean="0"/>
              <a:t>cool,mega,sweet</a:t>
            </a:r>
            <a:r>
              <a:rPr lang="en-US" dirty="0" smtClean="0"/>
              <a:t>]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{registered, </a:t>
            </a:r>
            <a:r>
              <a:rPr lang="en-US" dirty="0" smtClean="0"/>
              <a:t>[</a:t>
            </a:r>
            <a:r>
              <a:rPr lang="en-US" dirty="0" err="1" smtClean="0"/>
              <a:t>foobar</a:t>
            </a:r>
            <a:r>
              <a:rPr lang="en-US" dirty="0" smtClean="0"/>
              <a:t>]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{applications, [</a:t>
            </a:r>
            <a:r>
              <a:rPr lang="en-US" dirty="0" err="1" smtClean="0"/>
              <a:t>kernel</a:t>
            </a:r>
            <a:r>
              <a:rPr lang="en-US" dirty="0" err="1" smtClean="0"/>
              <a:t>,stdlib,sasl,bar</a:t>
            </a:r>
            <a:r>
              <a:rPr lang="en-US" dirty="0" smtClean="0"/>
              <a:t>]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{mod, </a:t>
            </a:r>
            <a:r>
              <a:rPr lang="en-US" dirty="0" smtClean="0"/>
              <a:t>{cool,</a:t>
            </a:r>
            <a:r>
              <a:rPr lang="en-US" dirty="0" smtClean="0"/>
              <a:t>[]}}</a:t>
            </a:r>
          </a:p>
          <a:p>
            <a:r>
              <a:rPr lang="en-US" dirty="0" smtClean="0"/>
              <a:t> ]}.</a:t>
            </a:r>
          </a:p>
          <a:p>
            <a:endParaRPr lang="en-US" dirty="0"/>
          </a:p>
        </p:txBody>
      </p:sp>
      <p:cxnSp>
        <p:nvCxnSpPr>
          <p:cNvPr id="25" name="Straight Connector 24"/>
          <p:cNvCxnSpPr>
            <a:stCxn id="10" idx="0"/>
          </p:cNvCxnSpPr>
          <p:nvPr/>
        </p:nvCxnSpPr>
        <p:spPr>
          <a:xfrm rot="5400000" flipH="1" flipV="1">
            <a:off x="2203288" y="2133955"/>
            <a:ext cx="1879598" cy="1638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3"/>
          </p:cNvCxnSpPr>
          <p:nvPr/>
        </p:nvCxnSpPr>
        <p:spPr>
          <a:xfrm flipV="1">
            <a:off x="2802672" y="4312164"/>
            <a:ext cx="5579328" cy="6037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95800" y="4991383"/>
            <a:ext cx="2838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Which modules?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4191000" y="3429000"/>
            <a:ext cx="4110959" cy="3302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191000" y="5672090"/>
            <a:ext cx="3505200" cy="477798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495800" y="5672090"/>
            <a:ext cx="2280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Prerequisites</a:t>
            </a:r>
            <a:endParaRPr 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962400" y="2013467"/>
            <a:ext cx="4419600" cy="22986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6" name="Picture 5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2138402"/>
            <a:ext cx="800100" cy="660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55408" y="22331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  <p:pic>
        <p:nvPicPr>
          <p:cNvPr id="5" name="Picture 4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3429000"/>
            <a:ext cx="800100" cy="66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5408" y="3523734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ebin</a:t>
            </a:r>
            <a:endParaRPr lang="en-US" dirty="0"/>
          </a:p>
        </p:txBody>
      </p:sp>
      <p:pic>
        <p:nvPicPr>
          <p:cNvPr id="8" name="Picture 7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81" y="1478002"/>
            <a:ext cx="800100" cy="660400"/>
          </a:xfrm>
          <a:prstGeom prst="rect">
            <a:avLst/>
          </a:prstGeom>
        </p:spPr>
      </p:pic>
      <p:cxnSp>
        <p:nvCxnSpPr>
          <p:cNvPr id="11" name="Shape 10"/>
          <p:cNvCxnSpPr>
            <a:stCxn id="8" idx="2"/>
            <a:endCxn id="6" idx="1"/>
          </p:cNvCxnSpPr>
          <p:nvPr/>
        </p:nvCxnSpPr>
        <p:spPr>
          <a:xfrm rot="16200000" flipH="1">
            <a:off x="836456" y="2103477"/>
            <a:ext cx="330200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8" idx="2"/>
            <a:endCxn id="5" idx="1"/>
          </p:cNvCxnSpPr>
          <p:nvPr/>
        </p:nvCxnSpPr>
        <p:spPr>
          <a:xfrm rot="16200000" flipH="1">
            <a:off x="191157" y="2748776"/>
            <a:ext cx="1620798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851" y="3893066"/>
            <a:ext cx="951848" cy="838195"/>
          </a:xfrm>
        </p:spPr>
      </p:pic>
      <p:sp>
        <p:nvSpPr>
          <p:cNvPr id="12" name="TextBox 11"/>
          <p:cNvSpPr txBox="1"/>
          <p:nvPr/>
        </p:nvSpPr>
        <p:spPr>
          <a:xfrm>
            <a:off x="1847851" y="4731261"/>
            <a:ext cx="9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foo.app</a:t>
            </a:r>
            <a:endParaRPr lang="en-US" dirty="0"/>
          </a:p>
        </p:txBody>
      </p:sp>
      <p:cxnSp>
        <p:nvCxnSpPr>
          <p:cNvPr id="15" name="Shape 14"/>
          <p:cNvCxnSpPr>
            <a:stCxn id="5" idx="2"/>
            <a:endCxn id="10" idx="1"/>
          </p:cNvCxnSpPr>
          <p:nvPr/>
        </p:nvCxnSpPr>
        <p:spPr>
          <a:xfrm rot="16200000" flipH="1">
            <a:off x="1613359" y="4077672"/>
            <a:ext cx="222764" cy="2462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753" y="1644134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foo-0.1.0</a:t>
            </a:r>
            <a:endParaRPr lang="en-US" dirty="0"/>
          </a:p>
        </p:txBody>
      </p:sp>
      <p:pic>
        <p:nvPicPr>
          <p:cNvPr id="22" name="Content Placeholder 4" descr="awesomeerlangcod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824" y="5252993"/>
            <a:ext cx="951848" cy="8381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50824" y="6091188"/>
            <a:ext cx="121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foo.appup</a:t>
            </a:r>
            <a:endParaRPr lang="en-US" dirty="0"/>
          </a:p>
        </p:txBody>
      </p:sp>
      <p:cxnSp>
        <p:nvCxnSpPr>
          <p:cNvPr id="24" name="Shape 23"/>
          <p:cNvCxnSpPr>
            <a:stCxn id="5" idx="2"/>
            <a:endCxn id="22" idx="1"/>
          </p:cNvCxnSpPr>
          <p:nvPr/>
        </p:nvCxnSpPr>
        <p:spPr>
          <a:xfrm rot="16200000" flipH="1">
            <a:off x="934882" y="4756148"/>
            <a:ext cx="1582691" cy="2491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47423" y="2281872"/>
            <a:ext cx="43345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{“0.1.0"</a:t>
            </a:r>
            <a:r>
              <a:rPr lang="en-US" dirty="0" smtClean="0"/>
              <a:t>,</a:t>
            </a:r>
          </a:p>
          <a:p>
            <a:r>
              <a:rPr lang="en-US" dirty="0" smtClean="0"/>
              <a:t> [</a:t>
            </a:r>
            <a:r>
              <a:rPr lang="en-US" dirty="0" smtClean="0"/>
              <a:t>{“0.0.0"</a:t>
            </a:r>
            <a:r>
              <a:rPr lang="en-US" dirty="0" smtClean="0"/>
              <a:t>, [{</a:t>
            </a:r>
            <a:r>
              <a:rPr lang="en-US" dirty="0" err="1" smtClean="0"/>
              <a:t>load_module</a:t>
            </a:r>
            <a:r>
              <a:rPr lang="en-US" dirty="0" smtClean="0"/>
              <a:t>,</a:t>
            </a:r>
            <a:r>
              <a:rPr lang="en-US" dirty="0" smtClean="0"/>
              <a:t> mega, </a:t>
            </a:r>
            <a:r>
              <a:rPr lang="en-US" dirty="0" smtClean="0"/>
              <a:t>[ch3]}]}],</a:t>
            </a:r>
          </a:p>
          <a:p>
            <a:r>
              <a:rPr lang="en-US" dirty="0" smtClean="0"/>
              <a:t> [</a:t>
            </a:r>
            <a:r>
              <a:rPr lang="en-US" dirty="0" smtClean="0"/>
              <a:t>{“0.0.0"</a:t>
            </a:r>
            <a:r>
              <a:rPr lang="en-US" dirty="0" smtClean="0"/>
              <a:t>, [{</a:t>
            </a:r>
            <a:r>
              <a:rPr lang="en-US" dirty="0" err="1" smtClean="0"/>
              <a:t>load_module</a:t>
            </a:r>
            <a:r>
              <a:rPr lang="en-US" dirty="0" smtClean="0"/>
              <a:t>,</a:t>
            </a:r>
            <a:r>
              <a:rPr lang="en-US" dirty="0" smtClean="0"/>
              <a:t> mega, </a:t>
            </a:r>
            <a:r>
              <a:rPr lang="en-US" dirty="0" smtClean="0"/>
              <a:t>[ch3]}]}]</a:t>
            </a:r>
          </a:p>
          <a:p>
            <a:r>
              <a:rPr lang="en-US" dirty="0" smtClean="0"/>
              <a:t>}.</a:t>
            </a:r>
          </a:p>
          <a:p>
            <a:endParaRPr lang="en-US" dirty="0"/>
          </a:p>
        </p:txBody>
      </p:sp>
      <p:cxnSp>
        <p:nvCxnSpPr>
          <p:cNvPr id="27" name="Straight Connector 26"/>
          <p:cNvCxnSpPr>
            <a:stCxn id="22" idx="0"/>
          </p:cNvCxnSpPr>
          <p:nvPr/>
        </p:nvCxnSpPr>
        <p:spPr>
          <a:xfrm rot="5400000" flipH="1" flipV="1">
            <a:off x="1524811" y="2815404"/>
            <a:ext cx="3239526" cy="1635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062401" y="4312164"/>
            <a:ext cx="5319599" cy="1779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962400" y="2013467"/>
            <a:ext cx="4419600" cy="22986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6" name="Picture 5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2138402"/>
            <a:ext cx="800100" cy="660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55408" y="22331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  <p:pic>
        <p:nvPicPr>
          <p:cNvPr id="5" name="Picture 4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3429000"/>
            <a:ext cx="800100" cy="66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5408" y="3523734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ebin</a:t>
            </a:r>
            <a:endParaRPr lang="en-US" dirty="0"/>
          </a:p>
        </p:txBody>
      </p:sp>
      <p:pic>
        <p:nvPicPr>
          <p:cNvPr id="8" name="Picture 7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81" y="1478002"/>
            <a:ext cx="800100" cy="660400"/>
          </a:xfrm>
          <a:prstGeom prst="rect">
            <a:avLst/>
          </a:prstGeom>
        </p:spPr>
      </p:pic>
      <p:cxnSp>
        <p:nvCxnSpPr>
          <p:cNvPr id="11" name="Shape 10"/>
          <p:cNvCxnSpPr>
            <a:stCxn id="8" idx="2"/>
            <a:endCxn id="6" idx="1"/>
          </p:cNvCxnSpPr>
          <p:nvPr/>
        </p:nvCxnSpPr>
        <p:spPr>
          <a:xfrm rot="16200000" flipH="1">
            <a:off x="836456" y="2103477"/>
            <a:ext cx="330200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8" idx="2"/>
            <a:endCxn id="5" idx="1"/>
          </p:cNvCxnSpPr>
          <p:nvPr/>
        </p:nvCxnSpPr>
        <p:spPr>
          <a:xfrm rot="16200000" flipH="1">
            <a:off x="191157" y="2748776"/>
            <a:ext cx="1620798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851" y="3893066"/>
            <a:ext cx="951848" cy="838195"/>
          </a:xfrm>
        </p:spPr>
      </p:pic>
      <p:sp>
        <p:nvSpPr>
          <p:cNvPr id="12" name="TextBox 11"/>
          <p:cNvSpPr txBox="1"/>
          <p:nvPr/>
        </p:nvSpPr>
        <p:spPr>
          <a:xfrm>
            <a:off x="1847851" y="4731261"/>
            <a:ext cx="9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foo.app</a:t>
            </a:r>
            <a:endParaRPr lang="en-US" dirty="0"/>
          </a:p>
        </p:txBody>
      </p:sp>
      <p:cxnSp>
        <p:nvCxnSpPr>
          <p:cNvPr id="15" name="Shape 14"/>
          <p:cNvCxnSpPr>
            <a:stCxn id="5" idx="2"/>
            <a:endCxn id="10" idx="1"/>
          </p:cNvCxnSpPr>
          <p:nvPr/>
        </p:nvCxnSpPr>
        <p:spPr>
          <a:xfrm rot="16200000" flipH="1">
            <a:off x="1613359" y="4077672"/>
            <a:ext cx="222764" cy="2462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753" y="1644134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foo-0.1.0</a:t>
            </a:r>
            <a:endParaRPr lang="en-US" dirty="0"/>
          </a:p>
        </p:txBody>
      </p:sp>
      <p:pic>
        <p:nvPicPr>
          <p:cNvPr id="22" name="Content Placeholder 4" descr="awesomeerlangcod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824" y="5252993"/>
            <a:ext cx="951848" cy="8381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50824" y="6091188"/>
            <a:ext cx="121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foo.appup</a:t>
            </a:r>
            <a:endParaRPr lang="en-US" dirty="0"/>
          </a:p>
        </p:txBody>
      </p:sp>
      <p:cxnSp>
        <p:nvCxnSpPr>
          <p:cNvPr id="24" name="Shape 23"/>
          <p:cNvCxnSpPr>
            <a:stCxn id="5" idx="2"/>
            <a:endCxn id="22" idx="1"/>
          </p:cNvCxnSpPr>
          <p:nvPr/>
        </p:nvCxnSpPr>
        <p:spPr>
          <a:xfrm rot="16200000" flipH="1">
            <a:off x="934882" y="4756148"/>
            <a:ext cx="1582691" cy="2491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47423" y="2281872"/>
            <a:ext cx="43345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{“0.1.0"</a:t>
            </a:r>
            <a:r>
              <a:rPr lang="en-US" dirty="0" smtClean="0"/>
              <a:t>,</a:t>
            </a:r>
          </a:p>
          <a:p>
            <a:r>
              <a:rPr lang="en-US" dirty="0" smtClean="0"/>
              <a:t> [</a:t>
            </a:r>
            <a:r>
              <a:rPr lang="en-US" dirty="0" smtClean="0"/>
              <a:t>{“0.0.0"</a:t>
            </a:r>
            <a:r>
              <a:rPr lang="en-US" dirty="0" smtClean="0"/>
              <a:t>, [{</a:t>
            </a:r>
            <a:r>
              <a:rPr lang="en-US" dirty="0" err="1" smtClean="0"/>
              <a:t>load_module</a:t>
            </a:r>
            <a:r>
              <a:rPr lang="en-US" dirty="0" smtClean="0"/>
              <a:t>,</a:t>
            </a:r>
            <a:r>
              <a:rPr lang="en-US" dirty="0" smtClean="0"/>
              <a:t> mega, </a:t>
            </a:r>
            <a:r>
              <a:rPr lang="en-US" dirty="0" smtClean="0"/>
              <a:t>[ch3]}]}],</a:t>
            </a:r>
          </a:p>
          <a:p>
            <a:r>
              <a:rPr lang="en-US" dirty="0" smtClean="0"/>
              <a:t> [</a:t>
            </a:r>
            <a:r>
              <a:rPr lang="en-US" dirty="0" smtClean="0"/>
              <a:t>{“0.0.0"</a:t>
            </a:r>
            <a:r>
              <a:rPr lang="en-US" dirty="0" smtClean="0"/>
              <a:t>, [{</a:t>
            </a:r>
            <a:r>
              <a:rPr lang="en-US" dirty="0" err="1" smtClean="0"/>
              <a:t>load_module</a:t>
            </a:r>
            <a:r>
              <a:rPr lang="en-US" dirty="0" smtClean="0"/>
              <a:t>,</a:t>
            </a:r>
            <a:r>
              <a:rPr lang="en-US" dirty="0" smtClean="0"/>
              <a:t> mega, </a:t>
            </a:r>
            <a:r>
              <a:rPr lang="en-US" dirty="0" smtClean="0"/>
              <a:t>[ch3]}]}]</a:t>
            </a:r>
          </a:p>
          <a:p>
            <a:r>
              <a:rPr lang="en-US" dirty="0" smtClean="0"/>
              <a:t>}.</a:t>
            </a:r>
          </a:p>
          <a:p>
            <a:endParaRPr lang="en-US" dirty="0"/>
          </a:p>
        </p:txBody>
      </p:sp>
      <p:cxnSp>
        <p:nvCxnSpPr>
          <p:cNvPr id="27" name="Straight Connector 26"/>
          <p:cNvCxnSpPr>
            <a:stCxn id="22" idx="0"/>
          </p:cNvCxnSpPr>
          <p:nvPr/>
        </p:nvCxnSpPr>
        <p:spPr>
          <a:xfrm rot="5400000" flipH="1" flipV="1">
            <a:off x="1524811" y="2815404"/>
            <a:ext cx="3239526" cy="1635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062401" y="4312164"/>
            <a:ext cx="5319599" cy="1779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95800" y="5567968"/>
            <a:ext cx="428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DSL Upgrade Commands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5105400" y="2633702"/>
            <a:ext cx="3276600" cy="566698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95800" y="5613390"/>
            <a:ext cx="4282618" cy="477798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6" name="Picture 5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2138402"/>
            <a:ext cx="800100" cy="660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55408" y="22331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  <p:pic>
        <p:nvPicPr>
          <p:cNvPr id="5" name="Picture 4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81" y="3429000"/>
            <a:ext cx="800100" cy="66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5408" y="3523734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ebin</a:t>
            </a:r>
            <a:endParaRPr lang="en-US" dirty="0"/>
          </a:p>
        </p:txBody>
      </p:sp>
      <p:pic>
        <p:nvPicPr>
          <p:cNvPr id="8" name="Picture 7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81" y="1478002"/>
            <a:ext cx="800100" cy="660400"/>
          </a:xfrm>
          <a:prstGeom prst="rect">
            <a:avLst/>
          </a:prstGeom>
        </p:spPr>
      </p:pic>
      <p:cxnSp>
        <p:nvCxnSpPr>
          <p:cNvPr id="11" name="Shape 10"/>
          <p:cNvCxnSpPr>
            <a:stCxn id="8" idx="2"/>
            <a:endCxn id="6" idx="1"/>
          </p:cNvCxnSpPr>
          <p:nvPr/>
        </p:nvCxnSpPr>
        <p:spPr>
          <a:xfrm rot="16200000" flipH="1">
            <a:off x="836456" y="2103477"/>
            <a:ext cx="330200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8" idx="2"/>
            <a:endCxn id="5" idx="1"/>
          </p:cNvCxnSpPr>
          <p:nvPr/>
        </p:nvCxnSpPr>
        <p:spPr>
          <a:xfrm rot="16200000" flipH="1">
            <a:off x="191157" y="2748776"/>
            <a:ext cx="1620798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851" y="3893066"/>
            <a:ext cx="951848" cy="838195"/>
          </a:xfrm>
        </p:spPr>
      </p:pic>
      <p:sp>
        <p:nvSpPr>
          <p:cNvPr id="12" name="TextBox 11"/>
          <p:cNvSpPr txBox="1"/>
          <p:nvPr/>
        </p:nvSpPr>
        <p:spPr>
          <a:xfrm>
            <a:off x="1847851" y="4731261"/>
            <a:ext cx="9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foo.app</a:t>
            </a:r>
            <a:endParaRPr lang="en-US" dirty="0"/>
          </a:p>
        </p:txBody>
      </p:sp>
      <p:cxnSp>
        <p:nvCxnSpPr>
          <p:cNvPr id="15" name="Shape 14"/>
          <p:cNvCxnSpPr>
            <a:stCxn id="5" idx="2"/>
            <a:endCxn id="10" idx="1"/>
          </p:cNvCxnSpPr>
          <p:nvPr/>
        </p:nvCxnSpPr>
        <p:spPr>
          <a:xfrm rot="16200000" flipH="1">
            <a:off x="1613359" y="4077672"/>
            <a:ext cx="222764" cy="2462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753" y="1644134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foo-0.1.0</a:t>
            </a:r>
            <a:endParaRPr lang="en-US" dirty="0"/>
          </a:p>
        </p:txBody>
      </p:sp>
      <p:pic>
        <p:nvPicPr>
          <p:cNvPr id="22" name="Content Placeholder 4" descr="awesomeerlangcod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824" y="5252993"/>
            <a:ext cx="951848" cy="8381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50824" y="6091188"/>
            <a:ext cx="121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foo.appup</a:t>
            </a:r>
            <a:endParaRPr lang="en-US" dirty="0"/>
          </a:p>
        </p:txBody>
      </p:sp>
      <p:cxnSp>
        <p:nvCxnSpPr>
          <p:cNvPr id="24" name="Shape 23"/>
          <p:cNvCxnSpPr>
            <a:stCxn id="5" idx="2"/>
            <a:endCxn id="22" idx="1"/>
          </p:cNvCxnSpPr>
          <p:nvPr/>
        </p:nvCxnSpPr>
        <p:spPr>
          <a:xfrm rot="16200000" flipH="1">
            <a:off x="934882" y="4756148"/>
            <a:ext cx="1582691" cy="2491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0" y="1734234"/>
            <a:ext cx="6111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do I launch my software</a:t>
            </a:r>
            <a:endParaRPr lang="en-US" sz="3600" dirty="0"/>
          </a:p>
        </p:txBody>
      </p:sp>
      <p:pic>
        <p:nvPicPr>
          <p:cNvPr id="7" name="Picture 6" descr="question-mark[1]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730500"/>
            <a:ext cx="1905000" cy="2006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8" name="Picture 7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81" y="1478002"/>
            <a:ext cx="800100" cy="660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8753" y="1644134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dirty="0" smtClean="0"/>
              <a:t>oo-0.1.0</a:t>
            </a:r>
            <a:endParaRPr lang="en-US" dirty="0"/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8" name="Picture 7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53" y="1602938"/>
            <a:ext cx="800100" cy="660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96025" y="1769070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dirty="0" smtClean="0"/>
              <a:t>oo-0.1.0</a:t>
            </a:r>
            <a:endParaRPr lang="en-US" dirty="0"/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8" name="Picture 7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5" y="1769070"/>
            <a:ext cx="800100" cy="660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43297" y="1935202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dirty="0" smtClean="0"/>
              <a:t>oo-0.1.0</a:t>
            </a:r>
            <a:endParaRPr lang="en-US" dirty="0"/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8" name="Picture 7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02" y="1935202"/>
            <a:ext cx="800100" cy="660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96074" y="2101334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dirty="0" smtClean="0"/>
              <a:t>oo-0.1.0</a:t>
            </a:r>
            <a:endParaRPr lang="en-US" dirty="0"/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8" name="Picture 7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02" y="1935202"/>
            <a:ext cx="800100" cy="660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96074" y="2101334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dirty="0" smtClean="0"/>
              <a:t>oo-0.1.0</a:t>
            </a:r>
            <a:endParaRPr lang="en-US" dirty="0"/>
          </a:p>
        </p:txBody>
      </p:sp>
      <p:pic>
        <p:nvPicPr>
          <p:cNvPr id="5" name="Picture 4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01" y="2923064"/>
            <a:ext cx="800100" cy="66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6073" y="3089196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 smtClean="0"/>
              <a:t>ar-0.2.1</a:t>
            </a:r>
            <a:endParaRPr lang="en-US" dirty="0"/>
          </a:p>
        </p:txBody>
      </p:sp>
      <p:pic>
        <p:nvPicPr>
          <p:cNvPr id="7" name="Picture 6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74" y="1417638"/>
            <a:ext cx="800100" cy="660400"/>
          </a:xfrm>
          <a:prstGeom prst="rect">
            <a:avLst/>
          </a:prstGeom>
        </p:spPr>
      </p:pic>
      <p:cxnSp>
        <p:nvCxnSpPr>
          <p:cNvPr id="10" name="Shape 9"/>
          <p:cNvCxnSpPr>
            <a:stCxn id="7" idx="2"/>
            <a:endCxn id="8" idx="1"/>
          </p:cNvCxnSpPr>
          <p:nvPr/>
        </p:nvCxnSpPr>
        <p:spPr>
          <a:xfrm rot="16200000" flipH="1">
            <a:off x="728731" y="2045331"/>
            <a:ext cx="187364" cy="25277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7" idx="2"/>
            <a:endCxn id="5" idx="1"/>
          </p:cNvCxnSpPr>
          <p:nvPr/>
        </p:nvCxnSpPr>
        <p:spPr>
          <a:xfrm rot="16200000" flipH="1">
            <a:off x="234799" y="2539262"/>
            <a:ext cx="1175226" cy="25277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217" y="1565870"/>
            <a:ext cx="41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</a:t>
            </a:r>
            <a:endParaRPr lang="en-US" dirty="0"/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8" name="Picture 7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02" y="1935202"/>
            <a:ext cx="800100" cy="660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96074" y="2101334"/>
            <a:ext cx="109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dirty="0" smtClean="0"/>
              <a:t>oo-0.1.0</a:t>
            </a:r>
            <a:endParaRPr lang="en-US" dirty="0"/>
          </a:p>
        </p:txBody>
      </p:sp>
      <p:pic>
        <p:nvPicPr>
          <p:cNvPr id="5" name="Picture 4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01" y="2923064"/>
            <a:ext cx="800100" cy="66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6073" y="3089196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 smtClean="0"/>
              <a:t>ar-0.2.1</a:t>
            </a:r>
            <a:endParaRPr lang="en-US" dirty="0"/>
          </a:p>
        </p:txBody>
      </p:sp>
      <p:pic>
        <p:nvPicPr>
          <p:cNvPr id="7" name="Picture 6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74" y="1417638"/>
            <a:ext cx="800100" cy="660400"/>
          </a:xfrm>
          <a:prstGeom prst="rect">
            <a:avLst/>
          </a:prstGeom>
        </p:spPr>
      </p:pic>
      <p:cxnSp>
        <p:nvCxnSpPr>
          <p:cNvPr id="10" name="Shape 9"/>
          <p:cNvCxnSpPr>
            <a:stCxn id="7" idx="2"/>
            <a:endCxn id="8" idx="1"/>
          </p:cNvCxnSpPr>
          <p:nvPr/>
        </p:nvCxnSpPr>
        <p:spPr>
          <a:xfrm rot="16200000" flipH="1">
            <a:off x="728731" y="2045331"/>
            <a:ext cx="187364" cy="25277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7" idx="2"/>
            <a:endCxn id="5" idx="1"/>
          </p:cNvCxnSpPr>
          <p:nvPr/>
        </p:nvCxnSpPr>
        <p:spPr>
          <a:xfrm rot="16200000" flipH="1">
            <a:off x="234799" y="2539262"/>
            <a:ext cx="1175226" cy="25277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02" y="3920530"/>
            <a:ext cx="800100" cy="660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96074" y="4086662"/>
            <a:ext cx="114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 smtClean="0"/>
              <a:t>az-1.3.4</a:t>
            </a:r>
            <a:endParaRPr lang="en-US" dirty="0"/>
          </a:p>
        </p:txBody>
      </p:sp>
      <p:cxnSp>
        <p:nvCxnSpPr>
          <p:cNvPr id="15" name="Elbow Connector 14"/>
          <p:cNvCxnSpPr>
            <a:stCxn id="7" idx="2"/>
            <a:endCxn id="11" idx="1"/>
          </p:cNvCxnSpPr>
          <p:nvPr/>
        </p:nvCxnSpPr>
        <p:spPr>
          <a:xfrm rot="16200000" flipH="1">
            <a:off x="-263933" y="3037995"/>
            <a:ext cx="2172692" cy="25277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8217" y="1565870"/>
            <a:ext cx="41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7" name="Picture 6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74" y="1417638"/>
            <a:ext cx="800100" cy="660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88217" y="1565870"/>
            <a:ext cx="41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</a:t>
            </a:r>
            <a:endParaRPr lang="en-US" dirty="0"/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7" name="Picture 6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78" y="1605002"/>
            <a:ext cx="800100" cy="660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6021" y="1753234"/>
            <a:ext cx="41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</a:t>
            </a:r>
            <a:endParaRPr lang="en-US" dirty="0"/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7" name="Picture 6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1" y="1753234"/>
            <a:ext cx="800100" cy="660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88264" y="1901466"/>
            <a:ext cx="41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</a:t>
            </a:r>
            <a:endParaRPr lang="en-US" dirty="0"/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7" name="Picture 6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07" y="2049698"/>
            <a:ext cx="800100" cy="660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72750" y="2197930"/>
            <a:ext cx="41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</a:t>
            </a:r>
            <a:endParaRPr lang="en-US" dirty="0"/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0" y="1734234"/>
            <a:ext cx="6111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do I launch my software</a:t>
            </a:r>
            <a:endParaRPr lang="en-US" sz="3600" dirty="0"/>
          </a:p>
        </p:txBody>
      </p:sp>
      <p:pic>
        <p:nvPicPr>
          <p:cNvPr id="7" name="Picture 6" descr="question-mark[1]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730500"/>
            <a:ext cx="1905000" cy="2006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0" y="5163234"/>
            <a:ext cx="2185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 to EC2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7" name="Picture 6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07" y="2049698"/>
            <a:ext cx="800100" cy="660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72750" y="2197930"/>
            <a:ext cx="41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</a:t>
            </a:r>
            <a:endParaRPr lang="en-US" dirty="0"/>
          </a:p>
        </p:txBody>
      </p:sp>
      <p:pic>
        <p:nvPicPr>
          <p:cNvPr id="5" name="Picture 4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07" y="1389298"/>
            <a:ext cx="800100" cy="660400"/>
          </a:xfrm>
          <a:prstGeom prst="rect">
            <a:avLst/>
          </a:prstGeom>
        </p:spPr>
      </p:pic>
      <p:cxnSp>
        <p:nvCxnSpPr>
          <p:cNvPr id="8" name="Shape 7"/>
          <p:cNvCxnSpPr>
            <a:stCxn id="5" idx="2"/>
            <a:endCxn id="7" idx="1"/>
          </p:cNvCxnSpPr>
          <p:nvPr/>
        </p:nvCxnSpPr>
        <p:spPr>
          <a:xfrm rot="16200000" flipH="1">
            <a:off x="715382" y="2014773"/>
            <a:ext cx="330200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07" y="3048000"/>
            <a:ext cx="800100" cy="66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2750" y="3196232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releases</a:t>
            </a:r>
            <a:endParaRPr lang="en-US" dirty="0"/>
          </a:p>
        </p:txBody>
      </p:sp>
      <p:cxnSp>
        <p:nvCxnSpPr>
          <p:cNvPr id="12" name="Shape 11"/>
          <p:cNvCxnSpPr>
            <a:stCxn id="5" idx="2"/>
            <a:endCxn id="9" idx="1"/>
          </p:cNvCxnSpPr>
          <p:nvPr/>
        </p:nvCxnSpPr>
        <p:spPr>
          <a:xfrm rot="16200000" flipH="1">
            <a:off x="216231" y="2513924"/>
            <a:ext cx="1328502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7" name="Picture 6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07" y="2049698"/>
            <a:ext cx="800100" cy="660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72750" y="2197930"/>
            <a:ext cx="41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</a:t>
            </a:r>
            <a:endParaRPr lang="en-US" dirty="0"/>
          </a:p>
        </p:txBody>
      </p:sp>
      <p:pic>
        <p:nvPicPr>
          <p:cNvPr id="5" name="Picture 4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07" y="1389298"/>
            <a:ext cx="800100" cy="660400"/>
          </a:xfrm>
          <a:prstGeom prst="rect">
            <a:avLst/>
          </a:prstGeom>
        </p:spPr>
      </p:pic>
      <p:cxnSp>
        <p:nvCxnSpPr>
          <p:cNvPr id="8" name="Shape 7"/>
          <p:cNvCxnSpPr>
            <a:stCxn id="5" idx="2"/>
            <a:endCxn id="7" idx="1"/>
          </p:cNvCxnSpPr>
          <p:nvPr/>
        </p:nvCxnSpPr>
        <p:spPr>
          <a:xfrm rot="16200000" flipH="1">
            <a:off x="715382" y="2014773"/>
            <a:ext cx="330200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07" y="3048000"/>
            <a:ext cx="800100" cy="66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2750" y="3196232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releases</a:t>
            </a:r>
            <a:endParaRPr lang="en-US" dirty="0"/>
          </a:p>
        </p:txBody>
      </p:sp>
      <p:cxnSp>
        <p:nvCxnSpPr>
          <p:cNvPr id="12" name="Shape 11"/>
          <p:cNvCxnSpPr>
            <a:stCxn id="5" idx="2"/>
            <a:endCxn id="9" idx="1"/>
          </p:cNvCxnSpPr>
          <p:nvPr/>
        </p:nvCxnSpPr>
        <p:spPr>
          <a:xfrm rot="16200000" flipH="1">
            <a:off x="216231" y="2513924"/>
            <a:ext cx="1328502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61" y="4038600"/>
            <a:ext cx="800100" cy="660400"/>
          </a:xfrm>
          <a:prstGeom prst="rect">
            <a:avLst/>
          </a:prstGeom>
        </p:spPr>
      </p:pic>
      <p:cxnSp>
        <p:nvCxnSpPr>
          <p:cNvPr id="14" name="Shape 13"/>
          <p:cNvCxnSpPr>
            <a:stCxn id="9" idx="2"/>
            <a:endCxn id="11" idx="1"/>
          </p:cNvCxnSpPr>
          <p:nvPr/>
        </p:nvCxnSpPr>
        <p:spPr>
          <a:xfrm rot="16200000" flipH="1">
            <a:off x="1254259" y="3934698"/>
            <a:ext cx="660400" cy="2078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80607" y="4184134"/>
            <a:ext cx="6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0.4.5</a:t>
            </a:r>
            <a:endParaRPr lang="en-US" dirty="0"/>
          </a:p>
        </p:txBody>
      </p:sp>
      <p:pic>
        <p:nvPicPr>
          <p:cNvPr id="13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9913" y="4699000"/>
            <a:ext cx="951848" cy="838195"/>
          </a:xfrm>
        </p:spPr>
      </p:pic>
      <p:cxnSp>
        <p:nvCxnSpPr>
          <p:cNvPr id="17" name="Shape 16"/>
          <p:cNvCxnSpPr>
            <a:stCxn id="11" idx="2"/>
            <a:endCxn id="13" idx="1"/>
          </p:cNvCxnSpPr>
          <p:nvPr/>
        </p:nvCxnSpPr>
        <p:spPr>
          <a:xfrm rot="16200000" flipH="1">
            <a:off x="1999613" y="4787798"/>
            <a:ext cx="419098" cy="24150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29913" y="5537195"/>
            <a:ext cx="85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zzz.rel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962400" y="2013467"/>
            <a:ext cx="4419600" cy="22986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7" name="Picture 6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07" y="2049698"/>
            <a:ext cx="800100" cy="660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72750" y="2197930"/>
            <a:ext cx="41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</a:t>
            </a:r>
            <a:endParaRPr lang="en-US" dirty="0"/>
          </a:p>
        </p:txBody>
      </p:sp>
      <p:pic>
        <p:nvPicPr>
          <p:cNvPr id="5" name="Picture 4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07" y="1389298"/>
            <a:ext cx="800100" cy="660400"/>
          </a:xfrm>
          <a:prstGeom prst="rect">
            <a:avLst/>
          </a:prstGeom>
        </p:spPr>
      </p:pic>
      <p:cxnSp>
        <p:nvCxnSpPr>
          <p:cNvPr id="8" name="Shape 7"/>
          <p:cNvCxnSpPr>
            <a:stCxn id="5" idx="2"/>
            <a:endCxn id="7" idx="1"/>
          </p:cNvCxnSpPr>
          <p:nvPr/>
        </p:nvCxnSpPr>
        <p:spPr>
          <a:xfrm rot="16200000" flipH="1">
            <a:off x="715382" y="2014773"/>
            <a:ext cx="330200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07" y="3048000"/>
            <a:ext cx="800100" cy="66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2750" y="3196232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releases</a:t>
            </a:r>
            <a:endParaRPr lang="en-US" dirty="0"/>
          </a:p>
        </p:txBody>
      </p:sp>
      <p:cxnSp>
        <p:nvCxnSpPr>
          <p:cNvPr id="12" name="Shape 11"/>
          <p:cNvCxnSpPr>
            <a:stCxn id="5" idx="2"/>
            <a:endCxn id="9" idx="1"/>
          </p:cNvCxnSpPr>
          <p:nvPr/>
        </p:nvCxnSpPr>
        <p:spPr>
          <a:xfrm rot="16200000" flipH="1">
            <a:off x="216231" y="2513924"/>
            <a:ext cx="1328502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61" y="4038600"/>
            <a:ext cx="800100" cy="660400"/>
          </a:xfrm>
          <a:prstGeom prst="rect">
            <a:avLst/>
          </a:prstGeom>
        </p:spPr>
      </p:pic>
      <p:cxnSp>
        <p:nvCxnSpPr>
          <p:cNvPr id="14" name="Shape 13"/>
          <p:cNvCxnSpPr>
            <a:stCxn id="9" idx="2"/>
            <a:endCxn id="11" idx="1"/>
          </p:cNvCxnSpPr>
          <p:nvPr/>
        </p:nvCxnSpPr>
        <p:spPr>
          <a:xfrm rot="16200000" flipH="1">
            <a:off x="1254259" y="3934698"/>
            <a:ext cx="660400" cy="2078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80607" y="4184134"/>
            <a:ext cx="6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0.4.5</a:t>
            </a:r>
            <a:endParaRPr lang="en-US" dirty="0"/>
          </a:p>
        </p:txBody>
      </p:sp>
      <p:pic>
        <p:nvPicPr>
          <p:cNvPr id="13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9913" y="4699000"/>
            <a:ext cx="951848" cy="838195"/>
          </a:xfrm>
        </p:spPr>
      </p:pic>
      <p:cxnSp>
        <p:nvCxnSpPr>
          <p:cNvPr id="17" name="Shape 16"/>
          <p:cNvCxnSpPr>
            <a:stCxn id="11" idx="2"/>
            <a:endCxn id="13" idx="1"/>
          </p:cNvCxnSpPr>
          <p:nvPr/>
        </p:nvCxnSpPr>
        <p:spPr>
          <a:xfrm rot="16200000" flipH="1">
            <a:off x="1999613" y="4787798"/>
            <a:ext cx="419098" cy="24150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29913" y="5537195"/>
            <a:ext cx="85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zzz.rel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43400" y="2152809"/>
            <a:ext cx="25256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{release,</a:t>
            </a:r>
            <a:r>
              <a:rPr lang="en-US" dirty="0" smtClean="0"/>
              <a:t>{”zzz"</a:t>
            </a:r>
            <a:r>
              <a:rPr lang="en-US" dirty="0" smtClean="0"/>
              <a:t>,"</a:t>
            </a:r>
            <a:r>
              <a:rPr lang="en-US" dirty="0" smtClean="0"/>
              <a:t>0.4.5"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       {erts,"5.5.5"},</a:t>
            </a:r>
          </a:p>
          <a:p>
            <a:r>
              <a:rPr lang="en-US" dirty="0" smtClean="0"/>
              <a:t>         [{kernel,"2.11.4"},</a:t>
            </a:r>
          </a:p>
          <a:p>
            <a:r>
              <a:rPr lang="en-US" dirty="0" smtClean="0"/>
              <a:t>          {stdlib,"1.14.4"},</a:t>
            </a:r>
          </a:p>
          <a:p>
            <a:r>
              <a:rPr lang="en-US" dirty="0" smtClean="0"/>
              <a:t>          </a:t>
            </a:r>
            <a:r>
              <a:rPr lang="en-US" dirty="0" smtClean="0"/>
              <a:t>{foo,</a:t>
            </a:r>
            <a:r>
              <a:rPr lang="en-US" dirty="0" smtClean="0"/>
              <a:t>"0.1.0"},</a:t>
            </a:r>
          </a:p>
          <a:p>
            <a:r>
              <a:rPr lang="en-US" dirty="0" smtClean="0"/>
              <a:t>          </a:t>
            </a:r>
            <a:r>
              <a:rPr lang="en-US" dirty="0" smtClean="0"/>
              <a:t>{bar,”0.2.1"</a:t>
            </a:r>
            <a:r>
              <a:rPr lang="en-US" dirty="0" smtClean="0"/>
              <a:t>}]}.</a:t>
            </a:r>
          </a:p>
          <a:p>
            <a:endParaRPr lang="en-US" dirty="0"/>
          </a:p>
        </p:txBody>
      </p:sp>
      <p:cxnSp>
        <p:nvCxnSpPr>
          <p:cNvPr id="23" name="Straight Connector 22"/>
          <p:cNvCxnSpPr>
            <a:stCxn id="13" idx="0"/>
          </p:cNvCxnSpPr>
          <p:nvPr/>
        </p:nvCxnSpPr>
        <p:spPr>
          <a:xfrm rot="5400000" flipH="1" flipV="1">
            <a:off x="2059467" y="2796068"/>
            <a:ext cx="2649302" cy="1156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3"/>
          </p:cNvCxnSpPr>
          <p:nvPr/>
        </p:nvCxnSpPr>
        <p:spPr>
          <a:xfrm flipV="1">
            <a:off x="3281761" y="4312165"/>
            <a:ext cx="5100239" cy="805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7" name="Picture 6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07" y="2049698"/>
            <a:ext cx="800100" cy="660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72750" y="2197930"/>
            <a:ext cx="41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</a:t>
            </a:r>
            <a:endParaRPr lang="en-US" dirty="0"/>
          </a:p>
        </p:txBody>
      </p:sp>
      <p:pic>
        <p:nvPicPr>
          <p:cNvPr id="5" name="Picture 4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07" y="1389298"/>
            <a:ext cx="800100" cy="660400"/>
          </a:xfrm>
          <a:prstGeom prst="rect">
            <a:avLst/>
          </a:prstGeom>
        </p:spPr>
      </p:pic>
      <p:cxnSp>
        <p:nvCxnSpPr>
          <p:cNvPr id="8" name="Shape 7"/>
          <p:cNvCxnSpPr>
            <a:stCxn id="5" idx="2"/>
            <a:endCxn id="7" idx="1"/>
          </p:cNvCxnSpPr>
          <p:nvPr/>
        </p:nvCxnSpPr>
        <p:spPr>
          <a:xfrm rot="16200000" flipH="1">
            <a:off x="715382" y="2014773"/>
            <a:ext cx="330200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07" y="3048000"/>
            <a:ext cx="800100" cy="66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2750" y="3196232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releases</a:t>
            </a:r>
            <a:endParaRPr lang="en-US" dirty="0"/>
          </a:p>
        </p:txBody>
      </p:sp>
      <p:cxnSp>
        <p:nvCxnSpPr>
          <p:cNvPr id="12" name="Shape 11"/>
          <p:cNvCxnSpPr>
            <a:stCxn id="5" idx="2"/>
            <a:endCxn id="9" idx="1"/>
          </p:cNvCxnSpPr>
          <p:nvPr/>
        </p:nvCxnSpPr>
        <p:spPr>
          <a:xfrm rot="16200000" flipH="1">
            <a:off x="216231" y="2513924"/>
            <a:ext cx="1328502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61" y="4038600"/>
            <a:ext cx="800100" cy="660400"/>
          </a:xfrm>
          <a:prstGeom prst="rect">
            <a:avLst/>
          </a:prstGeom>
        </p:spPr>
      </p:pic>
      <p:cxnSp>
        <p:nvCxnSpPr>
          <p:cNvPr id="14" name="Shape 13"/>
          <p:cNvCxnSpPr>
            <a:stCxn id="9" idx="2"/>
            <a:endCxn id="11" idx="1"/>
          </p:cNvCxnSpPr>
          <p:nvPr/>
        </p:nvCxnSpPr>
        <p:spPr>
          <a:xfrm rot="16200000" flipH="1">
            <a:off x="1254259" y="3934698"/>
            <a:ext cx="660400" cy="2078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80607" y="4184134"/>
            <a:ext cx="6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0.4.5</a:t>
            </a:r>
            <a:endParaRPr lang="en-US" dirty="0"/>
          </a:p>
        </p:txBody>
      </p:sp>
      <p:pic>
        <p:nvPicPr>
          <p:cNvPr id="13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9913" y="4699000"/>
            <a:ext cx="951848" cy="838195"/>
          </a:xfrm>
        </p:spPr>
      </p:pic>
      <p:cxnSp>
        <p:nvCxnSpPr>
          <p:cNvPr id="17" name="Shape 16"/>
          <p:cNvCxnSpPr>
            <a:stCxn id="11" idx="2"/>
            <a:endCxn id="13" idx="1"/>
          </p:cNvCxnSpPr>
          <p:nvPr/>
        </p:nvCxnSpPr>
        <p:spPr>
          <a:xfrm rot="16200000" flipH="1">
            <a:off x="1999613" y="4787798"/>
            <a:ext cx="419098" cy="24150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29913" y="5537195"/>
            <a:ext cx="85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zzz.rel</a:t>
            </a:r>
            <a:endParaRPr lang="en-US" dirty="0"/>
          </a:p>
        </p:txBody>
      </p:sp>
      <p:pic>
        <p:nvPicPr>
          <p:cNvPr id="16" name="Content Placeholder 4" descr="awesomeerlangcod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699000"/>
            <a:ext cx="951848" cy="8381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724400" y="5537195"/>
            <a:ext cx="114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zzz.script</a:t>
            </a:r>
            <a:endParaRPr lang="en-US" dirty="0"/>
          </a:p>
        </p:txBody>
      </p:sp>
      <p:cxnSp>
        <p:nvCxnSpPr>
          <p:cNvPr id="22" name="Straight Connector 21"/>
          <p:cNvCxnSpPr>
            <a:stCxn id="13" idx="3"/>
            <a:endCxn id="16" idx="1"/>
          </p:cNvCxnSpPr>
          <p:nvPr/>
        </p:nvCxnSpPr>
        <p:spPr>
          <a:xfrm>
            <a:off x="3281761" y="5118098"/>
            <a:ext cx="1442639" cy="1588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70632" y="2242125"/>
            <a:ext cx="42161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applications to start</a:t>
            </a:r>
          </a:p>
          <a:p>
            <a:r>
              <a:rPr lang="en-US" sz="2800" dirty="0" smtClean="0"/>
              <a:t>The order to start them</a:t>
            </a:r>
            <a:endParaRPr lang="en-US" sz="2800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4461242" y="2049698"/>
            <a:ext cx="4225557" cy="1328502"/>
          </a:xfrm>
          <a:prstGeom prst="wedgeRoundRectCallout">
            <a:avLst>
              <a:gd name="adj1" fmla="val -32782"/>
              <a:gd name="adj2" fmla="val 144374"/>
              <a:gd name="adj3" fmla="val 16667"/>
            </a:avLst>
          </a:prstGeom>
          <a:solidFill>
            <a:schemeClr val="bg2">
              <a:lumMod val="50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module is a unit of code.</a:t>
            </a:r>
          </a:p>
          <a:p>
            <a:r>
              <a:rPr lang="en-US" dirty="0" smtClean="0"/>
              <a:t>An application is a collection of modules.</a:t>
            </a:r>
          </a:p>
          <a:p>
            <a:pPr lvl="1"/>
            <a:r>
              <a:rPr lang="en-US" dirty="0" smtClean="0"/>
              <a:t>Defines how to start and stop.</a:t>
            </a:r>
          </a:p>
          <a:p>
            <a:pPr lvl="1"/>
            <a:r>
              <a:rPr lang="en-US" dirty="0" smtClean="0"/>
              <a:t>Defines how to upgrade/downgrade.</a:t>
            </a:r>
          </a:p>
          <a:p>
            <a:r>
              <a:rPr lang="en-US" dirty="0" smtClean="0"/>
              <a:t>A release is a </a:t>
            </a:r>
            <a:r>
              <a:rPr lang="en-US" dirty="0" smtClean="0"/>
              <a:t>collection of applications.</a:t>
            </a:r>
          </a:p>
          <a:p>
            <a:pPr lvl="1"/>
            <a:r>
              <a:rPr lang="en-US" dirty="0" smtClean="0"/>
              <a:t>Defines what constitutes the system.</a:t>
            </a:r>
          </a:p>
          <a:p>
            <a:pPr lvl="1"/>
            <a:r>
              <a:rPr lang="en-US" dirty="0" smtClean="0"/>
              <a:t>Defines how to start the system.</a:t>
            </a:r>
          </a:p>
          <a:p>
            <a:pPr lvl="1"/>
            <a:r>
              <a:rPr lang="en-US" dirty="0" smtClean="0"/>
              <a:t>Also can define upgrade/downgrade.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Erlang</a:t>
            </a:r>
            <a:r>
              <a:rPr lang="en-US" dirty="0" smtClean="0"/>
              <a:t>/OTP</a:t>
            </a:r>
            <a:r>
              <a:rPr lang="en-US" baseline="0" dirty="0" smtClean="0"/>
              <a:t> Launch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versioned applications together.</a:t>
            </a:r>
          </a:p>
          <a:p>
            <a:pPr lvl="1"/>
            <a:r>
              <a:rPr lang="en-US" b="1" dirty="0" smtClean="0"/>
              <a:t>Defines </a:t>
            </a:r>
            <a:r>
              <a:rPr lang="en-US" dirty="0" smtClean="0"/>
              <a:t>the new state of the system.</a:t>
            </a:r>
          </a:p>
          <a:p>
            <a:pPr lvl="1"/>
            <a:r>
              <a:rPr lang="en-US" baseline="0" dirty="0" smtClean="0"/>
              <a:t>Complete, not incremental.</a:t>
            </a:r>
          </a:p>
          <a:p>
            <a:pPr lvl="0"/>
            <a:r>
              <a:rPr lang="en-US" dirty="0" smtClean="0"/>
              <a:t>Create the release using OTP tools.</a:t>
            </a:r>
          </a:p>
          <a:p>
            <a:pPr lvl="0"/>
            <a:r>
              <a:rPr lang="en-US" dirty="0" smtClean="0"/>
              <a:t>Make the release accessible.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deployment </a:t>
            </a:r>
            <a:r>
              <a:rPr lang="en-US" dirty="0" smtClean="0"/>
              <a:t>problem.</a:t>
            </a:r>
          </a:p>
          <a:p>
            <a:pPr lvl="0"/>
            <a:r>
              <a:rPr lang="en-US" dirty="0" smtClean="0"/>
              <a:t>Upgrade using release handler tools.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Infrequent complete releases.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Heavy</a:t>
            </a:r>
            <a:r>
              <a:rPr lang="en-US" sz="4000" baseline="0" dirty="0" smtClean="0"/>
              <a:t> integrative QA.</a:t>
            </a:r>
            <a:endParaRPr lang="en-US" sz="4000" baseline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rtu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685800"/>
            <a:ext cx="5284682" cy="2642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Infrequent complete releases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Heavy</a:t>
            </a:r>
            <a:r>
              <a:rPr lang="en-US" sz="4000" baseline="0" dirty="0" smtClean="0"/>
              <a:t> integrative QA</a:t>
            </a:r>
            <a:endParaRPr lang="en-US" sz="4000" baseline="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914400"/>
            <a:ext cx="4800600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rtu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685800"/>
            <a:ext cx="5284682" cy="2642341"/>
          </a:xfrm>
          <a:prstGeom prst="rect">
            <a:avLst/>
          </a:prstGeom>
        </p:spPr>
      </p:pic>
      <p:pic>
        <p:nvPicPr>
          <p:cNvPr id="15" name="Picture 14" descr="increment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491529"/>
            <a:ext cx="3962400" cy="1673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Infrequent complete releases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Heavy</a:t>
            </a:r>
            <a:r>
              <a:rPr lang="en-US" sz="4000" baseline="0" dirty="0" smtClean="0"/>
              <a:t> integrative QA</a:t>
            </a:r>
            <a:endParaRPr lang="en-US" sz="4000" baseline="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914400"/>
            <a:ext cx="4800600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685800" y="2209800"/>
            <a:ext cx="685800" cy="533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685800" y="2209800"/>
            <a:ext cx="685800" cy="53340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76600" y="2516188"/>
            <a:ext cx="2133600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ightpointwi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4093422"/>
            <a:ext cx="5132282" cy="2566141"/>
          </a:xfrm>
          <a:prstGeom prst="rect">
            <a:avLst/>
          </a:prstGeom>
        </p:spPr>
      </p:pic>
      <p:pic>
        <p:nvPicPr>
          <p:cNvPr id="4" name="Picture 3" descr="startu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685800"/>
            <a:ext cx="5284682" cy="2642341"/>
          </a:xfrm>
          <a:prstGeom prst="rect">
            <a:avLst/>
          </a:prstGeom>
        </p:spPr>
      </p:pic>
      <p:pic>
        <p:nvPicPr>
          <p:cNvPr id="15" name="Picture 14" descr="increment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2491529"/>
            <a:ext cx="3962400" cy="1673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Infrequent complete releases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Heavy</a:t>
            </a:r>
            <a:r>
              <a:rPr lang="en-US" sz="4000" baseline="0" dirty="0" smtClean="0"/>
              <a:t> integrative QA</a:t>
            </a:r>
            <a:endParaRPr lang="en-US" sz="4000" baseline="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914400"/>
            <a:ext cx="4800600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685800" y="2209800"/>
            <a:ext cx="685800" cy="533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685800" y="2209800"/>
            <a:ext cx="685800" cy="53340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76600" y="2516188"/>
            <a:ext cx="2133600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1999" y="3886200"/>
            <a:ext cx="4038601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5436" r="-5436"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“Agile” launch processes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Infrequent complete releases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Heavy</a:t>
            </a:r>
            <a:r>
              <a:rPr lang="en-US" sz="4000" baseline="0" dirty="0" smtClean="0"/>
              <a:t> integrative QA</a:t>
            </a:r>
            <a:endParaRPr lang="en-US" sz="4000" baseline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Use the OS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Uniformity.</a:t>
            </a:r>
          </a:p>
          <a:p>
            <a:r>
              <a:rPr lang="en-US" dirty="0" smtClean="0"/>
              <a:t>Dependency </a:t>
            </a:r>
            <a:r>
              <a:rPr lang="en-US" dirty="0" smtClean="0"/>
              <a:t>Specification.</a:t>
            </a:r>
          </a:p>
          <a:p>
            <a:pPr lvl="1"/>
            <a:r>
              <a:rPr lang="en-US" dirty="0" smtClean="0"/>
              <a:t>Between </a:t>
            </a:r>
            <a:r>
              <a:rPr lang="en-US" dirty="0" err="1" smtClean="0"/>
              <a:t>Erlang</a:t>
            </a:r>
            <a:r>
              <a:rPr lang="en-US" dirty="0" smtClean="0"/>
              <a:t> applications.</a:t>
            </a:r>
          </a:p>
          <a:p>
            <a:pPr lvl="1"/>
            <a:r>
              <a:rPr lang="en-US" dirty="0" smtClean="0"/>
              <a:t>Between </a:t>
            </a:r>
            <a:r>
              <a:rPr lang="en-US" dirty="0" err="1" smtClean="0"/>
              <a:t>Erlang</a:t>
            </a:r>
            <a:r>
              <a:rPr lang="en-US" dirty="0" smtClean="0"/>
              <a:t> and non-</a:t>
            </a:r>
            <a:r>
              <a:rPr lang="en-US" dirty="0" err="1" smtClean="0"/>
              <a:t>Erlang</a:t>
            </a:r>
            <a:r>
              <a:rPr lang="en-US" dirty="0" smtClean="0"/>
              <a:t> components.</a:t>
            </a:r>
          </a:p>
          <a:p>
            <a:r>
              <a:rPr lang="en-US" dirty="0" smtClean="0"/>
              <a:t>Installation </a:t>
            </a:r>
            <a:r>
              <a:rPr lang="en-US" dirty="0" smtClean="0"/>
              <a:t>hooks.</a:t>
            </a:r>
          </a:p>
          <a:p>
            <a:pPr lvl="1"/>
            <a:r>
              <a:rPr lang="en-US" dirty="0" smtClean="0"/>
              <a:t>Hot</a:t>
            </a:r>
            <a:r>
              <a:rPr lang="en-US" baseline="0" dirty="0" smtClean="0"/>
              <a:t> </a:t>
            </a:r>
            <a:r>
              <a:rPr lang="en-US" baseline="0" dirty="0" smtClean="0"/>
              <a:t>code</a:t>
            </a:r>
            <a:r>
              <a:rPr lang="en-US" dirty="0" smtClean="0"/>
              <a:t> management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smtClean="0"/>
              <a:t>Provisioning.</a:t>
            </a:r>
          </a:p>
          <a:p>
            <a:r>
              <a:rPr lang="en-US" dirty="0" smtClean="0"/>
              <a:t>Deployment.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</a:t>
            </a:r>
            <a:r>
              <a:rPr lang="en-US" dirty="0" err="1" smtClean="0"/>
              <a:t>Xen</a:t>
            </a:r>
            <a:r>
              <a:rPr lang="en-US" baseline="0" dirty="0" smtClean="0"/>
              <a:t> </a:t>
            </a:r>
            <a:r>
              <a:rPr lang="en-US" baseline="0" dirty="0" smtClean="0"/>
              <a:t>Instance </a:t>
            </a:r>
            <a:r>
              <a:rPr lang="en-US" baseline="0" dirty="0" smtClean="0"/>
              <a:t>= 1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VM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</a:t>
            </a:r>
            <a:r>
              <a:rPr lang="en-US" dirty="0" err="1" smtClean="0"/>
              <a:t>Xen</a:t>
            </a:r>
            <a:r>
              <a:rPr lang="en-US" baseline="0" dirty="0" smtClean="0"/>
              <a:t> </a:t>
            </a:r>
            <a:r>
              <a:rPr lang="en-US" baseline="0" dirty="0" smtClean="0"/>
              <a:t>Instance </a:t>
            </a:r>
            <a:r>
              <a:rPr lang="en-US" baseline="0" dirty="0" smtClean="0"/>
              <a:t>= 1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VM</a:t>
            </a:r>
            <a:endParaRPr lang="en-US" dirty="0"/>
          </a:p>
        </p:txBody>
      </p:sp>
      <p:pic>
        <p:nvPicPr>
          <p:cNvPr id="4" name="Picture 3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03400"/>
            <a:ext cx="863600" cy="863600"/>
          </a:xfrm>
          <a:prstGeom prst="rect">
            <a:avLst/>
          </a:prstGeo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</a:t>
            </a:r>
            <a:r>
              <a:rPr lang="en-US" dirty="0" err="1" smtClean="0"/>
              <a:t>Xen</a:t>
            </a:r>
            <a:r>
              <a:rPr lang="en-US" baseline="0" dirty="0" smtClean="0"/>
              <a:t> </a:t>
            </a:r>
            <a:r>
              <a:rPr lang="en-US" baseline="0" dirty="0" smtClean="0"/>
              <a:t>Instance </a:t>
            </a:r>
            <a:r>
              <a:rPr lang="en-US" baseline="0" dirty="0" smtClean="0"/>
              <a:t>= 1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VM</a:t>
            </a:r>
            <a:endParaRPr lang="en-US" dirty="0"/>
          </a:p>
        </p:txBody>
      </p:sp>
      <p:pic>
        <p:nvPicPr>
          <p:cNvPr id="4" name="Picture 3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03400"/>
            <a:ext cx="863600" cy="863600"/>
          </a:xfrm>
          <a:prstGeom prst="rect">
            <a:avLst/>
          </a:prstGeom>
        </p:spPr>
      </p:pic>
      <p:pic>
        <p:nvPicPr>
          <p:cNvPr id="5" name="Picture 4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524000"/>
            <a:ext cx="863600" cy="863600"/>
          </a:xfrm>
          <a:prstGeom prst="rect">
            <a:avLst/>
          </a:prstGeo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</a:t>
            </a:r>
            <a:r>
              <a:rPr lang="en-US" dirty="0" err="1" smtClean="0"/>
              <a:t>Xen</a:t>
            </a:r>
            <a:r>
              <a:rPr lang="en-US" baseline="0" dirty="0" smtClean="0"/>
              <a:t> </a:t>
            </a:r>
            <a:r>
              <a:rPr lang="en-US" baseline="0" dirty="0" smtClean="0"/>
              <a:t>Instance </a:t>
            </a:r>
            <a:r>
              <a:rPr lang="en-US" baseline="0" dirty="0" smtClean="0"/>
              <a:t>= 1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VM</a:t>
            </a:r>
            <a:endParaRPr lang="en-US" dirty="0"/>
          </a:p>
        </p:txBody>
      </p:sp>
      <p:pic>
        <p:nvPicPr>
          <p:cNvPr id="4" name="Picture 3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03400"/>
            <a:ext cx="863600" cy="863600"/>
          </a:xfrm>
          <a:prstGeom prst="rect">
            <a:avLst/>
          </a:prstGeom>
        </p:spPr>
      </p:pic>
      <p:pic>
        <p:nvPicPr>
          <p:cNvPr id="5" name="Picture 4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524000"/>
            <a:ext cx="863600" cy="863600"/>
          </a:xfrm>
          <a:prstGeom prst="rect">
            <a:avLst/>
          </a:prstGeom>
        </p:spPr>
      </p:pic>
      <p:pic>
        <p:nvPicPr>
          <p:cNvPr id="6" name="Picture 5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387600"/>
            <a:ext cx="863600" cy="863600"/>
          </a:xfrm>
          <a:prstGeom prst="rect">
            <a:avLst/>
          </a:prstGeo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</a:t>
            </a:r>
            <a:r>
              <a:rPr lang="en-US" dirty="0" err="1" smtClean="0"/>
              <a:t>Xen</a:t>
            </a:r>
            <a:r>
              <a:rPr lang="en-US" baseline="0" dirty="0" smtClean="0"/>
              <a:t> </a:t>
            </a:r>
            <a:r>
              <a:rPr lang="en-US" baseline="0" dirty="0" smtClean="0"/>
              <a:t>Instance </a:t>
            </a:r>
            <a:r>
              <a:rPr lang="en-US" baseline="0" dirty="0" smtClean="0"/>
              <a:t>= 1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VM</a:t>
            </a:r>
            <a:endParaRPr lang="en-US" dirty="0"/>
          </a:p>
        </p:txBody>
      </p:sp>
      <p:pic>
        <p:nvPicPr>
          <p:cNvPr id="4" name="Picture 3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03400"/>
            <a:ext cx="863600" cy="863600"/>
          </a:xfrm>
          <a:prstGeom prst="rect">
            <a:avLst/>
          </a:prstGeom>
        </p:spPr>
      </p:pic>
      <p:pic>
        <p:nvPicPr>
          <p:cNvPr id="5" name="Picture 4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524000"/>
            <a:ext cx="863600" cy="863600"/>
          </a:xfrm>
          <a:prstGeom prst="rect">
            <a:avLst/>
          </a:prstGeom>
        </p:spPr>
      </p:pic>
      <p:pic>
        <p:nvPicPr>
          <p:cNvPr id="6" name="Picture 5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387600"/>
            <a:ext cx="863600" cy="863600"/>
          </a:xfrm>
          <a:prstGeom prst="rect">
            <a:avLst/>
          </a:prstGeom>
        </p:spPr>
      </p:pic>
      <p:pic>
        <p:nvPicPr>
          <p:cNvPr id="7" name="Picture 6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2819400"/>
            <a:ext cx="863600" cy="863600"/>
          </a:xfrm>
          <a:prstGeom prst="rect">
            <a:avLst/>
          </a:prstGeo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</a:t>
            </a:r>
            <a:r>
              <a:rPr lang="en-US" dirty="0" err="1" smtClean="0"/>
              <a:t>Xen</a:t>
            </a:r>
            <a:r>
              <a:rPr lang="en-US" baseline="0" dirty="0" smtClean="0"/>
              <a:t> </a:t>
            </a:r>
            <a:r>
              <a:rPr lang="en-US" baseline="0" dirty="0" smtClean="0"/>
              <a:t>Instance </a:t>
            </a:r>
            <a:r>
              <a:rPr lang="en-US" baseline="0" dirty="0" smtClean="0"/>
              <a:t>= 1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VM</a:t>
            </a:r>
            <a:endParaRPr lang="en-US" dirty="0"/>
          </a:p>
        </p:txBody>
      </p:sp>
      <p:pic>
        <p:nvPicPr>
          <p:cNvPr id="4" name="Picture 3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03400"/>
            <a:ext cx="863600" cy="863600"/>
          </a:xfrm>
          <a:prstGeom prst="rect">
            <a:avLst/>
          </a:prstGeom>
        </p:spPr>
      </p:pic>
      <p:pic>
        <p:nvPicPr>
          <p:cNvPr id="5" name="Picture 4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524000"/>
            <a:ext cx="863600" cy="863600"/>
          </a:xfrm>
          <a:prstGeom prst="rect">
            <a:avLst/>
          </a:prstGeom>
        </p:spPr>
      </p:pic>
      <p:pic>
        <p:nvPicPr>
          <p:cNvPr id="6" name="Picture 5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387600"/>
            <a:ext cx="863600" cy="863600"/>
          </a:xfrm>
          <a:prstGeom prst="rect">
            <a:avLst/>
          </a:prstGeom>
        </p:spPr>
      </p:pic>
      <p:pic>
        <p:nvPicPr>
          <p:cNvPr id="7" name="Picture 6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2819400"/>
            <a:ext cx="863600" cy="863600"/>
          </a:xfrm>
          <a:prstGeom prst="rect">
            <a:avLst/>
          </a:prstGeom>
        </p:spPr>
      </p:pic>
      <p:pic>
        <p:nvPicPr>
          <p:cNvPr id="8" name="Picture 7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3835400"/>
            <a:ext cx="863600" cy="863600"/>
          </a:xfrm>
          <a:prstGeom prst="rect">
            <a:avLst/>
          </a:prstGeo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</a:t>
            </a:r>
            <a:r>
              <a:rPr lang="en-US" dirty="0" err="1" smtClean="0"/>
              <a:t>Xen</a:t>
            </a:r>
            <a:r>
              <a:rPr lang="en-US" baseline="0" dirty="0" smtClean="0"/>
              <a:t> </a:t>
            </a:r>
            <a:r>
              <a:rPr lang="en-US" baseline="0" dirty="0" smtClean="0"/>
              <a:t>Instance </a:t>
            </a:r>
            <a:r>
              <a:rPr lang="en-US" baseline="0" dirty="0" smtClean="0"/>
              <a:t>= 1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VM</a:t>
            </a:r>
            <a:endParaRPr lang="en-US" dirty="0"/>
          </a:p>
        </p:txBody>
      </p:sp>
      <p:pic>
        <p:nvPicPr>
          <p:cNvPr id="4" name="Picture 3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03400"/>
            <a:ext cx="863600" cy="863600"/>
          </a:xfrm>
          <a:prstGeom prst="rect">
            <a:avLst/>
          </a:prstGeom>
        </p:spPr>
      </p:pic>
      <p:pic>
        <p:nvPicPr>
          <p:cNvPr id="5" name="Picture 4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524000"/>
            <a:ext cx="863600" cy="863600"/>
          </a:xfrm>
          <a:prstGeom prst="rect">
            <a:avLst/>
          </a:prstGeom>
        </p:spPr>
      </p:pic>
      <p:pic>
        <p:nvPicPr>
          <p:cNvPr id="6" name="Picture 5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387600"/>
            <a:ext cx="863600" cy="863600"/>
          </a:xfrm>
          <a:prstGeom prst="rect">
            <a:avLst/>
          </a:prstGeom>
        </p:spPr>
      </p:pic>
      <p:pic>
        <p:nvPicPr>
          <p:cNvPr id="7" name="Picture 6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2819400"/>
            <a:ext cx="863600" cy="863600"/>
          </a:xfrm>
          <a:prstGeom prst="rect">
            <a:avLst/>
          </a:prstGeom>
        </p:spPr>
      </p:pic>
      <p:pic>
        <p:nvPicPr>
          <p:cNvPr id="8" name="Picture 7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3835400"/>
            <a:ext cx="863600" cy="863600"/>
          </a:xfrm>
          <a:prstGeom prst="rect">
            <a:avLst/>
          </a:prstGeom>
        </p:spPr>
      </p:pic>
      <p:pic>
        <p:nvPicPr>
          <p:cNvPr id="9" name="Picture 8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0" y="4267200"/>
            <a:ext cx="863600" cy="863600"/>
          </a:xfrm>
          <a:prstGeom prst="rect">
            <a:avLst/>
          </a:prstGeo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5436" r="-5436"/>
          <a:stretch>
            <a:fillRect/>
          </a:stretch>
        </p:blipFill>
        <p:spPr>
          <a:xfrm>
            <a:off x="457200" y="1600200"/>
            <a:ext cx="7924800" cy="4358335"/>
          </a:xfr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</a:t>
            </a:r>
            <a:r>
              <a:rPr lang="en-US" dirty="0" err="1" smtClean="0"/>
              <a:t>Xen</a:t>
            </a:r>
            <a:r>
              <a:rPr lang="en-US" baseline="0" dirty="0" smtClean="0"/>
              <a:t> </a:t>
            </a:r>
            <a:r>
              <a:rPr lang="en-US" baseline="0" dirty="0" smtClean="0"/>
              <a:t>Instance </a:t>
            </a:r>
            <a:r>
              <a:rPr lang="en-US" baseline="0" dirty="0" smtClean="0"/>
              <a:t>= 1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VM</a:t>
            </a:r>
            <a:endParaRPr lang="en-US" dirty="0"/>
          </a:p>
        </p:txBody>
      </p:sp>
      <p:pic>
        <p:nvPicPr>
          <p:cNvPr id="4" name="Picture 3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03400"/>
            <a:ext cx="863600" cy="863600"/>
          </a:xfrm>
          <a:prstGeom prst="rect">
            <a:avLst/>
          </a:prstGeom>
        </p:spPr>
      </p:pic>
      <p:pic>
        <p:nvPicPr>
          <p:cNvPr id="5" name="Picture 4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524000"/>
            <a:ext cx="863600" cy="863600"/>
          </a:xfrm>
          <a:prstGeom prst="rect">
            <a:avLst/>
          </a:prstGeom>
        </p:spPr>
      </p:pic>
      <p:pic>
        <p:nvPicPr>
          <p:cNvPr id="6" name="Picture 5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387600"/>
            <a:ext cx="863600" cy="863600"/>
          </a:xfrm>
          <a:prstGeom prst="rect">
            <a:avLst/>
          </a:prstGeom>
        </p:spPr>
      </p:pic>
      <p:pic>
        <p:nvPicPr>
          <p:cNvPr id="7" name="Picture 6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2819400"/>
            <a:ext cx="863600" cy="863600"/>
          </a:xfrm>
          <a:prstGeom prst="rect">
            <a:avLst/>
          </a:prstGeom>
        </p:spPr>
      </p:pic>
      <p:pic>
        <p:nvPicPr>
          <p:cNvPr id="8" name="Picture 7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3835400"/>
            <a:ext cx="863600" cy="863600"/>
          </a:xfrm>
          <a:prstGeom prst="rect">
            <a:avLst/>
          </a:prstGeom>
        </p:spPr>
      </p:pic>
      <p:pic>
        <p:nvPicPr>
          <p:cNvPr id="9" name="Picture 8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0" y="4267200"/>
            <a:ext cx="863600" cy="863600"/>
          </a:xfrm>
          <a:prstGeom prst="rect">
            <a:avLst/>
          </a:prstGeom>
        </p:spPr>
      </p:pic>
      <p:pic>
        <p:nvPicPr>
          <p:cNvPr id="10" name="Picture 9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3683000"/>
            <a:ext cx="863600" cy="863600"/>
          </a:xfrm>
          <a:prstGeom prst="rect">
            <a:avLst/>
          </a:prstGeo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</a:t>
            </a:r>
            <a:r>
              <a:rPr lang="en-US" dirty="0" err="1" smtClean="0"/>
              <a:t>Xen</a:t>
            </a:r>
            <a:r>
              <a:rPr lang="en-US" baseline="0" dirty="0" smtClean="0"/>
              <a:t> </a:t>
            </a:r>
            <a:r>
              <a:rPr lang="en-US" baseline="0" dirty="0" smtClean="0"/>
              <a:t>Instance </a:t>
            </a:r>
            <a:r>
              <a:rPr lang="en-US" baseline="0" dirty="0" smtClean="0"/>
              <a:t>= 1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VM</a:t>
            </a:r>
            <a:endParaRPr lang="en-US" dirty="0"/>
          </a:p>
        </p:txBody>
      </p:sp>
      <p:pic>
        <p:nvPicPr>
          <p:cNvPr id="4" name="Picture 3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03400"/>
            <a:ext cx="863600" cy="863600"/>
          </a:xfrm>
          <a:prstGeom prst="rect">
            <a:avLst/>
          </a:prstGeom>
        </p:spPr>
      </p:pic>
      <p:pic>
        <p:nvPicPr>
          <p:cNvPr id="5" name="Picture 4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524000"/>
            <a:ext cx="863600" cy="863600"/>
          </a:xfrm>
          <a:prstGeom prst="rect">
            <a:avLst/>
          </a:prstGeom>
        </p:spPr>
      </p:pic>
      <p:pic>
        <p:nvPicPr>
          <p:cNvPr id="6" name="Picture 5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387600"/>
            <a:ext cx="863600" cy="863600"/>
          </a:xfrm>
          <a:prstGeom prst="rect">
            <a:avLst/>
          </a:prstGeom>
        </p:spPr>
      </p:pic>
      <p:pic>
        <p:nvPicPr>
          <p:cNvPr id="7" name="Picture 6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2819400"/>
            <a:ext cx="863600" cy="863600"/>
          </a:xfrm>
          <a:prstGeom prst="rect">
            <a:avLst/>
          </a:prstGeom>
        </p:spPr>
      </p:pic>
      <p:pic>
        <p:nvPicPr>
          <p:cNvPr id="8" name="Picture 7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3835400"/>
            <a:ext cx="863600" cy="863600"/>
          </a:xfrm>
          <a:prstGeom prst="rect">
            <a:avLst/>
          </a:prstGeom>
        </p:spPr>
      </p:pic>
      <p:pic>
        <p:nvPicPr>
          <p:cNvPr id="9" name="Picture 8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0" y="4267200"/>
            <a:ext cx="863600" cy="863600"/>
          </a:xfrm>
          <a:prstGeom prst="rect">
            <a:avLst/>
          </a:prstGeom>
        </p:spPr>
      </p:pic>
      <p:pic>
        <p:nvPicPr>
          <p:cNvPr id="10" name="Picture 9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3683000"/>
            <a:ext cx="863600" cy="863600"/>
          </a:xfrm>
          <a:prstGeom prst="rect">
            <a:avLst/>
          </a:prstGeom>
        </p:spPr>
      </p:pic>
      <p:pic>
        <p:nvPicPr>
          <p:cNvPr id="11" name="Picture 10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955800"/>
            <a:ext cx="863600" cy="863600"/>
          </a:xfrm>
          <a:prstGeom prst="rect">
            <a:avLst/>
          </a:prstGeo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</a:t>
            </a:r>
            <a:r>
              <a:rPr lang="en-US" dirty="0" err="1" smtClean="0"/>
              <a:t>Xen</a:t>
            </a:r>
            <a:r>
              <a:rPr lang="en-US" baseline="0" dirty="0" smtClean="0"/>
              <a:t> </a:t>
            </a:r>
            <a:r>
              <a:rPr lang="en-US" baseline="0" dirty="0" smtClean="0"/>
              <a:t>Instance </a:t>
            </a:r>
            <a:r>
              <a:rPr lang="en-US" baseline="0" dirty="0" smtClean="0"/>
              <a:t>= 1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VM</a:t>
            </a:r>
            <a:endParaRPr lang="en-US" dirty="0"/>
          </a:p>
        </p:txBody>
      </p:sp>
      <p:pic>
        <p:nvPicPr>
          <p:cNvPr id="4" name="Picture 3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03400"/>
            <a:ext cx="863600" cy="863600"/>
          </a:xfrm>
          <a:prstGeom prst="rect">
            <a:avLst/>
          </a:prstGeom>
        </p:spPr>
      </p:pic>
      <p:pic>
        <p:nvPicPr>
          <p:cNvPr id="5" name="Picture 4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524000"/>
            <a:ext cx="863600" cy="863600"/>
          </a:xfrm>
          <a:prstGeom prst="rect">
            <a:avLst/>
          </a:prstGeom>
        </p:spPr>
      </p:pic>
      <p:pic>
        <p:nvPicPr>
          <p:cNvPr id="6" name="Picture 5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387600"/>
            <a:ext cx="863600" cy="863600"/>
          </a:xfrm>
          <a:prstGeom prst="rect">
            <a:avLst/>
          </a:prstGeom>
        </p:spPr>
      </p:pic>
      <p:pic>
        <p:nvPicPr>
          <p:cNvPr id="7" name="Picture 6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2819400"/>
            <a:ext cx="863600" cy="863600"/>
          </a:xfrm>
          <a:prstGeom prst="rect">
            <a:avLst/>
          </a:prstGeom>
        </p:spPr>
      </p:pic>
      <p:pic>
        <p:nvPicPr>
          <p:cNvPr id="8" name="Picture 7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3835400"/>
            <a:ext cx="863600" cy="863600"/>
          </a:xfrm>
          <a:prstGeom prst="rect">
            <a:avLst/>
          </a:prstGeom>
        </p:spPr>
      </p:pic>
      <p:pic>
        <p:nvPicPr>
          <p:cNvPr id="9" name="Picture 8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0" y="4267200"/>
            <a:ext cx="863600" cy="863600"/>
          </a:xfrm>
          <a:prstGeom prst="rect">
            <a:avLst/>
          </a:prstGeom>
        </p:spPr>
      </p:pic>
      <p:pic>
        <p:nvPicPr>
          <p:cNvPr id="10" name="Picture 9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3683000"/>
            <a:ext cx="863600" cy="863600"/>
          </a:xfrm>
          <a:prstGeom prst="rect">
            <a:avLst/>
          </a:prstGeom>
        </p:spPr>
      </p:pic>
      <p:pic>
        <p:nvPicPr>
          <p:cNvPr id="11" name="Picture 10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955800"/>
            <a:ext cx="863600" cy="863600"/>
          </a:xfrm>
          <a:prstGeom prst="rect">
            <a:avLst/>
          </a:prstGeom>
        </p:spPr>
      </p:pic>
      <p:pic>
        <p:nvPicPr>
          <p:cNvPr id="12" name="Picture 11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71800"/>
            <a:ext cx="863600" cy="863600"/>
          </a:xfrm>
          <a:prstGeom prst="rect">
            <a:avLst/>
          </a:prstGeo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</a:t>
            </a:r>
            <a:r>
              <a:rPr lang="en-US" dirty="0" err="1" smtClean="0"/>
              <a:t>Xen</a:t>
            </a:r>
            <a:r>
              <a:rPr lang="en-US" baseline="0" dirty="0" smtClean="0"/>
              <a:t> </a:t>
            </a:r>
            <a:r>
              <a:rPr lang="en-US" baseline="0" dirty="0" smtClean="0"/>
              <a:t>Instance </a:t>
            </a:r>
            <a:r>
              <a:rPr lang="en-US" baseline="0" dirty="0" smtClean="0"/>
              <a:t>= 1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VM</a:t>
            </a:r>
            <a:endParaRPr lang="en-US" dirty="0"/>
          </a:p>
        </p:txBody>
      </p:sp>
      <p:pic>
        <p:nvPicPr>
          <p:cNvPr id="4" name="Picture 3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03400"/>
            <a:ext cx="863600" cy="863600"/>
          </a:xfrm>
          <a:prstGeom prst="rect">
            <a:avLst/>
          </a:prstGeom>
        </p:spPr>
      </p:pic>
      <p:pic>
        <p:nvPicPr>
          <p:cNvPr id="5" name="Picture 4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524000"/>
            <a:ext cx="863600" cy="863600"/>
          </a:xfrm>
          <a:prstGeom prst="rect">
            <a:avLst/>
          </a:prstGeom>
        </p:spPr>
      </p:pic>
      <p:pic>
        <p:nvPicPr>
          <p:cNvPr id="6" name="Picture 5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387600"/>
            <a:ext cx="863600" cy="863600"/>
          </a:xfrm>
          <a:prstGeom prst="rect">
            <a:avLst/>
          </a:prstGeom>
        </p:spPr>
      </p:pic>
      <p:pic>
        <p:nvPicPr>
          <p:cNvPr id="7" name="Picture 6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2819400"/>
            <a:ext cx="863600" cy="863600"/>
          </a:xfrm>
          <a:prstGeom prst="rect">
            <a:avLst/>
          </a:prstGeom>
        </p:spPr>
      </p:pic>
      <p:pic>
        <p:nvPicPr>
          <p:cNvPr id="8" name="Picture 7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3835400"/>
            <a:ext cx="863600" cy="863600"/>
          </a:xfrm>
          <a:prstGeom prst="rect">
            <a:avLst/>
          </a:prstGeom>
        </p:spPr>
      </p:pic>
      <p:pic>
        <p:nvPicPr>
          <p:cNvPr id="9" name="Picture 8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0" y="4267200"/>
            <a:ext cx="863600" cy="863600"/>
          </a:xfrm>
          <a:prstGeom prst="rect">
            <a:avLst/>
          </a:prstGeom>
        </p:spPr>
      </p:pic>
      <p:pic>
        <p:nvPicPr>
          <p:cNvPr id="10" name="Picture 9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3683000"/>
            <a:ext cx="863600" cy="863600"/>
          </a:xfrm>
          <a:prstGeom prst="rect">
            <a:avLst/>
          </a:prstGeom>
        </p:spPr>
      </p:pic>
      <p:pic>
        <p:nvPicPr>
          <p:cNvPr id="11" name="Picture 10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955800"/>
            <a:ext cx="863600" cy="863600"/>
          </a:xfrm>
          <a:prstGeom prst="rect">
            <a:avLst/>
          </a:prstGeom>
        </p:spPr>
      </p:pic>
      <p:pic>
        <p:nvPicPr>
          <p:cNvPr id="12" name="Picture 11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71800"/>
            <a:ext cx="863600" cy="863600"/>
          </a:xfrm>
          <a:prstGeom prst="rect">
            <a:avLst/>
          </a:prstGeom>
        </p:spPr>
      </p:pic>
      <p:pic>
        <p:nvPicPr>
          <p:cNvPr id="13" name="Picture 12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4699000"/>
            <a:ext cx="863600" cy="863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</a:t>
            </a:r>
            <a:r>
              <a:rPr lang="en-US" dirty="0" err="1" smtClean="0"/>
              <a:t>Xen</a:t>
            </a:r>
            <a:r>
              <a:rPr lang="en-US" baseline="0" dirty="0" smtClean="0"/>
              <a:t> </a:t>
            </a:r>
            <a:r>
              <a:rPr lang="en-US" baseline="0" dirty="0" smtClean="0"/>
              <a:t>Instance </a:t>
            </a:r>
            <a:r>
              <a:rPr lang="en-US" baseline="0" dirty="0" smtClean="0"/>
              <a:t>= 1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VM</a:t>
            </a:r>
            <a:endParaRPr lang="en-US" dirty="0"/>
          </a:p>
        </p:txBody>
      </p:sp>
      <p:pic>
        <p:nvPicPr>
          <p:cNvPr id="7" name="Picture 6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2819400"/>
            <a:ext cx="863600" cy="863600"/>
          </a:xfrm>
          <a:prstGeom prst="rect">
            <a:avLst/>
          </a:prstGeom>
        </p:spPr>
      </p:pic>
    </p:spTree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</a:t>
            </a:r>
            <a:r>
              <a:rPr lang="en-US" dirty="0" err="1" smtClean="0"/>
              <a:t>Xen</a:t>
            </a:r>
            <a:r>
              <a:rPr lang="en-US" baseline="0" dirty="0" smtClean="0"/>
              <a:t> </a:t>
            </a:r>
            <a:r>
              <a:rPr lang="en-US" baseline="0" dirty="0" smtClean="0"/>
              <a:t>Instance </a:t>
            </a:r>
            <a:r>
              <a:rPr lang="en-US" baseline="0" dirty="0" smtClean="0"/>
              <a:t>= 1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VM</a:t>
            </a:r>
            <a:endParaRPr lang="en-US" dirty="0"/>
          </a:p>
        </p:txBody>
      </p:sp>
      <p:pic>
        <p:nvPicPr>
          <p:cNvPr id="7" name="Picture 6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2819400"/>
            <a:ext cx="1041400" cy="1041400"/>
          </a:xfrm>
          <a:prstGeom prst="rect">
            <a:avLst/>
          </a:prstGeom>
        </p:spPr>
      </p:pic>
    </p:spTree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</a:t>
            </a:r>
            <a:r>
              <a:rPr lang="en-US" dirty="0" err="1" smtClean="0"/>
              <a:t>Xen</a:t>
            </a:r>
            <a:r>
              <a:rPr lang="en-US" baseline="0" dirty="0" smtClean="0"/>
              <a:t> </a:t>
            </a:r>
            <a:r>
              <a:rPr lang="en-US" baseline="0" dirty="0" smtClean="0"/>
              <a:t>Instance </a:t>
            </a:r>
            <a:r>
              <a:rPr lang="en-US" baseline="0" dirty="0" smtClean="0"/>
              <a:t>= 1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VM</a:t>
            </a:r>
            <a:endParaRPr lang="en-US" dirty="0"/>
          </a:p>
        </p:txBody>
      </p:sp>
      <p:pic>
        <p:nvPicPr>
          <p:cNvPr id="7" name="Picture 6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2819400"/>
            <a:ext cx="1193800" cy="1193800"/>
          </a:xfrm>
          <a:prstGeom prst="rect">
            <a:avLst/>
          </a:prstGeom>
        </p:spPr>
      </p:pic>
    </p:spTree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</a:t>
            </a:r>
            <a:r>
              <a:rPr lang="en-US" dirty="0" err="1" smtClean="0"/>
              <a:t>Xen</a:t>
            </a:r>
            <a:r>
              <a:rPr lang="en-US" baseline="0" dirty="0" smtClean="0"/>
              <a:t> </a:t>
            </a:r>
            <a:r>
              <a:rPr lang="en-US" baseline="0" dirty="0" smtClean="0"/>
              <a:t>Instance </a:t>
            </a:r>
            <a:r>
              <a:rPr lang="en-US" baseline="0" dirty="0" smtClean="0"/>
              <a:t>= 1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VM</a:t>
            </a:r>
            <a:endParaRPr lang="en-US" dirty="0"/>
          </a:p>
        </p:txBody>
      </p:sp>
      <p:pic>
        <p:nvPicPr>
          <p:cNvPr id="7" name="Picture 6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2819400"/>
            <a:ext cx="1346200" cy="1346200"/>
          </a:xfrm>
          <a:prstGeom prst="rect">
            <a:avLst/>
          </a:prstGeom>
        </p:spPr>
      </p:pic>
    </p:spTree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</a:t>
            </a:r>
            <a:r>
              <a:rPr lang="en-US" dirty="0" err="1" smtClean="0"/>
              <a:t>Xen</a:t>
            </a:r>
            <a:r>
              <a:rPr lang="en-US" baseline="0" dirty="0" smtClean="0"/>
              <a:t> </a:t>
            </a:r>
            <a:r>
              <a:rPr lang="en-US" baseline="0" dirty="0" smtClean="0"/>
              <a:t>Instance </a:t>
            </a:r>
            <a:r>
              <a:rPr lang="en-US" baseline="0" dirty="0" smtClean="0"/>
              <a:t>= 1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VM</a:t>
            </a:r>
            <a:endParaRPr lang="en-US" dirty="0"/>
          </a:p>
        </p:txBody>
      </p:sp>
      <p:pic>
        <p:nvPicPr>
          <p:cNvPr id="7" name="Picture 6" descr="black-server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2819400"/>
            <a:ext cx="1346200" cy="13462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905500" y="2819400"/>
            <a:ext cx="1333500" cy="1333500"/>
            <a:chOff x="4267200" y="4800599"/>
            <a:chExt cx="1333500" cy="1333500"/>
          </a:xfrm>
        </p:grpSpPr>
        <p:pic>
          <p:nvPicPr>
            <p:cNvPr id="5" name="Picture 4" descr="off-server-128x128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200" y="4800599"/>
              <a:ext cx="1333500" cy="1333500"/>
            </a:xfrm>
            <a:prstGeom prst="rect">
              <a:avLst/>
            </a:prstGeom>
          </p:spPr>
        </p:pic>
        <p:pic>
          <p:nvPicPr>
            <p:cNvPr id="4" name="Picture 3" descr="erlang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5029200"/>
              <a:ext cx="990600" cy="834189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>
            <a:stCxn id="7" idx="3"/>
            <a:endCxn id="5" idx="1"/>
          </p:cNvCxnSpPr>
          <p:nvPr/>
        </p:nvCxnSpPr>
        <p:spPr>
          <a:xfrm flipV="1">
            <a:off x="4572000" y="3486150"/>
            <a:ext cx="1333500" cy="635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networkdriv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724400"/>
            <a:ext cx="1689471" cy="16894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5000" y="2133600"/>
            <a:ext cx="1860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Erlang</a:t>
            </a:r>
            <a:r>
              <a:rPr lang="en-US" sz="2800" dirty="0" smtClean="0"/>
              <a:t> VM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667000" y="2133600"/>
            <a:ext cx="2340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EC2 Instance</a:t>
            </a:r>
            <a:endParaRPr lang="en-US" sz="2800" dirty="0"/>
          </a:p>
        </p:txBody>
      </p:sp>
      <p:cxnSp>
        <p:nvCxnSpPr>
          <p:cNvPr id="16" name="Elbow Connector 15"/>
          <p:cNvCxnSpPr>
            <a:stCxn id="7" idx="2"/>
            <a:endCxn id="10" idx="1"/>
          </p:cNvCxnSpPr>
          <p:nvPr/>
        </p:nvCxnSpPr>
        <p:spPr>
          <a:xfrm rot="16200000" flipH="1">
            <a:off x="3533682" y="4530818"/>
            <a:ext cx="1403536" cy="67310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14800" y="6152261"/>
            <a:ext cx="2859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Package Archive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055700" y="4724400"/>
            <a:ext cx="84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s3fs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Package </a:t>
            </a:r>
            <a:r>
              <a:rPr lang="en-US" baseline="0" dirty="0" smtClean="0"/>
              <a:t>= 1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enough to launch frequently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need to assemble all application changes.</a:t>
            </a:r>
          </a:p>
          <a:p>
            <a:pPr lvl="1"/>
            <a:r>
              <a:rPr lang="en-US" dirty="0" smtClean="0"/>
              <a:t>“Release” = set of packages.</a:t>
            </a:r>
          </a:p>
          <a:p>
            <a:r>
              <a:rPr lang="en-US" dirty="0" smtClean="0"/>
              <a:t>Large enough</a:t>
            </a:r>
            <a:r>
              <a:rPr lang="en-US" baseline="0" dirty="0" smtClean="0"/>
              <a:t> to</a:t>
            </a:r>
            <a:r>
              <a:rPr lang="en-US" baseline="0" dirty="0" smtClean="0"/>
              <a:t> </a:t>
            </a:r>
            <a:r>
              <a:rPr lang="en-US" dirty="0" smtClean="0"/>
              <a:t>be interesting</a:t>
            </a:r>
            <a:r>
              <a:rPr lang="en-US" baseline="0" dirty="0" smtClean="0"/>
              <a:t>.</a:t>
            </a:r>
          </a:p>
          <a:p>
            <a:pPr lvl="1"/>
            <a:r>
              <a:rPr lang="en-US" dirty="0" smtClean="0"/>
              <a:t>Supervision hierarchy.</a:t>
            </a:r>
          </a:p>
          <a:p>
            <a:pPr lvl="1"/>
            <a:r>
              <a:rPr lang="en-US" baseline="0" dirty="0" smtClean="0"/>
              <a:t>Upgrade</a:t>
            </a:r>
            <a:r>
              <a:rPr lang="en-US" dirty="0" smtClean="0"/>
              <a:t> semantics.</a:t>
            </a:r>
            <a:endParaRPr lang="en-US" baseline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/OTP software structure</a:t>
            </a:r>
            <a:endParaRPr lang="en-US" dirty="0"/>
          </a:p>
        </p:txBody>
      </p:sp>
      <p:pic>
        <p:nvPicPr>
          <p:cNvPr id="5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5436" r="-5436"/>
          <a:stretch>
            <a:fillRect/>
          </a:stretch>
        </p:blipFill>
        <p:spPr>
          <a:xfrm>
            <a:off x="457200" y="1600200"/>
            <a:ext cx="7620000" cy="4190707"/>
          </a:xfrm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Launch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application </a:t>
            </a:r>
            <a:r>
              <a:rPr lang="en-US" dirty="0" smtClean="0"/>
              <a:t>OS package</a:t>
            </a:r>
            <a:r>
              <a:rPr lang="en-US" baseline="0" dirty="0" smtClean="0"/>
              <a:t>.</a:t>
            </a:r>
          </a:p>
          <a:p>
            <a:pPr lvl="1"/>
            <a:r>
              <a:rPr lang="en-US" dirty="0" smtClean="0"/>
              <a:t>Province of the build system.</a:t>
            </a:r>
            <a:endParaRPr lang="en-US" baseline="0" dirty="0" smtClean="0"/>
          </a:p>
          <a:p>
            <a:r>
              <a:rPr lang="en-US" dirty="0" smtClean="0"/>
              <a:t>Upload to package archive.</a:t>
            </a:r>
          </a:p>
          <a:p>
            <a:pPr lvl="1"/>
            <a:r>
              <a:rPr lang="en-US" baseline="0" dirty="0" smtClean="0"/>
              <a:t>Standard</a:t>
            </a:r>
            <a:r>
              <a:rPr lang="en-US" dirty="0" smtClean="0"/>
              <a:t> tools available.</a:t>
            </a:r>
            <a:endParaRPr lang="en-US" dirty="0" smtClean="0"/>
          </a:p>
          <a:p>
            <a:r>
              <a:rPr lang="en-US" dirty="0" smtClean="0"/>
              <a:t>Install the package on server.</a:t>
            </a:r>
          </a:p>
          <a:p>
            <a:pPr lvl="1"/>
            <a:r>
              <a:rPr lang="en-US" dirty="0" smtClean="0"/>
              <a:t>Automatically starts, stops, upgrades, downgrades applications as appropriate.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1248" y="4407408"/>
            <a:ext cx="6858000" cy="914400"/>
          </a:xfrm>
          <a:prstGeom prst="rect">
            <a:avLst/>
          </a:prstGeom>
          <a:solidFill>
            <a:schemeClr val="bg2">
              <a:lumMod val="50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Launch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application </a:t>
            </a:r>
            <a:r>
              <a:rPr lang="en-US" dirty="0" smtClean="0"/>
              <a:t>OS package</a:t>
            </a:r>
            <a:r>
              <a:rPr lang="en-US" baseline="0" dirty="0" smtClean="0"/>
              <a:t>.</a:t>
            </a:r>
          </a:p>
          <a:p>
            <a:pPr lvl="1"/>
            <a:r>
              <a:rPr lang="en-US" dirty="0" smtClean="0"/>
              <a:t>Province of the build system.</a:t>
            </a:r>
            <a:endParaRPr lang="en-US" baseline="0" dirty="0" smtClean="0"/>
          </a:p>
          <a:p>
            <a:r>
              <a:rPr lang="en-US" dirty="0" smtClean="0"/>
              <a:t>Upload to package archive.</a:t>
            </a:r>
          </a:p>
          <a:p>
            <a:pPr lvl="1"/>
            <a:r>
              <a:rPr lang="en-US" baseline="0" dirty="0" smtClean="0"/>
              <a:t>Standard</a:t>
            </a:r>
            <a:r>
              <a:rPr lang="en-US" dirty="0" smtClean="0"/>
              <a:t> tools available.</a:t>
            </a:r>
            <a:endParaRPr lang="en-US" dirty="0" smtClean="0"/>
          </a:p>
          <a:p>
            <a:r>
              <a:rPr lang="en-US" dirty="0" smtClean="0"/>
              <a:t>Install the package on server.</a:t>
            </a:r>
          </a:p>
          <a:p>
            <a:pPr lvl="1"/>
            <a:r>
              <a:rPr lang="en-US" dirty="0" smtClean="0"/>
              <a:t>Automatically starts, stops, upgrades, downgrades applications as appropriate.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Erlrc</a:t>
            </a:r>
            <a:r>
              <a:rPr lang="en-US" dirty="0" smtClean="0"/>
              <a:t>: The Vision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pmineiro@ub32srvvmw-199% </a:t>
            </a:r>
            <a:r>
              <a:rPr lang="en-US" sz="1600" dirty="0" err="1" smtClean="0"/>
              <a:t>sudo</a:t>
            </a:r>
            <a:r>
              <a:rPr lang="en-US" sz="1600" dirty="0" smtClean="0"/>
              <a:t> apt-get install </a:t>
            </a:r>
            <a:r>
              <a:rPr lang="en-US" sz="1600" dirty="0" err="1" smtClean="0"/>
              <a:t>egerl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Reading package lists... Done</a:t>
            </a:r>
          </a:p>
          <a:p>
            <a:pPr>
              <a:buNone/>
            </a:pPr>
            <a:r>
              <a:rPr lang="en-US" sz="1600" dirty="0" smtClean="0"/>
              <a:t>Building dependency tree       </a:t>
            </a:r>
          </a:p>
          <a:p>
            <a:pPr>
              <a:buNone/>
            </a:pPr>
            <a:r>
              <a:rPr lang="en-US" sz="1600" dirty="0" smtClean="0"/>
              <a:t>Reading state information... Done</a:t>
            </a:r>
          </a:p>
          <a:p>
            <a:pPr>
              <a:buNone/>
            </a:pPr>
            <a:r>
              <a:rPr lang="en-US" sz="1600" dirty="0" smtClean="0"/>
              <a:t>The following packages will be upgraded: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egerl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1 upgraded, 0 newly installed, 0 to remove and 34 not upgraded.</a:t>
            </a:r>
          </a:p>
          <a:p>
            <a:pPr>
              <a:buNone/>
            </a:pPr>
            <a:r>
              <a:rPr lang="en-US" sz="1600" dirty="0" smtClean="0"/>
              <a:t>Need to get 0B/113kB of archives.</a:t>
            </a:r>
          </a:p>
          <a:p>
            <a:pPr>
              <a:buNone/>
            </a:pPr>
            <a:r>
              <a:rPr lang="en-US" sz="1600" dirty="0" smtClean="0"/>
              <a:t>After unpacking 0B of additional disk space will be used.</a:t>
            </a:r>
          </a:p>
          <a:p>
            <a:pPr>
              <a:buNone/>
            </a:pPr>
            <a:r>
              <a:rPr lang="en-US" sz="1600" dirty="0" smtClean="0"/>
              <a:t>WARNING: The following packages cannot be authenticated!  </a:t>
            </a:r>
            <a:r>
              <a:rPr lang="en-US" sz="1600" dirty="0" err="1" smtClean="0"/>
              <a:t>egerl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Install these packages without verification [</a:t>
            </a:r>
            <a:r>
              <a:rPr lang="en-US" sz="1600" dirty="0" err="1" smtClean="0"/>
              <a:t>y</a:t>
            </a:r>
            <a:r>
              <a:rPr lang="en-US" sz="1600" dirty="0" smtClean="0"/>
              <a:t>/N]? </a:t>
            </a:r>
            <a:r>
              <a:rPr lang="en-US" sz="1600" dirty="0" err="1" smtClean="0"/>
              <a:t>y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(Reading database ... 48221 files and directories currently installed.)</a:t>
            </a:r>
          </a:p>
          <a:p>
            <a:pPr>
              <a:buNone/>
            </a:pPr>
            <a:r>
              <a:rPr lang="en-US" sz="1600" dirty="0" smtClean="0"/>
              <a:t>Preparing to replace </a:t>
            </a:r>
            <a:r>
              <a:rPr lang="en-US" sz="1600" dirty="0" err="1" smtClean="0"/>
              <a:t>egerl</a:t>
            </a:r>
            <a:r>
              <a:rPr lang="en-US" sz="1600" dirty="0" smtClean="0"/>
              <a:t> 4.0.1 (using .../archives/egerl_4.1.0_all.deb) ...</a:t>
            </a:r>
          </a:p>
          <a:p>
            <a:pPr>
              <a:buNone/>
            </a:pPr>
            <a:r>
              <a:rPr lang="en-US" sz="1600" dirty="0" smtClean="0"/>
              <a:t>Unpacking replacement </a:t>
            </a:r>
            <a:r>
              <a:rPr lang="en-US" sz="1600" dirty="0" err="1" smtClean="0"/>
              <a:t>egerl</a:t>
            </a:r>
            <a:r>
              <a:rPr lang="en-US" sz="1600" dirty="0" smtClean="0"/>
              <a:t> ...</a:t>
            </a:r>
          </a:p>
          <a:p>
            <a:pPr>
              <a:buNone/>
            </a:pPr>
            <a:r>
              <a:rPr lang="en-US" sz="1600" dirty="0" err="1" smtClean="0"/>
              <a:t>erlrc</a:t>
            </a:r>
            <a:r>
              <a:rPr lang="en-US" sz="1600" dirty="0" smtClean="0"/>
              <a:t>-upgrade: Upgrading '</a:t>
            </a:r>
            <a:r>
              <a:rPr lang="en-US" sz="1600" dirty="0" err="1" smtClean="0"/>
              <a:t>egerl</a:t>
            </a:r>
            <a:r>
              <a:rPr lang="en-US" sz="1600" dirty="0" smtClean="0"/>
              <a:t>': (cb8eec1a1b85ec017517d3e51c5aee7b) upgraded</a:t>
            </a:r>
          </a:p>
          <a:p>
            <a:pPr>
              <a:buNone/>
            </a:pPr>
            <a:r>
              <a:rPr lang="en-US" sz="1600" dirty="0" smtClean="0"/>
              <a:t>Setting up </a:t>
            </a:r>
            <a:r>
              <a:rPr lang="en-US" sz="1600" dirty="0" err="1" smtClean="0"/>
              <a:t>egerl</a:t>
            </a:r>
            <a:r>
              <a:rPr lang="en-US" sz="1600" dirty="0" smtClean="0"/>
              <a:t> (4.1.0) ...</a:t>
            </a:r>
          </a:p>
          <a:p>
            <a:pPr>
              <a:buNone/>
            </a:pPr>
            <a:r>
              <a:rPr lang="en-US" sz="1600" dirty="0" err="1" smtClean="0"/>
              <a:t>erlrc</a:t>
            </a:r>
            <a:r>
              <a:rPr lang="en-US" sz="1600" dirty="0" smtClean="0"/>
              <a:t>-start: Starting '</a:t>
            </a:r>
            <a:r>
              <a:rPr lang="en-US" sz="1600" dirty="0" err="1" smtClean="0"/>
              <a:t>egerl</a:t>
            </a:r>
            <a:r>
              <a:rPr lang="en-US" sz="1600" dirty="0" smtClean="0"/>
              <a:t>': (cb8eec1a1b85ec017517d3e51c5aee7b) </a:t>
            </a:r>
            <a:r>
              <a:rPr lang="en-US" sz="1600" dirty="0" err="1" smtClean="0"/>
              <a:t>already_running</a:t>
            </a:r>
            <a:endParaRPr lang="en-US" sz="1600" baseline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Erlrc</a:t>
            </a:r>
            <a:r>
              <a:rPr lang="en-US" dirty="0" smtClean="0"/>
              <a:t>: The Vision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pmineiro@ub32srvvmw-199% </a:t>
            </a:r>
            <a:r>
              <a:rPr lang="en-US" sz="1600" dirty="0" err="1" smtClean="0"/>
              <a:t>sudo</a:t>
            </a:r>
            <a:r>
              <a:rPr lang="en-US" sz="1600" dirty="0" smtClean="0"/>
              <a:t> apt-get install </a:t>
            </a:r>
            <a:r>
              <a:rPr lang="en-US" sz="1600" dirty="0" err="1" smtClean="0"/>
              <a:t>egerl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Reading package lists... Done</a:t>
            </a:r>
          </a:p>
          <a:p>
            <a:pPr>
              <a:buNone/>
            </a:pPr>
            <a:r>
              <a:rPr lang="en-US" sz="1600" dirty="0" smtClean="0"/>
              <a:t>Building dependency tree       </a:t>
            </a:r>
          </a:p>
          <a:p>
            <a:pPr>
              <a:buNone/>
            </a:pPr>
            <a:r>
              <a:rPr lang="en-US" sz="1600" dirty="0" smtClean="0"/>
              <a:t>Reading state information... Done</a:t>
            </a:r>
          </a:p>
          <a:p>
            <a:pPr>
              <a:buNone/>
            </a:pPr>
            <a:r>
              <a:rPr lang="en-US" sz="1600" dirty="0" smtClean="0"/>
              <a:t>The following packages will be upgraded: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egerl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1 upgraded, 0 newly installed, 0 to remove and 34 not upgraded.</a:t>
            </a:r>
          </a:p>
          <a:p>
            <a:pPr>
              <a:buNone/>
            </a:pPr>
            <a:r>
              <a:rPr lang="en-US" sz="1600" dirty="0" smtClean="0"/>
              <a:t>Need to get 0B/113kB of archives.</a:t>
            </a:r>
          </a:p>
          <a:p>
            <a:pPr>
              <a:buNone/>
            </a:pPr>
            <a:r>
              <a:rPr lang="en-US" sz="1600" dirty="0" smtClean="0"/>
              <a:t>After unpacking 0B of additional disk space will be used.</a:t>
            </a:r>
          </a:p>
          <a:p>
            <a:pPr>
              <a:buNone/>
            </a:pPr>
            <a:r>
              <a:rPr lang="en-US" sz="1600" dirty="0" smtClean="0"/>
              <a:t>WARNING: The following packages cannot be authenticated!  </a:t>
            </a:r>
            <a:r>
              <a:rPr lang="en-US" sz="1600" dirty="0" err="1" smtClean="0"/>
              <a:t>egerl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Install these packages without verification [</a:t>
            </a:r>
            <a:r>
              <a:rPr lang="en-US" sz="1600" dirty="0" err="1" smtClean="0"/>
              <a:t>y</a:t>
            </a:r>
            <a:r>
              <a:rPr lang="en-US" sz="1600" dirty="0" smtClean="0"/>
              <a:t>/N]? </a:t>
            </a:r>
            <a:r>
              <a:rPr lang="en-US" sz="1600" dirty="0" err="1" smtClean="0"/>
              <a:t>y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(Reading database ... 48221 files and directories currently installed.)</a:t>
            </a:r>
          </a:p>
          <a:p>
            <a:pPr>
              <a:buNone/>
            </a:pPr>
            <a:r>
              <a:rPr lang="en-US" sz="1600" dirty="0" smtClean="0"/>
              <a:t>Preparing to replace </a:t>
            </a:r>
            <a:r>
              <a:rPr lang="en-US" sz="1600" dirty="0" err="1" smtClean="0"/>
              <a:t>egerl</a:t>
            </a:r>
            <a:r>
              <a:rPr lang="en-US" sz="1600" dirty="0" smtClean="0"/>
              <a:t> 4.0.1 (using .../archives/egerl_4.1.0_all.deb) ...</a:t>
            </a:r>
          </a:p>
          <a:p>
            <a:pPr>
              <a:buNone/>
            </a:pPr>
            <a:r>
              <a:rPr lang="en-US" sz="1600" dirty="0" smtClean="0"/>
              <a:t>Unpacking replacement </a:t>
            </a:r>
            <a:r>
              <a:rPr lang="en-US" sz="1600" dirty="0" err="1" smtClean="0"/>
              <a:t>egerl</a:t>
            </a:r>
            <a:r>
              <a:rPr lang="en-US" sz="1600" dirty="0" smtClean="0"/>
              <a:t> ...</a:t>
            </a:r>
          </a:p>
          <a:p>
            <a:pPr>
              <a:buNone/>
            </a:pPr>
            <a:r>
              <a:rPr lang="en-US" sz="1600" dirty="0" err="1" smtClean="0"/>
              <a:t>erlrc</a:t>
            </a:r>
            <a:r>
              <a:rPr lang="en-US" sz="1600" dirty="0" smtClean="0"/>
              <a:t>-upgrade: Upgrading '</a:t>
            </a:r>
            <a:r>
              <a:rPr lang="en-US" sz="1600" dirty="0" err="1" smtClean="0"/>
              <a:t>egerl</a:t>
            </a:r>
            <a:r>
              <a:rPr lang="en-US" sz="1600" dirty="0" smtClean="0"/>
              <a:t>': (cb8eec1a1b85ec017517d3e51c5aee7b) upgraded</a:t>
            </a:r>
          </a:p>
          <a:p>
            <a:pPr>
              <a:buNone/>
            </a:pPr>
            <a:r>
              <a:rPr lang="en-US" sz="1600" dirty="0" smtClean="0"/>
              <a:t>Setting up </a:t>
            </a:r>
            <a:r>
              <a:rPr lang="en-US" sz="1600" dirty="0" err="1" smtClean="0"/>
              <a:t>egerl</a:t>
            </a:r>
            <a:r>
              <a:rPr lang="en-US" sz="1600" dirty="0" smtClean="0"/>
              <a:t> (4.1.0) ...</a:t>
            </a:r>
          </a:p>
          <a:p>
            <a:pPr>
              <a:buNone/>
            </a:pPr>
            <a:r>
              <a:rPr lang="en-US" sz="1600" dirty="0" err="1" smtClean="0"/>
              <a:t>erlrc</a:t>
            </a:r>
            <a:r>
              <a:rPr lang="en-US" sz="1600" dirty="0" smtClean="0"/>
              <a:t>-start: Starting '</a:t>
            </a:r>
            <a:r>
              <a:rPr lang="en-US" sz="1600" dirty="0" err="1" smtClean="0"/>
              <a:t>egerl</a:t>
            </a:r>
            <a:r>
              <a:rPr lang="en-US" sz="1600" dirty="0" smtClean="0"/>
              <a:t>': (cb8eec1a1b85ec017517d3e51c5aee7b) </a:t>
            </a:r>
            <a:r>
              <a:rPr lang="en-US" sz="1600" dirty="0" err="1" smtClean="0"/>
              <a:t>already_running</a:t>
            </a:r>
            <a:endParaRPr lang="en-US" sz="1600" baseline="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5562600"/>
            <a:ext cx="8229600" cy="914400"/>
          </a:xfrm>
          <a:prstGeom prst="rect">
            <a:avLst/>
          </a:prstGeom>
          <a:solidFill>
            <a:schemeClr val="bg2">
              <a:lumMod val="50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to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Static: booting the VM properly</a:t>
            </a:r>
          </a:p>
          <a:p>
            <a:r>
              <a:rPr lang="en-US" baseline="0" dirty="0" smtClean="0"/>
              <a:t>Dynamic</a:t>
            </a:r>
            <a:r>
              <a:rPr lang="en-US" baseline="0" dirty="0" smtClean="0"/>
              <a:t>: hot install/upgrade/</a:t>
            </a:r>
            <a:r>
              <a:rPr lang="en-US" baseline="0" dirty="0" smtClean="0"/>
              <a:t>remove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 VM Boot</a:t>
            </a:r>
            <a:endParaRPr lang="en-US" dirty="0"/>
          </a:p>
        </p:txBody>
      </p:sp>
      <p:pic>
        <p:nvPicPr>
          <p:cNvPr id="7" name="Picture 6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07" y="2049698"/>
            <a:ext cx="800100" cy="660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72750" y="2197930"/>
            <a:ext cx="41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</a:t>
            </a:r>
            <a:endParaRPr lang="en-US" dirty="0"/>
          </a:p>
        </p:txBody>
      </p:sp>
      <p:pic>
        <p:nvPicPr>
          <p:cNvPr id="5" name="Picture 4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07" y="1389298"/>
            <a:ext cx="800100" cy="660400"/>
          </a:xfrm>
          <a:prstGeom prst="rect">
            <a:avLst/>
          </a:prstGeom>
        </p:spPr>
      </p:pic>
      <p:cxnSp>
        <p:nvCxnSpPr>
          <p:cNvPr id="8" name="Shape 7"/>
          <p:cNvCxnSpPr>
            <a:stCxn id="5" idx="2"/>
            <a:endCxn id="7" idx="1"/>
          </p:cNvCxnSpPr>
          <p:nvPr/>
        </p:nvCxnSpPr>
        <p:spPr>
          <a:xfrm rot="16200000" flipH="1">
            <a:off x="715382" y="2014773"/>
            <a:ext cx="330200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07" y="3048000"/>
            <a:ext cx="800100" cy="66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2750" y="3196232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releases</a:t>
            </a:r>
            <a:endParaRPr lang="en-US" dirty="0"/>
          </a:p>
        </p:txBody>
      </p:sp>
      <p:cxnSp>
        <p:nvCxnSpPr>
          <p:cNvPr id="12" name="Shape 11"/>
          <p:cNvCxnSpPr>
            <a:stCxn id="5" idx="2"/>
            <a:endCxn id="9" idx="1"/>
          </p:cNvCxnSpPr>
          <p:nvPr/>
        </p:nvCxnSpPr>
        <p:spPr>
          <a:xfrm rot="16200000" flipH="1">
            <a:off x="216231" y="2513924"/>
            <a:ext cx="1328502" cy="400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ol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61" y="4038600"/>
            <a:ext cx="800100" cy="660400"/>
          </a:xfrm>
          <a:prstGeom prst="rect">
            <a:avLst/>
          </a:prstGeom>
        </p:spPr>
      </p:pic>
      <p:cxnSp>
        <p:nvCxnSpPr>
          <p:cNvPr id="14" name="Shape 13"/>
          <p:cNvCxnSpPr>
            <a:stCxn id="9" idx="2"/>
            <a:endCxn id="11" idx="1"/>
          </p:cNvCxnSpPr>
          <p:nvPr/>
        </p:nvCxnSpPr>
        <p:spPr>
          <a:xfrm rot="16200000" flipH="1">
            <a:off x="1254259" y="3934698"/>
            <a:ext cx="660400" cy="2078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80607" y="4184134"/>
            <a:ext cx="6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0.4.5</a:t>
            </a:r>
            <a:endParaRPr lang="en-US" dirty="0"/>
          </a:p>
        </p:txBody>
      </p:sp>
      <p:pic>
        <p:nvPicPr>
          <p:cNvPr id="13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9913" y="4699000"/>
            <a:ext cx="951848" cy="838195"/>
          </a:xfrm>
        </p:spPr>
      </p:pic>
      <p:cxnSp>
        <p:nvCxnSpPr>
          <p:cNvPr id="17" name="Shape 16"/>
          <p:cNvCxnSpPr>
            <a:stCxn id="11" idx="2"/>
            <a:endCxn id="13" idx="1"/>
          </p:cNvCxnSpPr>
          <p:nvPr/>
        </p:nvCxnSpPr>
        <p:spPr>
          <a:xfrm rot="16200000" flipH="1">
            <a:off x="1999613" y="4787798"/>
            <a:ext cx="419098" cy="24150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29913" y="5537195"/>
            <a:ext cx="85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zzz.rel</a:t>
            </a:r>
            <a:endParaRPr lang="en-US" dirty="0"/>
          </a:p>
        </p:txBody>
      </p:sp>
      <p:pic>
        <p:nvPicPr>
          <p:cNvPr id="16" name="Content Placeholder 4" descr="awesomeerlangcod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699000"/>
            <a:ext cx="951848" cy="8381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724400" y="5537195"/>
            <a:ext cx="114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zzz.script</a:t>
            </a:r>
            <a:endParaRPr lang="en-US" dirty="0"/>
          </a:p>
        </p:txBody>
      </p:sp>
      <p:cxnSp>
        <p:nvCxnSpPr>
          <p:cNvPr id="22" name="Straight Connector 21"/>
          <p:cNvCxnSpPr>
            <a:stCxn id="13" idx="3"/>
            <a:endCxn id="16" idx="1"/>
          </p:cNvCxnSpPr>
          <p:nvPr/>
        </p:nvCxnSpPr>
        <p:spPr>
          <a:xfrm>
            <a:off x="3281761" y="5118098"/>
            <a:ext cx="1442639" cy="1588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70632" y="2242125"/>
            <a:ext cx="42161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applications to start</a:t>
            </a:r>
          </a:p>
          <a:p>
            <a:r>
              <a:rPr lang="en-US" sz="2800" dirty="0" smtClean="0"/>
              <a:t>The order to start them</a:t>
            </a:r>
            <a:endParaRPr lang="en-US" sz="2800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4461242" y="2049698"/>
            <a:ext cx="4225557" cy="1328502"/>
          </a:xfrm>
          <a:prstGeom prst="wedgeRoundRectCallout">
            <a:avLst>
              <a:gd name="adj1" fmla="val -32782"/>
              <a:gd name="adj2" fmla="val 144374"/>
              <a:gd name="adj3" fmla="val 16667"/>
            </a:avLst>
          </a:prstGeom>
          <a:solidFill>
            <a:schemeClr val="bg2">
              <a:lumMod val="50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File vs. </a:t>
            </a:r>
            <a:r>
              <a:rPr lang="en-US" dirty="0" err="1" smtClean="0"/>
              <a:t>Config</a:t>
            </a:r>
            <a:r>
              <a:rPr lang="en-US" dirty="0" smtClean="0"/>
              <a:t> Directory</a:t>
            </a:r>
            <a:endParaRPr lang="en-US" dirty="0"/>
          </a:p>
        </p:txBody>
      </p:sp>
      <p:pic>
        <p:nvPicPr>
          <p:cNvPr id="4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844" y="2133600"/>
            <a:ext cx="1828800" cy="1610437"/>
          </a:xfrm>
        </p:spPr>
      </p:pic>
      <p:sp>
        <p:nvSpPr>
          <p:cNvPr id="5" name="TextBox 4"/>
          <p:cNvSpPr txBox="1"/>
          <p:nvPr/>
        </p:nvSpPr>
        <p:spPr>
          <a:xfrm>
            <a:off x="983902" y="3559371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</a:t>
            </a:r>
            <a:r>
              <a:rPr lang="en-US" sz="2800" dirty="0" err="1" smtClean="0"/>
              <a:t>pache.conf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File vs. </a:t>
            </a:r>
            <a:r>
              <a:rPr lang="en-US" dirty="0" err="1" smtClean="0"/>
              <a:t>Config</a:t>
            </a:r>
            <a:r>
              <a:rPr lang="en-US" dirty="0" smtClean="0"/>
              <a:t> Directory</a:t>
            </a:r>
            <a:endParaRPr lang="en-US" dirty="0"/>
          </a:p>
        </p:txBody>
      </p:sp>
      <p:pic>
        <p:nvPicPr>
          <p:cNvPr id="4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844" y="2133600"/>
            <a:ext cx="1828800" cy="1610437"/>
          </a:xfrm>
        </p:spPr>
      </p:pic>
      <p:sp>
        <p:nvSpPr>
          <p:cNvPr id="5" name="TextBox 4"/>
          <p:cNvSpPr txBox="1"/>
          <p:nvPr/>
        </p:nvSpPr>
        <p:spPr>
          <a:xfrm>
            <a:off x="983902" y="3559371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</a:t>
            </a:r>
            <a:r>
              <a:rPr lang="en-US" sz="2800" dirty="0" err="1" smtClean="0"/>
              <a:t>pache.conf</a:t>
            </a:r>
            <a:endParaRPr lang="en-US" sz="2800" dirty="0"/>
          </a:p>
        </p:txBody>
      </p:sp>
      <p:pic>
        <p:nvPicPr>
          <p:cNvPr id="6" name="Picture 5" descr="Package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94" y="4953000"/>
            <a:ext cx="1079406" cy="99164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rot="5400000" flipH="1" flipV="1">
            <a:off x="1123681" y="4019408"/>
            <a:ext cx="870409" cy="996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File vs. </a:t>
            </a:r>
            <a:r>
              <a:rPr lang="en-US" dirty="0" err="1" smtClean="0"/>
              <a:t>Config</a:t>
            </a:r>
            <a:r>
              <a:rPr lang="en-US" dirty="0" smtClean="0"/>
              <a:t> Directory</a:t>
            </a:r>
            <a:endParaRPr lang="en-US" dirty="0"/>
          </a:p>
        </p:txBody>
      </p:sp>
      <p:pic>
        <p:nvPicPr>
          <p:cNvPr id="4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844" y="2133600"/>
            <a:ext cx="1828800" cy="1610437"/>
          </a:xfrm>
        </p:spPr>
      </p:pic>
      <p:sp>
        <p:nvSpPr>
          <p:cNvPr id="5" name="TextBox 4"/>
          <p:cNvSpPr txBox="1"/>
          <p:nvPr/>
        </p:nvSpPr>
        <p:spPr>
          <a:xfrm>
            <a:off x="983902" y="3559371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</a:t>
            </a:r>
            <a:r>
              <a:rPr lang="en-US" sz="2800" dirty="0" err="1" smtClean="0"/>
              <a:t>pache.conf</a:t>
            </a:r>
            <a:endParaRPr lang="en-US" sz="2800" dirty="0"/>
          </a:p>
        </p:txBody>
      </p:sp>
      <p:pic>
        <p:nvPicPr>
          <p:cNvPr id="6" name="Picture 5" descr="Package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94" y="4953000"/>
            <a:ext cx="1079406" cy="99164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rot="5400000" flipH="1" flipV="1">
            <a:off x="1123681" y="4019408"/>
            <a:ext cx="870409" cy="996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Package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953001"/>
            <a:ext cx="1079406" cy="991649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7" idx="0"/>
          </p:cNvCxnSpPr>
          <p:nvPr/>
        </p:nvCxnSpPr>
        <p:spPr>
          <a:xfrm rot="16200000" flipV="1">
            <a:off x="1739584" y="4400281"/>
            <a:ext cx="870410" cy="235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File vs. </a:t>
            </a:r>
            <a:r>
              <a:rPr lang="en-US" dirty="0" err="1" smtClean="0"/>
              <a:t>Config</a:t>
            </a:r>
            <a:r>
              <a:rPr lang="en-US" dirty="0" smtClean="0"/>
              <a:t> Directory</a:t>
            </a:r>
            <a:endParaRPr lang="en-US" dirty="0"/>
          </a:p>
        </p:txBody>
      </p:sp>
      <p:pic>
        <p:nvPicPr>
          <p:cNvPr id="4" name="Content Placeholder 4" descr="awesomeerlangcode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844" y="2133600"/>
            <a:ext cx="1828800" cy="1610437"/>
          </a:xfrm>
        </p:spPr>
      </p:pic>
      <p:sp>
        <p:nvSpPr>
          <p:cNvPr id="5" name="TextBox 4"/>
          <p:cNvSpPr txBox="1"/>
          <p:nvPr/>
        </p:nvSpPr>
        <p:spPr>
          <a:xfrm>
            <a:off x="983902" y="3559371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</a:t>
            </a:r>
            <a:r>
              <a:rPr lang="en-US" sz="2800" dirty="0" err="1" smtClean="0"/>
              <a:t>pache.conf</a:t>
            </a:r>
            <a:endParaRPr lang="en-US" sz="2800" dirty="0"/>
          </a:p>
        </p:txBody>
      </p:sp>
      <p:pic>
        <p:nvPicPr>
          <p:cNvPr id="6" name="Picture 5" descr="Package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94" y="4953000"/>
            <a:ext cx="1079406" cy="99164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rot="5400000" flipH="1" flipV="1">
            <a:off x="1123681" y="4019408"/>
            <a:ext cx="870409" cy="996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Package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953001"/>
            <a:ext cx="1079406" cy="991649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7" idx="0"/>
          </p:cNvCxnSpPr>
          <p:nvPr/>
        </p:nvCxnSpPr>
        <p:spPr>
          <a:xfrm rot="16200000" flipV="1">
            <a:off x="1739584" y="4400281"/>
            <a:ext cx="870410" cy="235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Package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406" y="4953001"/>
            <a:ext cx="1079406" cy="99164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9" idx="0"/>
            <a:endCxn id="5" idx="2"/>
          </p:cNvCxnSpPr>
          <p:nvPr/>
        </p:nvCxnSpPr>
        <p:spPr>
          <a:xfrm rot="16200000" flipV="1">
            <a:off x="2355486" y="3784378"/>
            <a:ext cx="870410" cy="1466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10008</TotalTime>
  <Words>4368</Words>
  <Application>Microsoft Macintosh PowerPoint</Application>
  <PresentationFormat>On-screen Show (4:3)</PresentationFormat>
  <Paragraphs>758</Paragraphs>
  <Slides>155</Slides>
  <Notes>10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155</vt:i4>
      </vt:variant>
    </vt:vector>
  </HeadingPairs>
  <TitlesOfParts>
    <vt:vector size="156" baseType="lpstr">
      <vt:lpstr>Office Theme</vt:lpstr>
      <vt:lpstr>Integrating OS Package Management and the Erlang VM</vt:lpstr>
      <vt:lpstr>An Erlang Startup</vt:lpstr>
      <vt:lpstr>An Erlang Startup</vt:lpstr>
      <vt:lpstr>An Erlang Startup</vt:lpstr>
      <vt:lpstr>Slide 5</vt:lpstr>
      <vt:lpstr>Slide 6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software structure</vt:lpstr>
      <vt:lpstr>Erlang/OTP Launch Strategy</vt:lpstr>
      <vt:lpstr>Large Companies</vt:lpstr>
      <vt:lpstr>Large Companies</vt:lpstr>
      <vt:lpstr>Large Companies</vt:lpstr>
      <vt:lpstr>Large Companies</vt:lpstr>
      <vt:lpstr>Startup</vt:lpstr>
      <vt:lpstr>Large Companies</vt:lpstr>
      <vt:lpstr>Use the OS Package Manager</vt:lpstr>
      <vt:lpstr>1 Xen Instance = 1 Erlang VM</vt:lpstr>
      <vt:lpstr>1 Xen Instance = 1 Erlang VM</vt:lpstr>
      <vt:lpstr>1 Xen Instance = 1 Erlang VM</vt:lpstr>
      <vt:lpstr>1 Xen Instance = 1 Erlang VM</vt:lpstr>
      <vt:lpstr>1 Xen Instance = 1 Erlang VM</vt:lpstr>
      <vt:lpstr>1 Xen Instance = 1 Erlang VM</vt:lpstr>
      <vt:lpstr>1 Xen Instance = 1 Erlang VM</vt:lpstr>
      <vt:lpstr>1 Xen Instance = 1 Erlang VM</vt:lpstr>
      <vt:lpstr>1 Xen Instance = 1 Erlang VM</vt:lpstr>
      <vt:lpstr>1 Xen Instance = 1 Erlang VM</vt:lpstr>
      <vt:lpstr>1 Xen Instance = 1 Erlang VM</vt:lpstr>
      <vt:lpstr>1 Xen Instance = 1 Erlang VM</vt:lpstr>
      <vt:lpstr>1 Xen Instance = 1 Erlang VM</vt:lpstr>
      <vt:lpstr>1 Xen Instance = 1 Erlang VM</vt:lpstr>
      <vt:lpstr>1 Xen Instance = 1 Erlang VM</vt:lpstr>
      <vt:lpstr>1 Xen Instance = 1 Erlang VM</vt:lpstr>
      <vt:lpstr>1 Package = 1 Application</vt:lpstr>
      <vt:lpstr>Our Launch Process</vt:lpstr>
      <vt:lpstr>Our Launch Process</vt:lpstr>
      <vt:lpstr>Erlrc: The Vision …</vt:lpstr>
      <vt:lpstr>Erlrc: The Vision …</vt:lpstr>
      <vt:lpstr>Problems to solve</vt:lpstr>
      <vt:lpstr>Erlang VM Boot</vt:lpstr>
      <vt:lpstr>Config File vs. Config Directory</vt:lpstr>
      <vt:lpstr>Config File vs. Config Directory</vt:lpstr>
      <vt:lpstr>Config File vs. Config Directory</vt:lpstr>
      <vt:lpstr>Config File vs. Config Directory</vt:lpstr>
      <vt:lpstr>Config File vs. Config Directory</vt:lpstr>
      <vt:lpstr>Config File vs. Config Directory</vt:lpstr>
      <vt:lpstr>Config File vs. Config Directory</vt:lpstr>
      <vt:lpstr>Config File vs. Config Directory</vt:lpstr>
      <vt:lpstr>Config File vs. Config Directory</vt:lpstr>
      <vt:lpstr>Config File vs. Config Directory</vt:lpstr>
      <vt:lpstr>Config File vs. Config Directory</vt:lpstr>
      <vt:lpstr>Actual Applications Directory</vt:lpstr>
      <vt:lpstr>Actual Applications Directory</vt:lpstr>
      <vt:lpstr>Actual Applications Directory</vt:lpstr>
      <vt:lpstr>Actual Applications Directory</vt:lpstr>
      <vt:lpstr>Determining the Startup Order</vt:lpstr>
      <vt:lpstr>Determining the Startup Order</vt:lpstr>
      <vt:lpstr>Determining the Startup Order</vt:lpstr>
      <vt:lpstr>Regular Application</vt:lpstr>
      <vt:lpstr>Regular Application</vt:lpstr>
      <vt:lpstr>Regular Application</vt:lpstr>
      <vt:lpstr>Included Application</vt:lpstr>
      <vt:lpstr>Included Application</vt:lpstr>
      <vt:lpstr>Included Application</vt:lpstr>
      <vt:lpstr>Included Application</vt:lpstr>
      <vt:lpstr>Included Application</vt:lpstr>
      <vt:lpstr>Included Application Logic</vt:lpstr>
      <vt:lpstr>Boot Procedure</vt:lpstr>
      <vt:lpstr>Problems to solve</vt:lpstr>
      <vt:lpstr>Erlrc upgrade components</vt:lpstr>
      <vt:lpstr>Package hook correspondence</vt:lpstr>
      <vt:lpstr>Example: prerm</vt:lpstr>
      <vt:lpstr>Example: prerm</vt:lpstr>
      <vt:lpstr>Best practices for build system</vt:lpstr>
      <vt:lpstr>Upgrade Logic</vt:lpstr>
      <vt:lpstr>Upgrade Logic</vt:lpstr>
      <vt:lpstr>Upgrade Logic</vt:lpstr>
      <vt:lpstr>Upgrade Logic</vt:lpstr>
      <vt:lpstr>Included Application</vt:lpstr>
      <vt:lpstr>Included Application</vt:lpstr>
      <vt:lpstr>Included Application Invariants</vt:lpstr>
      <vt:lpstr>Included Application Logic</vt:lpstr>
      <vt:lpstr>Included Application Logic</vt:lpstr>
      <vt:lpstr>.appup files</vt:lpstr>
      <vt:lpstr>Automatic .appup generation</vt:lpstr>
      <vt:lpstr>Automatic .appup generation</vt:lpstr>
      <vt:lpstr>Automatic .appup generation</vt:lpstr>
      <vt:lpstr>Automatic .appup generation</vt:lpstr>
      <vt:lpstr>Example: load_module</vt:lpstr>
      <vt:lpstr>Example: load_module</vt:lpstr>
      <vt:lpstr>Example: update</vt:lpstr>
      <vt:lpstr>Example: update</vt:lpstr>
      <vt:lpstr>.appup file generation</vt:lpstr>
      <vt:lpstr>.appup file generation</vt:lpstr>
      <vt:lpstr>Custom .appup hooks</vt:lpstr>
      <vt:lpstr>Distribution and provisioning</vt:lpstr>
      <vt:lpstr>Practical Usage</vt:lpstr>
      <vt:lpstr>An Erlang Startup</vt:lpstr>
      <vt:lpstr>An Erlang Startup</vt:lpstr>
      <vt:lpstr>More Information</vt:lpstr>
    </vt:vector>
  </TitlesOfParts>
  <Company>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Erlc Title Slide</dc:title>
  <dc:creator>Ted Ted</dc:creator>
  <cp:lastModifiedBy>Ted Ted</cp:lastModifiedBy>
  <cp:revision>459</cp:revision>
  <dcterms:created xsi:type="dcterms:W3CDTF">2009-04-22T23:32:59Z</dcterms:created>
  <dcterms:modified xsi:type="dcterms:W3CDTF">2009-04-28T21:43:01Z</dcterms:modified>
</cp:coreProperties>
</file>