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95" r:id="rId3"/>
    <p:sldId id="257" r:id="rId4"/>
    <p:sldId id="265" r:id="rId5"/>
    <p:sldId id="266" r:id="rId6"/>
    <p:sldId id="269" r:id="rId7"/>
    <p:sldId id="261" r:id="rId8"/>
    <p:sldId id="294" r:id="rId9"/>
    <p:sldId id="272" r:id="rId10"/>
    <p:sldId id="293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554" y="-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8C704-4252-4B8C-AB80-06088E0DA570}" type="datetimeFigureOut">
              <a:rPr lang="da-DK" smtClean="0"/>
              <a:pPr/>
              <a:t>03-12-2012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AD391-0DDB-4A3D-9716-70FFA248B198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657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F9A1-A42F-41FC-942B-F3A9AA7F1410}" type="datetimeFigureOut">
              <a:rPr lang="da-DK" smtClean="0"/>
              <a:pPr/>
              <a:t>03-12-2012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0A8-539E-4226-B72C-7929B1A1E3A6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14" descr="lytzen it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" y="0"/>
            <a:ext cx="14763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F9A1-A42F-41FC-942B-F3A9AA7F1410}" type="datetimeFigureOut">
              <a:rPr lang="da-DK" smtClean="0"/>
              <a:pPr/>
              <a:t>03-12-2012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0A8-539E-4226-B72C-7929B1A1E3A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F9A1-A42F-41FC-942B-F3A9AA7F1410}" type="datetimeFigureOut">
              <a:rPr lang="da-DK" smtClean="0"/>
              <a:pPr/>
              <a:t>03-12-2012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0A8-539E-4226-B72C-7929B1A1E3A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Klik for at redigere titeltypografi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F9A1-A42F-41FC-942B-F3A9AA7F1410}" type="datetimeFigureOut">
              <a:rPr lang="da-DK" smtClean="0"/>
              <a:pPr/>
              <a:t>03-12-2012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0A8-539E-4226-B72C-7929B1A1E3A6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14" descr="lytzen it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20361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F9A1-A42F-41FC-942B-F3A9AA7F1410}" type="datetimeFigureOut">
              <a:rPr lang="da-DK" smtClean="0"/>
              <a:pPr/>
              <a:t>03-12-2012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0A8-539E-4226-B72C-7929B1A1E3A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F9A1-A42F-41FC-942B-F3A9AA7F1410}" type="datetimeFigureOut">
              <a:rPr lang="da-DK" smtClean="0"/>
              <a:pPr/>
              <a:t>03-12-2012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0A8-539E-4226-B72C-7929B1A1E3A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F9A1-A42F-41FC-942B-F3A9AA7F1410}" type="datetimeFigureOut">
              <a:rPr lang="da-DK" smtClean="0"/>
              <a:pPr/>
              <a:t>03-12-2012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0A8-539E-4226-B72C-7929B1A1E3A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F9A1-A42F-41FC-942B-F3A9AA7F1410}" type="datetimeFigureOut">
              <a:rPr lang="da-DK" smtClean="0"/>
              <a:pPr/>
              <a:t>03-12-2012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0A8-539E-4226-B72C-7929B1A1E3A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F9A1-A42F-41FC-942B-F3A9AA7F1410}" type="datetimeFigureOut">
              <a:rPr lang="da-DK" smtClean="0"/>
              <a:pPr/>
              <a:t>03-12-2012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0A8-539E-4226-B72C-7929B1A1E3A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F9A1-A42F-41FC-942B-F3A9AA7F1410}" type="datetimeFigureOut">
              <a:rPr lang="da-DK" smtClean="0"/>
              <a:pPr/>
              <a:t>03-12-2012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0A8-539E-4226-B72C-7929B1A1E3A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F9A1-A42F-41FC-942B-F3A9AA7F1410}" type="datetimeFigureOut">
              <a:rPr lang="da-DK" smtClean="0"/>
              <a:pPr/>
              <a:t>03-12-2012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20A8-539E-4226-B72C-7929B1A1E3A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F9A1-A42F-41FC-942B-F3A9AA7F1410}" type="datetimeFigureOut">
              <a:rPr lang="da-DK" smtClean="0"/>
              <a:pPr/>
              <a:t>03-12-2012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E20A8-539E-4226-B72C-7929B1A1E3A6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nergidanmark.dk/" TargetMode="External"/><Relationship Id="rId13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9.gif"/><Relationship Id="rId12" Type="http://schemas.openxmlformats.org/officeDocument/2006/relationships/hyperlink" Target="http://www.freja.dk/FRONTPAGE-5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rist.com/en/frontpage.htm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hyperlink" Target="http://www.bwsc.com/" TargetMode="External"/><Relationship Id="rId4" Type="http://schemas.openxmlformats.org/officeDocument/2006/relationships/image" Target="../media/image7.jpeg"/><Relationship Id="rId9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Præsentation af:</a:t>
            </a:r>
            <a:endParaRPr lang="da-DK" dirty="0"/>
          </a:p>
        </p:txBody>
      </p:sp>
      <p:pic>
        <p:nvPicPr>
          <p:cNvPr id="5" name="Picture 14" descr="lytzen i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500438"/>
            <a:ext cx="5797499" cy="23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470025"/>
          </a:xfrm>
        </p:spPr>
        <p:txBody>
          <a:bodyPr/>
          <a:lstStyle/>
          <a:p>
            <a:r>
              <a:rPr lang="da-DK" dirty="0" smtClean="0"/>
              <a:t>Tak for opmærksomheden </a:t>
            </a:r>
            <a:r>
              <a:rPr lang="da-DK" dirty="0" smtClean="0">
                <a:sym typeface="Wingdings" pitchFamily="2" charset="2"/>
              </a:rPr>
              <a:t></a:t>
            </a:r>
            <a:endParaRPr lang="da-DK" dirty="0"/>
          </a:p>
        </p:txBody>
      </p:sp>
      <p:pic>
        <p:nvPicPr>
          <p:cNvPr id="5" name="Picture 14" descr="lytzen i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357430"/>
            <a:ext cx="5797499" cy="23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26" y="5345814"/>
            <a:ext cx="2662767" cy="150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5069352" y="982731"/>
            <a:ext cx="3648405" cy="23222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a-DK" dirty="0" smtClean="0">
                <a:solidFill>
                  <a:schemeClr val="tx1"/>
                </a:solidFill>
              </a:rPr>
              <a:t>Produkt portofolio</a:t>
            </a:r>
          </a:p>
          <a:p>
            <a:endParaRPr lang="da-DK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da-DK" sz="1200" dirty="0" smtClean="0">
                <a:solidFill>
                  <a:schemeClr val="tx1"/>
                </a:solidFill>
              </a:rPr>
              <a:t>Datanetværk</a:t>
            </a:r>
          </a:p>
          <a:p>
            <a:pPr marL="171450" indent="-171450">
              <a:buFontTx/>
              <a:buChar char="-"/>
            </a:pPr>
            <a:r>
              <a:rPr lang="da-DK" sz="1200" dirty="0" smtClean="0">
                <a:solidFill>
                  <a:schemeClr val="tx1"/>
                </a:solidFill>
              </a:rPr>
              <a:t>Netværksovervågning</a:t>
            </a:r>
          </a:p>
          <a:p>
            <a:pPr marL="171450" indent="-171450">
              <a:buFontTx/>
              <a:buChar char="-"/>
            </a:pPr>
            <a:r>
              <a:rPr lang="da-DK" sz="1200" dirty="0" smtClean="0">
                <a:solidFill>
                  <a:schemeClr val="tx1"/>
                </a:solidFill>
              </a:rPr>
              <a:t>Sikkerhedsløsninger</a:t>
            </a:r>
          </a:p>
          <a:p>
            <a:pPr marL="171450" indent="-171450">
              <a:buFontTx/>
              <a:buChar char="-"/>
            </a:pPr>
            <a:r>
              <a:rPr lang="da-DK" sz="1200" smtClean="0">
                <a:solidFill>
                  <a:schemeClr val="tx1"/>
                </a:solidFill>
              </a:rPr>
              <a:t>IP Telefoni</a:t>
            </a:r>
            <a:endParaRPr lang="da-DK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da-DK" sz="1200" dirty="0" smtClean="0">
                <a:solidFill>
                  <a:schemeClr val="tx1"/>
                </a:solidFill>
              </a:rPr>
              <a:t>Datacenter</a:t>
            </a:r>
          </a:p>
          <a:p>
            <a:pPr marL="171450" indent="-171450">
              <a:buFontTx/>
              <a:buChar char="-"/>
            </a:pPr>
            <a:r>
              <a:rPr lang="da-DK" sz="1200" dirty="0" smtClean="0">
                <a:solidFill>
                  <a:schemeClr val="tx1"/>
                </a:solidFill>
              </a:rPr>
              <a:t>Backup / Storage SAN</a:t>
            </a:r>
          </a:p>
          <a:p>
            <a:pPr marL="171450" indent="-171450">
              <a:buFontTx/>
              <a:buChar char="-"/>
            </a:pPr>
            <a:r>
              <a:rPr lang="da-DK" sz="1200" dirty="0" err="1" smtClean="0">
                <a:solidFill>
                  <a:schemeClr val="tx1"/>
                </a:solidFill>
              </a:rPr>
              <a:t>Unified</a:t>
            </a:r>
            <a:r>
              <a:rPr lang="da-DK" sz="1200" dirty="0" smtClean="0">
                <a:solidFill>
                  <a:schemeClr val="tx1"/>
                </a:solidFill>
              </a:rPr>
              <a:t> </a:t>
            </a:r>
            <a:r>
              <a:rPr lang="da-DK" sz="1200" dirty="0" err="1" smtClean="0">
                <a:solidFill>
                  <a:schemeClr val="tx1"/>
                </a:solidFill>
              </a:rPr>
              <a:t>Communication</a:t>
            </a:r>
            <a:endParaRPr lang="da-DK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da-DK" sz="1200" dirty="0" smtClean="0">
                <a:solidFill>
                  <a:schemeClr val="tx1"/>
                </a:solidFill>
              </a:rPr>
              <a:t>Videokonference</a:t>
            </a:r>
          </a:p>
          <a:p>
            <a:pPr marL="171450" indent="-171450">
              <a:buFontTx/>
              <a:buChar char="-"/>
            </a:pPr>
            <a:r>
              <a:rPr lang="da-DK" sz="1200" dirty="0" smtClean="0">
                <a:solidFill>
                  <a:schemeClr val="tx1"/>
                </a:solidFill>
              </a:rPr>
              <a:t>Videoovervågning</a:t>
            </a:r>
          </a:p>
          <a:p>
            <a:pPr marL="171450" indent="-171450">
              <a:buFontTx/>
              <a:buChar char="-"/>
            </a:pPr>
            <a:r>
              <a:rPr lang="da-DK" sz="1200" dirty="0" smtClean="0">
                <a:solidFill>
                  <a:schemeClr val="tx1"/>
                </a:solidFill>
              </a:rPr>
              <a:t>Sikkerhedsløsninger</a:t>
            </a:r>
          </a:p>
          <a:p>
            <a:pPr marL="171450" indent="-171450">
              <a:buFontTx/>
              <a:buChar char="-"/>
            </a:pPr>
            <a:r>
              <a:rPr lang="da-DK" sz="1200" dirty="0" smtClean="0">
                <a:solidFill>
                  <a:schemeClr val="tx1"/>
                </a:solidFill>
              </a:rPr>
              <a:t>Tyveri- og brandalarmeringsanlæg</a:t>
            </a:r>
          </a:p>
          <a:p>
            <a:pPr marL="171450" indent="-171450">
              <a:buFontTx/>
              <a:buChar char="-"/>
            </a:pPr>
            <a:r>
              <a:rPr lang="da-DK" sz="1200" dirty="0" smtClean="0">
                <a:solidFill>
                  <a:schemeClr val="tx1"/>
                </a:solidFill>
              </a:rPr>
              <a:t>Adgangskontrol</a:t>
            </a:r>
          </a:p>
          <a:p>
            <a:pPr marL="171450" indent="-171450">
              <a:buFontTx/>
              <a:buChar char="-"/>
            </a:pPr>
            <a:r>
              <a:rPr lang="da-DK" sz="1200" dirty="0" smtClean="0">
                <a:solidFill>
                  <a:schemeClr val="tx1"/>
                </a:solidFill>
              </a:rPr>
              <a:t>Netværkskabling</a:t>
            </a:r>
          </a:p>
          <a:p>
            <a:pPr marL="171450" indent="-171450">
              <a:buFontTx/>
              <a:buChar char="-"/>
            </a:pPr>
            <a:r>
              <a:rPr lang="da-DK" sz="1200" dirty="0" smtClean="0">
                <a:solidFill>
                  <a:schemeClr val="tx1"/>
                </a:solidFill>
              </a:rPr>
              <a:t>Fiberkabling</a:t>
            </a:r>
          </a:p>
          <a:p>
            <a:pPr marL="171450" indent="-171450">
              <a:buFontTx/>
              <a:buChar char="-"/>
            </a:pPr>
            <a:r>
              <a:rPr lang="da-DK" sz="1200" dirty="0" smtClean="0">
                <a:solidFill>
                  <a:schemeClr val="tx1"/>
                </a:solidFill>
              </a:rPr>
              <a:t>24/7 service</a:t>
            </a:r>
          </a:p>
          <a:p>
            <a:pPr marL="171450" indent="-171450">
              <a:buFontTx/>
              <a:buChar char="-"/>
            </a:pPr>
            <a:endParaRPr lang="da-DK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da-DK" sz="1200" dirty="0">
              <a:solidFill>
                <a:schemeClr val="tx1"/>
              </a:solidFill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78" y="5640064"/>
            <a:ext cx="2034623" cy="1214755"/>
          </a:xfrm>
          <a:prstGeom prst="rect">
            <a:avLst/>
          </a:prstGeom>
        </p:spPr>
      </p:pic>
      <p:sp>
        <p:nvSpPr>
          <p:cNvPr id="11" name="Afrundet rektangel 10"/>
          <p:cNvSpPr/>
          <p:nvPr/>
        </p:nvSpPr>
        <p:spPr>
          <a:xfrm>
            <a:off x="347531" y="982731"/>
            <a:ext cx="3857724" cy="23222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a-DK" dirty="0" smtClean="0">
                <a:solidFill>
                  <a:schemeClr val="tx1"/>
                </a:solidFill>
              </a:rPr>
              <a:t>Kort info om Lytzen IT A/S</a:t>
            </a:r>
          </a:p>
          <a:p>
            <a:endParaRPr lang="da-DK" sz="1200" dirty="0" smtClean="0">
              <a:solidFill>
                <a:schemeClr val="tx1"/>
              </a:solidFill>
            </a:endParaRPr>
          </a:p>
          <a:p>
            <a:r>
              <a:rPr lang="da-DK" sz="1200" dirty="0" smtClean="0">
                <a:solidFill>
                  <a:schemeClr val="tx1"/>
                </a:solidFill>
              </a:rPr>
              <a:t>Hovedkontor :</a:t>
            </a:r>
            <a:br>
              <a:rPr lang="da-DK" sz="1200" dirty="0" smtClean="0">
                <a:solidFill>
                  <a:schemeClr val="tx1"/>
                </a:solidFill>
              </a:rPr>
            </a:br>
            <a:r>
              <a:rPr lang="da-DK" sz="1200" dirty="0" smtClean="0">
                <a:solidFill>
                  <a:schemeClr val="tx1"/>
                </a:solidFill>
              </a:rPr>
              <a:t/>
            </a:r>
            <a:br>
              <a:rPr lang="da-DK" sz="1200" dirty="0" smtClean="0">
                <a:solidFill>
                  <a:schemeClr val="tx1"/>
                </a:solidFill>
              </a:rPr>
            </a:br>
            <a:r>
              <a:rPr lang="da-DK" sz="1200" dirty="0" smtClean="0">
                <a:solidFill>
                  <a:schemeClr val="tx1"/>
                </a:solidFill>
              </a:rPr>
              <a:t>Lytzen IT A/S</a:t>
            </a:r>
            <a:br>
              <a:rPr lang="da-DK" sz="1200" dirty="0" smtClean="0">
                <a:solidFill>
                  <a:schemeClr val="tx1"/>
                </a:solidFill>
              </a:rPr>
            </a:br>
            <a:r>
              <a:rPr lang="da-DK" sz="1200" dirty="0" err="1" smtClean="0">
                <a:solidFill>
                  <a:schemeClr val="tx1"/>
                </a:solidFill>
              </a:rPr>
              <a:t>Barfoedsvej</a:t>
            </a:r>
            <a:r>
              <a:rPr lang="da-DK" sz="1200" dirty="0" smtClean="0">
                <a:solidFill>
                  <a:schemeClr val="tx1"/>
                </a:solidFill>
              </a:rPr>
              <a:t> 2</a:t>
            </a:r>
            <a:br>
              <a:rPr lang="da-DK" sz="1200" dirty="0" smtClean="0">
                <a:solidFill>
                  <a:schemeClr val="tx1"/>
                </a:solidFill>
              </a:rPr>
            </a:br>
            <a:r>
              <a:rPr lang="da-DK" sz="1200" dirty="0" smtClean="0">
                <a:solidFill>
                  <a:schemeClr val="tx1"/>
                </a:solidFill>
              </a:rPr>
              <a:t>9800  Hjørring</a:t>
            </a:r>
            <a:br>
              <a:rPr lang="da-DK" sz="1200" dirty="0" smtClean="0">
                <a:solidFill>
                  <a:schemeClr val="tx1"/>
                </a:solidFill>
              </a:rPr>
            </a:br>
            <a:r>
              <a:rPr lang="da-DK" sz="1200" dirty="0" smtClean="0">
                <a:solidFill>
                  <a:schemeClr val="tx1"/>
                </a:solidFill>
              </a:rPr>
              <a:t/>
            </a:r>
            <a:br>
              <a:rPr lang="da-DK" sz="1200" dirty="0" smtClean="0">
                <a:solidFill>
                  <a:schemeClr val="tx1"/>
                </a:solidFill>
              </a:rPr>
            </a:br>
            <a:endParaRPr lang="da-DK" sz="1200" dirty="0" smtClean="0">
              <a:solidFill>
                <a:schemeClr val="tx1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251520" y="3511004"/>
            <a:ext cx="4817832" cy="2862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a-DK" sz="1200" dirty="0">
                <a:solidFill>
                  <a:schemeClr val="tx1"/>
                </a:solidFill>
              </a:rPr>
              <a:t>Lytzen </a:t>
            </a:r>
            <a:r>
              <a:rPr lang="da-DK" sz="1200" dirty="0" err="1">
                <a:solidFill>
                  <a:schemeClr val="tx1"/>
                </a:solidFill>
              </a:rPr>
              <a:t>IT's</a:t>
            </a:r>
            <a:r>
              <a:rPr lang="da-DK" sz="1200" dirty="0">
                <a:solidFill>
                  <a:schemeClr val="tx1"/>
                </a:solidFill>
              </a:rPr>
              <a:t> mission er at tilbyde kernekompetencer med fokus på moderne virksomheders kommunikationsløsninger.</a:t>
            </a:r>
            <a:br>
              <a:rPr lang="da-DK" sz="1200" dirty="0">
                <a:solidFill>
                  <a:schemeClr val="tx1"/>
                </a:solidFill>
              </a:rPr>
            </a:br>
            <a:r>
              <a:rPr lang="da-DK" sz="1200" dirty="0">
                <a:solidFill>
                  <a:schemeClr val="tx1"/>
                </a:solidFill>
              </a:rPr>
              <a:t/>
            </a:r>
            <a:br>
              <a:rPr lang="da-DK" sz="1200" dirty="0">
                <a:solidFill>
                  <a:schemeClr val="tx1"/>
                </a:solidFill>
              </a:rPr>
            </a:br>
            <a:r>
              <a:rPr lang="da-DK" sz="1200" dirty="0">
                <a:solidFill>
                  <a:schemeClr val="tx1"/>
                </a:solidFill>
              </a:rPr>
              <a:t>Vi er et hold af dedikerede eksperter indenfor </a:t>
            </a:r>
            <a:r>
              <a:rPr lang="da-DK" sz="1200" dirty="0" smtClean="0">
                <a:solidFill>
                  <a:schemeClr val="tx1"/>
                </a:solidFill>
              </a:rPr>
              <a:t>hvert vores felt</a:t>
            </a:r>
            <a:r>
              <a:rPr lang="da-DK" sz="1200" dirty="0">
                <a:solidFill>
                  <a:schemeClr val="tx1"/>
                </a:solidFill>
              </a:rPr>
              <a:t> </a:t>
            </a:r>
            <a:r>
              <a:rPr lang="da-DK" sz="1200" dirty="0" smtClean="0">
                <a:solidFill>
                  <a:schemeClr val="tx1"/>
                </a:solidFill>
              </a:rPr>
              <a:t>og har de nødvendige certificeringer til at give dig den tryghed du har brug for når det handler om IT.</a:t>
            </a:r>
            <a:br>
              <a:rPr lang="da-DK" sz="1200" dirty="0" smtClean="0">
                <a:solidFill>
                  <a:schemeClr val="tx1"/>
                </a:solidFill>
              </a:rPr>
            </a:br>
            <a:r>
              <a:rPr lang="da-DK" sz="1200" dirty="0">
                <a:solidFill>
                  <a:schemeClr val="tx1"/>
                </a:solidFill>
              </a:rPr>
              <a:t/>
            </a:r>
            <a:br>
              <a:rPr lang="da-DK" sz="1200" dirty="0">
                <a:solidFill>
                  <a:schemeClr val="tx1"/>
                </a:solidFill>
              </a:rPr>
            </a:br>
            <a:r>
              <a:rPr lang="da-DK" sz="1200" dirty="0">
                <a:solidFill>
                  <a:schemeClr val="tx1"/>
                </a:solidFill>
              </a:rPr>
              <a:t>Med vores erfaring og viden indenfor IT-infrastruktur, kan vi sikre at du som kunde kan fokusere på din kerneforretning</a:t>
            </a:r>
            <a:r>
              <a:rPr lang="da-DK" sz="1200" dirty="0" smtClean="0">
                <a:solidFill>
                  <a:schemeClr val="tx1"/>
                </a:solidFill>
              </a:rPr>
              <a:t>!</a:t>
            </a:r>
            <a:br>
              <a:rPr lang="da-DK" sz="1200" dirty="0" smtClean="0">
                <a:solidFill>
                  <a:schemeClr val="tx1"/>
                </a:solidFill>
              </a:rPr>
            </a:br>
            <a:r>
              <a:rPr lang="da-DK" sz="1200" dirty="0" smtClean="0">
                <a:solidFill>
                  <a:schemeClr val="tx1"/>
                </a:solidFill>
              </a:rPr>
              <a:t/>
            </a:r>
            <a:br>
              <a:rPr lang="da-DK" sz="1200" dirty="0" smtClean="0">
                <a:solidFill>
                  <a:schemeClr val="tx1"/>
                </a:solidFill>
              </a:rPr>
            </a:br>
            <a:r>
              <a:rPr lang="da-DK" sz="1200" dirty="0" smtClean="0">
                <a:solidFill>
                  <a:schemeClr val="tx1"/>
                </a:solidFill>
              </a:rPr>
              <a:t>Lad os få en snak om Jeres behov og ønsker – Vi ser frem til at høre fra Jer.</a:t>
            </a:r>
            <a:br>
              <a:rPr lang="da-DK" sz="1200" dirty="0" smtClean="0">
                <a:solidFill>
                  <a:schemeClr val="tx1"/>
                </a:solidFill>
              </a:rPr>
            </a:br>
            <a:r>
              <a:rPr lang="da-DK" sz="1200" dirty="0" smtClean="0">
                <a:solidFill>
                  <a:schemeClr val="tx1"/>
                </a:solidFill>
              </a:rPr>
              <a:t/>
            </a:r>
            <a:br>
              <a:rPr lang="da-DK" sz="1200" dirty="0" smtClean="0">
                <a:solidFill>
                  <a:schemeClr val="tx1"/>
                </a:solidFill>
              </a:rPr>
            </a:br>
            <a:r>
              <a:rPr lang="da-DK" sz="1200" b="1" dirty="0">
                <a:solidFill>
                  <a:schemeClr val="tx1"/>
                </a:solidFill>
              </a:rPr>
              <a:t/>
            </a:r>
            <a:br>
              <a:rPr lang="da-DK" sz="1200" b="1" dirty="0">
                <a:solidFill>
                  <a:schemeClr val="tx1"/>
                </a:solidFill>
              </a:rPr>
            </a:br>
            <a:r>
              <a:rPr lang="da-DK" sz="1200" b="1" dirty="0" smtClean="0">
                <a:solidFill>
                  <a:schemeClr val="tx1"/>
                </a:solidFill>
              </a:rPr>
              <a:t>Web 	: www.lytzenit.dk</a:t>
            </a:r>
          </a:p>
        </p:txBody>
      </p:sp>
      <p:pic>
        <p:nvPicPr>
          <p:cNvPr id="14" name="Billed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"/>
            <a:ext cx="91440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Lytzen Gruppen fra 1970 til 2001:</a:t>
            </a:r>
            <a:br>
              <a:rPr lang="da-DK" dirty="0" smtClean="0"/>
            </a:br>
            <a:r>
              <a:rPr lang="da-DK" dirty="0" smtClean="0"/>
              <a:t>(20 til 70 medarbejdere)</a:t>
            </a:r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857224" y="3286124"/>
            <a:ext cx="757242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/>
          <p:cNvSpPr/>
          <p:nvPr/>
        </p:nvSpPr>
        <p:spPr>
          <a:xfrm>
            <a:off x="857224" y="2071678"/>
            <a:ext cx="757242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EL Holding A/S</a:t>
            </a:r>
          </a:p>
          <a:p>
            <a:pPr algn="ctr"/>
            <a:endParaRPr lang="da-DK" dirty="0"/>
          </a:p>
        </p:txBody>
      </p:sp>
      <p:cxnSp>
        <p:nvCxnSpPr>
          <p:cNvPr id="12" name="Lige forbindelse 11"/>
          <p:cNvCxnSpPr>
            <a:stCxn id="6" idx="2"/>
            <a:endCxn id="4" idx="0"/>
          </p:cNvCxnSpPr>
          <p:nvPr/>
        </p:nvCxnSpPr>
        <p:spPr>
          <a:xfrm rot="5400000">
            <a:off x="4429124" y="3071810"/>
            <a:ext cx="428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>
          <a:xfrm>
            <a:off x="857224" y="3286124"/>
            <a:ext cx="200026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Erik Lytzen</a:t>
            </a:r>
            <a:endParaRPr lang="da-DK" dirty="0"/>
          </a:p>
        </p:txBody>
      </p:sp>
      <p:sp>
        <p:nvSpPr>
          <p:cNvPr id="28" name="Rektangel 27"/>
          <p:cNvSpPr/>
          <p:nvPr/>
        </p:nvSpPr>
        <p:spPr>
          <a:xfrm>
            <a:off x="3571868" y="3286124"/>
            <a:ext cx="221457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Lytzen </a:t>
            </a:r>
            <a:r>
              <a:rPr lang="da-DK" dirty="0" err="1" smtClean="0"/>
              <a:t>Tele-Data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0" name="Rektangel 29"/>
          <p:cNvSpPr/>
          <p:nvPr/>
        </p:nvSpPr>
        <p:spPr>
          <a:xfrm>
            <a:off x="6429388" y="3286124"/>
            <a:ext cx="214314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Lytzen belysning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Lytzen Gruppen fra 2001 til 2007:</a:t>
            </a:r>
            <a:br>
              <a:rPr lang="da-DK" dirty="0" smtClean="0"/>
            </a:br>
            <a:r>
              <a:rPr lang="da-DK" dirty="0" smtClean="0"/>
              <a:t>(70 til 100 medarbejdere)</a:t>
            </a:r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571472" y="2071678"/>
            <a:ext cx="2000264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Erik Lytzen A/S</a:t>
            </a:r>
          </a:p>
          <a:p>
            <a:pPr algn="ctr"/>
            <a:r>
              <a:rPr lang="da-DK" dirty="0" smtClean="0"/>
              <a:t>Ledende medarbejdere</a:t>
            </a:r>
            <a:endParaRPr lang="da-DK" dirty="0"/>
          </a:p>
        </p:txBody>
      </p:sp>
      <p:sp>
        <p:nvSpPr>
          <p:cNvPr id="6" name="Rektangel 5"/>
          <p:cNvSpPr/>
          <p:nvPr/>
        </p:nvSpPr>
        <p:spPr>
          <a:xfrm>
            <a:off x="3357554" y="2071678"/>
            <a:ext cx="257176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EL Holding A/S</a:t>
            </a:r>
          </a:p>
          <a:p>
            <a:pPr algn="ctr"/>
            <a:endParaRPr lang="da-DK" dirty="0"/>
          </a:p>
        </p:txBody>
      </p:sp>
      <p:sp>
        <p:nvSpPr>
          <p:cNvPr id="18" name="Rektangel 17"/>
          <p:cNvSpPr/>
          <p:nvPr/>
        </p:nvSpPr>
        <p:spPr>
          <a:xfrm>
            <a:off x="571472" y="3643314"/>
            <a:ext cx="392909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Erik Lytzen A/S</a:t>
            </a:r>
          </a:p>
          <a:p>
            <a:pPr algn="ctr"/>
            <a:endParaRPr lang="da-DK" dirty="0"/>
          </a:p>
        </p:txBody>
      </p:sp>
      <p:sp>
        <p:nvSpPr>
          <p:cNvPr id="19" name="Rektangel 18"/>
          <p:cNvSpPr/>
          <p:nvPr/>
        </p:nvSpPr>
        <p:spPr>
          <a:xfrm>
            <a:off x="6715140" y="2071678"/>
            <a:ext cx="21431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r>
              <a:rPr lang="da-DK" dirty="0" smtClean="0"/>
              <a:t>Lytzen </a:t>
            </a:r>
            <a:r>
              <a:rPr lang="da-DK" dirty="0" err="1" smtClean="0"/>
              <a:t>Tele-Data</a:t>
            </a:r>
            <a:r>
              <a:rPr lang="da-DK" dirty="0" smtClean="0"/>
              <a:t> A/S</a:t>
            </a:r>
          </a:p>
          <a:p>
            <a:pPr algn="ctr"/>
            <a:r>
              <a:rPr lang="da-DK" dirty="0" smtClean="0"/>
              <a:t>Ledende medarbejdere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21" name="Rektangel 20"/>
          <p:cNvSpPr/>
          <p:nvPr/>
        </p:nvSpPr>
        <p:spPr>
          <a:xfrm>
            <a:off x="7000892" y="4786322"/>
            <a:ext cx="178595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r>
              <a:rPr lang="da-DK" dirty="0" smtClean="0"/>
              <a:t>Lytzen Alarm</a:t>
            </a:r>
          </a:p>
          <a:p>
            <a:pPr algn="ctr"/>
            <a:r>
              <a:rPr lang="da-DK" dirty="0" smtClean="0"/>
              <a:t>Tyverialarm</a:t>
            </a:r>
          </a:p>
          <a:p>
            <a:pPr algn="ctr"/>
            <a:r>
              <a:rPr lang="da-DK" dirty="0" smtClean="0"/>
              <a:t>ITV</a:t>
            </a:r>
          </a:p>
          <a:p>
            <a:pPr algn="ctr"/>
            <a:r>
              <a:rPr lang="da-DK" dirty="0" smtClean="0"/>
              <a:t>Brandalarm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cxnSp>
        <p:nvCxnSpPr>
          <p:cNvPr id="23" name="Vinklet forbindelse 22"/>
          <p:cNvCxnSpPr/>
          <p:nvPr/>
        </p:nvCxnSpPr>
        <p:spPr>
          <a:xfrm rot="16200000" flipH="1">
            <a:off x="1910935" y="2875356"/>
            <a:ext cx="571504" cy="9644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Figur 26"/>
          <p:cNvCxnSpPr/>
          <p:nvPr/>
        </p:nvCxnSpPr>
        <p:spPr>
          <a:xfrm flipV="1">
            <a:off x="2643174" y="2786058"/>
            <a:ext cx="1928826" cy="5715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ktangel 40"/>
          <p:cNvSpPr/>
          <p:nvPr/>
        </p:nvSpPr>
        <p:spPr>
          <a:xfrm>
            <a:off x="4857752" y="3643314"/>
            <a:ext cx="392909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Lytzen </a:t>
            </a:r>
            <a:r>
              <a:rPr lang="da-DK" dirty="0" err="1" smtClean="0"/>
              <a:t>Tele-Data</a:t>
            </a:r>
            <a:r>
              <a:rPr lang="da-DK" dirty="0" smtClean="0"/>
              <a:t> A/S</a:t>
            </a:r>
          </a:p>
          <a:p>
            <a:pPr algn="ctr"/>
            <a:endParaRPr lang="da-DK" dirty="0"/>
          </a:p>
        </p:txBody>
      </p:sp>
      <p:sp>
        <p:nvSpPr>
          <p:cNvPr id="42" name="Rektangel 41"/>
          <p:cNvSpPr/>
          <p:nvPr/>
        </p:nvSpPr>
        <p:spPr>
          <a:xfrm>
            <a:off x="4929190" y="4786322"/>
            <a:ext cx="178595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r>
              <a:rPr lang="da-DK" dirty="0" smtClean="0"/>
              <a:t>Lytzen IT:</a:t>
            </a:r>
          </a:p>
          <a:p>
            <a:pPr algn="ctr"/>
            <a:r>
              <a:rPr lang="da-DK" dirty="0" smtClean="0"/>
              <a:t>Datanetværk</a:t>
            </a:r>
          </a:p>
          <a:p>
            <a:pPr algn="ctr"/>
            <a:r>
              <a:rPr lang="da-DK" dirty="0" smtClean="0"/>
              <a:t>IP – Telefoni</a:t>
            </a:r>
          </a:p>
          <a:p>
            <a:pPr algn="ctr"/>
            <a:r>
              <a:rPr lang="da-DK" dirty="0" smtClean="0"/>
              <a:t>Sikkerhed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50" name="Rektangel 49"/>
          <p:cNvSpPr/>
          <p:nvPr/>
        </p:nvSpPr>
        <p:spPr>
          <a:xfrm>
            <a:off x="285720" y="4786322"/>
            <a:ext cx="2214578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r>
              <a:rPr lang="da-DK" dirty="0" smtClean="0"/>
              <a:t>Lytzen EL</a:t>
            </a:r>
          </a:p>
          <a:p>
            <a:pPr algn="ctr"/>
            <a:r>
              <a:rPr lang="da-DK" dirty="0" smtClean="0"/>
              <a:t>Lytzen Automation</a:t>
            </a:r>
          </a:p>
          <a:p>
            <a:pPr algn="ctr"/>
            <a:r>
              <a:rPr lang="da-DK" dirty="0" smtClean="0"/>
              <a:t>Lytzen </a:t>
            </a:r>
            <a:r>
              <a:rPr lang="da-DK" dirty="0" err="1" smtClean="0"/>
              <a:t>Elektro</a:t>
            </a:r>
            <a:endParaRPr lang="da-DK" dirty="0" smtClean="0"/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51" name="Rektangel 50"/>
          <p:cNvSpPr/>
          <p:nvPr/>
        </p:nvSpPr>
        <p:spPr>
          <a:xfrm>
            <a:off x="2857488" y="4786322"/>
            <a:ext cx="1643074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Lytzen Vent.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cxnSp>
        <p:nvCxnSpPr>
          <p:cNvPr id="52" name="Figur 26"/>
          <p:cNvCxnSpPr>
            <a:stCxn id="41" idx="0"/>
          </p:cNvCxnSpPr>
          <p:nvPr/>
        </p:nvCxnSpPr>
        <p:spPr>
          <a:xfrm rot="16200000" flipV="1">
            <a:off x="6054340" y="2875356"/>
            <a:ext cx="357190" cy="11787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Figur 26"/>
          <p:cNvCxnSpPr>
            <a:endCxn id="19" idx="2"/>
          </p:cNvCxnSpPr>
          <p:nvPr/>
        </p:nvCxnSpPr>
        <p:spPr>
          <a:xfrm flipV="1">
            <a:off x="6500826" y="3071810"/>
            <a:ext cx="1285868" cy="2143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Lige forbindelse 62"/>
          <p:cNvCxnSpPr/>
          <p:nvPr/>
        </p:nvCxnSpPr>
        <p:spPr>
          <a:xfrm rot="5400000" flipH="1" flipV="1">
            <a:off x="5536413" y="3178967"/>
            <a:ext cx="214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Lige forbindelse 64"/>
          <p:cNvCxnSpPr>
            <a:stCxn id="18" idx="2"/>
            <a:endCxn id="50" idx="0"/>
          </p:cNvCxnSpPr>
          <p:nvPr/>
        </p:nvCxnSpPr>
        <p:spPr>
          <a:xfrm rot="5400000">
            <a:off x="1785918" y="4036223"/>
            <a:ext cx="357190" cy="1143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Lige forbindelse 69"/>
          <p:cNvCxnSpPr>
            <a:stCxn id="51" idx="0"/>
            <a:endCxn id="18" idx="2"/>
          </p:cNvCxnSpPr>
          <p:nvPr/>
        </p:nvCxnSpPr>
        <p:spPr>
          <a:xfrm rot="16200000" flipV="1">
            <a:off x="2928926" y="4036223"/>
            <a:ext cx="357190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Lige forbindelse 71"/>
          <p:cNvCxnSpPr>
            <a:stCxn id="41" idx="2"/>
            <a:endCxn id="42" idx="0"/>
          </p:cNvCxnSpPr>
          <p:nvPr/>
        </p:nvCxnSpPr>
        <p:spPr>
          <a:xfrm rot="5400000">
            <a:off x="6143636" y="4107661"/>
            <a:ext cx="357190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Lige forbindelse 73"/>
          <p:cNvCxnSpPr>
            <a:stCxn id="21" idx="0"/>
            <a:endCxn id="41" idx="2"/>
          </p:cNvCxnSpPr>
          <p:nvPr/>
        </p:nvCxnSpPr>
        <p:spPr>
          <a:xfrm rot="16200000" flipV="1">
            <a:off x="7179487" y="4071942"/>
            <a:ext cx="357190" cy="107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Lytzen Gruppen fra 2007 til 2012:</a:t>
            </a:r>
            <a:br>
              <a:rPr lang="da-DK" dirty="0" smtClean="0"/>
            </a:br>
            <a:r>
              <a:rPr lang="da-DK" dirty="0" smtClean="0"/>
              <a:t>(100 til 140 medarbejdere)</a:t>
            </a:r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285720" y="2857496"/>
            <a:ext cx="4143404" cy="10001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Erik Lytzen A/S</a:t>
            </a:r>
          </a:p>
          <a:p>
            <a:pPr algn="ctr"/>
            <a:r>
              <a:rPr lang="da-DK" dirty="0" smtClean="0"/>
              <a:t>Ledende medarbejdere</a:t>
            </a:r>
            <a:endParaRPr lang="da-DK" dirty="0"/>
          </a:p>
        </p:txBody>
      </p:sp>
      <p:sp>
        <p:nvSpPr>
          <p:cNvPr id="18" name="Rektangel 17"/>
          <p:cNvSpPr/>
          <p:nvPr/>
        </p:nvSpPr>
        <p:spPr>
          <a:xfrm>
            <a:off x="285720" y="4143380"/>
            <a:ext cx="4214842" cy="785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Erik Lytzen A/S</a:t>
            </a:r>
          </a:p>
          <a:p>
            <a:pPr algn="ctr"/>
            <a:endParaRPr lang="da-DK" dirty="0"/>
          </a:p>
        </p:txBody>
      </p:sp>
      <p:sp>
        <p:nvSpPr>
          <p:cNvPr id="19" name="Rektangel 18"/>
          <p:cNvSpPr/>
          <p:nvPr/>
        </p:nvSpPr>
        <p:spPr>
          <a:xfrm>
            <a:off x="4857752" y="2857496"/>
            <a:ext cx="400049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r>
              <a:rPr lang="da-DK" dirty="0" smtClean="0"/>
              <a:t>Lytzen IT A/S</a:t>
            </a:r>
          </a:p>
          <a:p>
            <a:pPr algn="ctr"/>
            <a:r>
              <a:rPr lang="da-DK" dirty="0" smtClean="0"/>
              <a:t>Ledende medarbejdere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21" name="Rektangel 20"/>
          <p:cNvSpPr/>
          <p:nvPr/>
        </p:nvSpPr>
        <p:spPr>
          <a:xfrm>
            <a:off x="7072330" y="5286388"/>
            <a:ext cx="178595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r>
              <a:rPr lang="da-DK" dirty="0" smtClean="0"/>
              <a:t>Lytzen Alarm:</a:t>
            </a:r>
          </a:p>
          <a:p>
            <a:pPr algn="ctr"/>
            <a:r>
              <a:rPr lang="da-DK" dirty="0" smtClean="0"/>
              <a:t>Tyverialarm</a:t>
            </a:r>
          </a:p>
          <a:p>
            <a:pPr algn="ctr"/>
            <a:r>
              <a:rPr lang="da-DK" dirty="0" smtClean="0"/>
              <a:t>ITV</a:t>
            </a:r>
          </a:p>
          <a:p>
            <a:pPr algn="ctr"/>
            <a:r>
              <a:rPr lang="da-DK" dirty="0" smtClean="0"/>
              <a:t>Brandalarm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41" name="Rektangel 40"/>
          <p:cNvSpPr/>
          <p:nvPr/>
        </p:nvSpPr>
        <p:spPr>
          <a:xfrm>
            <a:off x="4857752" y="4143380"/>
            <a:ext cx="400052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Lytzen IT A/S</a:t>
            </a:r>
          </a:p>
          <a:p>
            <a:pPr algn="ctr"/>
            <a:endParaRPr lang="da-DK" dirty="0"/>
          </a:p>
        </p:txBody>
      </p:sp>
      <p:sp>
        <p:nvSpPr>
          <p:cNvPr id="42" name="Rektangel 41"/>
          <p:cNvSpPr/>
          <p:nvPr/>
        </p:nvSpPr>
        <p:spPr>
          <a:xfrm>
            <a:off x="4929190" y="5286388"/>
            <a:ext cx="178595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r>
              <a:rPr lang="da-DK" dirty="0" smtClean="0"/>
              <a:t>Lytzen IT:</a:t>
            </a:r>
          </a:p>
          <a:p>
            <a:pPr algn="ctr"/>
            <a:r>
              <a:rPr lang="da-DK" dirty="0" smtClean="0"/>
              <a:t>Datanetværk</a:t>
            </a:r>
          </a:p>
          <a:p>
            <a:pPr algn="ctr"/>
            <a:r>
              <a:rPr lang="da-DK" dirty="0" smtClean="0"/>
              <a:t>IP – Telefoni</a:t>
            </a:r>
          </a:p>
          <a:p>
            <a:pPr algn="ctr"/>
            <a:r>
              <a:rPr lang="da-DK" dirty="0" smtClean="0"/>
              <a:t>Sikkerhed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50" name="Rektangel 49"/>
          <p:cNvSpPr/>
          <p:nvPr/>
        </p:nvSpPr>
        <p:spPr>
          <a:xfrm>
            <a:off x="285720" y="5286388"/>
            <a:ext cx="2214578" cy="142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r>
              <a:rPr lang="da-DK" dirty="0" smtClean="0"/>
              <a:t>Lytzen EL</a:t>
            </a:r>
          </a:p>
          <a:p>
            <a:pPr algn="ctr"/>
            <a:r>
              <a:rPr lang="da-DK" dirty="0" smtClean="0"/>
              <a:t>Lytzen Automation</a:t>
            </a:r>
          </a:p>
          <a:p>
            <a:pPr algn="ctr"/>
            <a:r>
              <a:rPr lang="da-DK" dirty="0" smtClean="0"/>
              <a:t>Lytzen </a:t>
            </a:r>
            <a:r>
              <a:rPr lang="da-DK" dirty="0" err="1" smtClean="0"/>
              <a:t>Elektro</a:t>
            </a:r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51" name="Rektangel 50"/>
          <p:cNvSpPr/>
          <p:nvPr/>
        </p:nvSpPr>
        <p:spPr>
          <a:xfrm>
            <a:off x="2857488" y="5286388"/>
            <a:ext cx="1643074" cy="142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Lytzen Vent.</a:t>
            </a:r>
          </a:p>
          <a:p>
            <a:pPr algn="ctr"/>
            <a:r>
              <a:rPr lang="da-DK" dirty="0" smtClean="0"/>
              <a:t>Lytzen VVS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cxnSp>
        <p:nvCxnSpPr>
          <p:cNvPr id="63" name="Lige forbindelse 62"/>
          <p:cNvCxnSpPr/>
          <p:nvPr/>
        </p:nvCxnSpPr>
        <p:spPr>
          <a:xfrm rot="5400000" flipH="1" flipV="1">
            <a:off x="5536413" y="3679033"/>
            <a:ext cx="214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Lige forbindelse 64"/>
          <p:cNvCxnSpPr>
            <a:stCxn id="18" idx="2"/>
            <a:endCxn id="50" idx="0"/>
          </p:cNvCxnSpPr>
          <p:nvPr/>
        </p:nvCxnSpPr>
        <p:spPr>
          <a:xfrm rot="5400000">
            <a:off x="1714480" y="4607727"/>
            <a:ext cx="357190" cy="1000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Lige forbindelse 69"/>
          <p:cNvCxnSpPr>
            <a:stCxn id="51" idx="0"/>
            <a:endCxn id="18" idx="2"/>
          </p:cNvCxnSpPr>
          <p:nvPr/>
        </p:nvCxnSpPr>
        <p:spPr>
          <a:xfrm rot="16200000" flipV="1">
            <a:off x="2857488" y="4464851"/>
            <a:ext cx="357190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Lige forbindelse 71"/>
          <p:cNvCxnSpPr>
            <a:stCxn id="41" idx="2"/>
            <a:endCxn id="42" idx="0"/>
          </p:cNvCxnSpPr>
          <p:nvPr/>
        </p:nvCxnSpPr>
        <p:spPr>
          <a:xfrm rot="5400000">
            <a:off x="6161496" y="4589868"/>
            <a:ext cx="357190" cy="10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Lige forbindelse 73"/>
          <p:cNvCxnSpPr>
            <a:stCxn id="21" idx="0"/>
            <a:endCxn id="41" idx="2"/>
          </p:cNvCxnSpPr>
          <p:nvPr/>
        </p:nvCxnSpPr>
        <p:spPr>
          <a:xfrm rot="16200000" flipV="1">
            <a:off x="7233066" y="4554148"/>
            <a:ext cx="357190" cy="110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/>
          <p:cNvSpPr/>
          <p:nvPr/>
        </p:nvSpPr>
        <p:spPr>
          <a:xfrm>
            <a:off x="285720" y="2357430"/>
            <a:ext cx="85725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Netcontrol</a:t>
            </a:r>
            <a:endParaRPr lang="da-DK" dirty="0"/>
          </a:p>
        </p:txBody>
      </p:sp>
      <p:sp>
        <p:nvSpPr>
          <p:cNvPr id="25" name="Rektangel 24"/>
          <p:cNvSpPr/>
          <p:nvPr/>
        </p:nvSpPr>
        <p:spPr>
          <a:xfrm>
            <a:off x="285720" y="1857364"/>
            <a:ext cx="85725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Lytzen Ejendomme</a:t>
            </a:r>
            <a:endParaRPr lang="da-DK" dirty="0"/>
          </a:p>
        </p:txBody>
      </p:sp>
      <p:cxnSp>
        <p:nvCxnSpPr>
          <p:cNvPr id="27" name="Lige forbindelse 26"/>
          <p:cNvCxnSpPr>
            <a:stCxn id="19" idx="2"/>
          </p:cNvCxnSpPr>
          <p:nvPr/>
        </p:nvCxnSpPr>
        <p:spPr>
          <a:xfrm rot="5400000">
            <a:off x="6572256" y="3857636"/>
            <a:ext cx="285752" cy="28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forbindelse 28"/>
          <p:cNvCxnSpPr>
            <a:stCxn id="4" idx="2"/>
          </p:cNvCxnSpPr>
          <p:nvPr/>
        </p:nvCxnSpPr>
        <p:spPr>
          <a:xfrm rot="16200000" flipH="1">
            <a:off x="2393141" y="3821909"/>
            <a:ext cx="285752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r>
              <a:rPr lang="da-DK" dirty="0" smtClean="0"/>
              <a:t>Lytzen IT organisation</a:t>
            </a:r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3214678" y="1571612"/>
            <a:ext cx="285752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Direktion</a:t>
            </a:r>
          </a:p>
          <a:p>
            <a:pPr algn="ctr"/>
            <a:r>
              <a:rPr lang="da-DK" dirty="0" smtClean="0"/>
              <a:t>Søren Ole Søndergaard</a:t>
            </a:r>
            <a:endParaRPr lang="da-DK" dirty="0"/>
          </a:p>
        </p:txBody>
      </p:sp>
      <p:sp>
        <p:nvSpPr>
          <p:cNvPr id="18" name="Rektangel 17"/>
          <p:cNvSpPr/>
          <p:nvPr/>
        </p:nvSpPr>
        <p:spPr>
          <a:xfrm>
            <a:off x="642910" y="2786058"/>
            <a:ext cx="307183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Salg</a:t>
            </a:r>
          </a:p>
          <a:p>
            <a:pPr algn="ctr"/>
            <a:r>
              <a:rPr lang="da-DK" dirty="0" smtClean="0"/>
              <a:t>Christian </a:t>
            </a:r>
            <a:r>
              <a:rPr lang="da-DK" dirty="0" err="1" smtClean="0"/>
              <a:t>Foghsgaard</a:t>
            </a:r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19" name="Rektangel 18"/>
          <p:cNvSpPr/>
          <p:nvPr/>
        </p:nvSpPr>
        <p:spPr>
          <a:xfrm>
            <a:off x="3857620" y="2786058"/>
            <a:ext cx="285752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r>
              <a:rPr lang="da-DK" dirty="0" smtClean="0"/>
              <a:t>Teknik:</a:t>
            </a:r>
          </a:p>
          <a:p>
            <a:pPr algn="ctr"/>
            <a:r>
              <a:rPr lang="da-DK" dirty="0" smtClean="0"/>
              <a:t>Søren Ole Søndergaard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21" name="Rektangel 20"/>
          <p:cNvSpPr/>
          <p:nvPr/>
        </p:nvSpPr>
        <p:spPr>
          <a:xfrm>
            <a:off x="5715008" y="4572008"/>
            <a:ext cx="100013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endParaRPr lang="da-DK" dirty="0" smtClean="0"/>
          </a:p>
          <a:p>
            <a:pPr algn="ctr"/>
            <a:r>
              <a:rPr lang="da-DK" dirty="0" smtClean="0"/>
              <a:t>Support</a:t>
            </a:r>
          </a:p>
          <a:p>
            <a:pPr algn="ctr"/>
            <a:r>
              <a:rPr lang="da-DK" dirty="0" smtClean="0"/>
              <a:t>2 x SE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42" name="Rektangel 41"/>
          <p:cNvSpPr/>
          <p:nvPr/>
        </p:nvSpPr>
        <p:spPr>
          <a:xfrm>
            <a:off x="3857620" y="4572008"/>
            <a:ext cx="171451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endParaRPr lang="da-DK" dirty="0" smtClean="0"/>
          </a:p>
          <a:p>
            <a:pPr algn="ctr"/>
            <a:r>
              <a:rPr lang="da-DK" dirty="0" smtClean="0"/>
              <a:t>Implementering</a:t>
            </a:r>
          </a:p>
          <a:p>
            <a:pPr algn="ctr"/>
            <a:r>
              <a:rPr lang="da-DK" dirty="0" smtClean="0"/>
              <a:t>8 x SE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50" name="Rektangel 49"/>
          <p:cNvSpPr/>
          <p:nvPr/>
        </p:nvSpPr>
        <p:spPr>
          <a:xfrm>
            <a:off x="2071670" y="4572008"/>
            <a:ext cx="142876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Salg IT:</a:t>
            </a:r>
          </a:p>
          <a:p>
            <a:pPr algn="ctr"/>
            <a:r>
              <a:rPr lang="da-DK" dirty="0" smtClean="0"/>
              <a:t>Pascal </a:t>
            </a:r>
            <a:r>
              <a:rPr lang="da-DK" dirty="0" err="1" smtClean="0"/>
              <a:t>Vieler</a:t>
            </a:r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51" name="Rektangel 50"/>
          <p:cNvSpPr/>
          <p:nvPr/>
        </p:nvSpPr>
        <p:spPr>
          <a:xfrm>
            <a:off x="142844" y="4572008"/>
            <a:ext cx="164307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r>
              <a:rPr lang="da-DK" dirty="0" smtClean="0"/>
              <a:t>Salg Sikkerhed:</a:t>
            </a:r>
          </a:p>
          <a:p>
            <a:pPr algn="ctr"/>
            <a:r>
              <a:rPr lang="da-DK" dirty="0" smtClean="0"/>
              <a:t>Jesper Toft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33" name="Rektangel 32"/>
          <p:cNvSpPr/>
          <p:nvPr/>
        </p:nvSpPr>
        <p:spPr>
          <a:xfrm>
            <a:off x="2571736" y="3747553"/>
            <a:ext cx="214314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r>
              <a:rPr lang="da-DK" dirty="0" smtClean="0"/>
              <a:t>Design</a:t>
            </a:r>
          </a:p>
          <a:p>
            <a:pPr algn="ctr"/>
            <a:r>
              <a:rPr lang="da-DK" dirty="0" smtClean="0"/>
              <a:t>Matthew Clark</a:t>
            </a:r>
          </a:p>
          <a:p>
            <a:pPr algn="ctr"/>
            <a:endParaRPr lang="da-DK" dirty="0"/>
          </a:p>
        </p:txBody>
      </p:sp>
      <p:sp>
        <p:nvSpPr>
          <p:cNvPr id="34" name="Rektangel 33"/>
          <p:cNvSpPr/>
          <p:nvPr/>
        </p:nvSpPr>
        <p:spPr>
          <a:xfrm>
            <a:off x="3857620" y="5500702"/>
            <a:ext cx="285752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endParaRPr lang="da-DK" dirty="0" smtClean="0"/>
          </a:p>
          <a:p>
            <a:pPr algn="ctr"/>
            <a:r>
              <a:rPr lang="da-DK" dirty="0" smtClean="0"/>
              <a:t>24x7 vagt: 10 x SE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35" name="Rektangel 34"/>
          <p:cNvSpPr/>
          <p:nvPr/>
        </p:nvSpPr>
        <p:spPr>
          <a:xfrm>
            <a:off x="142844" y="5500702"/>
            <a:ext cx="335758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 smtClean="0"/>
          </a:p>
          <a:p>
            <a:pPr algn="ctr"/>
            <a:endParaRPr lang="da-DK" dirty="0" smtClean="0"/>
          </a:p>
          <a:p>
            <a:pPr algn="ctr"/>
            <a:r>
              <a:rPr lang="da-DK" dirty="0" smtClean="0"/>
              <a:t>Back Office</a:t>
            </a:r>
          </a:p>
          <a:p>
            <a:pPr algn="ctr"/>
            <a:endParaRPr lang="da-DK" dirty="0" smtClean="0"/>
          </a:p>
          <a:p>
            <a:pPr algn="ctr"/>
            <a:endParaRPr lang="da-DK" dirty="0"/>
          </a:p>
        </p:txBody>
      </p:sp>
      <p:sp>
        <p:nvSpPr>
          <p:cNvPr id="36" name="Rektangel 35"/>
          <p:cNvSpPr/>
          <p:nvPr/>
        </p:nvSpPr>
        <p:spPr>
          <a:xfrm>
            <a:off x="6876256" y="2780928"/>
            <a:ext cx="200023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CFO:</a:t>
            </a:r>
          </a:p>
          <a:p>
            <a:pPr algn="ctr"/>
            <a:r>
              <a:rPr lang="da-DK" dirty="0" smtClean="0"/>
              <a:t>Jonna Søndergaard</a:t>
            </a:r>
          </a:p>
          <a:p>
            <a:pPr algn="ctr"/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Referencer</a:t>
            </a:r>
            <a:endParaRPr lang="da-DK" dirty="0"/>
          </a:p>
        </p:txBody>
      </p:sp>
      <p:pic>
        <p:nvPicPr>
          <p:cNvPr id="4" name="Picture 4" descr="logo_sparnord.image.gif"/>
          <p:cNvPicPr>
            <a:picLocks noChangeAspect="1"/>
          </p:cNvPicPr>
          <p:nvPr/>
        </p:nvPicPr>
        <p:blipFill>
          <a:blip r:embed="rId2" cstate="print"/>
          <a:srcRect t="16200" r="54903" b="19001"/>
          <a:stretch>
            <a:fillRect/>
          </a:stretch>
        </p:blipFill>
        <p:spPr bwMode="auto">
          <a:xfrm>
            <a:off x="6228184" y="1484784"/>
            <a:ext cx="22909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logo_top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852936"/>
            <a:ext cx="25908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fs_topbill_natu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724400"/>
            <a:ext cx="63246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vesta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3429000"/>
            <a:ext cx="18542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 descr="http://www.wrist.com/gifs/apps/wristlayout/logo.gif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764704"/>
            <a:ext cx="1656184" cy="1656184"/>
          </a:xfrm>
          <a:prstGeom prst="rect">
            <a:avLst/>
          </a:prstGeom>
          <a:noFill/>
        </p:spPr>
      </p:pic>
      <p:pic>
        <p:nvPicPr>
          <p:cNvPr id="36868" name="Picture 4" descr="http://www.energidanmark.dk/images/_logo.gif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95736" y="1484784"/>
            <a:ext cx="3377175" cy="504056"/>
          </a:xfrm>
          <a:prstGeom prst="rect">
            <a:avLst/>
          </a:prstGeom>
          <a:noFill/>
        </p:spPr>
      </p:pic>
      <p:pic>
        <p:nvPicPr>
          <p:cNvPr id="36870" name="Picture 6" descr="BWSC - go to front page">
            <a:hlinkClick r:id="rId10" tooltip="BWSC - go to front page"/>
          </p:cNvPr>
          <p:cNvPicPr>
            <a:picLocks noChangeAspect="1" noChangeArrowheads="1"/>
          </p:cNvPicPr>
          <p:nvPr/>
        </p:nvPicPr>
        <p:blipFill>
          <a:blip r:embed="rId11" cstate="print"/>
          <a:srcRect r="60557"/>
          <a:stretch>
            <a:fillRect/>
          </a:stretch>
        </p:blipFill>
        <p:spPr bwMode="auto">
          <a:xfrm>
            <a:off x="683568" y="2564904"/>
            <a:ext cx="1599786" cy="576064"/>
          </a:xfrm>
          <a:prstGeom prst="rect">
            <a:avLst/>
          </a:prstGeom>
          <a:noFill/>
        </p:spPr>
      </p:pic>
      <p:pic>
        <p:nvPicPr>
          <p:cNvPr id="36872" name="Picture 8" descr="FREJA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35896" y="2780928"/>
            <a:ext cx="1833906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952500"/>
            <a:ext cx="73342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747668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212</Words>
  <Application>Microsoft Office PowerPoint</Application>
  <PresentationFormat>Skærmshow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Kontortema</vt:lpstr>
      <vt:lpstr>Præsentation af:</vt:lpstr>
      <vt:lpstr>PowerPoint-præsentation</vt:lpstr>
      <vt:lpstr>Lytzen Gruppen fra 1970 til 2001: (20 til 70 medarbejdere)</vt:lpstr>
      <vt:lpstr>Lytzen Gruppen fra 2001 til 2007: (70 til 100 medarbejdere)</vt:lpstr>
      <vt:lpstr>Lytzen Gruppen fra 2007 til 2012: (100 til 140 medarbejdere)</vt:lpstr>
      <vt:lpstr>Lytzen IT organisation</vt:lpstr>
      <vt:lpstr>Referencer</vt:lpstr>
      <vt:lpstr>PowerPoint-præsentation</vt:lpstr>
      <vt:lpstr>PowerPoint-præsentation</vt:lpstr>
      <vt:lpstr>Tak for opmærksomheden 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Præsentation af:</dc:title>
  <dc:creator>Christian Foghsgaard</dc:creator>
  <cp:lastModifiedBy>Søren Søndergaard</cp:lastModifiedBy>
  <cp:revision>39</cp:revision>
  <dcterms:created xsi:type="dcterms:W3CDTF">2009-01-12T18:18:26Z</dcterms:created>
  <dcterms:modified xsi:type="dcterms:W3CDTF">2012-12-03T13:37:26Z</dcterms:modified>
</cp:coreProperties>
</file>