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5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86002E-580E-44D7-A942-32649A3AE9B3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7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Rumor Spreading on Facebook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Chinmay Patwardhan</a:t>
            </a:r>
          </a:p>
          <a:p>
            <a:r>
              <a:rPr lang="en-US" dirty="0" smtClean="0"/>
              <a:t>Tyler </a:t>
            </a:r>
            <a:r>
              <a:rPr lang="en-US" dirty="0" err="1" smtClean="0"/>
              <a:t>Nisonoff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1999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agweb.com/assets/1/6/FaceBook%20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4237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𝑘𝐼𝑆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𝑘𝐼𝑆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0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Chinmay\Downloads\rumor-sir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4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Chinmay\Downloads\phase-portra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9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realistic than an ODE solution</a:t>
            </a:r>
          </a:p>
          <a:p>
            <a:r>
              <a:rPr lang="en-US" dirty="0" smtClean="0"/>
              <a:t>Uses integer-valued populations</a:t>
            </a:r>
          </a:p>
          <a:p>
            <a:r>
              <a:rPr lang="en-US" dirty="0" smtClean="0"/>
              <a:t>May be based on actual network graphs</a:t>
            </a:r>
          </a:p>
          <a:p>
            <a:r>
              <a:rPr lang="en-US" dirty="0" smtClean="0"/>
              <a:t>Implicitly introduces network attributes as parameters</a:t>
            </a:r>
          </a:p>
          <a:p>
            <a:pPr lvl="1"/>
            <a:r>
              <a:rPr lang="en-US" dirty="0" smtClean="0"/>
              <a:t>Size of network</a:t>
            </a:r>
          </a:p>
          <a:p>
            <a:pPr lvl="1"/>
            <a:r>
              <a:rPr lang="en-US" dirty="0" smtClean="0"/>
              <a:t>Density of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Stanford Network Analysis Project (SNAP)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00658" y="2577303"/>
          <a:ext cx="3766821" cy="3619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403"/>
                <a:gridCol w="1061403"/>
                <a:gridCol w="164401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Graph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Friends Per 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Stanford Network Analysis Project (SNAP)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00658" y="2577303"/>
          <a:ext cx="3766821" cy="3619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403"/>
                <a:gridCol w="1061403"/>
                <a:gridCol w="164401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Graph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Friends Per Node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82.28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846231" y="3206839"/>
            <a:ext cx="97879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46231" y="4752303"/>
            <a:ext cx="97879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46231" y="5383368"/>
            <a:ext cx="97879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46231" y="5705340"/>
            <a:ext cx="97879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3042" y="3022173"/>
            <a:ext cx="90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0760" y="456763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8011" y="519870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LHD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12127" y="552067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sets of the initial </a:t>
            </a:r>
            <a:r>
              <a:rPr lang="en-US" dirty="0" err="1" smtClean="0"/>
              <a:t>Ignorants</a:t>
            </a:r>
            <a:r>
              <a:rPr lang="en-US" dirty="0" smtClean="0"/>
              <a:t>, Spreaders, and </a:t>
            </a:r>
            <a:r>
              <a:rPr lang="en-US" dirty="0" err="1" smtClean="0"/>
              <a:t>Stiflers</a:t>
            </a:r>
            <a:endParaRPr lang="en-US" dirty="0" smtClean="0"/>
          </a:p>
          <a:p>
            <a:r>
              <a:rPr lang="en-US" dirty="0" smtClean="0"/>
              <a:t>For each hour in 48 hours:</a:t>
            </a:r>
          </a:p>
          <a:p>
            <a:pPr marL="630936" lvl="1" indent="-457200"/>
            <a:r>
              <a:rPr lang="en-US" dirty="0" smtClean="0"/>
              <a:t>Allow spreaders to spread to some of their friends</a:t>
            </a:r>
          </a:p>
          <a:p>
            <a:pPr marL="630936" lvl="1" indent="-457200"/>
            <a:r>
              <a:rPr lang="en-US" dirty="0" smtClean="0"/>
              <a:t>Allow spreaders to be stifled by some of their friends</a:t>
            </a:r>
          </a:p>
          <a:p>
            <a:pPr marL="630936" lvl="1" indent="-457200"/>
            <a:r>
              <a:rPr lang="en-US" dirty="0" smtClean="0"/>
              <a:t>Update the sets of </a:t>
            </a:r>
            <a:r>
              <a:rPr lang="en-US" dirty="0" err="1" smtClean="0"/>
              <a:t>Ignorants</a:t>
            </a:r>
            <a:r>
              <a:rPr lang="en-US" dirty="0" smtClean="0"/>
              <a:t>, Spreaders, and </a:t>
            </a:r>
            <a:r>
              <a:rPr lang="en-US" dirty="0" err="1" smtClean="0"/>
              <a:t>Stiflers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Repeat 10 times and average the results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3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spreadChance</a:t>
            </a:r>
            <a:r>
              <a:rPr lang="en-US" dirty="0"/>
              <a:t>: </a:t>
            </a:r>
            <a:r>
              <a:rPr lang="en-US" dirty="0" smtClean="0"/>
              <a:t>chance of a spread</a:t>
            </a:r>
            <a:endParaRPr lang="en-US" dirty="0"/>
          </a:p>
          <a:p>
            <a:pPr lvl="0"/>
            <a:r>
              <a:rPr lang="en-US" b="1" dirty="0" err="1"/>
              <a:t>stifleChance</a:t>
            </a:r>
            <a:r>
              <a:rPr lang="en-US" dirty="0" smtClean="0"/>
              <a:t>: chance of a stifle</a:t>
            </a:r>
            <a:endParaRPr lang="en-US" dirty="0"/>
          </a:p>
          <a:p>
            <a:pPr lvl="0"/>
            <a:r>
              <a:rPr lang="en-US" b="1" dirty="0" err="1"/>
              <a:t>numSpreaders</a:t>
            </a:r>
            <a:r>
              <a:rPr lang="en-US" dirty="0"/>
              <a:t>: </a:t>
            </a:r>
            <a:r>
              <a:rPr lang="en-US" dirty="0" smtClean="0"/>
              <a:t>initial </a:t>
            </a:r>
            <a:r>
              <a:rPr lang="en-US" dirty="0"/>
              <a:t>number of </a:t>
            </a:r>
            <a:r>
              <a:rPr lang="en-US" dirty="0" smtClean="0"/>
              <a:t>Spreaders</a:t>
            </a:r>
            <a:endParaRPr lang="en-US" dirty="0"/>
          </a:p>
          <a:p>
            <a:pPr lvl="0"/>
            <a:r>
              <a:rPr lang="en-US" b="1" dirty="0" err="1"/>
              <a:t>contactFraction</a:t>
            </a:r>
            <a:r>
              <a:rPr lang="en-US" dirty="0"/>
              <a:t>: </a:t>
            </a:r>
            <a:r>
              <a:rPr lang="en-US" dirty="0" smtClean="0"/>
              <a:t>average </a:t>
            </a:r>
            <a:r>
              <a:rPr lang="en-US" dirty="0"/>
              <a:t>fraction of friends </a:t>
            </a:r>
            <a:r>
              <a:rPr lang="en-US" dirty="0" smtClean="0"/>
              <a:t>a node </a:t>
            </a:r>
            <a:r>
              <a:rPr lang="en-US" smtClean="0"/>
              <a:t>interacts within </a:t>
            </a:r>
            <a:r>
              <a:rPr lang="en-US" dirty="0" smtClean="0"/>
              <a:t>an hour*</a:t>
            </a:r>
            <a:endParaRPr lang="en-US" dirty="0"/>
          </a:p>
          <a:p>
            <a:pPr lvl="0"/>
            <a:r>
              <a:rPr lang="en-US" b="1" dirty="0" err="1"/>
              <a:t>spontaneousStifleChance</a:t>
            </a:r>
            <a:r>
              <a:rPr lang="en-US" dirty="0"/>
              <a:t>: </a:t>
            </a:r>
            <a:r>
              <a:rPr lang="en-US" dirty="0" smtClean="0"/>
              <a:t>chance of a spontaneous stifle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98" y="311879"/>
            <a:ext cx="6576204" cy="6234243"/>
          </a:xfrm>
        </p:spPr>
      </p:pic>
    </p:spTree>
    <p:extLst>
      <p:ext uri="{BB962C8B-B14F-4D97-AF65-F5344CB8AC3E}">
        <p14:creationId xmlns:p14="http://schemas.microsoft.com/office/powerpoint/2010/main" val="1986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Parameters for Training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997932"/>
              </p:ext>
            </p:extLst>
          </p:nvPr>
        </p:nvGraphicFramePr>
        <p:xfrm>
          <a:off x="1655318" y="2868770"/>
          <a:ext cx="8881365" cy="1120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30"/>
                <a:gridCol w="1444562"/>
                <a:gridCol w="1305560"/>
                <a:gridCol w="1392174"/>
                <a:gridCol w="1450404"/>
                <a:gridCol w="2299335"/>
              </a:tblGrid>
              <a:tr h="55237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spreadChance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stifleChance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numSpreaders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contactFraction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spontaneousStifleChance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8091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Values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1,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5, 1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01,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1,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1, 5, 25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01,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1, </a:t>
                      </a:r>
                      <a:r>
                        <a:rPr lang="en-US" sz="1600" dirty="0" smtClean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0,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1, 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9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and Twitter: well defined social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2008</a:t>
            </a:r>
            <a:r>
              <a:rPr lang="en-US" dirty="0"/>
              <a:t>: President’s Obama’s birthplace</a:t>
            </a:r>
          </a:p>
          <a:p>
            <a:r>
              <a:rPr lang="en-US" dirty="0" smtClean="0"/>
              <a:t>2013: Chinese government’s response to </a:t>
            </a:r>
            <a:r>
              <a:rPr lang="en-US" dirty="0" err="1" smtClean="0"/>
              <a:t>Bitcoin</a:t>
            </a:r>
            <a:endParaRPr lang="en-US" dirty="0" smtClean="0"/>
          </a:p>
          <a:p>
            <a:r>
              <a:rPr lang="en-US" dirty="0" smtClean="0"/>
              <a:t>2014: Wayne </a:t>
            </a:r>
            <a:r>
              <a:rPr lang="en-US" dirty="0" smtClean="0"/>
              <a:t>Kn</a:t>
            </a:r>
            <a:r>
              <a:rPr lang="en-US" dirty="0" smtClean="0"/>
              <a:t>ight’s </a:t>
            </a:r>
            <a:r>
              <a:rPr lang="en-US" dirty="0" smtClean="0"/>
              <a:t>alleged death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2543320" cy="2415561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(243 Graphs)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2" y="585216"/>
            <a:ext cx="7631345" cy="5723509"/>
          </a:xfrm>
        </p:spPr>
      </p:pic>
    </p:spTree>
    <p:extLst>
      <p:ext uri="{BB962C8B-B14F-4D97-AF65-F5344CB8AC3E}">
        <p14:creationId xmlns:p14="http://schemas.microsoft.com/office/powerpoint/2010/main" val="1884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2178124" cy="1499616"/>
          </a:xfrm>
        </p:spPr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2" y="585216"/>
            <a:ext cx="7631345" cy="5723509"/>
          </a:xfrm>
        </p:spPr>
      </p:pic>
    </p:spTree>
    <p:extLst>
      <p:ext uri="{BB962C8B-B14F-4D97-AF65-F5344CB8AC3E}">
        <p14:creationId xmlns:p14="http://schemas.microsoft.com/office/powerpoint/2010/main" val="19250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4"/>
            <a:ext cx="2178124" cy="2170865"/>
          </a:xfrm>
        </p:spPr>
        <p:txBody>
          <a:bodyPr>
            <a:normAutofit/>
          </a:bodyPr>
          <a:lstStyle/>
          <a:p>
            <a:r>
              <a:rPr lang="en-US" dirty="0" smtClean="0"/>
              <a:t>Even</a:t>
            </a:r>
            <a:br>
              <a:rPr lang="en-US" dirty="0" smtClean="0"/>
            </a:br>
            <a:r>
              <a:rPr lang="en-US" dirty="0" smtClean="0"/>
              <a:t>More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2" y="585216"/>
            <a:ext cx="7631346" cy="5723510"/>
          </a:xfrm>
        </p:spPr>
      </p:pic>
    </p:spTree>
    <p:extLst>
      <p:ext uri="{BB962C8B-B14F-4D97-AF65-F5344CB8AC3E}">
        <p14:creationId xmlns:p14="http://schemas.microsoft.com/office/powerpoint/2010/main" val="32518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Chance has high impact</a:t>
            </a:r>
          </a:p>
          <a:p>
            <a:r>
              <a:rPr lang="en-US" dirty="0" smtClean="0"/>
              <a:t>Stifle Chance has medium impact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Spreaders has almost zero impact</a:t>
            </a:r>
          </a:p>
          <a:p>
            <a:r>
              <a:rPr lang="en-US" dirty="0" smtClean="0"/>
              <a:t>Contact Fraction has medium impact</a:t>
            </a:r>
          </a:p>
          <a:p>
            <a:r>
              <a:rPr lang="en-US" dirty="0" smtClean="0"/>
              <a:t>Spontaneous Stifle Chance has low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Parameters for SHD, LLD, and LHD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46024"/>
              </p:ext>
            </p:extLst>
          </p:nvPr>
        </p:nvGraphicFramePr>
        <p:xfrm>
          <a:off x="1655318" y="2868770"/>
          <a:ext cx="8881365" cy="1120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30"/>
                <a:gridCol w="1444562"/>
                <a:gridCol w="1305560"/>
                <a:gridCol w="1392174"/>
                <a:gridCol w="1450404"/>
                <a:gridCol w="2299335"/>
              </a:tblGrid>
              <a:tr h="55237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spreadChance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stifleChance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numSpreaders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contactFraction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spontaneousStifleChance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8091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Values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</a:t>
                      </a:r>
                      <a:r>
                        <a:rPr lang="en-US" sz="1600" dirty="0">
                          <a:effectLst/>
                        </a:rPr>
                        <a:t>1, </a:t>
                      </a:r>
                      <a:r>
                        <a:rPr lang="en-US" sz="1600" dirty="0" smtClean="0">
                          <a:effectLst/>
                        </a:rPr>
                        <a:t>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.001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smtClean="0">
                          <a:effectLst/>
                        </a:rPr>
                        <a:t>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25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.05, 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0, </a:t>
                      </a:r>
                      <a:r>
                        <a:rPr lang="en-US" sz="1600" dirty="0" smtClean="0">
                          <a:effectLst/>
                        </a:rPr>
                        <a:t>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6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96 more graphs (32 for each of the 3 networks)</a:t>
            </a:r>
          </a:p>
          <a:p>
            <a:r>
              <a:rPr lang="en-US" dirty="0" smtClean="0"/>
              <a:t>Automated statistics on peak Spreader Percentage and Percent Yield</a:t>
            </a:r>
          </a:p>
          <a:p>
            <a:r>
              <a:rPr lang="en-US" dirty="0" smtClean="0"/>
              <a:t>Human-measured statistics on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</a:t>
            </a:r>
            <a:r>
              <a:rPr lang="en-US" strike="sngStrike" dirty="0" smtClean="0"/>
              <a:t>Big</a:t>
            </a:r>
            <a:r>
              <a:rPr lang="en-US" dirty="0" smtClean="0"/>
              <a:t>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59994" y="2285996"/>
          <a:ext cx="5448150" cy="4022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4815"/>
                <a:gridCol w="544815"/>
                <a:gridCol w="544815"/>
                <a:gridCol w="544815"/>
                <a:gridCol w="544815"/>
                <a:gridCol w="544815"/>
                <a:gridCol w="544815"/>
                <a:gridCol w="544815"/>
                <a:gridCol w="544815"/>
                <a:gridCol w="544815"/>
              </a:tblGrid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Graph #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SHD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LLD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LHD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SHD Yield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LLD  Yield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LHD Yield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SHD Peak SP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LLD Peak SP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LHD Peak SP 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  <a:tr h="121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75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16" marR="16016" marT="10677" marB="10677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3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 …Taylor Expansion?</a:t>
            </a:r>
            <a:endParaRPr lang="en-US" dirty="0"/>
          </a:p>
        </p:txBody>
      </p:sp>
      <p:pic>
        <p:nvPicPr>
          <p:cNvPr id="7170" name="Picture 2" descr="http://thinkoutsidethepiggybank.typepad.com/.a/6a00e5522004338834019104d341be970c-p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2749550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1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80" y="25757"/>
            <a:ext cx="1159184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8" y="0"/>
            <a:ext cx="1154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size is constant</a:t>
            </a:r>
          </a:p>
          <a:p>
            <a:r>
              <a:rPr lang="en-US" dirty="0" smtClean="0"/>
              <a:t>SIR model hybrid</a:t>
            </a:r>
          </a:p>
          <a:p>
            <a:r>
              <a:rPr lang="en-US" dirty="0" smtClean="0"/>
              <a:t>Partition population into three categories:</a:t>
            </a:r>
          </a:p>
          <a:p>
            <a:pPr lvl="1"/>
            <a:r>
              <a:rPr lang="en-US" dirty="0" err="1" smtClean="0"/>
              <a:t>Ignorants</a:t>
            </a:r>
            <a:endParaRPr lang="en-US" dirty="0" smtClean="0"/>
          </a:p>
          <a:p>
            <a:pPr lvl="1"/>
            <a:r>
              <a:rPr lang="en-US" dirty="0" smtClean="0"/>
              <a:t>Spreaders</a:t>
            </a:r>
          </a:p>
          <a:p>
            <a:pPr lvl="1"/>
            <a:r>
              <a:rPr lang="en-US" dirty="0" err="1" smtClean="0"/>
              <a:t>Stiflers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4" y="-1"/>
            <a:ext cx="1153115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patterns in different types of networks</a:t>
            </a:r>
          </a:p>
          <a:p>
            <a:r>
              <a:rPr lang="en-US" dirty="0" smtClean="0"/>
              <a:t>So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Only Spreaders may spread the rumor</a:t>
                </a:r>
                <a:endParaRPr lang="en-US" dirty="0"/>
              </a:p>
              <a:p>
                <a:pPr lvl="0"/>
                <a:r>
                  <a:rPr lang="en-US" dirty="0" smtClean="0"/>
                  <a:t>Population size is constant</a:t>
                </a:r>
                <a:endParaRPr lang="en-US" dirty="0"/>
              </a:p>
              <a:p>
                <a:pPr lvl="0"/>
                <a:r>
                  <a:rPr lang="en-US" dirty="0" smtClean="0"/>
                  <a:t>People come in </a:t>
                </a:r>
                <a:r>
                  <a:rPr lang="en-US" dirty="0"/>
                  <a:t>contact with a percentage of the population </a:t>
                </a:r>
                <a:r>
                  <a:rPr lang="en-US" dirty="0" smtClean="0"/>
                  <a:t>k</a:t>
                </a:r>
                <a:endParaRPr lang="en-US" dirty="0"/>
              </a:p>
              <a:p>
                <a:pPr lvl="0"/>
                <a:r>
                  <a:rPr lang="en-US" dirty="0" smtClean="0"/>
                  <a:t>Spreaders convert </a:t>
                </a:r>
                <a:r>
                  <a:rPr lang="en-US" dirty="0" err="1" smtClean="0"/>
                  <a:t>Ignorants</a:t>
                </a:r>
                <a:r>
                  <a:rPr lang="en-US" dirty="0" smtClean="0"/>
                  <a:t> </a:t>
                </a:r>
                <a:r>
                  <a:rPr lang="en-US" dirty="0"/>
                  <a:t>a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Spreaders are stifled by </a:t>
                </a:r>
                <a:r>
                  <a:rPr lang="en-US" dirty="0" err="1" smtClean="0"/>
                  <a:t>Stiflers</a:t>
                </a:r>
                <a:r>
                  <a:rPr lang="en-US" dirty="0" smtClean="0"/>
                  <a:t> and other Spreaders </a:t>
                </a:r>
                <a:r>
                  <a:rPr lang="en-US" dirty="0"/>
                  <a:t>at a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𝑘𝐼𝑆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𝑘𝐼𝑆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𝑘𝐼𝑆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𝑘𝐼𝑆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1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:\Users\Chinmay\Downloads\rumor-si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7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Model 1 assumptions are included</a:t>
                </a:r>
              </a:p>
              <a:p>
                <a:r>
                  <a:rPr lang="en-US" dirty="0" smtClean="0"/>
                  <a:t>Spreaders may also spontaneously become </a:t>
                </a:r>
                <a:r>
                  <a:rPr lang="en-US" dirty="0" err="1" smtClean="0"/>
                  <a:t>Stiflers</a:t>
                </a:r>
                <a:r>
                  <a:rPr lang="en-US" dirty="0" smtClean="0"/>
                  <a:t> at a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Boredom</a:t>
                </a:r>
              </a:p>
              <a:p>
                <a:pPr lvl="1"/>
                <a:r>
                  <a:rPr lang="en-US" dirty="0" smtClean="0"/>
                  <a:t>External stifling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𝑘𝐼𝑆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𝑘𝐼𝑆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7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306</TotalTime>
  <Words>888</Words>
  <Application>Microsoft Office PowerPoint</Application>
  <PresentationFormat>Widescreen</PresentationFormat>
  <Paragraphs>510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Cambria Math</vt:lpstr>
      <vt:lpstr>Times New Roman</vt:lpstr>
      <vt:lpstr>Tw Cen MT</vt:lpstr>
      <vt:lpstr>Tw Cen MT Condensed</vt:lpstr>
      <vt:lpstr>Wingdings 3</vt:lpstr>
      <vt:lpstr>Integral</vt:lpstr>
      <vt:lpstr>Rumor Spreading on Facebook</vt:lpstr>
      <vt:lpstr>Relevance</vt:lpstr>
      <vt:lpstr>Overview</vt:lpstr>
      <vt:lpstr>Model 1 Assumptions</vt:lpstr>
      <vt:lpstr>Model 1 Equations</vt:lpstr>
      <vt:lpstr>Simplified Equations</vt:lpstr>
      <vt:lpstr>PowerPoint Presentation</vt:lpstr>
      <vt:lpstr>Model 2 Assumptions</vt:lpstr>
      <vt:lpstr>Model 2 Equations</vt:lpstr>
      <vt:lpstr>Simplified Equations</vt:lpstr>
      <vt:lpstr>PowerPoint Presentation</vt:lpstr>
      <vt:lpstr>PowerPoint Presentation</vt:lpstr>
      <vt:lpstr>Agent-Based Model</vt:lpstr>
      <vt:lpstr>Data from Stanford Network Analysis Project (SNAP)</vt:lpstr>
      <vt:lpstr>Data from Stanford Network Analysis Project (SNAP)</vt:lpstr>
      <vt:lpstr>Algorithm</vt:lpstr>
      <vt:lpstr>Parameters</vt:lpstr>
      <vt:lpstr>PowerPoint Presentation</vt:lpstr>
      <vt:lpstr>Chosen Parameters for Training Data</vt:lpstr>
      <vt:lpstr>Results (243 Graphs)</vt:lpstr>
      <vt:lpstr>More Results</vt:lpstr>
      <vt:lpstr>Even More Results</vt:lpstr>
      <vt:lpstr>…Summary of Results</vt:lpstr>
      <vt:lpstr>New Parameters for SHD, LLD, and LHD</vt:lpstr>
      <vt:lpstr>Results</vt:lpstr>
      <vt:lpstr>Lots of Big Data</vt:lpstr>
      <vt:lpstr>Now what? …Taylor Expansion?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Patwardhan</dc:creator>
  <cp:lastModifiedBy>Chinmay Patwardhan</cp:lastModifiedBy>
  <cp:revision>61</cp:revision>
  <dcterms:created xsi:type="dcterms:W3CDTF">2014-04-16T23:36:05Z</dcterms:created>
  <dcterms:modified xsi:type="dcterms:W3CDTF">2014-04-17T16:13:10Z</dcterms:modified>
</cp:coreProperties>
</file>