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310" r:id="rId3"/>
    <p:sldId id="311" r:id="rId4"/>
    <p:sldId id="277" r:id="rId5"/>
    <p:sldId id="281" r:id="rId6"/>
    <p:sldId id="295" r:id="rId7"/>
    <p:sldId id="300" r:id="rId8"/>
    <p:sldId id="297" r:id="rId9"/>
    <p:sldId id="298" r:id="rId10"/>
    <p:sldId id="299" r:id="rId11"/>
    <p:sldId id="312" r:id="rId12"/>
    <p:sldId id="313" r:id="rId13"/>
    <p:sldId id="314" r:id="rId14"/>
    <p:sldId id="294" r:id="rId15"/>
    <p:sldId id="305" r:id="rId16"/>
    <p:sldId id="309" r:id="rId17"/>
    <p:sldId id="307" r:id="rId18"/>
    <p:sldId id="290" r:id="rId19"/>
    <p:sldId id="30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>
        <p:scale>
          <a:sx n="66" d="100"/>
          <a:sy n="66" d="100"/>
        </p:scale>
        <p:origin x="10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59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/03/a-list-of-questionable-publisher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tor.com/research/data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inosamg/Cin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D5D4-0E93-4381-A8F5-EA70F454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91" y="1544960"/>
            <a:ext cx="8574622" cy="1137845"/>
          </a:xfrm>
        </p:spPr>
        <p:txBody>
          <a:bodyPr/>
          <a:lstStyle/>
          <a:p>
            <a:r>
              <a:rPr lang="en-US" dirty="0"/>
              <a:t>  Team Cinco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14DA0-92E0-4FE8-9D00-49158E2B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71" y="2929490"/>
            <a:ext cx="9051370" cy="2761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Amber Moran - Andrew Haug - Mark Rudolph -Sam Guzman - Sam Lin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FE9-A90D-42F9-B43F-A6F5ADC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5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7DDF0-564A-4AAB-950A-164084EB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4" y="1216842"/>
            <a:ext cx="7913291" cy="5188440"/>
          </a:xfrm>
        </p:spPr>
      </p:pic>
    </p:spTree>
    <p:extLst>
      <p:ext uri="{BB962C8B-B14F-4D97-AF65-F5344CB8AC3E}">
        <p14:creationId xmlns:p14="http://schemas.microsoft.com/office/powerpoint/2010/main" val="9110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5619-95DC-4A26-9A78-A28BD1D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D8791-6F2F-4FEF-915B-E14F2D88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1325284"/>
            <a:ext cx="8144989" cy="50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F38-B5EB-402C-BBC4-045F119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listings per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7B903-FCB2-43BD-A940-4DA1FA6E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6" y="1281404"/>
            <a:ext cx="9599383" cy="51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132-29C2-4294-B51B-2D15C541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C4D5F-61BC-499D-977D-995368F2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5" y="1252975"/>
            <a:ext cx="9608500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C22-D478-43F6-8DD7-BE9BB347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24BA-9CEB-49FC-9EB1-FF61406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5943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Based on overall return on investment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Chicago – 0.11%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Austin – 0.09%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Boston – 0.07%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Seattle – 0.05%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San Diego – 0.05%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3EDEB-B5A3-41E3-8021-60DAF40D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859314"/>
            <a:ext cx="4960789" cy="33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2ADF-A465-4675-842F-A31CC2C7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627C-04A9-47D3-893A-73FB13DB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Chicago provides the greatest return on investment when looking at all bedroom types </a:t>
            </a:r>
          </a:p>
          <a:p>
            <a:pPr lvl="1"/>
            <a:r>
              <a:rPr lang="en-US" dirty="0"/>
              <a:t>The 3 and 4 Bedroom homes gain our strongest recommendations</a:t>
            </a:r>
          </a:p>
          <a:p>
            <a:r>
              <a:rPr lang="en-US" dirty="0"/>
              <a:t>The best individual return on investment is Austin’s 4 Bedrooms homes (0.17%). The worst investment is San Diego’s 5 Bedroom homes (0.04%)</a:t>
            </a:r>
          </a:p>
          <a:p>
            <a:r>
              <a:rPr lang="en-US" dirty="0"/>
              <a:t>For 4 out of the 5 cities the 4 Bedroom home provided the highest return on investment</a:t>
            </a:r>
          </a:p>
          <a:p>
            <a:r>
              <a:rPr lang="en-US" dirty="0"/>
              <a:t>As the count of bedrooms increases, the data points become less clustered. </a:t>
            </a:r>
          </a:p>
          <a:p>
            <a:r>
              <a:rPr lang="en-US" dirty="0"/>
              <a:t>Austin (11919) and San Diego (11922) had the most unique listings and were only separated by 3 total listings!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2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0DB0-3671-4DB2-84F6-19455DA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2CAC-E34E-4338-A99B-08F44ED5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csv files</a:t>
            </a:r>
          </a:p>
          <a:p>
            <a:r>
              <a:rPr lang="en-US" dirty="0"/>
              <a:t>Panda for data frames</a:t>
            </a:r>
          </a:p>
          <a:p>
            <a:r>
              <a:rPr lang="en-US" dirty="0"/>
              <a:t>Matplotlib for graphs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E2A7-C931-46AB-A002-7A3AB653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766787"/>
            <a:ext cx="3831545" cy="218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6F4EA-1B7B-4A19-983E-A2C038A2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2" y="1853248"/>
            <a:ext cx="4520466" cy="42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21B2-33DE-4BDB-AAE4-0FB5BE46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E8E6-9314-43E9-AF94-D05750B1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original data collection did not include occupancy rates on the csv files. </a:t>
            </a:r>
          </a:p>
          <a:p>
            <a:r>
              <a:rPr lang="en-US" dirty="0"/>
              <a:t>We found the statistics for occupancy rate in each city on the front end of Inside Airbnb’s website</a:t>
            </a:r>
          </a:p>
          <a:p>
            <a:r>
              <a:rPr lang="en-US" dirty="0"/>
              <a:t>Using that data we were able to create a </a:t>
            </a:r>
            <a:br>
              <a:rPr lang="en-US" dirty="0"/>
            </a:br>
            <a:r>
              <a:rPr lang="en-US" dirty="0"/>
              <a:t>new column and merge it into our data </a:t>
            </a:r>
            <a:br>
              <a:rPr lang="en-US" dirty="0"/>
            </a:br>
            <a:r>
              <a:rPr lang="en-US" dirty="0"/>
              <a:t>frame before we plotted our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EE1BA-1DEF-4DA9-9771-0F3E6DB9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07" y="3613350"/>
            <a:ext cx="4723110" cy="27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BB60-59D9-4529-B7A4-012EC83E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F305-CF38-49B4-9F64-65456612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we research next or in more detail if we had more time?</a:t>
            </a:r>
          </a:p>
          <a:p>
            <a:pPr lvl="1"/>
            <a:r>
              <a:rPr lang="en-US" dirty="0"/>
              <a:t>Examine more cities using existing code</a:t>
            </a:r>
          </a:p>
          <a:p>
            <a:pPr lvl="1"/>
            <a:r>
              <a:rPr lang="en-US" dirty="0"/>
              <a:t>Breakdown zip codes in each city</a:t>
            </a:r>
          </a:p>
          <a:p>
            <a:pPr lvl="2"/>
            <a:r>
              <a:rPr lang="en-US" dirty="0"/>
              <a:t>Create a Geo-map based on longitude and latitude</a:t>
            </a:r>
          </a:p>
          <a:p>
            <a:pPr lvl="1"/>
            <a:r>
              <a:rPr lang="en-US" dirty="0"/>
              <a:t>Use new data source for long term rental markets return on investment</a:t>
            </a:r>
          </a:p>
          <a:p>
            <a:pPr lvl="1"/>
            <a:r>
              <a:rPr lang="en-US" dirty="0"/>
              <a:t>Use Realtor.com csv to analyze exit strategy or ability to sell quickly and at what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4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2A5-0B5E-4B70-AD8B-A4B00FB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589C9-6776-49C0-89A1-36DE6E59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9600" y="1750037"/>
            <a:ext cx="4069594" cy="4340901"/>
          </a:xfrm>
        </p:spPr>
      </p:pic>
    </p:spTree>
    <p:extLst>
      <p:ext uri="{BB962C8B-B14F-4D97-AF65-F5344CB8AC3E}">
        <p14:creationId xmlns:p14="http://schemas.microsoft.com/office/powerpoint/2010/main" val="6797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909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Hired by a consulting firm we are asked to examine the return on investment for vacation rentals in 5 major cities.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C6B4-C289-49E6-AC76-8BE724D1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19" y="3103675"/>
            <a:ext cx="5869523" cy="33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6908-2251-4011-AFC4-6E1C08D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3D8F-D1B1-4CF9-B90C-AED3104C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- </a:t>
            </a:r>
            <a:r>
              <a:rPr lang="en-US" dirty="0">
                <a:hlinkClick r:id="rId2"/>
              </a:rPr>
              <a:t>http://insideairbnb.com/get-the-data.html</a:t>
            </a:r>
            <a:r>
              <a:rPr lang="en-US" dirty="0"/>
              <a:t> </a:t>
            </a:r>
          </a:p>
          <a:p>
            <a:r>
              <a:rPr lang="en-US" dirty="0"/>
              <a:t>Realtor - </a:t>
            </a:r>
            <a:r>
              <a:rPr lang="en-US" dirty="0">
                <a:hlinkClick r:id="rId3"/>
              </a:rPr>
              <a:t>https://www.realtor.com/research/data/</a:t>
            </a:r>
            <a:endParaRPr lang="en-US" dirty="0"/>
          </a:p>
          <a:p>
            <a:r>
              <a:rPr lang="en-US" dirty="0"/>
              <a:t>Jupyter Notebook - </a:t>
            </a:r>
            <a:r>
              <a:rPr lang="en-US" dirty="0">
                <a:hlinkClick r:id="rId4"/>
              </a:rPr>
              <a:t>https://github.com/chinosamg/Cinco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0457"/>
            <a:ext cx="8946541" cy="4746171"/>
          </a:xfrm>
        </p:spPr>
        <p:txBody>
          <a:bodyPr>
            <a:normAutofit/>
          </a:bodyPr>
          <a:lstStyle/>
          <a:p>
            <a:r>
              <a:rPr lang="en-US" dirty="0"/>
              <a:t>What are the costs associated with each city?</a:t>
            </a:r>
          </a:p>
          <a:p>
            <a:pPr lvl="1"/>
            <a:r>
              <a:rPr lang="en-US" sz="2000" dirty="0"/>
              <a:t>Median house price per city?</a:t>
            </a:r>
          </a:p>
          <a:p>
            <a:pPr lvl="1"/>
            <a:r>
              <a:rPr lang="en-US" sz="2000" dirty="0"/>
              <a:t>Bedrooms per house?</a:t>
            </a:r>
          </a:p>
          <a:p>
            <a:pPr lvl="1"/>
            <a:r>
              <a:rPr lang="en-US" sz="2000" dirty="0"/>
              <a:t>Count of listings (Competition) in each city?</a:t>
            </a:r>
          </a:p>
          <a:p>
            <a:r>
              <a:rPr lang="en-US" dirty="0"/>
              <a:t>What are the benefits associated with short term rentals in each city?</a:t>
            </a:r>
          </a:p>
          <a:p>
            <a:pPr lvl="1"/>
            <a:r>
              <a:rPr lang="en-US" sz="2000" dirty="0"/>
              <a:t>Median rental price per night?</a:t>
            </a:r>
          </a:p>
          <a:p>
            <a:pPr lvl="1"/>
            <a:r>
              <a:rPr lang="en-US" sz="2000" dirty="0"/>
              <a:t>Count of nights rented per year (Occupancy rate)?</a:t>
            </a:r>
          </a:p>
          <a:p>
            <a:pPr lvl="1"/>
            <a:r>
              <a:rPr lang="en-US" sz="2000" dirty="0"/>
              <a:t>Return on investment?  ROI per house by bedroom count?</a:t>
            </a:r>
          </a:p>
          <a:p>
            <a:r>
              <a:rPr lang="en-US" dirty="0"/>
              <a:t>Comparing our costs to our benefits which city offers the greatest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val="28093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2734-3963-43FA-B45C-3080DD3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6" y="463793"/>
            <a:ext cx="9603275" cy="604485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Investment</a:t>
            </a:r>
            <a:r>
              <a:rPr lang="en-US" dirty="0"/>
              <a:t>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12AB-9972-4630-BC85-41260809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12863-6FE0-49C2-97DC-B1044FC9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7" y="2013489"/>
            <a:ext cx="2881883" cy="177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24334-C622-412C-BB64-8B717B88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98" y="1938758"/>
            <a:ext cx="2992256" cy="182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294C2-8D14-41CF-9A53-DA7A66F06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7" y="3059024"/>
            <a:ext cx="3162582" cy="2029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E9321-1A4C-435B-B452-2C8BE52C3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4425087"/>
            <a:ext cx="2881882" cy="1996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64087-CBC0-46D4-8FA5-B4FAE0CDC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41" y="4391964"/>
            <a:ext cx="3092413" cy="20298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A2431C-600F-4860-AEE7-08D1CC3773E7}"/>
              </a:ext>
            </a:extLst>
          </p:cNvPr>
          <p:cNvSpPr/>
          <p:nvPr/>
        </p:nvSpPr>
        <p:spPr>
          <a:xfrm>
            <a:off x="2252348" y="1409004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Austin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36812-E884-40E0-A48C-AA87EDFDAFDF}"/>
              </a:ext>
            </a:extLst>
          </p:cNvPr>
          <p:cNvSpPr/>
          <p:nvPr/>
        </p:nvSpPr>
        <p:spPr>
          <a:xfrm>
            <a:off x="9001131" y="3830215"/>
            <a:ext cx="1249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Seattle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489BF-6775-46D8-9A80-38DCB4E964F5}"/>
              </a:ext>
            </a:extLst>
          </p:cNvPr>
          <p:cNvSpPr/>
          <p:nvPr/>
        </p:nvSpPr>
        <p:spPr>
          <a:xfrm>
            <a:off x="9010749" y="1366006"/>
            <a:ext cx="1239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67A5-06CF-420A-986F-EE1FA49F8945}"/>
              </a:ext>
            </a:extLst>
          </p:cNvPr>
          <p:cNvSpPr/>
          <p:nvPr/>
        </p:nvSpPr>
        <p:spPr>
          <a:xfrm>
            <a:off x="1880068" y="3868744"/>
            <a:ext cx="1704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 Diego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7D22E-4E3C-45BF-A64B-F51D7590C5A0}"/>
              </a:ext>
            </a:extLst>
          </p:cNvPr>
          <p:cNvSpPr/>
          <p:nvPr/>
        </p:nvSpPr>
        <p:spPr>
          <a:xfrm>
            <a:off x="5494298" y="2443680"/>
            <a:ext cx="1385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165137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BA5-0774-4A15-BF96-56DB950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4E00-A4EE-44D1-ADF7-40455F63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Sources needed:</a:t>
            </a:r>
          </a:p>
          <a:p>
            <a:pPr lvl="1"/>
            <a:r>
              <a:rPr lang="en-US" sz="2000" dirty="0"/>
              <a:t>Home Market Values</a:t>
            </a:r>
          </a:p>
          <a:p>
            <a:pPr lvl="2"/>
            <a:r>
              <a:rPr lang="en-US" sz="1800" dirty="0"/>
              <a:t>Realtor.com </a:t>
            </a:r>
          </a:p>
          <a:p>
            <a:pPr lvl="1"/>
            <a:r>
              <a:rPr lang="en-US" sz="2000" dirty="0"/>
              <a:t>Vacation Rental Values</a:t>
            </a:r>
          </a:p>
          <a:p>
            <a:pPr lvl="2"/>
            <a:r>
              <a:rPr lang="en-US" sz="1800" dirty="0"/>
              <a:t>Inside Airbnb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0BB5-7E14-40C1-97E1-A3156408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48" b="91960" l="3200" r="97500">
                        <a14:foregroundMark x1="3200" y1="72864" x2="3200" y2="72864"/>
                        <a14:foregroundMark x1="10700" y1="66834" x2="10700" y2="66834"/>
                        <a14:foregroundMark x1="15700" y1="57286" x2="15700" y2="57286"/>
                        <a14:foregroundMark x1="6900" y1="44724" x2="6900" y2="44724"/>
                        <a14:foregroundMark x1="24400" y1="66834" x2="24400" y2="66834"/>
                        <a14:foregroundMark x1="19400" y1="85427" x2="19400" y2="85427"/>
                        <a14:foregroundMark x1="20100" y1="47739" x2="20100" y2="47739"/>
                        <a14:foregroundMark x1="35000" y1="57286" x2="35000" y2="57286"/>
                        <a14:foregroundMark x1="35700" y1="44724" x2="35700" y2="44724"/>
                        <a14:foregroundMark x1="35000" y1="57286" x2="35000" y2="57286"/>
                        <a14:foregroundMark x1="35000" y1="57286" x2="35000" y2="57286"/>
                        <a14:foregroundMark x1="35000" y1="57286" x2="35000" y2="57286"/>
                        <a14:foregroundMark x1="40000" y1="66834" x2="40000" y2="66834"/>
                        <a14:foregroundMark x1="40000" y1="66834" x2="40000" y2="66834"/>
                        <a14:foregroundMark x1="51300" y1="66834" x2="51300" y2="66834"/>
                        <a14:foregroundMark x1="51300" y1="66834" x2="51300" y2="66834"/>
                        <a14:foregroundMark x1="51900" y1="63317" x2="51900" y2="63317"/>
                        <a14:foregroundMark x1="51900" y1="63317" x2="51900" y2="63317"/>
                        <a14:foregroundMark x1="48200" y1="63317" x2="48200" y2="63317"/>
                        <a14:foregroundMark x1="56900" y1="88442" x2="56900" y2="88442"/>
                        <a14:foregroundMark x1="55000" y1="41709" x2="55000" y2="41709"/>
                        <a14:foregroundMark x1="60000" y1="72864" x2="60000" y2="72864"/>
                        <a14:foregroundMark x1="65700" y1="50754" x2="65700" y2="50754"/>
                        <a14:foregroundMark x1="66900" y1="50754" x2="66900" y2="50754"/>
                        <a14:foregroundMark x1="69400" y1="69849" x2="69400" y2="69849"/>
                        <a14:foregroundMark x1="77500" y1="75879" x2="77500" y2="75879"/>
                        <a14:foregroundMark x1="81900" y1="75879" x2="81900" y2="75879"/>
                        <a14:foregroundMark x1="88100" y1="57286" x2="88100" y2="57286"/>
                        <a14:foregroundMark x1="95000" y1="57286" x2="95000" y2="57286"/>
                        <a14:foregroundMark x1="95000" y1="57286" x2="95000" y2="57286"/>
                        <a14:foregroundMark x1="97500" y1="38693" x2="97500" y2="38693"/>
                        <a14:foregroundMark x1="97500" y1="41709" x2="97500" y2="41709"/>
                        <a14:foregroundMark x1="97500" y1="41709" x2="97500" y2="41709"/>
                        <a14:foregroundMark x1="30000" y1="47739" x2="30000" y2="47739"/>
                        <a14:foregroundMark x1="11900" y1="91960" x2="11900" y2="91960"/>
                        <a14:backgroundMark x1="13800" y1="57286" x2="13800" y2="57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2" y="5004753"/>
            <a:ext cx="4442388" cy="88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ACCFF-0A86-418A-A057-661F9A316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766" y1="47619" x2="22766" y2="47619"/>
                        <a14:foregroundMark x1="24681" y1="47959" x2="24681" y2="47959"/>
                        <a14:foregroundMark x1="30000" y1="47959" x2="30000" y2="47959"/>
                        <a14:foregroundMark x1="34468" y1="47619" x2="34468" y2="47619"/>
                        <a14:foregroundMark x1="34681" y1="42517" x2="34681" y2="42517"/>
                        <a14:foregroundMark x1="40426" y1="47279" x2="40426" y2="47279"/>
                        <a14:foregroundMark x1="45532" y1="48299" x2="45532" y2="48299"/>
                        <a14:foregroundMark x1="56170" y1="47279" x2="56170" y2="47279"/>
                        <a14:foregroundMark x1="56383" y1="42517" x2="56383" y2="42517"/>
                        <a14:foregroundMark x1="58723" y1="48980" x2="58723" y2="48980"/>
                        <a14:foregroundMark x1="62766" y1="48299" x2="62766" y2="48299"/>
                        <a14:foregroundMark x1="68298" y1="47959" x2="68298" y2="47959"/>
                        <a14:foregroundMark x1="73617" y1="46599" x2="73617" y2="46599"/>
                        <a14:backgroundMark x1="35957" y1="58503" x2="35957" y2="58503"/>
                        <a14:backgroundMark x1="36383" y1="45918" x2="36383" y2="45918"/>
                        <a14:backgroundMark x1="33404" y1="48299" x2="33404" y2="48299"/>
                        <a14:backgroundMark x1="29362" y1="50000" x2="29362" y2="50000"/>
                        <a14:backgroundMark x1="27660" y1="48980" x2="27660" y2="48980"/>
                        <a14:backgroundMark x1="23830" y1="49320" x2="23830" y2="49320"/>
                        <a14:backgroundMark x1="23830" y1="51020" x2="23830" y2="51020"/>
                        <a14:backgroundMark x1="52128" y1="47279" x2="52128" y2="47279"/>
                        <a14:backgroundMark x1="51702" y1="47279" x2="51702" y2="47279"/>
                        <a14:backgroundMark x1="64468" y1="48980" x2="64468" y2="48980"/>
                        <a14:backgroundMark x1="61702" y1="42857" x2="61702" y2="42857"/>
                        <a14:backgroundMark x1="75319" y1="47959" x2="75319" y2="47959"/>
                        <a14:backgroundMark x1="38936" y1="49320" x2="38936" y2="49320"/>
                        <a14:backgroundMark x1="32340" y1="47959" x2="32340" y2="47959"/>
                        <a14:backgroundMark x1="32340" y1="47959" x2="32340" y2="47959"/>
                        <a14:backgroundMark x1="31064" y1="50680" x2="31064" y2="50680"/>
                        <a14:backgroundMark x1="41489" y1="49660" x2="41489" y2="49660"/>
                        <a14:backgroundMark x1="39149" y1="44218" x2="39149" y2="44218"/>
                        <a14:backgroundMark x1="44681" y1="50340" x2="44681" y2="50340"/>
                        <a14:backgroundMark x1="44468" y1="47279" x2="44468" y2="47279"/>
                        <a14:backgroundMark x1="51915" y1="45238" x2="51915" y2="45238"/>
                        <a14:backgroundMark x1="57872" y1="47959" x2="57872" y2="47959"/>
                        <a14:backgroundMark x1="72128" y1="48980" x2="72128" y2="48980"/>
                        <a14:backgroundMark x1="74468" y1="43537" x2="74468" y2="43537"/>
                        <a14:backgroundMark x1="77447" y1="50340" x2="77447" y2="50340"/>
                        <a14:backgroundMark x1="63830" y1="44898" x2="63830" y2="44898"/>
                        <a14:backgroundMark x1="59787" y1="45238" x2="59787" y2="45238"/>
                        <a14:backgroundMark x1="68936" y1="45238" x2="68936" y2="45238"/>
                        <a14:backgroundMark x1="76383" y1="44898" x2="76383" y2="44898"/>
                        <a14:backgroundMark x1="26170" y1="45578" x2="26170" y2="45578"/>
                        <a14:backgroundMark x1="21702" y1="47959" x2="21702" y2="47959"/>
                        <a14:backgroundMark x1="45319" y1="44898" x2="45319" y2="44898"/>
                        <a14:backgroundMark x1="23404" y1="44218" x2="23404" y2="44218"/>
                        <a14:backgroundMark x1="23404" y1="46939" x2="23404" y2="46939"/>
                        <a14:backgroundMark x1="23404" y1="50340" x2="23404" y2="50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40" y="4010562"/>
            <a:ext cx="7966860" cy="3291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5CACE-5954-4D2B-B87F-11AE03F47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9" y="1201881"/>
            <a:ext cx="4442653" cy="35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74F-C861-48AE-8F57-60C7D46B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1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429ED-CA5D-41B0-9008-EBEC6FA9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3" y="1309247"/>
            <a:ext cx="8057380" cy="5214022"/>
          </a:xfrm>
        </p:spPr>
      </p:pic>
    </p:spTree>
    <p:extLst>
      <p:ext uri="{BB962C8B-B14F-4D97-AF65-F5344CB8AC3E}">
        <p14:creationId xmlns:p14="http://schemas.microsoft.com/office/powerpoint/2010/main" val="37153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95CD-7D2A-4074-B652-0572CD9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B8B0A-CECB-4591-A63B-FB20193BB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8" y="1273963"/>
            <a:ext cx="7895728" cy="5263819"/>
          </a:xfrm>
        </p:spPr>
      </p:pic>
    </p:spTree>
    <p:extLst>
      <p:ext uri="{BB962C8B-B14F-4D97-AF65-F5344CB8AC3E}">
        <p14:creationId xmlns:p14="http://schemas.microsoft.com/office/powerpoint/2010/main" val="29853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247C-C033-4D58-BCC8-392EAA5B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3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52A1C-5098-4B6B-B1C0-07EFBB7C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5" y="1337793"/>
            <a:ext cx="7601234" cy="5067489"/>
          </a:xfrm>
        </p:spPr>
      </p:pic>
    </p:spTree>
    <p:extLst>
      <p:ext uri="{BB962C8B-B14F-4D97-AF65-F5344CB8AC3E}">
        <p14:creationId xmlns:p14="http://schemas.microsoft.com/office/powerpoint/2010/main" val="19160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ABE-EB52-4EE1-825F-64BB8FED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4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03440-F113-4F9E-9B22-DE18198E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57549"/>
            <a:ext cx="7895771" cy="5147733"/>
          </a:xfrm>
        </p:spPr>
      </p:pic>
    </p:spTree>
    <p:extLst>
      <p:ext uri="{BB962C8B-B14F-4D97-AF65-F5344CB8AC3E}">
        <p14:creationId xmlns:p14="http://schemas.microsoft.com/office/powerpoint/2010/main" val="365177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13084</TotalTime>
  <Words>471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 Team Cinco </vt:lpstr>
      <vt:lpstr>Motivation</vt:lpstr>
      <vt:lpstr>Summary</vt:lpstr>
      <vt:lpstr>Investment Cities</vt:lpstr>
      <vt:lpstr>Data Collection</vt:lpstr>
      <vt:lpstr>Scatter 1 Bedroom</vt:lpstr>
      <vt:lpstr>Scatter 2 Bedroom</vt:lpstr>
      <vt:lpstr>Scatter 3 Bedroom</vt:lpstr>
      <vt:lpstr>Scatter 4 Bedroom</vt:lpstr>
      <vt:lpstr>Scatter 5 Bedroom</vt:lpstr>
      <vt:lpstr>Total Scatterplot</vt:lpstr>
      <vt:lpstr>Airbnb listings per city</vt:lpstr>
      <vt:lpstr>Return on Investment</vt:lpstr>
      <vt:lpstr>Conclusions</vt:lpstr>
      <vt:lpstr>Conclusions/Observations</vt:lpstr>
      <vt:lpstr>Coding Skills</vt:lpstr>
      <vt:lpstr>Data Obstacles</vt:lpstr>
      <vt:lpstr>Post Mortem</vt:lpstr>
      <vt:lpstr>Questions &amp; Answers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Cinco</dc:title>
  <dc:creator>Andrew Haug</dc:creator>
  <cp:lastModifiedBy>Andrew Haug</cp:lastModifiedBy>
  <cp:revision>48</cp:revision>
  <dcterms:created xsi:type="dcterms:W3CDTF">2019-01-15T02:22:33Z</dcterms:created>
  <dcterms:modified xsi:type="dcterms:W3CDTF">2019-01-24T04:27:16Z</dcterms:modified>
</cp:coreProperties>
</file>