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8"/>
  </p:notesMasterIdLst>
  <p:sldIdLst>
    <p:sldId id="256" r:id="rId2"/>
    <p:sldId id="257" r:id="rId3"/>
    <p:sldId id="321" r:id="rId4"/>
    <p:sldId id="419" r:id="rId5"/>
    <p:sldId id="420" r:id="rId6"/>
    <p:sldId id="342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418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421" r:id="rId24"/>
    <p:sldId id="361" r:id="rId25"/>
    <p:sldId id="362" r:id="rId26"/>
    <p:sldId id="363" r:id="rId27"/>
    <p:sldId id="364" r:id="rId28"/>
    <p:sldId id="365" r:id="rId29"/>
    <p:sldId id="422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423" r:id="rId38"/>
    <p:sldId id="373" r:id="rId39"/>
    <p:sldId id="374" r:id="rId40"/>
    <p:sldId id="375" r:id="rId41"/>
    <p:sldId id="376" r:id="rId42"/>
    <p:sldId id="377" r:id="rId43"/>
    <p:sldId id="436" r:id="rId44"/>
    <p:sldId id="437" r:id="rId45"/>
    <p:sldId id="378" r:id="rId46"/>
    <p:sldId id="380" r:id="rId47"/>
    <p:sldId id="381" r:id="rId48"/>
    <p:sldId id="424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425" r:id="rId62"/>
    <p:sldId id="394" r:id="rId63"/>
    <p:sldId id="395" r:id="rId64"/>
    <p:sldId id="396" r:id="rId65"/>
    <p:sldId id="397" r:id="rId66"/>
    <p:sldId id="398" r:id="rId67"/>
    <p:sldId id="399" r:id="rId68"/>
    <p:sldId id="441" r:id="rId69"/>
    <p:sldId id="438" r:id="rId70"/>
    <p:sldId id="439" r:id="rId71"/>
    <p:sldId id="440" r:id="rId72"/>
    <p:sldId id="414" r:id="rId73"/>
    <p:sldId id="413" r:id="rId74"/>
    <p:sldId id="415" r:id="rId75"/>
    <p:sldId id="416" r:id="rId76"/>
    <p:sldId id="340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8" d="100"/>
          <a:sy n="78" d="100"/>
        </p:scale>
        <p:origin x="480" y="11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75" d="100"/>
        <a:sy n="175" d="100"/>
      </p:scale>
      <p:origin x="0" y="-32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E624-B1B1-4ECC-9CDD-7494870623A5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4D1B-D219-4DB3-AE6D-F3F8A8CC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6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5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366940-CA5C-4366-80DC-0489626108E4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1" y="295731"/>
            <a:ext cx="838199" cy="767687"/>
          </a:xfrm>
        </p:spPr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827E-3CF3-426A-84EF-9234E87C6C22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3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7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4BC3-8890-4B2A-A35E-E7941C36D491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5" y="607336"/>
            <a:ext cx="801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9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7" y="3678766"/>
            <a:ext cx="773121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3606-12D1-4461-8C3B-D677A8BEEDC3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2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4F7D-2743-477C-865F-CF14529DEEAC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3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6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0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D6F0-6182-4130-B8EC-9E4491A65280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2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5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6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4" y="5109104"/>
            <a:ext cx="3051097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AF52-DBDC-4346-A9DF-07B4A728CC1F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40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4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40"/>
            <a:ext cx="990599" cy="304799"/>
          </a:xfrm>
        </p:spPr>
        <p:txBody>
          <a:bodyPr/>
          <a:lstStyle/>
          <a:p>
            <a:fld id="{775C066B-596F-4747-94EF-2DCEAB457757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2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6" cy="4748590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40"/>
            <a:ext cx="992135" cy="304799"/>
          </a:xfrm>
        </p:spPr>
        <p:txBody>
          <a:bodyPr/>
          <a:lstStyle/>
          <a:p>
            <a:fld id="{44086768-3152-4824-8159-7254335DC989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2E6E-6932-4A8F-9137-71D7F65AA763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1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0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D676-6F7F-490E-8C81-DDDCCA5AE3F3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5" y="2603502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559A-897C-4896-BF84-534DD21A906F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5" y="3179764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3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61A4-6B40-49F8-A7CC-004EA6CEB4E6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C449-FAF8-4C68-8BF6-A0A24CFBBB6D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4A6E-63FF-4F83-9CA4-EBBC02BEC65A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7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49C-A8FA-4FDA-BC4E-C37103E5F787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1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D723-7076-4CA4-951C-00C4D28CEC6E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9F07DD-0BB8-4A05-B201-A23ABDDDC8E2}" type="datetime1">
              <a:rPr lang="ko-KR" altLang="en-US" smtClean="0"/>
              <a:t>2024. 7. 22.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2" y="6391840"/>
            <a:ext cx="3859794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BDE3CC-F7E5-4627-9DAE-5FDEF2C19E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1C7B8-4043-AF48-6999-C8227969624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934712" y="6642100"/>
            <a:ext cx="23510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Loyola University Maryland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210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02 – Programming with Numbers and Strings</a:t>
            </a:r>
            <a:endParaRPr lang="ko-KR" altLang="en-US" dirty="0"/>
          </a:p>
        </p:txBody>
      </p:sp>
      <p:pic>
        <p:nvPicPr>
          <p:cNvPr id="1026" name="Picture 2" descr="http://www.pixelstech.net/article/images/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50" y="1238314"/>
            <a:ext cx="3404303" cy="183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 and 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Each </a:t>
            </a:r>
            <a:r>
              <a:rPr lang="en-US" altLang="ko-KR" sz="2400" dirty="0">
                <a:solidFill>
                  <a:srgbClr val="FF0000"/>
                </a:solidFill>
              </a:rPr>
              <a:t>variable</a:t>
            </a:r>
            <a:r>
              <a:rPr lang="en-US" altLang="ko-KR" sz="2400" dirty="0"/>
              <a:t> has an </a:t>
            </a:r>
            <a:r>
              <a:rPr lang="en-US" altLang="ko-KR" sz="2400" dirty="0">
                <a:solidFill>
                  <a:srgbClr val="FF0000"/>
                </a:solidFill>
              </a:rPr>
              <a:t>identifier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FF0000"/>
                </a:solidFill>
              </a:rPr>
              <a:t>name</a:t>
            </a:r>
            <a:r>
              <a:rPr lang="en-US" altLang="ko-KR" sz="2400" dirty="0"/>
              <a:t>) and </a:t>
            </a:r>
            <a:r>
              <a:rPr lang="en-US" altLang="ko-KR" sz="2400" dirty="0">
                <a:solidFill>
                  <a:srgbClr val="FF0000"/>
                </a:solidFill>
              </a:rPr>
              <a:t>contents</a:t>
            </a:r>
          </a:p>
          <a:p>
            <a:pPr algn="just"/>
            <a:r>
              <a:rPr lang="en-US" altLang="ko-KR" sz="2400" dirty="0"/>
              <a:t>In Python, you </a:t>
            </a:r>
            <a:r>
              <a:rPr lang="en-US" altLang="ko-KR" sz="2400" b="1" u="sng" dirty="0"/>
              <a:t>must set the contents</a:t>
            </a:r>
            <a:r>
              <a:rPr lang="en-US" altLang="ko-KR" sz="2400" dirty="0"/>
              <a:t> of a variable </a:t>
            </a:r>
            <a:r>
              <a:rPr lang="en-US" altLang="ko-KR" sz="2400" dirty="0">
                <a:solidFill>
                  <a:srgbClr val="FF0000"/>
                </a:solidFill>
              </a:rPr>
              <a:t>when you define it</a:t>
            </a:r>
            <a:r>
              <a:rPr lang="en-US" altLang="ko-KR" sz="2400" dirty="0"/>
              <a:t>.</a:t>
            </a:r>
          </a:p>
          <a:p>
            <a:pPr marL="457200" lvl="1" indent="0" algn="just"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6</a:t>
            </a:r>
            <a:endParaRPr lang="en-US" altLang="ko-KR" sz="2200" dirty="0"/>
          </a:p>
          <a:p>
            <a:pPr algn="just"/>
            <a:r>
              <a:rPr lang="en-US" altLang="ko-KR" sz="2400" dirty="0"/>
              <a:t>Image a </a:t>
            </a:r>
            <a:r>
              <a:rPr lang="en-US" altLang="ko-KR" sz="2400" dirty="0">
                <a:solidFill>
                  <a:srgbClr val="FF0000"/>
                </a:solidFill>
              </a:rPr>
              <a:t>parking space </a:t>
            </a:r>
            <a:r>
              <a:rPr lang="en-US" altLang="ko-KR" sz="2400" dirty="0"/>
              <a:t>in a parking garage:</a:t>
            </a:r>
          </a:p>
          <a:p>
            <a:pPr lvl="1" algn="just"/>
            <a:r>
              <a:rPr lang="en-US" altLang="ko-KR" sz="2200" dirty="0"/>
              <a:t>Identifier (ID): J053</a:t>
            </a:r>
          </a:p>
          <a:p>
            <a:pPr lvl="1" algn="just"/>
            <a:r>
              <a:rPr lang="en-US" altLang="ko-KR" sz="2200" dirty="0"/>
              <a:t>Contents: Bob’s Chevy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68" y="4731773"/>
            <a:ext cx="340712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2891" y="5646175"/>
            <a:ext cx="685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variable is a storage location with a name!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4293" y="34290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55492" y="3798334"/>
            <a:ext cx="2035278" cy="4197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162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700" y="4367981"/>
            <a:ext cx="30575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 Example: Soda Deal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Soft </a:t>
            </a:r>
            <a:r>
              <a:rPr lang="en-US" altLang="ko-KR" sz="2400" dirty="0">
                <a:solidFill>
                  <a:srgbClr val="FF0000"/>
                </a:solidFill>
              </a:rPr>
              <a:t>drinks</a:t>
            </a:r>
            <a:r>
              <a:rPr lang="en-US" altLang="ko-KR" sz="2400" dirty="0"/>
              <a:t> are sold in </a:t>
            </a:r>
            <a:r>
              <a:rPr lang="en-US" altLang="ko-KR" sz="2400" dirty="0">
                <a:solidFill>
                  <a:srgbClr val="FF0000"/>
                </a:solidFill>
              </a:rPr>
              <a:t>cans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bottles</a:t>
            </a:r>
            <a:r>
              <a:rPr lang="en-US" altLang="ko-KR" sz="2400" dirty="0"/>
              <a:t>. A store offers a </a:t>
            </a:r>
            <a:r>
              <a:rPr lang="en-US" altLang="ko-KR" sz="2400" dirty="0">
                <a:solidFill>
                  <a:srgbClr val="FF0000"/>
                </a:solidFill>
              </a:rPr>
              <a:t>six-pack of 12-ounce cans </a:t>
            </a:r>
            <a:r>
              <a:rPr lang="en-US" altLang="ko-KR" sz="2400" dirty="0"/>
              <a:t>for the same price as </a:t>
            </a:r>
            <a:r>
              <a:rPr lang="en-US" altLang="ko-KR" sz="2400" dirty="0">
                <a:solidFill>
                  <a:srgbClr val="FF0000"/>
                </a:solidFill>
              </a:rPr>
              <a:t>two-liter bottle</a:t>
            </a:r>
            <a:r>
              <a:rPr lang="en-US" altLang="ko-KR" sz="2400" dirty="0"/>
              <a:t>. Which should you buy? (</a:t>
            </a:r>
            <a:r>
              <a:rPr lang="en-US" altLang="ko-KR" sz="2400" dirty="0">
                <a:solidFill>
                  <a:srgbClr val="FF0000"/>
                </a:solidFill>
              </a:rPr>
              <a:t>12-ounce</a:t>
            </a:r>
            <a:r>
              <a:rPr lang="en-US" altLang="ko-KR" sz="2400" dirty="0"/>
              <a:t> equal approximately </a:t>
            </a:r>
            <a:r>
              <a:rPr lang="en-US" altLang="ko-KR" sz="2400" dirty="0">
                <a:solidFill>
                  <a:srgbClr val="FF0000"/>
                </a:solidFill>
              </a:rPr>
              <a:t>0.355 liters</a:t>
            </a:r>
            <a:r>
              <a:rPr lang="en-US" altLang="ko-KR" sz="2400" dirty="0"/>
              <a:t>.)</a:t>
            </a:r>
          </a:p>
          <a:p>
            <a:pPr algn="just"/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57261"/>
              </p:ext>
            </p:extLst>
          </p:nvPr>
        </p:nvGraphicFramePr>
        <p:xfrm>
          <a:off x="822629" y="3761111"/>
          <a:ext cx="8128000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List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 of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  <a:r>
                        <a:rPr lang="en-US" sz="2400" baseline="0" dirty="0"/>
                        <a:t> of cans per pack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Whole</a:t>
                      </a:r>
                      <a:r>
                        <a:rPr lang="en-US" sz="2400" baseline="0" dirty="0"/>
                        <a:t> number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Ounces per</a:t>
                      </a:r>
                      <a:r>
                        <a:rPr lang="en-US" sz="2400" baseline="0" dirty="0"/>
                        <a:t> can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Whole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Ounces</a:t>
                      </a:r>
                      <a:r>
                        <a:rPr lang="en-US" sz="2400" baseline="0" dirty="0"/>
                        <a:t> per bottle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Number with</a:t>
                      </a:r>
                      <a:r>
                        <a:rPr lang="en-US" sz="2400" baseline="0" dirty="0"/>
                        <a:t> fraction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21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Different Types?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There are </a:t>
            </a:r>
            <a:r>
              <a:rPr lang="en-US" altLang="ko-KR" sz="2400" dirty="0">
                <a:solidFill>
                  <a:srgbClr val="FF0000"/>
                </a:solidFill>
              </a:rPr>
              <a:t>three different types </a:t>
            </a:r>
            <a:r>
              <a:rPr lang="en-US" altLang="ko-KR" sz="2400" dirty="0"/>
              <a:t>of data that we will use:-</a:t>
            </a:r>
          </a:p>
          <a:p>
            <a:pPr lvl="1" algn="just"/>
            <a:r>
              <a:rPr lang="en-US" altLang="ko-KR" sz="2200" dirty="0"/>
              <a:t>A </a:t>
            </a:r>
            <a:r>
              <a:rPr lang="en-US" altLang="ko-KR" sz="2200" dirty="0">
                <a:solidFill>
                  <a:srgbClr val="FF0000"/>
                </a:solidFill>
              </a:rPr>
              <a:t>whole number </a:t>
            </a:r>
            <a:r>
              <a:rPr lang="en-US" altLang="ko-KR" sz="2200" dirty="0"/>
              <a:t>(no fractional part) 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7     (integer)</a:t>
            </a:r>
            <a:r>
              <a:rPr lang="en-US" altLang="ko-KR" sz="2200" dirty="0"/>
              <a:t> </a:t>
            </a:r>
          </a:p>
          <a:p>
            <a:pPr lvl="1" algn="just"/>
            <a:r>
              <a:rPr lang="en-US" altLang="ko-KR" sz="2200" dirty="0"/>
              <a:t>A number with a </a:t>
            </a:r>
            <a:r>
              <a:rPr lang="en-US" altLang="ko-KR" sz="2200" dirty="0">
                <a:solidFill>
                  <a:srgbClr val="FF0000"/>
                </a:solidFill>
              </a:rPr>
              <a:t>fraction part</a:t>
            </a:r>
            <a:r>
              <a:rPr lang="en-US" altLang="ko-KR" sz="2200" dirty="0"/>
              <a:t>		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8.88  (float)</a:t>
            </a:r>
            <a:endParaRPr lang="en-US" altLang="ko-KR" sz="2200" dirty="0"/>
          </a:p>
          <a:p>
            <a:pPr lvl="1" algn="just"/>
            <a:r>
              <a:rPr lang="en-US" altLang="ko-KR" sz="2200" dirty="0"/>
              <a:t>A sequence of </a:t>
            </a:r>
            <a:r>
              <a:rPr lang="en-US" altLang="ko-KR" sz="2200" dirty="0">
                <a:solidFill>
                  <a:srgbClr val="FF0000"/>
                </a:solidFill>
              </a:rPr>
              <a:t>characters</a:t>
            </a:r>
            <a:r>
              <a:rPr lang="en-US" altLang="ko-KR" sz="2200" dirty="0"/>
              <a:t>			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”Bob” (string) </a:t>
            </a:r>
            <a:endParaRPr lang="en-US" altLang="ko-KR" sz="2200" dirty="0"/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type of information </a:t>
            </a:r>
            <a:r>
              <a:rPr lang="en-US" altLang="ko-KR" sz="2400" dirty="0"/>
              <a:t>currently stored by a variable is indicated by whatever to the </a:t>
            </a:r>
            <a:r>
              <a:rPr lang="en-US" altLang="ko-KR" sz="2400" dirty="0">
                <a:solidFill>
                  <a:srgbClr val="FF0000"/>
                </a:solidFill>
              </a:rPr>
              <a:t>right of the equals sign</a:t>
            </a:r>
            <a:r>
              <a:rPr lang="en-US" altLang="ko-KR" sz="2400" dirty="0"/>
              <a:t>.</a:t>
            </a:r>
          </a:p>
          <a:p>
            <a:pPr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i</a:t>
            </a:r>
            <a:r>
              <a:rPr lang="en-US" altLang="ko-KR" sz="2200" dirty="0"/>
              <a:t>s an </a:t>
            </a:r>
            <a:r>
              <a:rPr lang="en-US" altLang="ko-KR" sz="2200" u="sng" dirty="0"/>
              <a:t>integer</a:t>
            </a:r>
          </a:p>
          <a:p>
            <a:pPr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canVolume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i</a:t>
            </a:r>
            <a:r>
              <a:rPr lang="en-US" altLang="ko-KR" sz="2200" dirty="0"/>
              <a:t>s a </a:t>
            </a:r>
            <a:r>
              <a:rPr lang="en-US" altLang="ko-KR" sz="2200" u="sng" dirty="0"/>
              <a:t>float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760236" y="5035313"/>
            <a:ext cx="26725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6</a:t>
            </a:r>
          </a:p>
          <a:p>
            <a:pPr marL="0"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canVolume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12.0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364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Different Types?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Back to the garage analogy, </a:t>
            </a:r>
            <a:r>
              <a:rPr lang="en-US" altLang="ko-KR" sz="2400" dirty="0">
                <a:solidFill>
                  <a:srgbClr val="FF0000"/>
                </a:solidFill>
              </a:rPr>
              <a:t>parking spaces </a:t>
            </a:r>
            <a:r>
              <a:rPr lang="en-US" altLang="ko-KR" sz="2400" dirty="0"/>
              <a:t>may be meant for </a:t>
            </a:r>
            <a:r>
              <a:rPr lang="en-US" altLang="ko-KR" sz="2400" dirty="0">
                <a:solidFill>
                  <a:srgbClr val="FF0000"/>
                </a:solidFill>
              </a:rPr>
              <a:t>different types of vehicles</a:t>
            </a:r>
          </a:p>
          <a:p>
            <a:pPr lvl="1" algn="just"/>
            <a:r>
              <a:rPr lang="en-US" altLang="ko-KR" sz="2200" dirty="0"/>
              <a:t>Bicycle</a:t>
            </a:r>
          </a:p>
          <a:p>
            <a:pPr lvl="1" algn="just"/>
            <a:r>
              <a:rPr lang="en-US" altLang="ko-KR" sz="2200" dirty="0"/>
              <a:t>Motorcycle</a:t>
            </a:r>
          </a:p>
          <a:p>
            <a:pPr lvl="1" algn="just"/>
            <a:r>
              <a:rPr lang="en-US" altLang="ko-KR" sz="2200" dirty="0"/>
              <a:t>Full Size</a:t>
            </a:r>
          </a:p>
          <a:p>
            <a:pPr lvl="1" algn="just"/>
            <a:r>
              <a:rPr lang="en-US" altLang="ko-KR" sz="2200" dirty="0"/>
              <a:t>Electric Vehicle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Picture 1" descr="bjol_02_sum02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07" y="3642073"/>
            <a:ext cx="1442839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dcu.org/images/motor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65" y="3596353"/>
            <a:ext cx="2723234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d/d4/Electric_car_charging_Amsterda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86" y="3687793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0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771009" y="2306216"/>
            <a:ext cx="4581532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Makes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detecting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error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easy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Suppose all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type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size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Each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takes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largest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amount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Full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size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car space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for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every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vehicle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67297" y="2306216"/>
            <a:ext cx="4214936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맑은 고딕"/>
              </a:rPr>
              <a:t>Different</a:t>
            </a:r>
            <a:r>
              <a:rPr lang="en-US" altLang="en-US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맑은 고딕"/>
              </a:rPr>
              <a:t>data</a:t>
            </a:r>
            <a:r>
              <a:rPr lang="en-US" altLang="en-US" dirty="0">
                <a:solidFill>
                  <a:prstClr val="black"/>
                </a:solidFill>
                <a:latin typeface="맑은 고딕"/>
              </a:rPr>
              <a:t> represented </a:t>
            </a:r>
            <a:r>
              <a:rPr lang="en-US" altLang="en-US" dirty="0">
                <a:solidFill>
                  <a:srgbClr val="FF0000"/>
                </a:solidFill>
                <a:latin typeface="맑은 고딕"/>
              </a:rPr>
              <a:t>distinctly</a:t>
            </a:r>
          </a:p>
          <a:p>
            <a:endParaRPr lang="en-US" altLang="en-US" dirty="0">
              <a:solidFill>
                <a:prstClr val="black"/>
              </a:solidFill>
              <a:latin typeface="맑은 고딕"/>
            </a:endParaRPr>
          </a:p>
          <a:p>
            <a:endParaRPr lang="en-US" dirty="0">
              <a:solidFill>
                <a:prstClr val="black"/>
              </a:solidFill>
              <a:latin typeface="맑은 고딕"/>
            </a:endParaRPr>
          </a:p>
          <a:p>
            <a:endParaRPr lang="en-US" dirty="0">
              <a:solidFill>
                <a:prstClr val="black"/>
              </a:solidFill>
              <a:latin typeface="맑은 고딕"/>
            </a:endParaRPr>
          </a:p>
          <a:p>
            <a:endParaRPr lang="en-US" dirty="0">
              <a:solidFill>
                <a:prstClr val="black"/>
              </a:solidFill>
              <a:latin typeface="맑은 고딕"/>
            </a:endParaRPr>
          </a:p>
          <a:p>
            <a:endParaRPr lang="en-US" dirty="0">
              <a:solidFill>
                <a:prstClr val="black"/>
              </a:solidFill>
              <a:latin typeface="맑은 고딕"/>
            </a:endParaRPr>
          </a:p>
          <a:p>
            <a:r>
              <a:rPr lang="en-US" dirty="0">
                <a:solidFill>
                  <a:prstClr val="black"/>
                </a:solidFill>
                <a:latin typeface="맑은 고딕"/>
              </a:rPr>
              <a:t>Each data </a:t>
            </a:r>
            <a:r>
              <a:rPr lang="en-US" dirty="0">
                <a:solidFill>
                  <a:srgbClr val="FF0000"/>
                </a:solidFill>
                <a:latin typeface="맑은 고딕"/>
              </a:rPr>
              <a:t>type</a:t>
            </a:r>
            <a:r>
              <a:rPr lang="en-US" dirty="0">
                <a:solidFill>
                  <a:prstClr val="black"/>
                </a:solidFill>
                <a:latin typeface="맑은 고딕"/>
              </a:rPr>
              <a:t> has different </a:t>
            </a:r>
            <a:r>
              <a:rPr lang="en-US" dirty="0">
                <a:solidFill>
                  <a:srgbClr val="FF0000"/>
                </a:solidFill>
                <a:latin typeface="맑은 고딕"/>
              </a:rPr>
              <a:t>size</a:t>
            </a:r>
            <a:r>
              <a:rPr lang="en-US" dirty="0">
                <a:solidFill>
                  <a:prstClr val="black"/>
                </a:solidFill>
                <a:latin typeface="맑은 고딕"/>
              </a:rPr>
              <a:t> </a:t>
            </a:r>
          </a:p>
          <a:p>
            <a:pPr lvl="1"/>
            <a:r>
              <a:rPr lang="en-US" dirty="0">
                <a:solidFill>
                  <a:srgbClr val="4BACC6">
                    <a:lumMod val="75000"/>
                  </a:srgbClr>
                </a:solidFill>
                <a:latin typeface="맑은 고딕"/>
              </a:rPr>
              <a:t>Each takes </a:t>
            </a:r>
            <a:r>
              <a:rPr lang="en-US" dirty="0">
                <a:solidFill>
                  <a:srgbClr val="FF0000"/>
                </a:solidFill>
                <a:latin typeface="맑은 고딕"/>
              </a:rPr>
              <a:t>enough size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78521" y="2672863"/>
            <a:ext cx="419323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7 is whole number store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Jhon is name (sequence of characters)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"Jhon"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//Pi is 3.14 a decimal point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3.14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71009" y="2672862"/>
            <a:ext cx="419323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7 is whole number store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Jhon is name (sequence of characters)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"Jhon"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subtract num and name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num -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# Error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3876"/>
              </p:ext>
            </p:extLst>
          </p:nvPr>
        </p:nvGraphicFramePr>
        <p:xfrm>
          <a:off x="2306177" y="5010412"/>
          <a:ext cx="2520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800">
                  <a:extLst>
                    <a:ext uri="{9D8B030D-6E8A-4147-A177-3AD203B41FA5}">
                      <a16:colId xmlns:a16="http://schemas.microsoft.com/office/drawing/2014/main" val="4244280087"/>
                    </a:ext>
                  </a:extLst>
                </a:gridCol>
                <a:gridCol w="1716480">
                  <a:extLst>
                    <a:ext uri="{9D8B030D-6E8A-4147-A177-3AD203B41FA5}">
                      <a16:colId xmlns:a16="http://schemas.microsoft.com/office/drawing/2014/main" val="4040372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189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name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9119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30972"/>
              </p:ext>
            </p:extLst>
          </p:nvPr>
        </p:nvGraphicFramePr>
        <p:xfrm>
          <a:off x="6626785" y="5013945"/>
          <a:ext cx="2520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424428008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1894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/>
                        <a:t>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91194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/>
          <a:p>
            <a:r>
              <a:rPr lang="en-US" altLang="ko-KR" dirty="0"/>
              <a:t>Why Different Types?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0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Number Literals 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Sometimes when you type a number, the </a:t>
            </a:r>
            <a:r>
              <a:rPr lang="en-US" altLang="ko-KR" sz="2400" dirty="0">
                <a:solidFill>
                  <a:srgbClr val="FF0000"/>
                </a:solidFill>
              </a:rPr>
              <a:t>compiler has to ‘guess’ what type </a:t>
            </a:r>
            <a:r>
              <a:rPr lang="en-US" altLang="ko-KR" sz="2400" dirty="0"/>
              <a:t>it is.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82" y="3060086"/>
            <a:ext cx="5310139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29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Numbers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Python stores numbers with </a:t>
            </a:r>
            <a:r>
              <a:rPr lang="en-US" altLang="ko-KR" sz="2400" dirty="0">
                <a:solidFill>
                  <a:srgbClr val="FF0000"/>
                </a:solidFill>
              </a:rPr>
              <a:t>fractional parts</a:t>
            </a:r>
            <a:r>
              <a:rPr lang="en-US" altLang="ko-KR" sz="2400" dirty="0"/>
              <a:t> as ‘</a:t>
            </a:r>
            <a:r>
              <a:rPr lang="en-US" altLang="ko-KR" sz="2400" dirty="0">
                <a:solidFill>
                  <a:srgbClr val="FF0000"/>
                </a:solidFill>
              </a:rPr>
              <a:t>floating-point</a:t>
            </a:r>
            <a:r>
              <a:rPr lang="en-US" altLang="ko-KR" sz="2400" dirty="0"/>
              <a:t>’ numbers.</a:t>
            </a:r>
          </a:p>
          <a:p>
            <a:pPr algn="just"/>
            <a:r>
              <a:rPr lang="en-US" altLang="ko-KR" sz="2400" dirty="0"/>
              <a:t>They are stored in </a:t>
            </a:r>
            <a:r>
              <a:rPr lang="en-US" altLang="ko-KR" sz="2400" u="sng" dirty="0"/>
              <a:t>4 parts</a:t>
            </a:r>
            <a:r>
              <a:rPr lang="en-US" altLang="ko-KR" sz="2400" dirty="0"/>
              <a:t>.</a:t>
            </a:r>
          </a:p>
          <a:p>
            <a:pPr lvl="1" algn="just"/>
            <a:r>
              <a:rPr lang="en-US" altLang="ko-KR" sz="2200" dirty="0"/>
              <a:t>Sign</a:t>
            </a:r>
          </a:p>
          <a:p>
            <a:pPr lvl="1" algn="just"/>
            <a:r>
              <a:rPr lang="en-US" altLang="ko-KR" sz="2200" dirty="0"/>
              <a:t>Mantissa</a:t>
            </a:r>
          </a:p>
          <a:p>
            <a:pPr lvl="1" algn="just"/>
            <a:r>
              <a:rPr lang="en-US" altLang="ko-KR" sz="2200" dirty="0"/>
              <a:t>Radix</a:t>
            </a:r>
          </a:p>
          <a:p>
            <a:pPr lvl="1" algn="just"/>
            <a:r>
              <a:rPr lang="en-US" altLang="ko-KR" sz="2200" dirty="0"/>
              <a:t>Exponent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614450" y="3450814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-5</a:t>
            </a:r>
            <a:endParaRPr lang="en-US" sz="3200" dirty="0"/>
          </a:p>
        </p:txBody>
      </p:sp>
      <p:sp>
        <p:nvSpPr>
          <p:cNvPr id="6" name="Rectangular Callout 5"/>
          <p:cNvSpPr/>
          <p:nvPr/>
        </p:nvSpPr>
        <p:spPr>
          <a:xfrm>
            <a:off x="4911212" y="4306531"/>
            <a:ext cx="1386348" cy="968477"/>
          </a:xfrm>
          <a:prstGeom prst="wedgeRectCallout">
            <a:avLst>
              <a:gd name="adj1" fmla="val 72660"/>
              <a:gd name="adj2" fmla="val -966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(-1)</a:t>
            </a:r>
          </a:p>
          <a:p>
            <a:pPr algn="ctr"/>
            <a:r>
              <a:rPr lang="en-US" sz="2400" dirty="0"/>
              <a:t>Sign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683349" y="4876802"/>
            <a:ext cx="1723232" cy="948813"/>
          </a:xfrm>
          <a:prstGeom prst="wedgeRectCallout">
            <a:avLst>
              <a:gd name="adj1" fmla="val -27773"/>
              <a:gd name="adj2" fmla="val -15069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(5)</a:t>
            </a:r>
          </a:p>
          <a:p>
            <a:pPr algn="ctr"/>
            <a:r>
              <a:rPr lang="en-US" sz="2400" dirty="0"/>
              <a:t>Mantissa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826780" y="3865308"/>
            <a:ext cx="2101775" cy="882445"/>
          </a:xfrm>
          <a:prstGeom prst="wedgeRectCallout">
            <a:avLst>
              <a:gd name="adj1" fmla="val -120960"/>
              <a:gd name="adj2" fmla="val -652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(×10 </a:t>
            </a:r>
            <a:r>
              <a:rPr lang="en-US" sz="2400" baseline="30000" dirty="0"/>
              <a:t>0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Radix </a:t>
            </a:r>
            <a:r>
              <a:rPr lang="en-US" sz="2400" baseline="30000" dirty="0"/>
              <a:t>exponent</a:t>
            </a:r>
          </a:p>
        </p:txBody>
      </p:sp>
    </p:spTree>
    <p:extLst>
      <p:ext uri="{BB962C8B-B14F-4D97-AF65-F5344CB8AC3E}">
        <p14:creationId xmlns:p14="http://schemas.microsoft.com/office/powerpoint/2010/main" val="384924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Naming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Name should </a:t>
            </a:r>
            <a:r>
              <a:rPr lang="en-US" altLang="ko-KR" sz="2400" dirty="0">
                <a:solidFill>
                  <a:srgbClr val="FF0000"/>
                </a:solidFill>
              </a:rPr>
              <a:t>describe the purpose</a:t>
            </a:r>
          </a:p>
          <a:p>
            <a:pPr lvl="1" algn="just"/>
            <a:r>
              <a:rPr lang="en-US" altLang="ko-KR" sz="2200" dirty="0"/>
              <a:t>‘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canVolume</a:t>
            </a:r>
            <a:r>
              <a:rPr lang="en-US" altLang="ko-KR" sz="2200" dirty="0"/>
              <a:t>‘ is better than ‘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cv</a:t>
            </a:r>
            <a:r>
              <a:rPr lang="en-US" altLang="ko-KR" sz="2200" dirty="0"/>
              <a:t>‘</a:t>
            </a:r>
          </a:p>
          <a:p>
            <a:pPr algn="just"/>
            <a:r>
              <a:rPr lang="en-US" altLang="ko-KR" sz="2400" dirty="0"/>
              <a:t>Use these </a:t>
            </a:r>
            <a:r>
              <a:rPr lang="en-US" altLang="ko-KR" sz="2400" dirty="0">
                <a:solidFill>
                  <a:srgbClr val="FF0000"/>
                </a:solidFill>
              </a:rPr>
              <a:t>simple rules</a:t>
            </a:r>
          </a:p>
          <a:p>
            <a:pPr lvl="1" algn="just"/>
            <a:r>
              <a:rPr lang="en-US" altLang="ko-KR" sz="2200" dirty="0"/>
              <a:t>Variable names </a:t>
            </a:r>
            <a:r>
              <a:rPr lang="en-US" altLang="ko-KR" sz="2200" dirty="0">
                <a:solidFill>
                  <a:srgbClr val="FF0000"/>
                </a:solidFill>
              </a:rPr>
              <a:t>must start with a letter or</a:t>
            </a:r>
            <a:r>
              <a:rPr lang="en-US" altLang="ko-KR" sz="2200" dirty="0"/>
              <a:t> the </a:t>
            </a:r>
            <a:r>
              <a:rPr lang="en-US" altLang="ko-KR" sz="2200" dirty="0">
                <a:solidFill>
                  <a:srgbClr val="FF0000"/>
                </a:solidFill>
              </a:rPr>
              <a:t>underscore</a:t>
            </a:r>
            <a:r>
              <a:rPr lang="en-US" altLang="ko-KR" sz="2200" dirty="0"/>
              <a:t> (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_</a:t>
            </a:r>
            <a:r>
              <a:rPr lang="en-US" altLang="ko-KR" sz="2200" dirty="0"/>
              <a:t>) character</a:t>
            </a:r>
          </a:p>
          <a:p>
            <a:pPr lvl="2" algn="just"/>
            <a:r>
              <a:rPr lang="en-US" altLang="ko-KR" sz="2000" dirty="0"/>
              <a:t>Continue with letters (uppercase or lowercase), digits or the underscore</a:t>
            </a:r>
          </a:p>
          <a:p>
            <a:pPr lvl="1" algn="just"/>
            <a:r>
              <a:rPr lang="en-US" altLang="ko-KR" sz="2200" dirty="0"/>
              <a:t>You </a:t>
            </a:r>
            <a:r>
              <a:rPr lang="en-US" altLang="ko-KR" sz="2200" dirty="0">
                <a:solidFill>
                  <a:srgbClr val="FF0000"/>
                </a:solidFill>
              </a:rPr>
              <a:t>cannot use </a:t>
            </a:r>
            <a:r>
              <a:rPr lang="en-US" altLang="ko-KR" sz="2200" dirty="0"/>
              <a:t>other </a:t>
            </a:r>
            <a:r>
              <a:rPr lang="en-US" altLang="ko-KR" sz="2200" dirty="0">
                <a:solidFill>
                  <a:srgbClr val="FF0000"/>
                </a:solidFill>
              </a:rPr>
              <a:t>symbol</a:t>
            </a:r>
            <a:r>
              <a:rPr lang="en-US" altLang="ko-KR" sz="2200" dirty="0"/>
              <a:t> (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?</a:t>
            </a:r>
            <a:r>
              <a:rPr lang="en-US" altLang="ko-KR" sz="2200" dirty="0"/>
              <a:t> or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% …</a:t>
            </a:r>
            <a:r>
              <a:rPr lang="en-US" altLang="ko-KR" sz="2200" dirty="0"/>
              <a:t>) and spaces are not permitted</a:t>
            </a:r>
          </a:p>
          <a:p>
            <a:pPr lvl="1" algn="just"/>
            <a:r>
              <a:rPr lang="en-US" altLang="ko-KR" sz="2200" dirty="0">
                <a:solidFill>
                  <a:srgbClr val="FF0000"/>
                </a:solidFill>
              </a:rPr>
              <a:t>Separate words </a:t>
            </a:r>
            <a:r>
              <a:rPr lang="en-US" altLang="ko-KR" sz="2200" dirty="0"/>
              <a:t>with ‘</a:t>
            </a:r>
            <a:r>
              <a:rPr lang="en-US" altLang="ko-KR" sz="2200" dirty="0" err="1">
                <a:solidFill>
                  <a:srgbClr val="FF0000"/>
                </a:solidFill>
              </a:rPr>
              <a:t>camelCase</a:t>
            </a:r>
            <a:r>
              <a:rPr lang="en-US" altLang="ko-KR" sz="2200" dirty="0"/>
              <a:t>’ notation</a:t>
            </a:r>
          </a:p>
          <a:p>
            <a:pPr lvl="2" algn="just"/>
            <a:r>
              <a:rPr lang="en-US" altLang="ko-KR" sz="2000" dirty="0"/>
              <a:t>Use </a:t>
            </a:r>
            <a:r>
              <a:rPr lang="en-US" altLang="ko-KR" sz="2000" dirty="0">
                <a:solidFill>
                  <a:srgbClr val="FF0000"/>
                </a:solidFill>
              </a:rPr>
              <a:t>uppercase</a:t>
            </a:r>
            <a:r>
              <a:rPr lang="en-US" altLang="ko-KR" sz="2000" dirty="0"/>
              <a:t> letters to signify word </a:t>
            </a:r>
            <a:r>
              <a:rPr lang="en-US" altLang="ko-KR" sz="2000" dirty="0">
                <a:solidFill>
                  <a:srgbClr val="FF0000"/>
                </a:solidFill>
              </a:rPr>
              <a:t>boundaries</a:t>
            </a:r>
          </a:p>
          <a:p>
            <a:pPr lvl="1" algn="just"/>
            <a:r>
              <a:rPr lang="en-US" altLang="ko-KR" sz="2200" dirty="0">
                <a:solidFill>
                  <a:srgbClr val="FF0000"/>
                </a:solidFill>
              </a:rPr>
              <a:t>Don’t use ‘reserved’</a:t>
            </a:r>
            <a:r>
              <a:rPr lang="en-US" altLang="ko-KR" sz="2200" dirty="0"/>
              <a:t> Python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Names 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Legal and illegal</a:t>
            </a:r>
            <a:r>
              <a:rPr lang="en-US" altLang="ko-KR" sz="2400" dirty="0"/>
              <a:t> variable </a:t>
            </a:r>
            <a:r>
              <a:rPr lang="en-US" altLang="ko-KR" sz="2400" dirty="0">
                <a:solidFill>
                  <a:srgbClr val="FF0000"/>
                </a:solidFill>
              </a:rPr>
              <a:t>names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2" y="2895600"/>
            <a:ext cx="776507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17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a Variable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If an </a:t>
            </a:r>
            <a:r>
              <a:rPr lang="en-US" altLang="ko-KR" sz="2400" dirty="0">
                <a:solidFill>
                  <a:srgbClr val="FF0000"/>
                </a:solidFill>
              </a:rPr>
              <a:t>existing variable </a:t>
            </a:r>
            <a:r>
              <a:rPr lang="en-US" altLang="ko-KR" sz="2400" dirty="0"/>
              <a:t>is assigned a </a:t>
            </a:r>
            <a:r>
              <a:rPr lang="en-US" altLang="ko-KR" sz="2400" dirty="0">
                <a:solidFill>
                  <a:srgbClr val="FF0000"/>
                </a:solidFill>
              </a:rPr>
              <a:t>new value</a:t>
            </a:r>
            <a:r>
              <a:rPr lang="en-US" altLang="ko-KR" sz="2400" dirty="0"/>
              <a:t>, that value </a:t>
            </a:r>
            <a:r>
              <a:rPr lang="en-US" altLang="ko-KR" sz="2400" dirty="0">
                <a:solidFill>
                  <a:srgbClr val="FF0000"/>
                </a:solidFill>
              </a:rPr>
              <a:t>replaces the previous</a:t>
            </a:r>
            <a:r>
              <a:rPr lang="en-US" altLang="ko-KR" sz="2400" dirty="0"/>
              <a:t> contents of the variable.</a:t>
            </a:r>
          </a:p>
          <a:p>
            <a:pPr algn="just"/>
            <a:r>
              <a:rPr lang="en-US" altLang="ko-KR" sz="2400" dirty="0"/>
              <a:t>For example:</a:t>
            </a:r>
          </a:p>
          <a:p>
            <a:pPr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6</a:t>
            </a:r>
          </a:p>
          <a:p>
            <a:pPr lvl="1" algn="just"/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8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57" y="3763296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9616" r="13136" b="11501"/>
          <a:stretch>
            <a:fillRect/>
          </a:stretch>
        </p:blipFill>
        <p:spPr bwMode="auto">
          <a:xfrm>
            <a:off x="3564757" y="4249584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3000"/>
          <a:stretch>
            <a:fillRect/>
          </a:stretch>
        </p:blipFill>
        <p:spPr bwMode="auto">
          <a:xfrm>
            <a:off x="497349" y="4919918"/>
            <a:ext cx="1122620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9793" y="2120287"/>
            <a:ext cx="8732208" cy="4324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62" y="883887"/>
            <a:ext cx="2938834" cy="932737"/>
          </a:xfrm>
        </p:spPr>
        <p:txBody>
          <a:bodyPr/>
          <a:lstStyle/>
          <a:p>
            <a:pPr algn="ctr"/>
            <a:r>
              <a:rPr lang="en-US" altLang="ko-KR" sz="6000" b="1" dirty="0"/>
              <a:t>GOAL</a:t>
            </a:r>
            <a:endParaRPr lang="ko-KR" altLang="en-US" sz="6000" b="1" dirty="0"/>
          </a:p>
        </p:txBody>
      </p:sp>
      <p:sp>
        <p:nvSpPr>
          <p:cNvPr id="4" name="Oval 3"/>
          <p:cNvSpPr/>
          <p:nvPr/>
        </p:nvSpPr>
        <p:spPr>
          <a:xfrm>
            <a:off x="0" y="883887"/>
            <a:ext cx="3668281" cy="327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68281" y="2696624"/>
            <a:ext cx="8193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#</a:t>
            </a:r>
            <a:r>
              <a:rPr lang="en-US" altLang="ko-KR" sz="2400" dirty="0"/>
              <a:t> In this section we are going to</a:t>
            </a:r>
          </a:p>
          <a:p>
            <a:r>
              <a:rPr lang="en-GB" altLang="ko-KR" sz="2400" dirty="0"/>
              <a:t>  - declare and initialize </a:t>
            </a:r>
            <a:r>
              <a:rPr lang="en-GB" altLang="ko-KR" sz="2400" dirty="0">
                <a:solidFill>
                  <a:srgbClr val="FF0000"/>
                </a:solidFill>
              </a:rPr>
              <a:t>variables and constants</a:t>
            </a:r>
          </a:p>
          <a:p>
            <a:r>
              <a:rPr lang="en-GB" altLang="ko-KR" sz="2400" dirty="0"/>
              <a:t>  - understand </a:t>
            </a:r>
            <a:r>
              <a:rPr lang="en-GB" altLang="ko-KR" sz="2400" dirty="0">
                <a:solidFill>
                  <a:srgbClr val="FF0000"/>
                </a:solidFill>
              </a:rPr>
              <a:t>integers and floating-point </a:t>
            </a:r>
            <a:r>
              <a:rPr lang="en-GB" altLang="ko-KR" sz="2400" dirty="0"/>
              <a:t>numbers</a:t>
            </a:r>
          </a:p>
          <a:p>
            <a:r>
              <a:rPr lang="en-GB" altLang="ko-KR" sz="2400" dirty="0"/>
              <a:t>  - importance of </a:t>
            </a:r>
            <a:r>
              <a:rPr lang="en-GB" altLang="ko-KR" sz="2400" dirty="0">
                <a:solidFill>
                  <a:srgbClr val="FF0000"/>
                </a:solidFill>
              </a:rPr>
              <a:t>comments and good code </a:t>
            </a:r>
            <a:r>
              <a:rPr lang="en-GB" altLang="ko-KR" sz="2400" dirty="0"/>
              <a:t>layout</a:t>
            </a:r>
          </a:p>
          <a:p>
            <a:r>
              <a:rPr lang="en-GB" altLang="ko-KR" sz="2400" dirty="0"/>
              <a:t>  - </a:t>
            </a:r>
            <a:r>
              <a:rPr lang="en-GB" altLang="ko-KR" sz="2400" dirty="0">
                <a:solidFill>
                  <a:srgbClr val="FF0000"/>
                </a:solidFill>
              </a:rPr>
              <a:t>arithmetic</a:t>
            </a:r>
            <a:r>
              <a:rPr lang="en-GB" altLang="ko-KR" sz="2400" dirty="0"/>
              <a:t> expressions and </a:t>
            </a:r>
            <a:r>
              <a:rPr lang="en-GB" altLang="ko-KR" sz="2400" dirty="0">
                <a:solidFill>
                  <a:srgbClr val="FF0000"/>
                </a:solidFill>
              </a:rPr>
              <a:t>assignment</a:t>
            </a:r>
            <a:r>
              <a:rPr lang="en-GB" altLang="ko-KR" sz="2400" dirty="0"/>
              <a:t> statements</a:t>
            </a:r>
          </a:p>
          <a:p>
            <a:r>
              <a:rPr lang="en-GB" altLang="ko-KR" sz="2400" dirty="0"/>
              <a:t>  - read, process inputs, and display results</a:t>
            </a:r>
          </a:p>
          <a:p>
            <a:r>
              <a:rPr lang="en-GB" altLang="ko-KR" sz="2400" dirty="0"/>
              <a:t>  - use Python </a:t>
            </a:r>
            <a:r>
              <a:rPr lang="en-GB" altLang="ko-KR" sz="2400" dirty="0">
                <a:solidFill>
                  <a:srgbClr val="FF0000"/>
                </a:solidFill>
              </a:rPr>
              <a:t>strings</a:t>
            </a:r>
          </a:p>
          <a:p>
            <a:r>
              <a:rPr lang="en-GB" altLang="ko-KR" sz="2400" dirty="0"/>
              <a:t>  - create </a:t>
            </a:r>
            <a:r>
              <a:rPr lang="en-GB" altLang="ko-KR" sz="2400" dirty="0">
                <a:solidFill>
                  <a:srgbClr val="FF0000"/>
                </a:solidFill>
              </a:rPr>
              <a:t>simple graphics </a:t>
            </a:r>
            <a:r>
              <a:rPr lang="en-GB" altLang="ko-KR" sz="2400" dirty="0"/>
              <a:t>programs</a:t>
            </a:r>
            <a:endParaRPr lang="ko-KR" altLang="en-US" sz="2400" dirty="0"/>
          </a:p>
        </p:txBody>
      </p:sp>
      <p:pic>
        <p:nvPicPr>
          <p:cNvPr id="7" name="Picture 2" descr="https://www.python.org/static/apple-touch-icon-144x144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9" y="1452805"/>
            <a:ext cx="2139551" cy="21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a Variable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Executing the </a:t>
            </a:r>
            <a:r>
              <a:rPr lang="en-US" altLang="ko-KR" sz="2400" dirty="0">
                <a:solidFill>
                  <a:srgbClr val="FF0000"/>
                </a:solidFill>
              </a:rPr>
              <a:t>assignment</a:t>
            </a:r>
            <a:r>
              <a:rPr lang="en-US" altLang="ko-KR" sz="2400" dirty="0"/>
              <a:t>:</a:t>
            </a:r>
          </a:p>
          <a:p>
            <a:pPr algn="just"/>
            <a:r>
              <a:rPr lang="en-US" altLang="ko-KR" sz="2400" dirty="0"/>
              <a:t>Step by step: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altLang="ko-KR" sz="2200" dirty="0">
                <a:solidFill>
                  <a:srgbClr val="FF0000"/>
                </a:solidFill>
              </a:rPr>
              <a:t>Calculate</a:t>
            </a:r>
            <a:r>
              <a:rPr lang="en-US" altLang="ko-KR" sz="2200" dirty="0"/>
              <a:t> the </a:t>
            </a:r>
            <a:r>
              <a:rPr lang="en-US" altLang="ko-KR" sz="2200" dirty="0">
                <a:solidFill>
                  <a:srgbClr val="FF0000"/>
                </a:solidFill>
              </a:rPr>
              <a:t>right hand side </a:t>
            </a:r>
            <a:r>
              <a:rPr lang="en-US" altLang="ko-KR" sz="2200" dirty="0"/>
              <a:t>of the assignment. Find the value of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/>
              <a:t>, and add 2 to it.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altLang="ko-KR" sz="2200" dirty="0">
                <a:solidFill>
                  <a:srgbClr val="FF0000"/>
                </a:solidFill>
              </a:rPr>
              <a:t>Store</a:t>
            </a:r>
            <a:r>
              <a:rPr lang="en-US" altLang="ko-KR" sz="2200" dirty="0"/>
              <a:t> the result in the variable name </a:t>
            </a:r>
            <a:r>
              <a:rPr lang="en-US" altLang="ko-KR" sz="2200" dirty="0">
                <a:solidFill>
                  <a:srgbClr val="FF0000"/>
                </a:solidFill>
              </a:rPr>
              <a:t>on the left side </a:t>
            </a:r>
            <a:r>
              <a:rPr lang="en-US" altLang="ko-KR" sz="2200" dirty="0"/>
              <a:t>of the assignment operator (in this case,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902" r="3996" b="42979"/>
          <a:stretch>
            <a:fillRect/>
          </a:stretch>
        </p:blipFill>
        <p:spPr bwMode="auto">
          <a:xfrm>
            <a:off x="2026212" y="5016909"/>
            <a:ext cx="42694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62001" r="18619" b="7703"/>
          <a:stretch>
            <a:fillRect/>
          </a:stretch>
        </p:blipFill>
        <p:spPr bwMode="auto">
          <a:xfrm>
            <a:off x="6671955" y="5291229"/>
            <a:ext cx="4202313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0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Tip: </a:t>
            </a:r>
            <a:r>
              <a:rPr lang="en-US" altLang="ko-KR" dirty="0">
                <a:solidFill>
                  <a:srgbClr val="FF0000"/>
                </a:solidFill>
              </a:rPr>
              <a:t>Constants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2400" dirty="0"/>
              <a:t>In Python, it’s a variable whose value </a:t>
            </a:r>
            <a:r>
              <a:rPr lang="en-US" altLang="ko-KR" sz="2400" dirty="0">
                <a:solidFill>
                  <a:srgbClr val="FF0000"/>
                </a:solidFill>
              </a:rPr>
              <a:t>should not be changed after it’s assigned</a:t>
            </a:r>
            <a:r>
              <a:rPr lang="en-US" altLang="ko-KR" sz="2400" dirty="0"/>
              <a:t> an initial value.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BOTTLE_VOLUME = 2.0</a:t>
            </a:r>
            <a:endParaRPr lang="en-US" altLang="ko-KR" sz="2400" dirty="0"/>
          </a:p>
          <a:p>
            <a:pPr algn="just"/>
            <a:r>
              <a:rPr lang="en-US" altLang="ko-KR" sz="2400" dirty="0"/>
              <a:t>It is good style to use </a:t>
            </a:r>
            <a:r>
              <a:rPr lang="en-US" altLang="ko-KR" sz="2400" dirty="0">
                <a:solidFill>
                  <a:srgbClr val="FF0000"/>
                </a:solidFill>
              </a:rPr>
              <a:t>named constants</a:t>
            </a:r>
            <a:r>
              <a:rPr lang="en-US" altLang="ko-KR" sz="2400" dirty="0"/>
              <a:t> to explain numerical values to be used in calculations.</a:t>
            </a:r>
          </a:p>
          <a:p>
            <a:pPr marL="457200" lvl="1" indent="0" algn="just">
              <a:buNone/>
            </a:pP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totalVolume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bottles * 2</a:t>
            </a:r>
          </a:p>
          <a:p>
            <a:pPr marL="457200" lvl="1" indent="0" algn="just">
              <a:buNone/>
            </a:pP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totalVolume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bottles * BOTTLE_VOLUME</a:t>
            </a:r>
            <a:endParaRPr lang="en-US" altLang="ko-KR" sz="2400" dirty="0"/>
          </a:p>
          <a:p>
            <a:pPr algn="just"/>
            <a:r>
              <a:rPr lang="en-US" altLang="ko-KR" sz="2400" dirty="0"/>
              <a:t>A programmer </a:t>
            </a:r>
            <a:r>
              <a:rPr lang="en-US" altLang="ko-KR" sz="2400" dirty="0">
                <a:solidFill>
                  <a:srgbClr val="FF0000"/>
                </a:solidFill>
              </a:rPr>
              <a:t>reading the first statement</a:t>
            </a:r>
            <a:r>
              <a:rPr lang="en-US" altLang="ko-KR" sz="2400" dirty="0"/>
              <a:t> may </a:t>
            </a:r>
            <a:r>
              <a:rPr lang="en-US" altLang="ko-KR" sz="2400" dirty="0">
                <a:solidFill>
                  <a:srgbClr val="FF0000"/>
                </a:solidFill>
              </a:rPr>
              <a:t>not understand</a:t>
            </a:r>
            <a:r>
              <a:rPr lang="en-US" altLang="ko-KR" sz="2400" dirty="0"/>
              <a:t> the significance of the 2.</a:t>
            </a:r>
          </a:p>
          <a:p>
            <a:pPr algn="just"/>
            <a:r>
              <a:rPr lang="en-US" altLang="ko-KR" sz="2400" dirty="0"/>
              <a:t>Also, if the constant is used in </a:t>
            </a:r>
            <a:r>
              <a:rPr lang="en-US" altLang="ko-KR" sz="2400" dirty="0">
                <a:solidFill>
                  <a:srgbClr val="FF0000"/>
                </a:solidFill>
              </a:rPr>
              <a:t>multiple places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0000"/>
                </a:solidFill>
              </a:rPr>
              <a:t>needs to be changed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only</a:t>
            </a:r>
            <a:r>
              <a:rPr lang="en-US" altLang="ko-KR" sz="2400" dirty="0"/>
              <a:t> the i</a:t>
            </a:r>
            <a:r>
              <a:rPr lang="en-US" altLang="ko-KR" sz="2400" dirty="0">
                <a:solidFill>
                  <a:srgbClr val="FF0000"/>
                </a:solidFill>
              </a:rPr>
              <a:t>nitialization</a:t>
            </a:r>
            <a:r>
              <a:rPr lang="en-US" altLang="ko-KR" sz="2400" dirty="0"/>
              <a:t> changes.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4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Constants: Naming and Styles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It is customary to use all </a:t>
            </a:r>
            <a:r>
              <a:rPr lang="en-US" altLang="ko-KR" sz="2400" b="1" u="sng" dirty="0">
                <a:solidFill>
                  <a:srgbClr val="FF0000"/>
                </a:solidFill>
              </a:rPr>
              <a:t>UPPERCASE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letters </a:t>
            </a:r>
            <a:r>
              <a:rPr lang="en-US" altLang="ko-KR" sz="2400" dirty="0">
                <a:solidFill>
                  <a:srgbClr val="FF0000"/>
                </a:solidFill>
              </a:rPr>
              <a:t>for constants </a:t>
            </a:r>
            <a:r>
              <a:rPr lang="en-US" altLang="ko-KR" sz="2400" dirty="0"/>
              <a:t>to distinguish them from variables.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BOTTLE_VOLUME = 2	# constant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MAX_SIZE = 100		# constant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taxRate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5			# variable</a:t>
            </a:r>
            <a:r>
              <a:rPr lang="en-US" altLang="ko-KR" sz="2400" dirty="0"/>
              <a:t> 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Comments and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0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Comments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Use comments at the </a:t>
            </a:r>
            <a:r>
              <a:rPr lang="en-US" altLang="ko-KR" sz="2400" dirty="0">
                <a:solidFill>
                  <a:srgbClr val="FF0000"/>
                </a:solidFill>
              </a:rPr>
              <a:t>beginning of each program</a:t>
            </a:r>
            <a:r>
              <a:rPr lang="en-US" altLang="ko-KR" sz="2400" dirty="0"/>
              <a:t>, and to </a:t>
            </a:r>
            <a:r>
              <a:rPr lang="en-US" altLang="ko-KR" sz="2400" dirty="0">
                <a:solidFill>
                  <a:srgbClr val="FF0000"/>
                </a:solidFill>
              </a:rPr>
              <a:t>clarify</a:t>
            </a:r>
            <a:r>
              <a:rPr lang="en-US" altLang="ko-KR" sz="2400" dirty="0"/>
              <a:t> details of the code.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##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 This program computes the volume (in liters) of a six-packs of soda.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</a:t>
            </a:r>
          </a:p>
          <a:p>
            <a:pPr marL="0" indent="0" algn="just">
              <a:buNone/>
            </a:pP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6917" y="4751527"/>
            <a:ext cx="10466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comments to add explanations for humans who read your code.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*** The compiler </a:t>
            </a:r>
            <a:r>
              <a:rPr lang="en-US" sz="2400" u="sng" dirty="0">
                <a:solidFill>
                  <a:srgbClr val="FF0000"/>
                </a:solidFill>
              </a:rPr>
              <a:t>ignores</a:t>
            </a:r>
            <a:r>
              <a:rPr lang="en-US" sz="2400" dirty="0">
                <a:solidFill>
                  <a:srgbClr val="FF0000"/>
                </a:solidFill>
              </a:rPr>
              <a:t> comments.</a:t>
            </a:r>
          </a:p>
        </p:txBody>
      </p:sp>
    </p:spTree>
    <p:extLst>
      <p:ext uri="{BB962C8B-B14F-4D97-AF65-F5344CB8AC3E}">
        <p14:creationId xmlns:p14="http://schemas.microsoft.com/office/powerpoint/2010/main" val="314711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Comments Example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5" y="2391362"/>
            <a:ext cx="1077585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39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Undefined variables</a:t>
            </a:r>
          </a:p>
          <a:p>
            <a:pPr lvl="1" algn="just"/>
            <a:r>
              <a:rPr lang="en-US" altLang="ko-KR" sz="2200" dirty="0"/>
              <a:t>You must </a:t>
            </a:r>
            <a:r>
              <a:rPr lang="en-US" altLang="ko-KR" sz="2200" dirty="0">
                <a:solidFill>
                  <a:srgbClr val="FF0000"/>
                </a:solidFill>
              </a:rPr>
              <a:t>define</a:t>
            </a:r>
            <a:r>
              <a:rPr lang="en-US" altLang="ko-KR" sz="2200" dirty="0"/>
              <a:t> a variable </a:t>
            </a:r>
            <a:r>
              <a:rPr lang="en-US" altLang="ko-KR" sz="2200" dirty="0">
                <a:solidFill>
                  <a:srgbClr val="FF0000"/>
                </a:solidFill>
              </a:rPr>
              <a:t>before</a:t>
            </a:r>
            <a:r>
              <a:rPr lang="en-US" altLang="ko-KR" sz="2200" dirty="0"/>
              <a:t> you </a:t>
            </a:r>
            <a:r>
              <a:rPr lang="en-US" altLang="ko-KR" sz="2200" dirty="0">
                <a:solidFill>
                  <a:srgbClr val="FF0000"/>
                </a:solidFill>
              </a:rPr>
              <a:t>use</a:t>
            </a:r>
            <a:r>
              <a:rPr lang="en-US" altLang="ko-KR" sz="2200" dirty="0"/>
              <a:t> it:-</a:t>
            </a:r>
          </a:p>
          <a:p>
            <a:pPr marL="457200" lvl="1" indent="0" algn="just">
              <a:buNone/>
            </a:pPr>
            <a:r>
              <a:rPr lang="en-US" altLang="ko-KR" sz="2200" dirty="0"/>
              <a:t>	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canVolume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12 *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literPerOunce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 What is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literPerOunce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?</a:t>
            </a:r>
          </a:p>
          <a:p>
            <a:pPr marL="457200" lvl="1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literPerOunce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0.0296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Round-off Errors</a:t>
            </a:r>
          </a:p>
          <a:p>
            <a:pPr lvl="1" algn="just"/>
            <a:r>
              <a:rPr lang="en-US" altLang="ko-KR" sz="2200" dirty="0">
                <a:solidFill>
                  <a:srgbClr val="FF0000"/>
                </a:solidFill>
              </a:rPr>
              <a:t>Floating point</a:t>
            </a:r>
            <a:r>
              <a:rPr lang="en-US" altLang="ko-KR" sz="2200" dirty="0"/>
              <a:t> values are </a:t>
            </a:r>
            <a:r>
              <a:rPr lang="en-US" altLang="ko-KR" sz="2200" dirty="0">
                <a:solidFill>
                  <a:srgbClr val="FF0000"/>
                </a:solidFill>
              </a:rPr>
              <a:t>not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exact</a:t>
            </a:r>
          </a:p>
          <a:p>
            <a:pPr marL="457200" lvl="1" indent="0" algn="just">
              <a:buNone/>
            </a:pPr>
            <a:r>
              <a:rPr lang="en-US" altLang="ko-KR" sz="22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price = 4.35</a:t>
            </a:r>
          </a:p>
          <a:p>
            <a:pPr marL="457200" lvl="1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quantity = 100</a:t>
            </a:r>
          </a:p>
          <a:p>
            <a:pPr marL="457200" lvl="1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total = price * quantity</a:t>
            </a:r>
          </a:p>
          <a:p>
            <a:pPr marL="457200" lvl="1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 should be 100 * 4.35 = 435.00</a:t>
            </a:r>
          </a:p>
          <a:p>
            <a:pPr marL="457200" lvl="1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print(total)	# print 434.99999999999</a:t>
            </a:r>
            <a:endParaRPr lang="en-US" altLang="ko-KR" sz="2200" dirty="0"/>
          </a:p>
          <a:p>
            <a:pPr algn="just"/>
            <a:r>
              <a:rPr lang="en-US" altLang="ko-KR" sz="2400" dirty="0"/>
              <a:t>You can deal with round-off errors by </a:t>
            </a:r>
            <a:r>
              <a:rPr lang="en-US" altLang="ko-KR" sz="2400" dirty="0">
                <a:solidFill>
                  <a:srgbClr val="FF0000"/>
                </a:solidFill>
              </a:rPr>
              <a:t>rounding to the nearest integer</a:t>
            </a:r>
            <a:r>
              <a:rPr lang="en-US" altLang="ko-KR" sz="2400" dirty="0"/>
              <a:t> or by </a:t>
            </a:r>
            <a:r>
              <a:rPr lang="en-US" altLang="ko-KR" sz="2400" dirty="0">
                <a:solidFill>
                  <a:srgbClr val="FF0000"/>
                </a:solidFill>
              </a:rPr>
              <a:t>displaying a fixed number</a:t>
            </a:r>
            <a:r>
              <a:rPr lang="en-US" altLang="ko-KR" sz="2400" dirty="0"/>
              <a:t> of </a:t>
            </a:r>
            <a:r>
              <a:rPr lang="en-US" altLang="ko-KR" sz="2400" dirty="0">
                <a:solidFill>
                  <a:srgbClr val="FF0000"/>
                </a:solidFill>
              </a:rPr>
              <a:t>digits</a:t>
            </a:r>
            <a:r>
              <a:rPr lang="en-US" altLang="ko-KR" sz="2400" dirty="0"/>
              <a:t> after the decimal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3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Unbalanced</a:t>
            </a:r>
            <a:r>
              <a:rPr lang="en-US" altLang="ko-KR" sz="2400" dirty="0"/>
              <a:t> Parentheses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endParaRPr lang="en-US" altLang="ko-KR" sz="2400" dirty="0"/>
          </a:p>
          <a:p>
            <a:pPr algn="just"/>
            <a:r>
              <a:rPr lang="en-US" altLang="ko-KR" sz="2400" dirty="0"/>
              <a:t>Consider the </a:t>
            </a:r>
            <a:r>
              <a:rPr lang="en-US" altLang="ko-KR" sz="2400" dirty="0">
                <a:solidFill>
                  <a:srgbClr val="FF0000"/>
                </a:solidFill>
              </a:rPr>
              <a:t>expression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((a + b) * t / 2 * (1 – t)</a:t>
            </a:r>
            <a:endParaRPr lang="en-US" altLang="ko-KR" sz="2400" dirty="0"/>
          </a:p>
          <a:p>
            <a:pPr lvl="1" algn="just"/>
            <a:r>
              <a:rPr lang="en-US" altLang="ko-KR" sz="2200" dirty="0"/>
              <a:t>What is </a:t>
            </a:r>
            <a:r>
              <a:rPr lang="en-US" altLang="ko-KR" sz="2200" dirty="0">
                <a:solidFill>
                  <a:srgbClr val="FF0000"/>
                </a:solidFill>
              </a:rPr>
              <a:t>wrong</a:t>
            </a:r>
            <a:r>
              <a:rPr lang="en-US" altLang="ko-KR" sz="2200" dirty="0"/>
              <a:t> with it?</a:t>
            </a:r>
          </a:p>
          <a:p>
            <a:pPr algn="just"/>
            <a:r>
              <a:rPr lang="en-US" altLang="ko-KR" sz="2400" dirty="0"/>
              <a:t>Now consider this expression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(a + b) * t) / (2 * (1 – t)</a:t>
            </a:r>
            <a:endParaRPr lang="en-US" altLang="ko-KR" sz="2400" dirty="0"/>
          </a:p>
          <a:p>
            <a:pPr lvl="1" algn="just"/>
            <a:r>
              <a:rPr lang="en-US" altLang="ko-KR" sz="2200" dirty="0"/>
              <a:t>This expression has </a:t>
            </a:r>
            <a:r>
              <a:rPr lang="en-US" altLang="ko-KR" sz="2200" dirty="0">
                <a:solidFill>
                  <a:srgbClr val="FF0000"/>
                </a:solidFill>
              </a:rPr>
              <a:t>three</a:t>
            </a:r>
            <a:r>
              <a:rPr lang="en-US" altLang="ko-KR" sz="2200" dirty="0"/>
              <a:t> (and three), </a:t>
            </a:r>
            <a:r>
              <a:rPr lang="en-US" altLang="ko-KR" sz="2200" dirty="0">
                <a:solidFill>
                  <a:srgbClr val="FF0000"/>
                </a:solidFill>
              </a:rPr>
              <a:t>but it still is not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76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9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GB" altLang="ko-KR" sz="2400" dirty="0"/>
              <a:t>Variables</a:t>
            </a:r>
          </a:p>
          <a:p>
            <a:pPr algn="just"/>
            <a:r>
              <a:rPr lang="en-GB" altLang="ko-KR" sz="2400" dirty="0"/>
              <a:t>Arithmetic</a:t>
            </a:r>
          </a:p>
          <a:p>
            <a:pPr algn="just"/>
            <a:r>
              <a:rPr lang="en-GB" altLang="ko-KR" sz="2400" dirty="0"/>
              <a:t>Input and Output</a:t>
            </a:r>
          </a:p>
          <a:p>
            <a:pPr algn="just"/>
            <a:r>
              <a:rPr lang="en-GB" altLang="ko-KR" sz="2400" dirty="0"/>
              <a:t>Problem Solving</a:t>
            </a:r>
          </a:p>
          <a:p>
            <a:pPr algn="just"/>
            <a:r>
              <a:rPr lang="en-GB" altLang="ko-KR" sz="2400" dirty="0"/>
              <a:t>Strings</a:t>
            </a:r>
          </a:p>
          <a:p>
            <a:pPr marL="0" indent="0" algn="just">
              <a:buNone/>
            </a:pPr>
            <a:endParaRPr lang="ko-KR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49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Python supports all of the </a:t>
            </a:r>
            <a:r>
              <a:rPr lang="en-US" altLang="ko-KR" sz="2400" dirty="0">
                <a:solidFill>
                  <a:srgbClr val="FF0000"/>
                </a:solidFill>
              </a:rPr>
              <a:t>same basic math as a calculator</a:t>
            </a:r>
            <a:r>
              <a:rPr lang="en-US" altLang="ko-KR" sz="2400" dirty="0"/>
              <a:t>:</a:t>
            </a:r>
          </a:p>
          <a:p>
            <a:pPr lvl="1" algn="just"/>
            <a:r>
              <a:rPr lang="en-US" altLang="ko-KR" sz="2200" dirty="0"/>
              <a:t>Addition		</a:t>
            </a:r>
            <a:r>
              <a:rPr lang="en-US" altLang="ko-KR" sz="22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endParaRPr lang="en-US" altLang="ko-KR" sz="2200" b="1" dirty="0"/>
          </a:p>
          <a:p>
            <a:pPr lvl="1" algn="just"/>
            <a:r>
              <a:rPr lang="en-US" altLang="ko-KR" sz="2200" dirty="0"/>
              <a:t>Subtraction	</a:t>
            </a:r>
            <a:r>
              <a:rPr lang="en-US" altLang="ko-KR" sz="22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endParaRPr lang="en-US" altLang="ko-KR" sz="2200" b="1" dirty="0"/>
          </a:p>
          <a:p>
            <a:pPr lvl="1" algn="just"/>
            <a:r>
              <a:rPr lang="en-US" altLang="ko-KR" sz="2200" dirty="0"/>
              <a:t>Multiplication	</a:t>
            </a:r>
            <a:r>
              <a:rPr lang="en-US" altLang="ko-KR" sz="22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</a:t>
            </a:r>
            <a:endParaRPr lang="en-US" altLang="ko-KR" sz="2200" b="1" dirty="0"/>
          </a:p>
          <a:p>
            <a:pPr lvl="1" algn="just"/>
            <a:r>
              <a:rPr lang="en-US" altLang="ko-KR" sz="2200" dirty="0"/>
              <a:t>Division			</a:t>
            </a:r>
            <a:r>
              <a:rPr lang="en-US" altLang="ko-KR" sz="22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</a:t>
            </a:r>
            <a:endParaRPr lang="en-US" altLang="ko-KR" sz="2200" b="1" dirty="0"/>
          </a:p>
          <a:p>
            <a:pPr algn="just"/>
            <a:r>
              <a:rPr lang="en-US" altLang="ko-KR" sz="2400" dirty="0"/>
              <a:t>You write your </a:t>
            </a:r>
            <a:r>
              <a:rPr lang="en-US" altLang="ko-KR" sz="2400" dirty="0">
                <a:solidFill>
                  <a:srgbClr val="FF0000"/>
                </a:solidFill>
              </a:rPr>
              <a:t>expressions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FF0000"/>
                </a:solidFill>
              </a:rPr>
              <a:t>bit differently </a:t>
            </a:r>
            <a:r>
              <a:rPr lang="en-US" altLang="ko-KR" sz="2400" dirty="0"/>
              <a:t>…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10820" y="5515897"/>
                <a:ext cx="988156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20" y="5515897"/>
                <a:ext cx="988156" cy="791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61187" y="568065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(algebra)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0531" y="5680653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(a + b) / 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98541" y="568065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(Python)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65" y="2521972"/>
            <a:ext cx="19678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Precedence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FF0000"/>
                </a:solidFill>
              </a:rPr>
              <a:t>similar</a:t>
            </a:r>
            <a:r>
              <a:rPr lang="en-US" altLang="ko-KR" sz="2400" dirty="0"/>
              <a:t> to </a:t>
            </a:r>
            <a:r>
              <a:rPr lang="en-US" altLang="ko-KR" sz="2400" dirty="0">
                <a:solidFill>
                  <a:srgbClr val="FF0000"/>
                </a:solidFill>
              </a:rPr>
              <a:t>algebra</a:t>
            </a:r>
            <a:r>
              <a:rPr lang="en-US" altLang="ko-KR" sz="2400" dirty="0"/>
              <a:t>:</a:t>
            </a:r>
          </a:p>
          <a:p>
            <a:pPr lvl="1" algn="just"/>
            <a:r>
              <a:rPr lang="en-US" altLang="ko-KR" sz="2200" dirty="0"/>
              <a:t>Parenthesis, Exponent, Multiply / Divide, Add / Subtract (</a:t>
            </a:r>
            <a:r>
              <a:rPr lang="en-US" altLang="ko-KR" sz="2200" b="1" dirty="0"/>
              <a:t>PEMDAS</a:t>
            </a:r>
            <a:r>
              <a:rPr lang="en-US" altLang="ko-KR" sz="2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45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Mixing Numeric Types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If you </a:t>
            </a:r>
            <a:r>
              <a:rPr lang="en-US" altLang="ko-KR" sz="2400" dirty="0">
                <a:solidFill>
                  <a:srgbClr val="FF0000"/>
                </a:solidFill>
              </a:rPr>
              <a:t>mix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integer and floating-point</a:t>
            </a:r>
            <a:r>
              <a:rPr lang="en-US" altLang="ko-KR" sz="2400" dirty="0"/>
              <a:t> values in an arithmetic expression, the </a:t>
            </a:r>
            <a:r>
              <a:rPr lang="en-US" altLang="ko-KR" sz="2400" dirty="0">
                <a:solidFill>
                  <a:srgbClr val="FF0000"/>
                </a:solidFill>
              </a:rPr>
              <a:t>result</a:t>
            </a:r>
            <a:r>
              <a:rPr lang="en-US" altLang="ko-KR" sz="2400" dirty="0"/>
              <a:t> is a </a:t>
            </a:r>
            <a:r>
              <a:rPr lang="en-US" altLang="ko-KR" sz="2400" dirty="0">
                <a:solidFill>
                  <a:srgbClr val="FF0000"/>
                </a:solidFill>
              </a:rPr>
              <a:t>floating-point value</a:t>
            </a:r>
            <a:r>
              <a:rPr lang="en-US" altLang="ko-KR" sz="2400" dirty="0"/>
              <a:t>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7 + 4.0	# yields the floating value 11.0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Floor Division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When you divide </a:t>
            </a:r>
            <a:r>
              <a:rPr lang="en-US" altLang="ko-KR" sz="2400" dirty="0">
                <a:solidFill>
                  <a:srgbClr val="FF0000"/>
                </a:solidFill>
              </a:rPr>
              <a:t>two integers with </a:t>
            </a:r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operator, you get a f</a:t>
            </a:r>
            <a:r>
              <a:rPr lang="en-US" altLang="ko-KR" sz="2400" dirty="0">
                <a:solidFill>
                  <a:srgbClr val="FF0000"/>
                </a:solidFill>
              </a:rPr>
              <a:t>loating-point</a:t>
            </a:r>
            <a:r>
              <a:rPr lang="en-US" altLang="ko-KR" sz="2400" dirty="0"/>
              <a:t> value. For example,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7 / 4 yields 1.75</a:t>
            </a:r>
            <a:endParaRPr lang="en-US" altLang="ko-KR" sz="2400" dirty="0"/>
          </a:p>
          <a:p>
            <a:pPr algn="just"/>
            <a:r>
              <a:rPr lang="en-US" altLang="ko-KR" sz="2400" dirty="0"/>
              <a:t>We can also perform </a:t>
            </a:r>
            <a:r>
              <a:rPr lang="en-US" altLang="ko-KR" sz="2400" b="1" dirty="0">
                <a:solidFill>
                  <a:srgbClr val="FF0000"/>
                </a:solidFill>
              </a:rPr>
              <a:t>floor division</a:t>
            </a:r>
            <a:r>
              <a:rPr lang="en-US" altLang="ko-KR" sz="2400" dirty="0">
                <a:solidFill>
                  <a:srgbClr val="FF0000"/>
                </a:solidFill>
              </a:rPr>
              <a:t> using the 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operator. (It computes the quotient and </a:t>
            </a:r>
            <a:r>
              <a:rPr lang="en-US" altLang="ko-KR" sz="2400" dirty="0">
                <a:solidFill>
                  <a:srgbClr val="FF0000"/>
                </a:solidFill>
              </a:rPr>
              <a:t>discards</a:t>
            </a:r>
            <a:r>
              <a:rPr lang="en-US" altLang="ko-KR" sz="2400" dirty="0"/>
              <a:t> the </a:t>
            </a:r>
            <a:r>
              <a:rPr lang="en-US" altLang="ko-KR" sz="2400" dirty="0">
                <a:solidFill>
                  <a:srgbClr val="FF0000"/>
                </a:solidFill>
              </a:rPr>
              <a:t>fractional</a:t>
            </a:r>
            <a:r>
              <a:rPr lang="en-US" altLang="ko-KR" sz="2400" dirty="0"/>
              <a:t> part, </a:t>
            </a:r>
            <a:r>
              <a:rPr lang="en-US" altLang="ko-KR" sz="2400" dirty="0">
                <a:solidFill>
                  <a:srgbClr val="FF0000"/>
                </a:solidFill>
              </a:rPr>
              <a:t>no rounding</a:t>
            </a:r>
            <a:r>
              <a:rPr lang="en-US" altLang="ko-KR" sz="2400" dirty="0"/>
              <a:t>).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7 // 4 yields 1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3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Calculating a Remainder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If you are interested in the </a:t>
            </a:r>
            <a:r>
              <a:rPr lang="en-US" altLang="ko-KR" sz="2400" dirty="0">
                <a:solidFill>
                  <a:srgbClr val="FF0000"/>
                </a:solidFill>
              </a:rPr>
              <a:t>remainder of dividing two integers</a:t>
            </a:r>
            <a:r>
              <a:rPr lang="en-US" altLang="ko-KR" sz="2400" dirty="0"/>
              <a:t>, use the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 (called modulus):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7 % 4 yields 3</a:t>
            </a:r>
            <a:endParaRPr lang="en-US" altLang="ko-KR" sz="2400" dirty="0"/>
          </a:p>
          <a:p>
            <a:pPr lvl="1" algn="just"/>
            <a:r>
              <a:rPr lang="en-US" altLang="ko-KR" sz="2200" dirty="0"/>
              <a:t>Sometimes called </a:t>
            </a:r>
            <a:r>
              <a:rPr lang="en-US" altLang="ko-KR" sz="2200" dirty="0">
                <a:solidFill>
                  <a:srgbClr val="FF0000"/>
                </a:solidFill>
              </a:rPr>
              <a:t>modulo divide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70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Division and Remainder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Handy to use for </a:t>
            </a:r>
            <a:r>
              <a:rPr lang="en-US" altLang="ko-KR" sz="2400" dirty="0">
                <a:solidFill>
                  <a:srgbClr val="FF0000"/>
                </a:solidFill>
              </a:rPr>
              <a:t>making change</a:t>
            </a:r>
            <a:r>
              <a:rPr lang="en-US" altLang="ko-KR" sz="2400" dirty="0"/>
              <a:t>: </a:t>
            </a:r>
          </a:p>
          <a:p>
            <a:pPr algn="just"/>
            <a:r>
              <a:rPr lang="en-US" altLang="ko-KR" sz="2400" dirty="0"/>
              <a:t>Under </a:t>
            </a:r>
            <a:r>
              <a:rPr lang="en-US" altLang="ko-KR" sz="2400" dirty="0">
                <a:solidFill>
                  <a:srgbClr val="FF0000"/>
                </a:solidFill>
              </a:rPr>
              <a:t>CH02</a:t>
            </a:r>
            <a:r>
              <a:rPr lang="en-US" altLang="ko-KR" sz="2400" dirty="0"/>
              <a:t> </a:t>
            </a:r>
          </a:p>
          <a:p>
            <a:pPr lvl="1" algn="just"/>
            <a:r>
              <a:rPr lang="en-US" altLang="ko-KR" sz="2000" dirty="0">
                <a:solidFill>
                  <a:srgbClr val="FF0000"/>
                </a:solidFill>
              </a:rPr>
              <a:t>Create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 err="1"/>
              <a:t>first_arithmetic.py</a:t>
            </a:r>
            <a:r>
              <a:rPr lang="en-US" altLang="ko-KR" sz="2000" dirty="0"/>
              <a:t> 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pennies = 1729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dollars = pennies / 100		# 17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cents = pennies % 100		# 29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23" y="3248310"/>
            <a:ext cx="7614677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1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Powers and Roots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In Python, there’s </a:t>
            </a:r>
            <a:r>
              <a:rPr lang="en-US" altLang="ko-KR" sz="2400" dirty="0">
                <a:solidFill>
                  <a:srgbClr val="FF0000"/>
                </a:solidFill>
              </a:rPr>
              <a:t>no symbols </a:t>
            </a:r>
            <a:r>
              <a:rPr lang="en-US" altLang="ko-KR" sz="2400" dirty="0"/>
              <a:t>for power and roots</a:t>
            </a:r>
          </a:p>
          <a:p>
            <a:pPr marL="0" indent="0" algn="just">
              <a:buNone/>
            </a:pPr>
            <a:r>
              <a:rPr lang="en-US" altLang="ko-KR" sz="2400" dirty="0"/>
              <a:t>			</a:t>
            </a:r>
          </a:p>
          <a:p>
            <a:pPr marL="0" indent="0" algn="just">
              <a:buNone/>
            </a:pPr>
            <a:r>
              <a:rPr lang="en-US" altLang="ko-KR" sz="2400" dirty="0"/>
              <a:t>						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 * ((1 + r / 100) ** n)</a:t>
            </a:r>
          </a:p>
          <a:p>
            <a:pPr marL="0" indent="0" algn="just">
              <a:buNone/>
            </a:pPr>
            <a:endParaRPr lang="en-US" altLang="ko-KR" sz="2400" dirty="0"/>
          </a:p>
          <a:p>
            <a:pPr algn="just"/>
            <a:r>
              <a:rPr lang="en-US" altLang="ko-KR" sz="2400" dirty="0"/>
              <a:t>Analyzing the expression: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>
            <a:fillRect/>
          </a:stretch>
        </p:blipFill>
        <p:spPr bwMode="auto">
          <a:xfrm>
            <a:off x="733578" y="3089789"/>
            <a:ext cx="20542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U:\PC\publisher\2013 wiley slides\Ch 1-4\Chapter  2\Media\Illustrations\py_02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98" y="2400198"/>
            <a:ext cx="289864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3166" y="5071423"/>
            <a:ext cx="644505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u="sng" dirty="0"/>
              <a:t>In Python</a:t>
            </a:r>
            <a:r>
              <a:rPr lang="en-US" sz="2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 </a:t>
            </a:r>
            <a:r>
              <a:rPr lang="en-US" sz="2200" dirty="0"/>
              <a:t>is used to calculate </a:t>
            </a:r>
            <a:r>
              <a:rPr lang="en-US" sz="2200" b="1" dirty="0"/>
              <a:t>product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** </a:t>
            </a:r>
            <a:r>
              <a:rPr lang="en-US" sz="2200" dirty="0"/>
              <a:t>are used to calculate an </a:t>
            </a:r>
            <a:r>
              <a:rPr lang="en-US" sz="2200" b="1" dirty="0"/>
              <a:t>exponent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82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Calling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0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Recall what a </a:t>
            </a:r>
            <a:r>
              <a:rPr lang="en-US" altLang="ko-KR" sz="2400" dirty="0">
                <a:solidFill>
                  <a:srgbClr val="FF0000"/>
                </a:solidFill>
              </a:rPr>
              <a:t>function</a:t>
            </a:r>
            <a:r>
              <a:rPr lang="en-US" altLang="ko-KR" sz="2400" dirty="0"/>
              <a:t> is? </a:t>
            </a:r>
          </a:p>
          <a:p>
            <a:pPr lvl="1" algn="just"/>
            <a:r>
              <a:rPr lang="en-US" altLang="ko-KR" sz="2200" dirty="0"/>
              <a:t>It is </a:t>
            </a:r>
            <a:r>
              <a:rPr lang="en-US" altLang="ko-KR" sz="2200" dirty="0">
                <a:solidFill>
                  <a:srgbClr val="FF0000"/>
                </a:solidFill>
              </a:rPr>
              <a:t>collection</a:t>
            </a:r>
            <a:r>
              <a:rPr lang="en-US" altLang="ko-KR" sz="2200" dirty="0"/>
              <a:t> of programming </a:t>
            </a:r>
            <a:r>
              <a:rPr lang="en-US" altLang="ko-KR" sz="2200" dirty="0">
                <a:solidFill>
                  <a:srgbClr val="FF0000"/>
                </a:solidFill>
              </a:rPr>
              <a:t>instructions</a:t>
            </a:r>
            <a:r>
              <a:rPr lang="en-US" altLang="ko-KR" sz="2200" dirty="0"/>
              <a:t> that </a:t>
            </a:r>
            <a:r>
              <a:rPr lang="en-US" altLang="ko-KR" sz="2200" dirty="0">
                <a:solidFill>
                  <a:srgbClr val="FF0000"/>
                </a:solidFill>
              </a:rPr>
              <a:t>carry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out</a:t>
            </a:r>
            <a:r>
              <a:rPr lang="en-US" altLang="ko-KR" sz="2200" dirty="0"/>
              <a:t> a particular </a:t>
            </a:r>
            <a:r>
              <a:rPr lang="en-US" altLang="ko-KR" sz="2200" dirty="0">
                <a:solidFill>
                  <a:srgbClr val="FF0000"/>
                </a:solidFill>
              </a:rPr>
              <a:t>task</a:t>
            </a:r>
            <a:r>
              <a:rPr lang="en-US" altLang="ko-KR" sz="2200" dirty="0"/>
              <a:t>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print() </a:t>
            </a:r>
            <a:r>
              <a:rPr lang="en-US" altLang="ko-KR" sz="2400" dirty="0"/>
              <a:t>function can </a:t>
            </a:r>
            <a:r>
              <a:rPr lang="en-US" altLang="ko-KR" sz="2400" dirty="0">
                <a:solidFill>
                  <a:srgbClr val="FF0000"/>
                </a:solidFill>
              </a:rPr>
              <a:t>display</a:t>
            </a:r>
            <a:r>
              <a:rPr lang="en-US" altLang="ko-KR" sz="2400" dirty="0"/>
              <a:t> information, </a:t>
            </a:r>
          </a:p>
          <a:p>
            <a:pPr lvl="1" algn="just"/>
            <a:r>
              <a:rPr lang="en-US" altLang="ko-KR" sz="2200" dirty="0"/>
              <a:t>but there are </a:t>
            </a:r>
            <a:r>
              <a:rPr lang="en-US" altLang="ko-KR" sz="2200" dirty="0">
                <a:solidFill>
                  <a:srgbClr val="FF0000"/>
                </a:solidFill>
              </a:rPr>
              <a:t>many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other</a:t>
            </a:r>
            <a:r>
              <a:rPr lang="en-US" altLang="ko-KR" sz="2200" dirty="0"/>
              <a:t> functions available in Python.</a:t>
            </a:r>
            <a:endParaRPr lang="en-US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3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Functions that Return Value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Most </a:t>
            </a:r>
            <a:r>
              <a:rPr lang="en-US" altLang="ko-KR" sz="2400" dirty="0">
                <a:solidFill>
                  <a:srgbClr val="FF0000"/>
                </a:solidFill>
              </a:rPr>
              <a:t>functions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r>
              <a:rPr lang="en-US" altLang="ko-KR" sz="2400" dirty="0"/>
              <a:t> a value. </a:t>
            </a:r>
          </a:p>
          <a:p>
            <a:pPr lvl="1" algn="just"/>
            <a:r>
              <a:rPr lang="en-US" altLang="ko-KR" sz="2200" dirty="0"/>
              <a:t>That is, when the function completes its task, it passes a value back to the point where the function was called.</a:t>
            </a:r>
          </a:p>
          <a:p>
            <a:pPr algn="just"/>
            <a:r>
              <a:rPr lang="en-US" altLang="ko-KR" sz="2400" dirty="0"/>
              <a:t>For example:</a:t>
            </a:r>
          </a:p>
          <a:p>
            <a:pPr lvl="1" algn="just"/>
            <a:r>
              <a:rPr lang="en-US" altLang="ko-KR" sz="2200" dirty="0"/>
              <a:t>The call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abs(-173) </a:t>
            </a:r>
            <a:r>
              <a:rPr lang="en-US" altLang="ko-KR" sz="2200" dirty="0"/>
              <a:t>returns the value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173</a:t>
            </a:r>
            <a:r>
              <a:rPr lang="en-US" altLang="ko-KR" sz="2200" dirty="0"/>
              <a:t>.</a:t>
            </a:r>
          </a:p>
          <a:p>
            <a:pPr lvl="1" algn="just"/>
            <a:r>
              <a:rPr lang="en-US" altLang="ko-KR" sz="2200" dirty="0"/>
              <a:t>The </a:t>
            </a:r>
            <a:r>
              <a:rPr lang="en-US" altLang="ko-KR" sz="2200" dirty="0">
                <a:solidFill>
                  <a:srgbClr val="FF0000"/>
                </a:solidFill>
              </a:rPr>
              <a:t>value returned </a:t>
            </a:r>
            <a:r>
              <a:rPr lang="en-US" altLang="ko-KR" sz="2200" dirty="0"/>
              <a:t>by a function can be </a:t>
            </a:r>
            <a:r>
              <a:rPr lang="en-US" altLang="ko-KR" sz="2200" dirty="0">
                <a:solidFill>
                  <a:srgbClr val="FF0000"/>
                </a:solidFill>
              </a:rPr>
              <a:t>stored in a variable</a:t>
            </a:r>
            <a:r>
              <a:rPr lang="en-US" altLang="ko-KR" sz="2200" dirty="0"/>
              <a:t>:</a:t>
            </a:r>
          </a:p>
          <a:p>
            <a:pPr marL="457200" lvl="1" indent="0" algn="just">
              <a:buNone/>
            </a:pPr>
            <a:r>
              <a:rPr lang="en-US" altLang="ko-KR" sz="22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distance = abs(x)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your program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655920" cy="3416300"/>
          </a:xfrm>
        </p:spPr>
        <p:txBody>
          <a:bodyPr>
            <a:normAutofit/>
          </a:bodyPr>
          <a:lstStyle/>
          <a:p>
            <a:r>
              <a:rPr lang="en-US" sz="2800" dirty="0"/>
              <a:t>Compute numbers, process text, display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17" y="3538447"/>
            <a:ext cx="5089735" cy="2656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21" y="3367733"/>
            <a:ext cx="3455494" cy="2690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86" y="3538447"/>
            <a:ext cx="1861162" cy="30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5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 in Mathematical Functions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9" y="2418974"/>
            <a:ext cx="11017082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4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Libraries (Modules)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A </a:t>
            </a:r>
            <a:r>
              <a:rPr lang="en-US" altLang="ko-KR" sz="2400" b="1" u="sng" dirty="0"/>
              <a:t>standard library</a:t>
            </a:r>
            <a:r>
              <a:rPr lang="en-US" altLang="ko-KR" sz="2400" dirty="0"/>
              <a:t> is a library that is considered </a:t>
            </a:r>
            <a:r>
              <a:rPr lang="en-US" altLang="ko-KR" sz="2400" dirty="0">
                <a:solidFill>
                  <a:srgbClr val="FF0000"/>
                </a:solidFill>
              </a:rPr>
              <a:t>part of the language</a:t>
            </a:r>
            <a:r>
              <a:rPr lang="en-US" altLang="ko-KR" sz="2400" dirty="0"/>
              <a:t> </a:t>
            </a:r>
          </a:p>
          <a:p>
            <a:pPr lvl="1" algn="just"/>
            <a:r>
              <a:rPr lang="en-US" altLang="ko-KR" sz="2200" dirty="0"/>
              <a:t>Must be </a:t>
            </a:r>
            <a:r>
              <a:rPr lang="en-US" altLang="ko-KR" sz="2200" dirty="0">
                <a:solidFill>
                  <a:srgbClr val="FF0000"/>
                </a:solidFill>
              </a:rPr>
              <a:t>included with</a:t>
            </a:r>
            <a:r>
              <a:rPr lang="en-US" altLang="ko-KR" sz="2200" dirty="0"/>
              <a:t> any </a:t>
            </a:r>
            <a:r>
              <a:rPr lang="en-US" altLang="ko-KR" sz="2200" dirty="0">
                <a:solidFill>
                  <a:srgbClr val="FF0000"/>
                </a:solidFill>
              </a:rPr>
              <a:t>Python</a:t>
            </a:r>
            <a:r>
              <a:rPr lang="en-US" altLang="ko-KR" sz="2200" dirty="0"/>
              <a:t> system.</a:t>
            </a:r>
          </a:p>
          <a:p>
            <a:pPr algn="just"/>
            <a:r>
              <a:rPr lang="en-US" altLang="ko-KR" sz="2400" dirty="0"/>
              <a:t>Python’s standard library is organized into </a:t>
            </a:r>
            <a:r>
              <a:rPr lang="en-US" altLang="ko-KR" sz="2400" b="1" u="sng" dirty="0"/>
              <a:t>modules</a:t>
            </a:r>
            <a:r>
              <a:rPr lang="en-US" altLang="ko-KR" sz="2400" dirty="0"/>
              <a:t>. </a:t>
            </a:r>
          </a:p>
          <a:p>
            <a:pPr lvl="1" algn="just"/>
            <a:r>
              <a:rPr lang="en-US" altLang="ko-KR" sz="2200" dirty="0">
                <a:solidFill>
                  <a:srgbClr val="FF0000"/>
                </a:solidFill>
              </a:rPr>
              <a:t>Related functions and data types</a:t>
            </a:r>
            <a:r>
              <a:rPr lang="en-US" altLang="ko-KR" sz="2200" dirty="0"/>
              <a:t> are grouped into the same module.</a:t>
            </a:r>
          </a:p>
          <a:p>
            <a:pPr algn="just"/>
            <a:r>
              <a:rPr lang="en-US" altLang="ko-KR" sz="2400" dirty="0"/>
              <a:t>Functions defined in a module must be explicitly </a:t>
            </a:r>
            <a:r>
              <a:rPr lang="en-US" altLang="ko-KR" sz="2400" dirty="0">
                <a:solidFill>
                  <a:srgbClr val="FF0000"/>
                </a:solidFill>
              </a:rPr>
              <a:t>loaded</a:t>
            </a:r>
            <a:r>
              <a:rPr lang="en-US" altLang="ko-KR" sz="2400" dirty="0"/>
              <a:t> into your program </a:t>
            </a:r>
            <a:r>
              <a:rPr lang="en-US" altLang="ko-KR" sz="2400" dirty="0">
                <a:solidFill>
                  <a:srgbClr val="FF0000"/>
                </a:solidFill>
              </a:rPr>
              <a:t>before</a:t>
            </a:r>
            <a:r>
              <a:rPr lang="en-US" altLang="ko-KR" sz="2400" dirty="0"/>
              <a:t> they can be </a:t>
            </a:r>
            <a:r>
              <a:rPr lang="en-US" altLang="ko-KR" sz="2400" dirty="0">
                <a:solidFill>
                  <a:srgbClr val="FF0000"/>
                </a:solidFill>
              </a:rPr>
              <a:t>used</a:t>
            </a:r>
            <a:r>
              <a:rPr lang="en-US" altLang="ko-KR" sz="2400" dirty="0"/>
              <a:t>.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8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Functions from the Math Module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For example, to use the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sqrt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ko-KR" sz="2400" dirty="0"/>
              <a:t>function, which </a:t>
            </a:r>
            <a:r>
              <a:rPr lang="en-US" altLang="ko-KR" sz="2400" dirty="0">
                <a:solidFill>
                  <a:srgbClr val="FF0000"/>
                </a:solidFill>
              </a:rPr>
              <a:t>computes</a:t>
            </a:r>
            <a:r>
              <a:rPr lang="en-US" altLang="ko-KR" sz="2400" dirty="0"/>
              <a:t> the </a:t>
            </a:r>
            <a:r>
              <a:rPr lang="en-US" altLang="ko-KR" sz="2400" dirty="0">
                <a:solidFill>
                  <a:srgbClr val="FF0000"/>
                </a:solidFill>
              </a:rPr>
              <a:t>square root</a:t>
            </a:r>
            <a:r>
              <a:rPr lang="en-US" altLang="ko-KR" sz="2400" dirty="0"/>
              <a:t> of its argument:</a:t>
            </a:r>
          </a:p>
          <a:p>
            <a:pPr marL="0" indent="0" algn="just">
              <a:buNone/>
            </a:pPr>
            <a:endParaRPr lang="en-US" altLang="ko-KR" sz="2400" dirty="0"/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# First include this statement at the top of your program file.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from math import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sqrt</a:t>
            </a:r>
            <a:endParaRPr lang="en-US" altLang="ko-KR" sz="2200" dirty="0">
              <a:solidFill>
                <a:srgbClr val="0070C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US" altLang="ko-KR" sz="2200" dirty="0">
              <a:solidFill>
                <a:srgbClr val="0070C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 then you can simply call the function as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y =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sqrt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(x)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4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AE5B124-139A-480F-8835-EE2E58F2B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Using Variables from the Math Module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3F7194B-3E28-45D1-8D39-0CE5013CF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187" y="2603500"/>
            <a:ext cx="11193234" cy="3416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000" dirty="0"/>
              <a:t>Among other things, the math module contains variables for the numbers pi and e</a:t>
            </a:r>
          </a:p>
          <a:p>
            <a:pPr eaLnBrk="1" hangingPunct="1">
              <a:defRPr/>
            </a:pPr>
            <a:r>
              <a:rPr lang="en-US" altLang="en-US" sz="2000" dirty="0"/>
              <a:t>We can access pi using the expression </a:t>
            </a:r>
            <a:r>
              <a:rPr lang="en-US" altLang="en-US" sz="2000" dirty="0" err="1"/>
              <a:t>math.pi</a:t>
            </a: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000" dirty="0"/>
              <a:t>import math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print(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 ) # 3.14…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print( </a:t>
            </a:r>
            <a:r>
              <a:rPr lang="en-US" altLang="en-US" sz="2000" dirty="0" err="1"/>
              <a:t>math.e</a:t>
            </a:r>
            <a:r>
              <a:rPr lang="en-US" altLang="en-US" sz="2000" dirty="0"/>
              <a:t> ) # 2.718..</a:t>
            </a:r>
          </a:p>
        </p:txBody>
      </p:sp>
    </p:spTree>
    <p:extLst>
      <p:ext uri="{BB962C8B-B14F-4D97-AF65-F5344CB8AC3E}">
        <p14:creationId xmlns:p14="http://schemas.microsoft.com/office/powerpoint/2010/main" val="4254690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94EFD73-11DB-4FF7-961F-1012574C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Using Variables from the Math Module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3F7194B-3E28-45D1-8D39-0CE5013CF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515" y="2603500"/>
            <a:ext cx="11168742" cy="3416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000" dirty="0"/>
              <a:t>We can use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 in some calculations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import math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# radius is 5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circumference = 2 * </a:t>
            </a:r>
            <a:r>
              <a:rPr lang="en-US" altLang="en-US" sz="2000" dirty="0" err="1"/>
              <a:t>math.pi</a:t>
            </a:r>
            <a:r>
              <a:rPr lang="en-US" altLang="en-US" sz="2000" dirty="0"/>
              <a:t> * 5</a:t>
            </a:r>
          </a:p>
        </p:txBody>
      </p:sp>
    </p:spTree>
    <p:extLst>
      <p:ext uri="{BB962C8B-B14F-4D97-AF65-F5344CB8AC3E}">
        <p14:creationId xmlns:p14="http://schemas.microsoft.com/office/powerpoint/2010/main" val="452083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Functions from the Math Module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2164" y="2330655"/>
            <a:ext cx="6353960" cy="4389120"/>
          </a:xfrm>
        </p:spPr>
      </p:pic>
    </p:spTree>
    <p:extLst>
      <p:ext uri="{BB962C8B-B14F-4D97-AF65-F5344CB8AC3E}">
        <p14:creationId xmlns:p14="http://schemas.microsoft.com/office/powerpoint/2010/main" val="3472992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Floating-point to Integer Conversion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You can use the function: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int()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float()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convert between integer and floating </a:t>
            </a:r>
            <a:r>
              <a:rPr lang="en-US" altLang="ko-KR" sz="2400" dirty="0"/>
              <a:t>point values: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balance = total + tax				# balance: float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dollars = int(balance)			# dollars: integer</a:t>
            </a:r>
            <a:endParaRPr lang="en-US" altLang="ko-KR" sz="2400" dirty="0"/>
          </a:p>
          <a:p>
            <a:pPr algn="just"/>
            <a:r>
              <a:rPr lang="en-US" altLang="ko-KR" sz="2400" dirty="0"/>
              <a:t>You </a:t>
            </a:r>
            <a:r>
              <a:rPr lang="en-US" altLang="ko-KR" sz="2400" dirty="0">
                <a:solidFill>
                  <a:srgbClr val="FF0000"/>
                </a:solidFill>
              </a:rPr>
              <a:t>lose the fractional part </a:t>
            </a:r>
            <a:r>
              <a:rPr lang="en-US" altLang="ko-KR" sz="2400" dirty="0"/>
              <a:t>of the floating-point value (no rounding occurs).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74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Expressions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74" y="2321179"/>
            <a:ext cx="8518064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06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29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In Python, string literals are specify by </a:t>
            </a:r>
            <a:r>
              <a:rPr lang="en-US" altLang="ko-KR" sz="2400" dirty="0">
                <a:solidFill>
                  <a:srgbClr val="FF0000"/>
                </a:solidFill>
              </a:rPr>
              <a:t>enclosing a sequence of characters </a:t>
            </a:r>
            <a:r>
              <a:rPr lang="en-US" altLang="ko-KR" sz="2400" dirty="0"/>
              <a:t>within a matching pair of either </a:t>
            </a:r>
            <a:r>
              <a:rPr lang="en-US" altLang="ko-KR" sz="2400" dirty="0">
                <a:solidFill>
                  <a:srgbClr val="FF0000"/>
                </a:solidFill>
              </a:rPr>
              <a:t>single or double quotes</a:t>
            </a:r>
            <a:r>
              <a:rPr lang="en-US" altLang="ko-KR" sz="2400" dirty="0"/>
              <a:t>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print(“This is a string.”, ‘So is this.’)</a:t>
            </a:r>
            <a:endParaRPr lang="en-US" altLang="ko-KR" sz="2400" dirty="0"/>
          </a:p>
          <a:p>
            <a:pPr algn="just"/>
            <a:r>
              <a:rPr lang="en-US" altLang="ko-KR" sz="2400" dirty="0"/>
              <a:t>By allowing both types of </a:t>
            </a:r>
            <a:r>
              <a:rPr lang="en-US" altLang="ko-KR" sz="2400" dirty="0">
                <a:solidFill>
                  <a:srgbClr val="FF0000"/>
                </a:solidFill>
              </a:rPr>
              <a:t>delimiters</a:t>
            </a:r>
            <a:r>
              <a:rPr lang="en-US" altLang="ko-KR" sz="2400" dirty="0"/>
              <a:t>, Python makes it easy to </a:t>
            </a:r>
            <a:r>
              <a:rPr lang="en-US" altLang="ko-KR" sz="2400" dirty="0">
                <a:solidFill>
                  <a:srgbClr val="FF0000"/>
                </a:solidFill>
              </a:rPr>
              <a:t>include an apostrophe or quotation </a:t>
            </a:r>
            <a:r>
              <a:rPr lang="en-US" altLang="ko-KR" sz="2400" dirty="0"/>
              <a:t>mark within a string.</a:t>
            </a:r>
          </a:p>
          <a:p>
            <a:pPr marL="0" indent="0" algn="just">
              <a:buNone/>
            </a:pPr>
            <a:r>
              <a:rPr lang="en-US" altLang="ko-KR" sz="22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message = ‘He said “Hello”’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4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37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 Length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number of characters in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FF0000"/>
                </a:solidFill>
              </a:rPr>
              <a:t>string</a:t>
            </a:r>
            <a:r>
              <a:rPr lang="en-US" altLang="ko-KR" sz="2400" dirty="0"/>
              <a:t> is called the </a:t>
            </a:r>
            <a:r>
              <a:rPr lang="en-US" altLang="ko-KR" sz="2400" b="1" u="sng" dirty="0"/>
              <a:t>length</a:t>
            </a:r>
            <a:r>
              <a:rPr lang="en-US" altLang="ko-KR" sz="2400" dirty="0"/>
              <a:t> of the string. (For example, the length of “Harry” is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5</a:t>
            </a:r>
            <a:r>
              <a:rPr lang="en-US" altLang="ko-KR" sz="2400" dirty="0"/>
              <a:t>).</a:t>
            </a:r>
          </a:p>
          <a:p>
            <a:pPr algn="just"/>
            <a:r>
              <a:rPr lang="en-US" altLang="ko-KR" sz="2400" dirty="0"/>
              <a:t>You can </a:t>
            </a:r>
            <a:r>
              <a:rPr lang="en-US" altLang="ko-KR" sz="2400" dirty="0">
                <a:solidFill>
                  <a:srgbClr val="FF0000"/>
                </a:solidFill>
              </a:rPr>
              <a:t>compute</a:t>
            </a:r>
            <a:r>
              <a:rPr lang="en-US" altLang="ko-KR" sz="2400" dirty="0"/>
              <a:t> the length of a string using Python’s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function</a:t>
            </a:r>
            <a:r>
              <a:rPr lang="en-US" altLang="ko-KR" sz="2400" dirty="0"/>
              <a:t>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length =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(“World!”)		# length is 6</a:t>
            </a:r>
            <a:endParaRPr lang="en-US" altLang="ko-KR" sz="2400" dirty="0"/>
          </a:p>
          <a:p>
            <a:pPr algn="just"/>
            <a:r>
              <a:rPr lang="en-US" altLang="ko-KR" sz="2400" dirty="0"/>
              <a:t>A string of length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0 </a:t>
            </a:r>
            <a:r>
              <a:rPr lang="en-US" altLang="ko-KR" sz="2400" dirty="0"/>
              <a:t>is called the </a:t>
            </a:r>
            <a:r>
              <a:rPr lang="en-US" altLang="ko-KR" sz="2400" i="1" dirty="0">
                <a:solidFill>
                  <a:srgbClr val="FF0000"/>
                </a:solidFill>
              </a:rPr>
              <a:t>empty</a:t>
            </a:r>
            <a:r>
              <a:rPr lang="en-US" altLang="ko-KR" sz="2400" dirty="0">
                <a:solidFill>
                  <a:srgbClr val="FF0000"/>
                </a:solidFill>
              </a:rPr>
              <a:t> string</a:t>
            </a:r>
            <a:r>
              <a:rPr lang="en-US" altLang="ko-KR" sz="2400" dirty="0"/>
              <a:t>. </a:t>
            </a:r>
          </a:p>
          <a:p>
            <a:pPr lvl="1" algn="just"/>
            <a:r>
              <a:rPr lang="en-US" altLang="ko-KR" sz="2200" dirty="0"/>
              <a:t>It contains no characters and is </a:t>
            </a:r>
            <a:r>
              <a:rPr lang="en-US" altLang="ko-KR" sz="2200" dirty="0">
                <a:solidFill>
                  <a:srgbClr val="FF0000"/>
                </a:solidFill>
              </a:rPr>
              <a:t>written as “” or ‘’.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1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Concatenation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2400" dirty="0"/>
              <a:t>You can ‘</a:t>
            </a:r>
            <a:r>
              <a:rPr lang="en-US" altLang="ko-KR" sz="2400" dirty="0">
                <a:solidFill>
                  <a:srgbClr val="FF0000"/>
                </a:solidFill>
              </a:rPr>
              <a:t>add</a:t>
            </a:r>
            <a:r>
              <a:rPr lang="en-US" altLang="ko-KR" sz="2400" dirty="0"/>
              <a:t>’ one </a:t>
            </a:r>
            <a:r>
              <a:rPr lang="en-US" altLang="ko-KR" sz="2400" dirty="0">
                <a:solidFill>
                  <a:srgbClr val="FF0000"/>
                </a:solidFill>
              </a:rPr>
              <a:t>String</a:t>
            </a:r>
            <a:r>
              <a:rPr lang="en-US" altLang="ko-KR" sz="2400" dirty="0"/>
              <a:t> onto the end of another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“Harry”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“Morgan”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name =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+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				#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HarryMorgan</a:t>
            </a:r>
            <a:endParaRPr lang="en-US" altLang="ko-KR" sz="2400" dirty="0"/>
          </a:p>
          <a:p>
            <a:pPr algn="just"/>
            <a:r>
              <a:rPr lang="en-US" altLang="ko-KR" sz="2400" dirty="0"/>
              <a:t>You wanted a </a:t>
            </a:r>
            <a:r>
              <a:rPr lang="en-US" altLang="ko-KR" sz="2400" dirty="0">
                <a:solidFill>
                  <a:srgbClr val="FF0000"/>
                </a:solidFill>
              </a:rPr>
              <a:t>space in between</a:t>
            </a:r>
            <a:r>
              <a:rPr lang="en-US" altLang="ko-KR" sz="2400" dirty="0"/>
              <a:t>?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 =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+ “ ” +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lname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		# Harry Morgan</a:t>
            </a:r>
            <a:endParaRPr lang="en-US" altLang="ko-KR" sz="2400" dirty="0"/>
          </a:p>
          <a:p>
            <a:pPr algn="just"/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concatenate a numeric </a:t>
            </a:r>
            <a:r>
              <a:rPr lang="en-US" altLang="ko-KR" sz="2400" dirty="0"/>
              <a:t>variable to a String: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 = “Agent”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n = 7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bond = a +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(n)		# Agent7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97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Concatenation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Displaying </a:t>
            </a:r>
            <a:r>
              <a:rPr lang="en-US" altLang="ko-KR" sz="2400" dirty="0">
                <a:solidFill>
                  <a:srgbClr val="FF0000"/>
                </a:solidFill>
              </a:rPr>
              <a:t>Strings and numeric </a:t>
            </a:r>
            <a:r>
              <a:rPr lang="en-US" altLang="ko-KR" sz="2400" dirty="0"/>
              <a:t>inside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print()</a:t>
            </a:r>
            <a:r>
              <a:rPr lang="en-US" altLang="ko-KR" sz="2400" dirty="0"/>
              <a:t>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total = 123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print(“The total is ”, total)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Repetition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You can also produce a string that is the result of </a:t>
            </a:r>
            <a:r>
              <a:rPr lang="en-US" altLang="ko-KR" sz="2400" dirty="0">
                <a:solidFill>
                  <a:srgbClr val="FF0000"/>
                </a:solidFill>
              </a:rPr>
              <a:t>repeating a string multiple times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Suppose you need to </a:t>
            </a:r>
            <a:r>
              <a:rPr lang="en-US" altLang="ko-KR" sz="2400" dirty="0">
                <a:solidFill>
                  <a:srgbClr val="FF0000"/>
                </a:solidFill>
              </a:rPr>
              <a:t>print a dashed </a:t>
            </a:r>
            <a:r>
              <a:rPr lang="en-US" altLang="ko-KR" sz="2400" dirty="0"/>
              <a:t>line.</a:t>
            </a:r>
          </a:p>
          <a:p>
            <a:pPr algn="just"/>
            <a:r>
              <a:rPr lang="en-US" altLang="ko-KR" sz="2400" dirty="0"/>
              <a:t>Instead of specifying a literal </a:t>
            </a:r>
            <a:r>
              <a:rPr lang="en-US" altLang="ko-KR" sz="2400" dirty="0">
                <a:solidFill>
                  <a:srgbClr val="FF0000"/>
                </a:solidFill>
              </a:rPr>
              <a:t>string with 50 dashes</a:t>
            </a:r>
            <a:r>
              <a:rPr lang="en-US" altLang="ko-KR" sz="2400" dirty="0"/>
              <a:t>, you can 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 </a:t>
            </a:r>
            <a:r>
              <a:rPr lang="en-US" altLang="ko-KR" sz="2400" dirty="0"/>
              <a:t>operator to create a string that is comprised of the string “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ko-KR" sz="2400" dirty="0"/>
              <a:t>” repeated 50 times.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dashes = “-” * 50</a:t>
            </a:r>
            <a:endParaRPr lang="en-US" altLang="ko-KR" sz="2400" dirty="0"/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FF0000"/>
                </a:solidFill>
              </a:rPr>
              <a:t>results in the string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“--------------------------------------------------”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6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Convert Numbers to Strings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ko-KR" sz="2400" dirty="0"/>
              <a:t>Use the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ko-KR" sz="2400" dirty="0"/>
              <a:t>function to </a:t>
            </a:r>
            <a:r>
              <a:rPr lang="en-US" altLang="ko-KR" sz="2400" dirty="0">
                <a:solidFill>
                  <a:srgbClr val="FF0000"/>
                </a:solidFill>
              </a:rPr>
              <a:t>convert between numbers and strings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Examples: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balance = 888.88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dollars = 888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balanceAsString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(balance)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dollarsAsString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(dollars)</a:t>
            </a:r>
            <a:endParaRPr lang="en-US" altLang="ko-KR" sz="2400" dirty="0"/>
          </a:p>
          <a:p>
            <a:pPr algn="just"/>
            <a:r>
              <a:rPr lang="en-US" altLang="ko-KR" sz="2400" dirty="0"/>
              <a:t>Conversely, to turn a </a:t>
            </a:r>
            <a:r>
              <a:rPr lang="en-US" altLang="ko-KR" sz="2400" dirty="0">
                <a:solidFill>
                  <a:srgbClr val="FF0000"/>
                </a:solidFill>
              </a:rPr>
              <a:t>string containing a number into a numerical value</a:t>
            </a:r>
            <a:r>
              <a:rPr lang="en-US" altLang="ko-KR" sz="2400" dirty="0"/>
              <a:t>, 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int()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float() </a:t>
            </a:r>
            <a:r>
              <a:rPr lang="en-US" altLang="ko-KR" sz="2400" dirty="0"/>
              <a:t>functions: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id = int(“1729”)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price = float(“17.29”)</a:t>
            </a:r>
            <a:endParaRPr lang="en-US" altLang="ko-KR" sz="2400" dirty="0"/>
          </a:p>
          <a:p>
            <a:pPr algn="just"/>
            <a:r>
              <a:rPr lang="en-US" altLang="ko-KR" sz="2400" dirty="0"/>
              <a:t>The conversion is </a:t>
            </a:r>
            <a:r>
              <a:rPr lang="en-US" altLang="ko-KR" sz="2400" dirty="0">
                <a:solidFill>
                  <a:srgbClr val="FF0000"/>
                </a:solidFill>
              </a:rPr>
              <a:t>important when </a:t>
            </a:r>
            <a:r>
              <a:rPr lang="en-US" altLang="ko-KR" sz="2400" dirty="0"/>
              <a:t>the strings </a:t>
            </a:r>
            <a:r>
              <a:rPr lang="en-US" altLang="ko-KR" sz="2400" dirty="0">
                <a:solidFill>
                  <a:srgbClr val="FF0000"/>
                </a:solidFill>
              </a:rPr>
              <a:t>come from user input</a:t>
            </a:r>
            <a:r>
              <a:rPr lang="en-US" altLang="ko-KR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73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 and Characters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Strings</a:t>
            </a:r>
            <a:r>
              <a:rPr lang="en-US" altLang="ko-KR" sz="2400" dirty="0"/>
              <a:t> are </a:t>
            </a:r>
            <a:r>
              <a:rPr lang="en-US" altLang="ko-KR" sz="2400" dirty="0">
                <a:solidFill>
                  <a:srgbClr val="FF0000"/>
                </a:solidFill>
              </a:rPr>
              <a:t>sequences</a:t>
            </a:r>
            <a:r>
              <a:rPr lang="en-US" altLang="ko-KR" sz="2400" dirty="0"/>
              <a:t> of </a:t>
            </a:r>
            <a:r>
              <a:rPr lang="en-US" altLang="ko-KR" sz="2400" dirty="0">
                <a:solidFill>
                  <a:srgbClr val="FF0000"/>
                </a:solidFill>
              </a:rPr>
              <a:t>characters</a:t>
            </a:r>
          </a:p>
          <a:p>
            <a:pPr lvl="1" algn="just"/>
            <a:r>
              <a:rPr lang="en-US" altLang="ko-KR" sz="2200" b="1" u="sng" dirty="0"/>
              <a:t>Unicode characters</a:t>
            </a:r>
            <a:r>
              <a:rPr lang="en-US" altLang="ko-KR" sz="2200" dirty="0"/>
              <a:t> to be exact</a:t>
            </a:r>
          </a:p>
          <a:p>
            <a:pPr lvl="1" algn="just"/>
            <a:r>
              <a:rPr lang="en-US" altLang="ko-KR" sz="2200" dirty="0"/>
              <a:t>Characters have </a:t>
            </a:r>
            <a:r>
              <a:rPr lang="en-US" altLang="ko-KR" sz="2200" dirty="0">
                <a:solidFill>
                  <a:srgbClr val="FF0000"/>
                </a:solidFill>
              </a:rPr>
              <a:t>numeric values</a:t>
            </a:r>
          </a:p>
          <a:p>
            <a:pPr lvl="2" algn="just"/>
            <a:r>
              <a:rPr lang="en-US" altLang="ko-KR" sz="2000" dirty="0"/>
              <a:t>See the </a:t>
            </a:r>
            <a:r>
              <a:rPr lang="en-US" altLang="ko-KR" sz="2000" dirty="0">
                <a:solidFill>
                  <a:srgbClr val="FF0000"/>
                </a:solidFill>
              </a:rPr>
              <a:t>ASCII code </a:t>
            </a:r>
            <a:r>
              <a:rPr lang="en-US" altLang="ko-KR" sz="2000" dirty="0"/>
              <a:t>chart</a:t>
            </a:r>
          </a:p>
          <a:p>
            <a:pPr lvl="2" algn="just"/>
            <a:r>
              <a:rPr lang="en-US" altLang="ko-KR" sz="2000" dirty="0"/>
              <a:t>For example, the letter ‘</a:t>
            </a:r>
            <a:r>
              <a:rPr lang="en-US" altLang="ko-KR" sz="2000" dirty="0">
                <a:solidFill>
                  <a:srgbClr val="FF0000"/>
                </a:solidFill>
              </a:rPr>
              <a:t>H</a:t>
            </a:r>
            <a:r>
              <a:rPr lang="en-US" altLang="ko-KR" sz="2000" dirty="0"/>
              <a:t>’ has a value of </a:t>
            </a:r>
            <a:r>
              <a:rPr lang="en-US" altLang="ko-KR" sz="2000" dirty="0">
                <a:solidFill>
                  <a:srgbClr val="FF0000"/>
                </a:solidFill>
              </a:rPr>
              <a:t>72 if it were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Picture 1" descr="bjol_02_sum0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63" y="2509684"/>
            <a:ext cx="218777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8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Copying a Character from a String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2400" dirty="0"/>
              <a:t>Each </a:t>
            </a:r>
            <a:r>
              <a:rPr lang="en-US" altLang="ko-KR" sz="2400" dirty="0">
                <a:solidFill>
                  <a:srgbClr val="FF0000"/>
                </a:solidFill>
              </a:rPr>
              <a:t>char inside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FF0000"/>
                </a:solidFill>
              </a:rPr>
              <a:t>String</a:t>
            </a:r>
            <a:r>
              <a:rPr lang="en-US" altLang="ko-KR" sz="2400" dirty="0"/>
              <a:t> has an </a:t>
            </a:r>
            <a:r>
              <a:rPr lang="en-US" altLang="ko-KR" sz="2400" dirty="0">
                <a:solidFill>
                  <a:srgbClr val="FF0000"/>
                </a:solidFill>
              </a:rPr>
              <a:t>index number</a:t>
            </a:r>
            <a:r>
              <a:rPr lang="en-US" altLang="ko-KR" sz="2400" dirty="0"/>
              <a:t>:</a:t>
            </a:r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first char is index zero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ko-KR" sz="2400" dirty="0"/>
              <a:t>)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[] </a:t>
            </a:r>
            <a:r>
              <a:rPr lang="en-US" altLang="ko-KR" sz="2400" dirty="0">
                <a:solidFill>
                  <a:srgbClr val="FF0000"/>
                </a:solidFill>
              </a:rPr>
              <a:t>operator returns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FF0000"/>
                </a:solidFill>
              </a:rPr>
              <a:t>char</a:t>
            </a:r>
            <a:r>
              <a:rPr lang="en-US" altLang="ko-KR" sz="2400" dirty="0"/>
              <a:t> at a </a:t>
            </a:r>
            <a:r>
              <a:rPr lang="en-US" altLang="ko-KR" sz="2400" dirty="0">
                <a:solidFill>
                  <a:srgbClr val="FF0000"/>
                </a:solidFill>
              </a:rPr>
              <a:t>given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index</a:t>
            </a:r>
            <a:r>
              <a:rPr lang="en-US" altLang="ko-KR" sz="2400" dirty="0"/>
              <a:t> inside a String: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 = “Harry”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start = name[0]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last = name[4]</a:t>
            </a:r>
            <a:endParaRPr lang="en-US" altLang="ko-KR" sz="2400" dirty="0"/>
          </a:p>
          <a:p>
            <a:pPr algn="just"/>
            <a:endParaRPr lang="en-US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56</a:t>
            </a:fld>
            <a:endParaRPr lang="ko-KR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3061"/>
              </p:ext>
            </p:extLst>
          </p:nvPr>
        </p:nvGraphicFramePr>
        <p:xfrm>
          <a:off x="673510" y="2957052"/>
          <a:ext cx="6705600" cy="9144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35E01"/>
                        </a:buClr>
                        <a:buSzPct val="10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60290"/>
              </p:ext>
            </p:extLst>
          </p:nvPr>
        </p:nvGraphicFramePr>
        <p:xfrm>
          <a:off x="4308987" y="5469193"/>
          <a:ext cx="3048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451123" y="5810865"/>
            <a:ext cx="943896" cy="221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259396" y="6032089"/>
            <a:ext cx="3613352" cy="238433"/>
          </a:xfrm>
          <a:prstGeom prst="bentConnector3">
            <a:avLst>
              <a:gd name="adj1" fmla="val -2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35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Operations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820" y="2353257"/>
            <a:ext cx="9220166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136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2400" dirty="0"/>
              <a:t>In a computer programming, </a:t>
            </a:r>
          </a:p>
          <a:p>
            <a:pPr lvl="1" algn="just"/>
            <a:r>
              <a:rPr lang="en-US" altLang="ko-KR" sz="2200" dirty="0"/>
              <a:t>An </a:t>
            </a:r>
            <a:r>
              <a:rPr lang="en-US" altLang="ko-KR" sz="2200" b="1" dirty="0"/>
              <a:t>object</a:t>
            </a:r>
            <a:r>
              <a:rPr lang="en-US" altLang="ko-KR" sz="2200" dirty="0"/>
              <a:t> is a </a:t>
            </a:r>
            <a:r>
              <a:rPr lang="en-US" altLang="ko-KR" sz="2200" dirty="0">
                <a:solidFill>
                  <a:srgbClr val="FF0000"/>
                </a:solidFill>
              </a:rPr>
              <a:t>software entity</a:t>
            </a:r>
            <a:r>
              <a:rPr lang="en-US" altLang="ko-KR" sz="2200" dirty="0"/>
              <a:t> that </a:t>
            </a:r>
            <a:r>
              <a:rPr lang="en-US" altLang="ko-KR" sz="2200" dirty="0">
                <a:solidFill>
                  <a:srgbClr val="FF0000"/>
                </a:solidFill>
              </a:rPr>
              <a:t>represents</a:t>
            </a:r>
            <a:r>
              <a:rPr lang="en-US" altLang="ko-KR" sz="2200" dirty="0"/>
              <a:t> a </a:t>
            </a:r>
            <a:r>
              <a:rPr lang="en-US" altLang="ko-KR" sz="2200" dirty="0">
                <a:solidFill>
                  <a:srgbClr val="FF0000"/>
                </a:solidFill>
              </a:rPr>
              <a:t>value</a:t>
            </a:r>
            <a:r>
              <a:rPr lang="en-US" altLang="ko-KR" sz="2200" dirty="0"/>
              <a:t> with certain behavior.</a:t>
            </a:r>
          </a:p>
          <a:p>
            <a:pPr lvl="1" algn="just"/>
            <a:r>
              <a:rPr lang="en-US" altLang="ko-KR" sz="2200" dirty="0"/>
              <a:t>The </a:t>
            </a:r>
            <a:r>
              <a:rPr lang="en-US" altLang="ko-KR" sz="2200" dirty="0">
                <a:solidFill>
                  <a:srgbClr val="FF0000"/>
                </a:solidFill>
              </a:rPr>
              <a:t>value can be</a:t>
            </a:r>
            <a:r>
              <a:rPr lang="en-US" altLang="ko-KR" sz="2200" dirty="0"/>
              <a:t> simple, such as </a:t>
            </a:r>
            <a:r>
              <a:rPr lang="en-US" altLang="ko-KR" sz="2200" dirty="0">
                <a:solidFill>
                  <a:srgbClr val="FF0000"/>
                </a:solidFill>
              </a:rPr>
              <a:t>string</a:t>
            </a:r>
            <a:r>
              <a:rPr lang="en-US" altLang="ko-KR" sz="2200" dirty="0"/>
              <a:t>, or complex, like a </a:t>
            </a:r>
            <a:r>
              <a:rPr lang="en-US" altLang="ko-KR" sz="2200" dirty="0">
                <a:solidFill>
                  <a:srgbClr val="FF0000"/>
                </a:solidFill>
              </a:rPr>
              <a:t>graphical window</a:t>
            </a:r>
            <a:r>
              <a:rPr lang="en-US" altLang="ko-KR" sz="2200" dirty="0"/>
              <a:t> or </a:t>
            </a:r>
            <a:r>
              <a:rPr lang="en-US" altLang="ko-KR" sz="2200" dirty="0">
                <a:solidFill>
                  <a:srgbClr val="FF0000"/>
                </a:solidFill>
              </a:rPr>
              <a:t>data file</a:t>
            </a:r>
            <a:r>
              <a:rPr lang="en-US" altLang="ko-KR" sz="2200" dirty="0"/>
              <a:t>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behavior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of</a:t>
            </a:r>
            <a:r>
              <a:rPr lang="en-US" altLang="ko-KR" sz="2400" dirty="0"/>
              <a:t> an </a:t>
            </a:r>
            <a:r>
              <a:rPr lang="en-US" altLang="ko-KR" sz="2400" dirty="0">
                <a:solidFill>
                  <a:srgbClr val="FF0000"/>
                </a:solidFill>
              </a:rPr>
              <a:t>object</a:t>
            </a:r>
            <a:r>
              <a:rPr lang="en-US" altLang="ko-KR" sz="2400" dirty="0"/>
              <a:t> is given through its </a:t>
            </a:r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But unlike a </a:t>
            </a:r>
            <a:r>
              <a:rPr lang="en-US" altLang="ko-KR" sz="2400" dirty="0">
                <a:solidFill>
                  <a:srgbClr val="FF0000"/>
                </a:solidFill>
              </a:rPr>
              <a:t>function</a:t>
            </a:r>
            <a:r>
              <a:rPr lang="en-US" altLang="ko-KR" sz="2400" dirty="0"/>
              <a:t>, which is a </a:t>
            </a:r>
            <a:r>
              <a:rPr lang="en-US" altLang="ko-KR" sz="2400" dirty="0">
                <a:solidFill>
                  <a:srgbClr val="FF0000"/>
                </a:solidFill>
              </a:rPr>
              <a:t>standalone operation</a:t>
            </a:r>
            <a:r>
              <a:rPr lang="en-US" altLang="ko-KR" sz="2400" dirty="0"/>
              <a:t>, a </a:t>
            </a:r>
            <a:r>
              <a:rPr lang="en-US" altLang="ko-KR" sz="2400" dirty="0">
                <a:solidFill>
                  <a:srgbClr val="FF0000"/>
                </a:solidFill>
              </a:rPr>
              <a:t>method</a:t>
            </a:r>
            <a:r>
              <a:rPr lang="en-US" altLang="ko-KR" sz="2400" dirty="0"/>
              <a:t> can only be </a:t>
            </a:r>
            <a:r>
              <a:rPr lang="en-US" altLang="ko-KR" sz="2400" dirty="0">
                <a:solidFill>
                  <a:srgbClr val="FF0000"/>
                </a:solidFill>
              </a:rPr>
              <a:t>applied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to</a:t>
            </a:r>
            <a:r>
              <a:rPr lang="en-US" altLang="ko-KR" sz="2400" dirty="0"/>
              <a:t> an </a:t>
            </a:r>
            <a:r>
              <a:rPr lang="en-US" altLang="ko-KR" sz="2400" dirty="0">
                <a:solidFill>
                  <a:srgbClr val="FF0000"/>
                </a:solidFill>
              </a:rPr>
              <a:t>object</a:t>
            </a:r>
            <a:r>
              <a:rPr lang="en-US" altLang="ko-KR" sz="2400" dirty="0"/>
              <a:t> of the type for which it was defined. </a:t>
            </a:r>
          </a:p>
          <a:p>
            <a:pPr lvl="1" algn="just"/>
            <a:r>
              <a:rPr lang="en-US" altLang="ko-KR" sz="2200" dirty="0"/>
              <a:t>For example, you can apply the 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upper() </a:t>
            </a:r>
            <a:r>
              <a:rPr lang="en-US" altLang="ko-KR" sz="2200" dirty="0"/>
              <a:t>method to any string,</a:t>
            </a:r>
          </a:p>
          <a:p>
            <a:pPr marL="0" indent="0" algn="just">
              <a:buNone/>
            </a:pPr>
            <a:r>
              <a:rPr lang="en-US" altLang="ko-KR" sz="2200" dirty="0"/>
              <a:t>	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 = “John Smith”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# Sets the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uppercaseName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“JOHN SMITH”</a:t>
            </a:r>
          </a:p>
          <a:p>
            <a:pPr marL="0" indent="0" algn="just">
              <a:buNone/>
            </a:pP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uppercaseName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name.upper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6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Useful String Methods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" y="2487214"/>
            <a:ext cx="1125543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8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GB" altLang="ko-KR" sz="2400" dirty="0"/>
              <a:t>Computer programs hold </a:t>
            </a:r>
            <a:r>
              <a:rPr lang="en-GB" altLang="ko-KR" sz="2400" dirty="0">
                <a:solidFill>
                  <a:srgbClr val="FF0000"/>
                </a:solidFill>
              </a:rPr>
              <a:t>temporary values </a:t>
            </a:r>
            <a:r>
              <a:rPr lang="en-GB" altLang="ko-KR" sz="2400" dirty="0"/>
              <a:t>in the </a:t>
            </a:r>
            <a:r>
              <a:rPr lang="en-GB" altLang="ko-KR" sz="2400" dirty="0">
                <a:solidFill>
                  <a:srgbClr val="FF0000"/>
                </a:solidFill>
              </a:rPr>
              <a:t>named storage </a:t>
            </a:r>
            <a:r>
              <a:rPr lang="en-GB" altLang="ko-KR" sz="2400" dirty="0"/>
              <a:t>locations</a:t>
            </a:r>
            <a:r>
              <a:rPr lang="en-US" altLang="ko-KR" sz="2400" dirty="0"/>
              <a:t> </a:t>
            </a:r>
          </a:p>
          <a:p>
            <a:pPr lvl="1" algn="just"/>
            <a:r>
              <a:rPr lang="en-US" altLang="ko-KR" sz="2200" dirty="0"/>
              <a:t>name for easy access</a:t>
            </a:r>
          </a:p>
          <a:p>
            <a:pPr algn="just"/>
            <a:r>
              <a:rPr lang="en-US" altLang="ko-KR" sz="2400" dirty="0"/>
              <a:t>There are many </a:t>
            </a:r>
            <a:r>
              <a:rPr lang="en-US" altLang="ko-KR" sz="2400" dirty="0">
                <a:solidFill>
                  <a:srgbClr val="FF0000"/>
                </a:solidFill>
              </a:rPr>
              <a:t>different</a:t>
            </a:r>
            <a:r>
              <a:rPr lang="en-US" altLang="ko-KR" sz="2400" dirty="0"/>
              <a:t> types of </a:t>
            </a:r>
            <a:r>
              <a:rPr lang="en-US" altLang="ko-KR" sz="2400" u="sng" dirty="0">
                <a:solidFill>
                  <a:srgbClr val="FF0000"/>
                </a:solidFill>
              </a:rPr>
              <a:t>storage</a:t>
            </a:r>
            <a:r>
              <a:rPr lang="en-US" altLang="ko-KR" sz="2400" dirty="0"/>
              <a:t> to hold </a:t>
            </a:r>
            <a:r>
              <a:rPr lang="en-US" altLang="ko-KR" sz="2400" dirty="0">
                <a:solidFill>
                  <a:srgbClr val="FF0000"/>
                </a:solidFill>
              </a:rPr>
              <a:t>different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things</a:t>
            </a:r>
          </a:p>
          <a:p>
            <a:pPr algn="just"/>
            <a:r>
              <a:rPr lang="en-US" altLang="ko-KR" sz="2400" dirty="0"/>
              <a:t>You ‘</a:t>
            </a:r>
            <a:r>
              <a:rPr lang="en-US" altLang="ko-KR" sz="2400" dirty="0">
                <a:solidFill>
                  <a:srgbClr val="FF0000"/>
                </a:solidFill>
              </a:rPr>
              <a:t>define</a:t>
            </a:r>
            <a:r>
              <a:rPr lang="en-US" altLang="ko-KR" sz="2400" dirty="0"/>
              <a:t>’ a </a:t>
            </a:r>
            <a:r>
              <a:rPr lang="en-US" altLang="ko-KR" sz="2400" dirty="0">
                <a:solidFill>
                  <a:srgbClr val="FF0000"/>
                </a:solidFill>
              </a:rPr>
              <a:t>variable</a:t>
            </a:r>
            <a:r>
              <a:rPr lang="en-US" altLang="ko-KR" sz="2400" dirty="0"/>
              <a:t> by </a:t>
            </a:r>
            <a:r>
              <a:rPr lang="en-US" altLang="ko-KR" sz="2400" dirty="0">
                <a:solidFill>
                  <a:srgbClr val="FF0000"/>
                </a:solidFill>
              </a:rPr>
              <a:t>telling</a:t>
            </a:r>
            <a:r>
              <a:rPr lang="en-US" altLang="ko-KR" sz="2400" dirty="0"/>
              <a:t> the </a:t>
            </a:r>
            <a:r>
              <a:rPr lang="en-US" altLang="ko-KR" sz="2400" dirty="0">
                <a:solidFill>
                  <a:srgbClr val="FF0000"/>
                </a:solidFill>
              </a:rPr>
              <a:t>compiler</a:t>
            </a:r>
            <a:r>
              <a:rPr lang="en-US" altLang="ko-KR" sz="2400" dirty="0"/>
              <a:t>:</a:t>
            </a:r>
          </a:p>
          <a:p>
            <a:pPr lvl="1" algn="just"/>
            <a:r>
              <a:rPr lang="en-US" altLang="ko-KR" sz="2200" dirty="0"/>
              <a:t>What </a:t>
            </a:r>
            <a:r>
              <a:rPr lang="en-US" altLang="ko-KR" sz="2200" dirty="0">
                <a:solidFill>
                  <a:srgbClr val="FF0000"/>
                </a:solidFill>
              </a:rPr>
              <a:t>name</a:t>
            </a:r>
            <a:r>
              <a:rPr lang="en-US" altLang="ko-KR" sz="2200" dirty="0"/>
              <a:t> you will use to refer it?</a:t>
            </a:r>
          </a:p>
          <a:p>
            <a:pPr lvl="1" algn="just"/>
            <a:r>
              <a:rPr lang="en-US" altLang="ko-KR" sz="2200" dirty="0"/>
              <a:t>What is the </a:t>
            </a:r>
            <a:r>
              <a:rPr lang="en-US" altLang="ko-KR" sz="2200" dirty="0">
                <a:solidFill>
                  <a:srgbClr val="FF0000"/>
                </a:solidFill>
              </a:rPr>
              <a:t>initial value </a:t>
            </a:r>
            <a:r>
              <a:rPr lang="en-US" altLang="ko-KR" sz="2200" dirty="0"/>
              <a:t>to be stored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7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Escape Sequences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2400" dirty="0"/>
              <a:t>How would you </a:t>
            </a:r>
            <a:r>
              <a:rPr lang="en-US" altLang="ko-KR" sz="2400" dirty="0">
                <a:solidFill>
                  <a:srgbClr val="FF0000"/>
                </a:solidFill>
              </a:rPr>
              <a:t>print a double quote</a:t>
            </a:r>
            <a:r>
              <a:rPr lang="en-US" altLang="ko-KR" sz="2400" dirty="0"/>
              <a:t>?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print(“He said \“Hello\””)		# use \”</a:t>
            </a:r>
            <a:endParaRPr lang="en-US" altLang="ko-KR" sz="24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/>
              <a:t>Then, how do you </a:t>
            </a:r>
            <a:r>
              <a:rPr lang="en-US" altLang="ko-KR" sz="2400" dirty="0">
                <a:solidFill>
                  <a:srgbClr val="FF0000"/>
                </a:solidFill>
              </a:rPr>
              <a:t>print a backslash</a:t>
            </a:r>
            <a:r>
              <a:rPr lang="en-US" altLang="ko-KR" sz="2400" dirty="0"/>
              <a:t>?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System.out.print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(“c:\\Temp\\Secret.txt”)</a:t>
            </a:r>
          </a:p>
          <a:p>
            <a:pPr marL="0" indent="0" algn="just">
              <a:buNone/>
            </a:pPr>
            <a:endParaRPr lang="en-US" altLang="ko-KR" sz="2400" dirty="0"/>
          </a:p>
          <a:p>
            <a:pPr algn="just"/>
            <a:r>
              <a:rPr lang="en-US" altLang="ko-KR" sz="2400" dirty="0"/>
              <a:t>Special characters inside a Strings</a:t>
            </a:r>
          </a:p>
          <a:p>
            <a:pPr lvl="1" algn="just"/>
            <a:r>
              <a:rPr lang="en-US" altLang="ko-KR" sz="2200" dirty="0"/>
              <a:t>Output a </a:t>
            </a:r>
            <a:r>
              <a:rPr lang="en-US" altLang="ko-KR" sz="2200" dirty="0">
                <a:solidFill>
                  <a:srgbClr val="FF0000"/>
                </a:solidFill>
              </a:rPr>
              <a:t>newline</a:t>
            </a:r>
            <a:r>
              <a:rPr lang="en-US" altLang="ko-KR" sz="2200" dirty="0"/>
              <a:t> with a ‘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\n</a:t>
            </a:r>
            <a:r>
              <a:rPr lang="en-US" altLang="ko-KR" sz="2200" dirty="0"/>
              <a:t>’</a:t>
            </a:r>
          </a:p>
          <a:p>
            <a:pPr marL="457200" lvl="1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Print(“*\n**\n***\n”)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016907" y="5294671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nsolas" pitchFamily="49" charset="0"/>
                <a:cs typeface="Arial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nsolas" pitchFamily="49" charset="0"/>
                <a:cs typeface="Arial" charset="0"/>
              </a:rPr>
              <a:t>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nsolas" pitchFamily="49" charset="0"/>
                <a:cs typeface="Arial" charset="0"/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1532488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3ED-163A-694E-9FE8-BE81BA2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In/out-put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34B-7002-3A4D-BFD5-2CA80CC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33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You can </a:t>
            </a:r>
            <a:r>
              <a:rPr lang="en-US" altLang="ko-KR" sz="2400" dirty="0">
                <a:solidFill>
                  <a:srgbClr val="FF0000"/>
                </a:solidFill>
              </a:rPr>
              <a:t>read a String </a:t>
            </a:r>
            <a:r>
              <a:rPr lang="en-US" altLang="ko-KR" sz="2400" dirty="0"/>
              <a:t>from the console </a:t>
            </a:r>
            <a:r>
              <a:rPr lang="en-US" altLang="ko-KR" sz="2400" dirty="0">
                <a:solidFill>
                  <a:srgbClr val="FF0000"/>
                </a:solidFill>
              </a:rPr>
              <a:t>with </a:t>
            </a:r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input() </a:t>
            </a:r>
            <a:r>
              <a:rPr lang="en-US" altLang="ko-KR" sz="2400" dirty="0">
                <a:solidFill>
                  <a:srgbClr val="FF0000"/>
                </a:solidFill>
              </a:rPr>
              <a:t>function</a:t>
            </a:r>
            <a:r>
              <a:rPr lang="en-US" altLang="ko-KR" sz="2400" dirty="0"/>
              <a:t>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name = input(“Please enter your name”)</a:t>
            </a:r>
            <a:endParaRPr lang="en-US" altLang="ko-KR" sz="2400" dirty="0"/>
          </a:p>
          <a:p>
            <a:pPr algn="just"/>
            <a:r>
              <a:rPr lang="en-US" altLang="ko-KR" sz="2400" dirty="0"/>
              <a:t>Converting a </a:t>
            </a:r>
            <a:r>
              <a:rPr lang="en-US" altLang="ko-KR" sz="2400" dirty="0">
                <a:solidFill>
                  <a:srgbClr val="FF0000"/>
                </a:solidFill>
              </a:rPr>
              <a:t>String variable to a number </a:t>
            </a:r>
            <a:r>
              <a:rPr lang="en-US" altLang="ko-KR" sz="2400" dirty="0"/>
              <a:t>can be used if numeric is needed</a:t>
            </a:r>
          </a:p>
          <a:p>
            <a:pPr lvl="1" algn="just"/>
            <a:r>
              <a:rPr lang="en-US" altLang="ko-KR" sz="2000" dirty="0"/>
              <a:t>(rather than string input)</a:t>
            </a:r>
            <a:endParaRPr lang="en-US" altLang="ko-KR" sz="2200" dirty="0"/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age = int(input(“Please enter age: ”))</a:t>
            </a:r>
            <a:endParaRPr lang="en-US" altLang="ko-KR" sz="2400" dirty="0"/>
          </a:p>
          <a:p>
            <a:pPr lvl="1" algn="just"/>
            <a:r>
              <a:rPr lang="en-US" altLang="ko-KR" sz="2200" dirty="0"/>
              <a:t>The above is </a:t>
            </a:r>
            <a:r>
              <a:rPr lang="en-US" altLang="ko-KR" sz="2200" dirty="0">
                <a:solidFill>
                  <a:srgbClr val="FF0000"/>
                </a:solidFill>
              </a:rPr>
              <a:t>equivalent</a:t>
            </a:r>
            <a:r>
              <a:rPr lang="en-US" altLang="ko-KR" sz="2200" dirty="0"/>
              <a:t> to doing it </a:t>
            </a:r>
            <a:r>
              <a:rPr lang="en-US" altLang="ko-KR" sz="2200" dirty="0">
                <a:solidFill>
                  <a:srgbClr val="FF0000"/>
                </a:solidFill>
              </a:rPr>
              <a:t>two steps </a:t>
            </a:r>
          </a:p>
          <a:p>
            <a:pPr lvl="2" algn="just"/>
            <a:r>
              <a:rPr lang="en-US" altLang="ko-KR" sz="2000" dirty="0"/>
              <a:t>(getting input and then converting it to a number):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aString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input(“Please enter age: ”)		# String input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age = int(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aString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									# converted to int</a:t>
            </a:r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19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Formatted Output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Outputting</a:t>
            </a:r>
            <a:r>
              <a:rPr lang="en-US" altLang="ko-KR" sz="2400" dirty="0"/>
              <a:t> floating point values can </a:t>
            </a:r>
            <a:r>
              <a:rPr lang="en-US" altLang="ko-KR" sz="2400" dirty="0">
                <a:solidFill>
                  <a:srgbClr val="FF0000"/>
                </a:solidFill>
              </a:rPr>
              <a:t>look strange</a:t>
            </a:r>
            <a:r>
              <a:rPr lang="en-US" altLang="ko-KR" sz="2400" dirty="0"/>
              <a:t>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Price per liter: 1.21997</a:t>
            </a:r>
            <a:endParaRPr lang="en-US" altLang="ko-KR" sz="2400" dirty="0"/>
          </a:p>
          <a:p>
            <a:pPr algn="just"/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control the output appearance</a:t>
            </a:r>
            <a:r>
              <a:rPr lang="en-US" altLang="ko-KR" sz="2400" dirty="0"/>
              <a:t> of numeric variables, use formatted output tools such as:</a:t>
            </a:r>
          </a:p>
          <a:p>
            <a:pPr marL="0" indent="0" algn="just">
              <a:buNone/>
            </a:pPr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print(“Price per liter %.2f” %(price))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Price per liter: 1.22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print(“Price per liter %10.2f %(price))</a:t>
            </a:r>
          </a:p>
          <a:p>
            <a:pPr marL="0" indent="0" algn="just">
              <a:buNone/>
            </a:pP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Price per liter:              1.22</a:t>
            </a:r>
            <a:endParaRPr lang="en-US" altLang="ko-KR" sz="2400" dirty="0"/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%10.2f </a:t>
            </a:r>
            <a:r>
              <a:rPr lang="en-US" altLang="ko-KR" sz="2400" dirty="0"/>
              <a:t>is called a </a:t>
            </a:r>
            <a:r>
              <a:rPr lang="en-US" altLang="ko-KR" sz="2400" dirty="0">
                <a:solidFill>
                  <a:srgbClr val="FF0000"/>
                </a:solidFill>
              </a:rPr>
              <a:t>format specifier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26" y="4305300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 rot="5400000">
            <a:off x="9435280" y="3777108"/>
            <a:ext cx="685800" cy="373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Right Brace 6"/>
          <p:cNvSpPr/>
          <p:nvPr/>
        </p:nvSpPr>
        <p:spPr>
          <a:xfrm rot="5400000">
            <a:off x="11141842" y="4507988"/>
            <a:ext cx="28575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9101905" y="5928927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  <a:cs typeface="Arial" charset="0"/>
              </a:rPr>
              <a:t>10 spaces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0679085" y="493557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33CC"/>
                </a:solidFill>
                <a:cs typeface="Arial" charset="0"/>
              </a:rPr>
              <a:t>2 spaces</a:t>
            </a:r>
          </a:p>
        </p:txBody>
      </p:sp>
    </p:spTree>
    <p:extLst>
      <p:ext uri="{BB962C8B-B14F-4D97-AF65-F5344CB8AC3E}">
        <p14:creationId xmlns:p14="http://schemas.microsoft.com/office/powerpoint/2010/main" val="2832292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Syntax: Formatting Strings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0163" y="2452144"/>
            <a:ext cx="10561322" cy="4023360"/>
          </a:xfrm>
        </p:spPr>
      </p:pic>
    </p:spTree>
    <p:extLst>
      <p:ext uri="{BB962C8B-B14F-4D97-AF65-F5344CB8AC3E}">
        <p14:creationId xmlns:p14="http://schemas.microsoft.com/office/powerpoint/2010/main" val="4003381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Flag Examples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000" dirty="0">
                <a:solidFill>
                  <a:srgbClr val="FF0000"/>
                </a:solidFill>
              </a:rPr>
              <a:t>Left justify </a:t>
            </a:r>
            <a:r>
              <a:rPr lang="en-US" altLang="ko-KR" sz="2000" dirty="0"/>
              <a:t>a String:</a:t>
            </a:r>
          </a:p>
          <a:p>
            <a:pPr marL="0" indent="0" algn="just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print(“%-10s” %(“Total:”))</a:t>
            </a:r>
          </a:p>
          <a:p>
            <a:pPr algn="just"/>
            <a:r>
              <a:rPr lang="en-US" altLang="ko-KR" sz="2000" dirty="0">
                <a:solidFill>
                  <a:srgbClr val="FF0000"/>
                </a:solidFill>
              </a:rPr>
              <a:t>Right justify </a:t>
            </a:r>
            <a:r>
              <a:rPr lang="en-US" altLang="ko-KR" sz="2000" dirty="0"/>
              <a:t>a number with two decimal places</a:t>
            </a:r>
          </a:p>
          <a:p>
            <a:pPr marL="0" indent="0" algn="just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print(“%10.2f” %(price))</a:t>
            </a:r>
          </a:p>
          <a:p>
            <a:pPr algn="just"/>
            <a:r>
              <a:rPr lang="en-US" altLang="ko-KR" sz="2000" dirty="0"/>
              <a:t>And you can print </a:t>
            </a:r>
            <a:r>
              <a:rPr lang="en-US" altLang="ko-KR" sz="2000" dirty="0">
                <a:solidFill>
                  <a:srgbClr val="FF0000"/>
                </a:solidFill>
              </a:rPr>
              <a:t>multiple values</a:t>
            </a:r>
          </a:p>
          <a:p>
            <a:pPr marL="0" indent="0" algn="just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print(“%-10s%10.2f” %(“Total: ”, price))</a:t>
            </a:r>
            <a:endParaRPr lang="en-US" altLang="ko-K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6912077" y="2417762"/>
            <a:ext cx="311837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6912077" y="3511601"/>
            <a:ext cx="311837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17" y="5339068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92" y="5339068"/>
            <a:ext cx="615879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589" y="5339068"/>
            <a:ext cx="15049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276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10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79" y="1689573"/>
            <a:ext cx="8062621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627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Specifier Examples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9003" y="1799304"/>
            <a:ext cx="7427938" cy="4754880"/>
          </a:xfrm>
        </p:spPr>
      </p:pic>
    </p:spTree>
    <p:extLst>
      <p:ext uri="{BB962C8B-B14F-4D97-AF65-F5344CB8AC3E}">
        <p14:creationId xmlns:p14="http://schemas.microsoft.com/office/powerpoint/2010/main" val="18864516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8A0-E850-4242-8BC6-ACD427C9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br>
              <a:rPr lang="en-US" dirty="0"/>
            </a:br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427B-2FDB-3442-9D32-A1460E114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51AC1-C99E-EC4C-8954-8A9EBE3E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3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EFAA9D-470D-EA47-90F9-4C7EA5C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class 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4962-13AC-B84A-9246-F37B365D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5E59-DEE1-4B4B-9A89-8F8A0630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9DF07-E1BA-9B4F-BFDC-00CE8F60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752345"/>
            <a:ext cx="6738347" cy="51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Definition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0000"/>
                </a:solidFill>
              </a:rPr>
              <a:t>define</a:t>
            </a:r>
            <a:r>
              <a:rPr lang="en-US" altLang="ko-KR" sz="2400" dirty="0"/>
              <a:t> a variable, you </a:t>
            </a:r>
            <a:r>
              <a:rPr lang="en-US" altLang="ko-KR" sz="2400" b="1" u="sng" dirty="0">
                <a:solidFill>
                  <a:srgbClr val="FF0000"/>
                </a:solidFill>
              </a:rPr>
              <a:t>must</a:t>
            </a:r>
            <a:r>
              <a:rPr lang="en-US" altLang="ko-KR" sz="2400" dirty="0"/>
              <a:t> specify an </a:t>
            </a:r>
            <a:r>
              <a:rPr lang="en-US" altLang="ko-KR" sz="2400" dirty="0">
                <a:solidFill>
                  <a:srgbClr val="FF0000"/>
                </a:solidFill>
              </a:rPr>
              <a:t>initial value</a:t>
            </a:r>
            <a:r>
              <a:rPr lang="en-US" altLang="ko-KR" sz="2400" dirty="0"/>
              <a:t> (original).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6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17459" r="3076" b="4697"/>
          <a:stretch>
            <a:fillRect/>
          </a:stretch>
        </p:blipFill>
        <p:spPr bwMode="auto">
          <a:xfrm>
            <a:off x="791496" y="2976716"/>
            <a:ext cx="808380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776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EFAA9D-470D-EA47-90F9-4C7EA5C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5E59-DEE1-4B4B-9A89-8F8A0630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83AE6F-4AA8-014E-96EB-55762E47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5" y="2171677"/>
            <a:ext cx="6549422" cy="3589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37489-091B-8B40-AA8D-A1D388490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45"/>
          <a:stretch/>
        </p:blipFill>
        <p:spPr>
          <a:xfrm>
            <a:off x="6473394" y="3984475"/>
            <a:ext cx="5718606" cy="25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37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EFAA9D-470D-EA47-90F9-4C7EA5C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4962-13AC-B84A-9246-F37B365D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98" y="2619829"/>
            <a:ext cx="10764902" cy="3416300"/>
          </a:xfrm>
        </p:spPr>
        <p:txBody>
          <a:bodyPr>
            <a:normAutofit/>
          </a:bodyPr>
          <a:lstStyle/>
          <a:p>
            <a:r>
              <a:rPr lang="en-US" sz="2400" dirty="0"/>
              <a:t>This will create personal copy of the code</a:t>
            </a:r>
          </a:p>
          <a:p>
            <a:r>
              <a:rPr lang="en-US" sz="2400" dirty="0"/>
              <a:t>Clone the project</a:t>
            </a:r>
          </a:p>
          <a:p>
            <a:pPr lvl="1"/>
            <a:r>
              <a:rPr lang="en-US" sz="2000" dirty="0"/>
              <a:t>Follow the instructions on the </a:t>
            </a:r>
            <a:r>
              <a:rPr lang="en-US" sz="2000" dirty="0" err="1"/>
              <a:t>README.md</a:t>
            </a:r>
            <a:r>
              <a:rPr lang="en-US" sz="2000" dirty="0"/>
              <a:t> file and the comment on code</a:t>
            </a:r>
          </a:p>
          <a:p>
            <a:r>
              <a:rPr lang="en-US" sz="2400" dirty="0"/>
              <a:t>Complete the code</a:t>
            </a:r>
          </a:p>
          <a:p>
            <a:pPr marL="342900" lvl="1" indent="-342900"/>
            <a:r>
              <a:rPr lang="en-US" sz="2400" dirty="0"/>
              <a:t>Test the program</a:t>
            </a:r>
          </a:p>
          <a:p>
            <a:r>
              <a:rPr lang="en-US" sz="2400" dirty="0"/>
              <a:t>Push the project to the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5E59-DEE1-4B4B-9A89-8F8A0630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6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Summary: Operators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assignment operator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does not denote mathematical equality.</a:t>
            </a:r>
          </a:p>
          <a:p>
            <a:pPr algn="just"/>
            <a:r>
              <a:rPr lang="en-US" altLang="ko-KR" sz="2400" dirty="0"/>
              <a:t>Variables whose initial value should not change are typically capitalized by convention.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 performs a </a:t>
            </a:r>
            <a:r>
              <a:rPr lang="en-US" altLang="ko-KR" sz="2400" dirty="0">
                <a:solidFill>
                  <a:srgbClr val="FF0000"/>
                </a:solidFill>
              </a:rPr>
              <a:t>division</a:t>
            </a:r>
            <a:r>
              <a:rPr lang="en-US" altLang="ko-KR" sz="2400" dirty="0"/>
              <a:t> yielding a value that may have a fractional value.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 performs a division, the </a:t>
            </a:r>
            <a:r>
              <a:rPr lang="en-US" altLang="ko-KR" sz="2400" dirty="0">
                <a:solidFill>
                  <a:srgbClr val="FF0000"/>
                </a:solidFill>
              </a:rPr>
              <a:t>remainder is discarded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b="1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ko-KR" sz="2400" dirty="0"/>
              <a:t>operator computes the </a:t>
            </a:r>
            <a:r>
              <a:rPr lang="en-US" altLang="ko-KR" sz="2400" dirty="0">
                <a:solidFill>
                  <a:srgbClr val="FF0000"/>
                </a:solidFill>
              </a:rPr>
              <a:t>remainder of a floor division</a:t>
            </a:r>
            <a:r>
              <a:rPr lang="en-US" altLang="ko-KR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09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Summary: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variable</a:t>
            </a:r>
            <a:r>
              <a:rPr lang="en-US" altLang="ko-KR" sz="2400" dirty="0"/>
              <a:t> is a </a:t>
            </a:r>
            <a:r>
              <a:rPr lang="en-US" altLang="ko-KR" sz="2400" dirty="0">
                <a:solidFill>
                  <a:srgbClr val="FF0000"/>
                </a:solidFill>
              </a:rPr>
              <a:t>storage location </a:t>
            </a:r>
            <a:r>
              <a:rPr lang="en-US" altLang="ko-KR" sz="2400" dirty="0"/>
              <a:t>with a name.</a:t>
            </a:r>
          </a:p>
          <a:p>
            <a:pPr algn="just"/>
            <a:r>
              <a:rPr lang="en-US" altLang="ko-KR" sz="2400" dirty="0"/>
              <a:t>When </a:t>
            </a:r>
            <a:r>
              <a:rPr lang="en-US" altLang="ko-KR" sz="2400" dirty="0">
                <a:solidFill>
                  <a:srgbClr val="FF0000"/>
                </a:solidFill>
              </a:rPr>
              <a:t>defining</a:t>
            </a:r>
            <a:r>
              <a:rPr lang="en-US" altLang="ko-KR" sz="2400" dirty="0"/>
              <a:t> a </a:t>
            </a:r>
            <a:r>
              <a:rPr lang="en-US" altLang="ko-KR" sz="2400" dirty="0">
                <a:solidFill>
                  <a:srgbClr val="FF0000"/>
                </a:solidFill>
              </a:rPr>
              <a:t>variable</a:t>
            </a:r>
            <a:r>
              <a:rPr lang="en-US" altLang="ko-KR" sz="2400" dirty="0"/>
              <a:t>, you must specify an </a:t>
            </a:r>
            <a:r>
              <a:rPr lang="en-US" altLang="ko-KR" sz="2400" dirty="0">
                <a:solidFill>
                  <a:srgbClr val="FF0000"/>
                </a:solidFill>
              </a:rPr>
              <a:t>initial value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By convention, variable names should </a:t>
            </a:r>
            <a:r>
              <a:rPr lang="en-US" altLang="ko-KR" sz="2400" dirty="0">
                <a:solidFill>
                  <a:srgbClr val="FF0000"/>
                </a:solidFill>
              </a:rPr>
              <a:t>starts with a lowercase </a:t>
            </a:r>
            <a:r>
              <a:rPr lang="en-US" altLang="ko-KR" sz="2400" dirty="0"/>
              <a:t>letter.</a:t>
            </a:r>
          </a:p>
          <a:p>
            <a:pPr algn="just"/>
            <a:r>
              <a:rPr lang="en-US" altLang="ko-KR" sz="2400" dirty="0"/>
              <a:t>An </a:t>
            </a:r>
            <a:r>
              <a:rPr lang="en-US" altLang="ko-KR" sz="2400" dirty="0">
                <a:solidFill>
                  <a:srgbClr val="FF0000"/>
                </a:solidFill>
              </a:rPr>
              <a:t>assignment statement </a:t>
            </a:r>
            <a:r>
              <a:rPr lang="en-US" altLang="ko-KR" sz="2400" dirty="0"/>
              <a:t>stores a </a:t>
            </a:r>
            <a:r>
              <a:rPr lang="en-US" altLang="ko-KR" sz="2400" dirty="0">
                <a:solidFill>
                  <a:srgbClr val="FF0000"/>
                </a:solidFill>
              </a:rPr>
              <a:t>new value </a:t>
            </a:r>
            <a:r>
              <a:rPr lang="en-US" altLang="ko-KR" sz="2400" dirty="0"/>
              <a:t>in a variable, </a:t>
            </a:r>
            <a:r>
              <a:rPr lang="en-US" altLang="ko-KR" sz="2400" dirty="0">
                <a:solidFill>
                  <a:srgbClr val="FF0000"/>
                </a:solidFill>
              </a:rPr>
              <a:t>replacing the previously</a:t>
            </a:r>
            <a:r>
              <a:rPr lang="en-US" altLang="ko-KR" sz="2400" dirty="0"/>
              <a:t> stored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8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Summary: Python Overview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Python library </a:t>
            </a:r>
            <a:r>
              <a:rPr lang="en-US" altLang="ko-KR" sz="2400" dirty="0"/>
              <a:t>declares many </a:t>
            </a:r>
            <a:r>
              <a:rPr lang="en-US" altLang="ko-KR" sz="2400" dirty="0">
                <a:solidFill>
                  <a:srgbClr val="FF0000"/>
                </a:solidFill>
              </a:rPr>
              <a:t>mathematical functions</a:t>
            </a:r>
            <a:r>
              <a:rPr lang="en-US" altLang="ko-KR" sz="2400" dirty="0"/>
              <a:t>, such as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sqrt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ko-KR" sz="2400" dirty="0"/>
              <a:t>and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abs()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You can </a:t>
            </a:r>
            <a:r>
              <a:rPr lang="en-US" altLang="ko-KR" sz="2400" dirty="0">
                <a:solidFill>
                  <a:srgbClr val="FF0000"/>
                </a:solidFill>
              </a:rPr>
              <a:t>convert between integers, floats, and strings </a:t>
            </a:r>
            <a:r>
              <a:rPr lang="en-US" altLang="ko-KR" sz="2400" dirty="0"/>
              <a:t>using the respective functions: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int()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float()</a:t>
            </a:r>
            <a:r>
              <a:rPr lang="en-US" altLang="ko-KR" sz="2400" dirty="0"/>
              <a:t>,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Python libraries are </a:t>
            </a:r>
            <a:r>
              <a:rPr lang="en-US" altLang="ko-KR" sz="2400" dirty="0">
                <a:solidFill>
                  <a:srgbClr val="FF0000"/>
                </a:solidFill>
              </a:rPr>
              <a:t>grouped into modules</a:t>
            </a:r>
            <a:r>
              <a:rPr lang="en-US" altLang="ko-KR" sz="2400" dirty="0"/>
              <a:t>. 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ko-KR" sz="2400" dirty="0"/>
              <a:t>s</a:t>
            </a:r>
            <a:r>
              <a:rPr lang="en-US" altLang="ko-KR" sz="2400" dirty="0">
                <a:solidFill>
                  <a:srgbClr val="FF0000"/>
                </a:solidFill>
              </a:rPr>
              <a:t>tatemen</a:t>
            </a:r>
            <a:r>
              <a:rPr lang="en-US" altLang="ko-KR" sz="2400" dirty="0"/>
              <a:t>t to use methods from a module.</a:t>
            </a:r>
          </a:p>
          <a:p>
            <a:pPr algn="just"/>
            <a:r>
              <a:rPr lang="en-US" altLang="ko-KR" sz="2400" dirty="0"/>
              <a:t>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input() </a:t>
            </a:r>
            <a:r>
              <a:rPr lang="en-US" altLang="ko-KR" sz="2400" dirty="0"/>
              <a:t>function to </a:t>
            </a:r>
            <a:r>
              <a:rPr lang="en-US" altLang="ko-KR" sz="2400" dirty="0">
                <a:solidFill>
                  <a:srgbClr val="FF0000"/>
                </a:solidFill>
              </a:rPr>
              <a:t>read keyboard input </a:t>
            </a:r>
            <a:r>
              <a:rPr lang="en-US" altLang="ko-KR" sz="2400" dirty="0"/>
              <a:t>in a console window.</a:t>
            </a:r>
          </a:p>
          <a:p>
            <a:pPr algn="just"/>
            <a:r>
              <a:rPr lang="en-US" altLang="ko-KR" sz="2400" dirty="0"/>
              <a:t>Use the </a:t>
            </a:r>
            <a:r>
              <a:rPr lang="en-US" altLang="ko-KR" sz="2400" dirty="0">
                <a:solidFill>
                  <a:srgbClr val="FF0000"/>
                </a:solidFill>
              </a:rPr>
              <a:t>format specifiers</a:t>
            </a:r>
            <a:r>
              <a:rPr lang="en-US" altLang="ko-KR" sz="2400" dirty="0"/>
              <a:t> to specify how values should be formatted.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95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Summary: Strings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Strings are </a:t>
            </a:r>
            <a:r>
              <a:rPr lang="en-US" altLang="ko-KR" sz="2400" dirty="0">
                <a:solidFill>
                  <a:srgbClr val="FF0000"/>
                </a:solidFill>
              </a:rPr>
              <a:t>sequences of characters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The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len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function</a:t>
            </a:r>
            <a:r>
              <a:rPr lang="en-US" altLang="ko-KR" sz="2400" dirty="0"/>
              <a:t> yields the number of characters in a String.</a:t>
            </a:r>
          </a:p>
          <a:p>
            <a:pPr algn="just"/>
            <a:r>
              <a:rPr lang="en-US" altLang="ko-KR" sz="2400" dirty="0"/>
              <a:t>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 </a:t>
            </a:r>
            <a:r>
              <a:rPr lang="en-US" altLang="ko-KR" sz="2400" dirty="0"/>
              <a:t>operator to </a:t>
            </a:r>
            <a:r>
              <a:rPr lang="en-US" altLang="ko-KR" sz="2400" dirty="0">
                <a:solidFill>
                  <a:srgbClr val="FF0000"/>
                </a:solidFill>
              </a:rPr>
              <a:t>concatenate Strings</a:t>
            </a:r>
            <a:r>
              <a:rPr lang="en-US" altLang="ko-KR" sz="2400" dirty="0"/>
              <a:t>; that is, to put them together to yield a longer String.</a:t>
            </a:r>
          </a:p>
          <a:p>
            <a:pPr algn="just"/>
            <a:r>
              <a:rPr lang="en-US" altLang="ko-KR" sz="2400" dirty="0"/>
              <a:t>In order to perform a concatenation,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 </a:t>
            </a:r>
            <a:r>
              <a:rPr lang="en-US" altLang="ko-KR" sz="2400" dirty="0"/>
              <a:t>operator requires both arguments to be strings.</a:t>
            </a:r>
          </a:p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Numbers</a:t>
            </a:r>
            <a:r>
              <a:rPr lang="en-US" altLang="ko-KR" sz="2400" dirty="0"/>
              <a:t> must be </a:t>
            </a:r>
            <a:r>
              <a:rPr lang="en-US" altLang="ko-KR" sz="2400" dirty="0">
                <a:solidFill>
                  <a:srgbClr val="FF0000"/>
                </a:solidFill>
              </a:rPr>
              <a:t>converted to strings</a:t>
            </a:r>
            <a:r>
              <a:rPr lang="en-US" altLang="ko-KR" sz="2400" dirty="0"/>
              <a:t> using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ko-KR" sz="2400" dirty="0"/>
              <a:t>function.</a:t>
            </a:r>
          </a:p>
          <a:p>
            <a:pPr algn="just"/>
            <a:r>
              <a:rPr lang="en-US" altLang="ko-KR" sz="2400" dirty="0">
                <a:solidFill>
                  <a:srgbClr val="FF0000"/>
                </a:solidFill>
              </a:rPr>
              <a:t>String</a:t>
            </a:r>
            <a:r>
              <a:rPr lang="en-US" altLang="ko-KR" sz="2400" dirty="0"/>
              <a:t> index numbers are </a:t>
            </a:r>
            <a:r>
              <a:rPr lang="en-US" altLang="ko-KR" sz="2400" dirty="0">
                <a:solidFill>
                  <a:srgbClr val="FF0000"/>
                </a:solidFill>
              </a:rPr>
              <a:t>counted starting</a:t>
            </a:r>
            <a:r>
              <a:rPr lang="en-US" altLang="ko-KR" sz="2400" dirty="0"/>
              <a:t> with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0</a:t>
            </a:r>
            <a:r>
              <a:rPr lang="en-US" altLang="ko-KR" sz="2400" dirty="0"/>
              <a:t>.</a:t>
            </a:r>
          </a:p>
          <a:p>
            <a:pPr algn="just"/>
            <a:r>
              <a:rPr lang="en-US" altLang="ko-KR" sz="2400" dirty="0"/>
              <a:t>Use the </a:t>
            </a:r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[] </a:t>
            </a:r>
            <a:r>
              <a:rPr lang="en-US" altLang="ko-KR" sz="2400" dirty="0">
                <a:solidFill>
                  <a:srgbClr val="FF0000"/>
                </a:solidFill>
              </a:rPr>
              <a:t>operator</a:t>
            </a:r>
            <a:r>
              <a:rPr lang="en-US" altLang="ko-KR" sz="2400" dirty="0"/>
              <a:t> to </a:t>
            </a:r>
            <a:r>
              <a:rPr lang="en-US" altLang="ko-KR" sz="2400" dirty="0">
                <a:solidFill>
                  <a:srgbClr val="FF0000"/>
                </a:solidFill>
              </a:rPr>
              <a:t>extract</a:t>
            </a:r>
            <a:r>
              <a:rPr lang="en-US" altLang="ko-KR" sz="2400" dirty="0"/>
              <a:t> the </a:t>
            </a:r>
            <a:r>
              <a:rPr lang="en-US" altLang="ko-KR" sz="2400" dirty="0">
                <a:solidFill>
                  <a:srgbClr val="FF0000"/>
                </a:solidFill>
              </a:rPr>
              <a:t>elements</a:t>
            </a:r>
            <a:r>
              <a:rPr lang="en-US" altLang="ko-KR" sz="2400" dirty="0"/>
              <a:t> of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79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9793" y="2120287"/>
            <a:ext cx="8732208" cy="4324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62" y="883887"/>
            <a:ext cx="2938834" cy="932737"/>
          </a:xfrm>
        </p:spPr>
        <p:txBody>
          <a:bodyPr/>
          <a:lstStyle/>
          <a:p>
            <a:pPr algn="ctr"/>
            <a:r>
              <a:rPr lang="en-US" altLang="ko-KR" sz="6000" b="1" dirty="0"/>
              <a:t>END</a:t>
            </a:r>
            <a:endParaRPr lang="ko-KR" altLang="en-US" sz="6000" b="1" dirty="0"/>
          </a:p>
        </p:txBody>
      </p:sp>
      <p:sp>
        <p:nvSpPr>
          <p:cNvPr id="4" name="Oval 3"/>
          <p:cNvSpPr/>
          <p:nvPr/>
        </p:nvSpPr>
        <p:spPr>
          <a:xfrm>
            <a:off x="0" y="883887"/>
            <a:ext cx="3668281" cy="327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68281" y="2696625"/>
            <a:ext cx="819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0000"/>
                </a:solidFill>
              </a:rPr>
              <a:t>#</a:t>
            </a:r>
            <a:r>
              <a:rPr lang="en-US" altLang="ko-KR" sz="6000" dirty="0"/>
              <a:t> Any Questions?</a:t>
            </a:r>
            <a:endParaRPr lang="ko-KR" altLang="en-US" sz="6000" dirty="0"/>
          </a:p>
        </p:txBody>
      </p:sp>
      <p:pic>
        <p:nvPicPr>
          <p:cNvPr id="7" name="Picture 2" descr="https://www.python.org/static/apple-touch-icon-144x144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9" y="1452805"/>
            <a:ext cx="2139551" cy="213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ac.edu/StudentServices/InternationalStudents/Calendar%20of%20Events/questions-and-answ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1" y="3856208"/>
            <a:ext cx="545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3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Definition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Use the ‘</a:t>
            </a:r>
            <a:r>
              <a:rPr lang="en-US" altLang="ko-KR" sz="2400" dirty="0">
                <a:solidFill>
                  <a:srgbClr val="FF0000"/>
                </a:solidFill>
              </a:rPr>
              <a:t>assignment statement</a:t>
            </a:r>
            <a:r>
              <a:rPr lang="en-US" altLang="ko-KR" sz="2400" dirty="0"/>
              <a:t>’ (with an ‘</a:t>
            </a:r>
            <a:r>
              <a:rPr lang="en-US" altLang="ko-KR" sz="2400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‘) to place a </a:t>
            </a:r>
            <a:r>
              <a:rPr lang="en-US" altLang="ko-KR" sz="2400" dirty="0">
                <a:solidFill>
                  <a:srgbClr val="FF0000"/>
                </a:solidFill>
              </a:rPr>
              <a:t>new value into </a:t>
            </a:r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variable</a:t>
            </a:r>
          </a:p>
          <a:p>
            <a:pPr marL="457200" lvl="1" indent="0" algn="just">
              <a:buNone/>
            </a:pPr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ko-KR" sz="2200" dirty="0" err="1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cansPerPack</a:t>
            </a:r>
            <a:r>
              <a:rPr lang="en-US" altLang="ko-KR" sz="2200" dirty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6		# define &amp; initialize</a:t>
            </a:r>
            <a:endParaRPr lang="en-US" altLang="ko-KR" sz="2200" dirty="0"/>
          </a:p>
          <a:p>
            <a:pPr algn="just"/>
            <a:r>
              <a:rPr lang="en-US" altLang="ko-KR" sz="2400" dirty="0"/>
              <a:t>BEWARE: The ‘</a:t>
            </a:r>
            <a:r>
              <a:rPr lang="en-US" altLang="ko-KR" sz="2400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‘ is </a:t>
            </a:r>
            <a:r>
              <a:rPr lang="en-US" altLang="ko-KR" sz="2400" b="1" u="sng" dirty="0">
                <a:solidFill>
                  <a:srgbClr val="FF0000"/>
                </a:solidFill>
              </a:rPr>
              <a:t>NOT</a:t>
            </a:r>
            <a:r>
              <a:rPr lang="en-US" altLang="ko-KR" sz="2400" dirty="0"/>
              <a:t> used for </a:t>
            </a:r>
            <a:r>
              <a:rPr lang="en-US" altLang="ko-KR" sz="2400" dirty="0">
                <a:solidFill>
                  <a:srgbClr val="FF0000"/>
                </a:solidFill>
              </a:rPr>
              <a:t>comparison</a:t>
            </a:r>
            <a:r>
              <a:rPr lang="en-US" altLang="ko-KR" sz="2400" dirty="0"/>
              <a:t>:</a:t>
            </a:r>
          </a:p>
          <a:p>
            <a:pPr lvl="1" algn="just"/>
            <a:r>
              <a:rPr lang="en-US" altLang="ko-KR" sz="2200" dirty="0">
                <a:solidFill>
                  <a:srgbClr val="FF0000"/>
                </a:solidFill>
              </a:rPr>
              <a:t>It copies the value on the right side into the variable on the left side.</a:t>
            </a:r>
          </a:p>
          <a:p>
            <a:pPr lvl="1" algn="just"/>
            <a:r>
              <a:rPr lang="en-US" altLang="ko-KR" sz="2200" dirty="0"/>
              <a:t>You will learn about the </a:t>
            </a:r>
            <a:r>
              <a:rPr lang="en-US" altLang="ko-KR" sz="2200" dirty="0">
                <a:solidFill>
                  <a:srgbClr val="FF0000"/>
                </a:solidFill>
              </a:rPr>
              <a:t>comparison</a:t>
            </a:r>
            <a:r>
              <a:rPr lang="en-US" altLang="ko-KR" sz="2200" dirty="0"/>
              <a:t> operator in the </a:t>
            </a:r>
            <a:r>
              <a:rPr lang="en-US" altLang="ko-KR" sz="2200" dirty="0">
                <a:solidFill>
                  <a:srgbClr val="FF0000"/>
                </a:solidFill>
              </a:rPr>
              <a:t>next chapter</a:t>
            </a:r>
            <a:r>
              <a:rPr lang="en-US" altLang="ko-KR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0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Syntax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1" y="2374900"/>
            <a:ext cx="117348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The value on the </a:t>
            </a:r>
            <a:r>
              <a:rPr lang="en-US" altLang="ko-KR" sz="2400" dirty="0">
                <a:solidFill>
                  <a:srgbClr val="FF0000"/>
                </a:solidFill>
              </a:rPr>
              <a:t>right of the </a:t>
            </a:r>
            <a:r>
              <a:rPr lang="en-US" altLang="ko-KR" sz="2400" dirty="0"/>
              <a:t>‘</a:t>
            </a:r>
            <a:r>
              <a:rPr lang="en-US" altLang="ko-KR" sz="2400" dirty="0">
                <a:solidFill>
                  <a:srgbClr val="FF0000"/>
                </a:solidFill>
              </a:rPr>
              <a:t>=</a:t>
            </a:r>
            <a:r>
              <a:rPr lang="en-US" altLang="ko-KR" sz="2400" dirty="0"/>
              <a:t>‘ sign is assigned to the </a:t>
            </a:r>
            <a:r>
              <a:rPr lang="en-US" altLang="ko-KR" sz="2400" dirty="0">
                <a:solidFill>
                  <a:srgbClr val="FF0000"/>
                </a:solidFill>
              </a:rPr>
              <a:t>variable on the left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E3CC-F7E5-4627-9DAE-5FDEF2C19E0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0" y="3074629"/>
            <a:ext cx="6331237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64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12230</TotalTime>
  <Words>3354</Words>
  <Application>Microsoft Macintosh PowerPoint</Application>
  <PresentationFormat>Widescreen</PresentationFormat>
  <Paragraphs>530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맑은 고딕</vt:lpstr>
      <vt:lpstr>Arial</vt:lpstr>
      <vt:lpstr>Calibri</vt:lpstr>
      <vt:lpstr>Cambria Math</vt:lpstr>
      <vt:lpstr>Century Gothic</vt:lpstr>
      <vt:lpstr>Consolas</vt:lpstr>
      <vt:lpstr>Wingdings 3</vt:lpstr>
      <vt:lpstr>Ion Boardroom</vt:lpstr>
      <vt:lpstr>PYTHON PROGRAMMING</vt:lpstr>
      <vt:lpstr>GOAL</vt:lpstr>
      <vt:lpstr>Contents</vt:lpstr>
      <vt:lpstr>Things your program do</vt:lpstr>
      <vt:lpstr>Variables</vt:lpstr>
      <vt:lpstr>Variables</vt:lpstr>
      <vt:lpstr>Variable Definition</vt:lpstr>
      <vt:lpstr>Variable Definition</vt:lpstr>
      <vt:lpstr>Assignment Syntax</vt:lpstr>
      <vt:lpstr>Variables and Contents</vt:lpstr>
      <vt:lpstr>An Example: Soda Deal</vt:lpstr>
      <vt:lpstr>Why Different Types? </vt:lpstr>
      <vt:lpstr>Why Different Types? </vt:lpstr>
      <vt:lpstr>Why Different Types? </vt:lpstr>
      <vt:lpstr>Number Literals in Python</vt:lpstr>
      <vt:lpstr>Floating-Point Numbers</vt:lpstr>
      <vt:lpstr>Naming Variables</vt:lpstr>
      <vt:lpstr>Variable Names in Python</vt:lpstr>
      <vt:lpstr>Updating a Variable</vt:lpstr>
      <vt:lpstr>Updating a Variable</vt:lpstr>
      <vt:lpstr>Programming Tip: Constants</vt:lpstr>
      <vt:lpstr>Constants: Naming and Styles</vt:lpstr>
      <vt:lpstr>Comments and Error</vt:lpstr>
      <vt:lpstr>Python Comments</vt:lpstr>
      <vt:lpstr>Python Comments Example</vt:lpstr>
      <vt:lpstr>Common Error</vt:lpstr>
      <vt:lpstr>Common Error</vt:lpstr>
      <vt:lpstr>Common Error</vt:lpstr>
      <vt:lpstr>Arithmetic</vt:lpstr>
      <vt:lpstr>Arithmetic</vt:lpstr>
      <vt:lpstr>Arithmetic</vt:lpstr>
      <vt:lpstr>Mixing Numeric Types</vt:lpstr>
      <vt:lpstr>Floor Division</vt:lpstr>
      <vt:lpstr>Calculating a Remainder</vt:lpstr>
      <vt:lpstr>Integer Division and Remainder</vt:lpstr>
      <vt:lpstr>Powers and Roots</vt:lpstr>
      <vt:lpstr>Calling functions</vt:lpstr>
      <vt:lpstr>Calling Functions</vt:lpstr>
      <vt:lpstr>Calling Functions that Return Value</vt:lpstr>
      <vt:lpstr>Built in Mathematical Functions</vt:lpstr>
      <vt:lpstr>Python Libraries (Modules)</vt:lpstr>
      <vt:lpstr>Using Functions from the Math Module</vt:lpstr>
      <vt:lpstr>Using Variables from the Math Module</vt:lpstr>
      <vt:lpstr>Using Variables from the Math Module</vt:lpstr>
      <vt:lpstr>Using Functions from the Math Module</vt:lpstr>
      <vt:lpstr>Floating-point to Integer Conversion</vt:lpstr>
      <vt:lpstr>Arithmetic Expressions</vt:lpstr>
      <vt:lpstr>String</vt:lpstr>
      <vt:lpstr>Strings</vt:lpstr>
      <vt:lpstr>Strings Length</vt:lpstr>
      <vt:lpstr>String Concatenation (+)</vt:lpstr>
      <vt:lpstr>String Concatenation (+)</vt:lpstr>
      <vt:lpstr>String Repetition (*)</vt:lpstr>
      <vt:lpstr>Convert Numbers to Strings</vt:lpstr>
      <vt:lpstr>Strings and Characters</vt:lpstr>
      <vt:lpstr>Copying a Character from a String</vt:lpstr>
      <vt:lpstr>String Operations</vt:lpstr>
      <vt:lpstr>Methods</vt:lpstr>
      <vt:lpstr>Some Useful String Methods</vt:lpstr>
      <vt:lpstr>String Escape Sequences</vt:lpstr>
      <vt:lpstr>In/out-put</vt:lpstr>
      <vt:lpstr>Input and Output</vt:lpstr>
      <vt:lpstr>Formatted Output</vt:lpstr>
      <vt:lpstr>Syntax: Formatting Strings</vt:lpstr>
      <vt:lpstr>Format Flag Examples</vt:lpstr>
      <vt:lpstr>Examples</vt:lpstr>
      <vt:lpstr>Format Specifier Examples</vt:lpstr>
      <vt:lpstr>Programming  Assignment</vt:lpstr>
      <vt:lpstr>Join the class room</vt:lpstr>
      <vt:lpstr>Accept the assignment</vt:lpstr>
      <vt:lpstr>Complete the assignment</vt:lpstr>
      <vt:lpstr>Summary: Operators</vt:lpstr>
      <vt:lpstr>Summary: Variables</vt:lpstr>
      <vt:lpstr>Summary: Python Overview</vt:lpstr>
      <vt:lpstr>Summary: Strings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BOON GIIN LEE</dc:creator>
  <cp:lastModifiedBy>zelalem jembre</cp:lastModifiedBy>
  <cp:revision>615</cp:revision>
  <dcterms:created xsi:type="dcterms:W3CDTF">2016-01-27T03:12:59Z</dcterms:created>
  <dcterms:modified xsi:type="dcterms:W3CDTF">2024-07-23T15:27:52Z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a50fe2-ad8e-4b2e-b16c-4bb0954d6763_Enabled">
    <vt:lpwstr>true</vt:lpwstr>
  </property>
  <property fmtid="{D5CDD505-2E9C-101B-9397-08002B2CF9AE}" pid="3" name="MSIP_Label_6da50fe2-ad8e-4b2e-b16c-4bb0954d6763_SetDate">
    <vt:lpwstr>2024-07-17T22:24:01Z</vt:lpwstr>
  </property>
  <property fmtid="{D5CDD505-2E9C-101B-9397-08002B2CF9AE}" pid="4" name="MSIP_Label_6da50fe2-ad8e-4b2e-b16c-4bb0954d6763_Method">
    <vt:lpwstr>Standard</vt:lpwstr>
  </property>
  <property fmtid="{D5CDD505-2E9C-101B-9397-08002B2CF9AE}" pid="5" name="MSIP_Label_6da50fe2-ad8e-4b2e-b16c-4bb0954d6763_Name">
    <vt:lpwstr>Internal</vt:lpwstr>
  </property>
  <property fmtid="{D5CDD505-2E9C-101B-9397-08002B2CF9AE}" pid="6" name="MSIP_Label_6da50fe2-ad8e-4b2e-b16c-4bb0954d6763_SiteId">
    <vt:lpwstr>30ae0a8f-3cdf-44fd-af34-278bf639b85d</vt:lpwstr>
  </property>
  <property fmtid="{D5CDD505-2E9C-101B-9397-08002B2CF9AE}" pid="7" name="MSIP_Label_6da50fe2-ad8e-4b2e-b16c-4bb0954d6763_ActionId">
    <vt:lpwstr>7998711f-1112-4788-9e80-3b2c6cc553fa</vt:lpwstr>
  </property>
  <property fmtid="{D5CDD505-2E9C-101B-9397-08002B2CF9AE}" pid="8" name="MSIP_Label_6da50fe2-ad8e-4b2e-b16c-4bb0954d6763_ContentBits">
    <vt:lpwstr>2</vt:lpwstr>
  </property>
  <property fmtid="{D5CDD505-2E9C-101B-9397-08002B2CF9AE}" pid="9" name="ClassificationContentMarkingFooterLocations">
    <vt:lpwstr>Ion Boardroom:10</vt:lpwstr>
  </property>
  <property fmtid="{D5CDD505-2E9C-101B-9397-08002B2CF9AE}" pid="10" name="ClassificationContentMarkingFooterText">
    <vt:lpwstr>Loyola University Maryland Internal Use Only</vt:lpwstr>
  </property>
</Properties>
</file>