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7" r:id="rId11"/>
    <p:sldId id="265" r:id="rId12"/>
    <p:sldId id="266"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8/7/2023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8/7/2023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8/7/2023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8/7/2023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8/7/2023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8/7/2023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8/7/2023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smtClean="0"/>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8/7/2023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8/7/2023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downloadyoutubesubtitles.com/" TargetMode="External"/><Relationship Id="rId2" Type="http://schemas.openxmlformats.org/officeDocument/2006/relationships/hyperlink" Target="https://www.youtube.com/watch?v=L9EAAwcpKEE&amp;t=1102s&amp;ab_channel=SergioMassa" TargetMode="External"/><Relationship Id="rId1" Type="http://schemas.openxmlformats.org/officeDocument/2006/relationships/slideLayout" Target="../slideLayouts/slideLayout2.xml"/><Relationship Id="rId4" Type="http://schemas.openxmlformats.org/officeDocument/2006/relationships/hyperlink" Target="https://pinetools.com/es/eliminar-saltos-linea"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fontScale="90000"/>
          </a:bodyPr>
          <a:lstStyle/>
          <a:p>
            <a:pPr algn="ctr"/>
            <a:r>
              <a:rPr lang="es-AR" dirty="0" smtClean="0"/>
              <a:t>Análisis cuantitativo de los discursos de los candidatos a Presidente en la SRA</a:t>
            </a:r>
            <a:endParaRPr lang="en-US" dirty="0"/>
          </a:p>
        </p:txBody>
      </p:sp>
      <p:sp>
        <p:nvSpPr>
          <p:cNvPr id="3" name="Subtítulo 2"/>
          <p:cNvSpPr>
            <a:spLocks noGrp="1"/>
          </p:cNvSpPr>
          <p:nvPr>
            <p:ph type="subTitle" idx="1"/>
          </p:nvPr>
        </p:nvSpPr>
        <p:spPr/>
        <p:txBody>
          <a:bodyPr/>
          <a:lstStyle/>
          <a:p>
            <a:pPr algn="ctr"/>
            <a:r>
              <a:rPr lang="es-AR" dirty="0" smtClean="0"/>
              <a:t>Trabajo realizado por Carlos Suppo</a:t>
            </a:r>
            <a:endParaRPr lang="en-US" dirty="0"/>
          </a:p>
        </p:txBody>
      </p:sp>
    </p:spTree>
    <p:extLst>
      <p:ext uri="{BB962C8B-B14F-4D97-AF65-F5344CB8AC3E}">
        <p14:creationId xmlns:p14="http://schemas.microsoft.com/office/powerpoint/2010/main" val="229752940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92925" y="624110"/>
            <a:ext cx="8231829" cy="621216"/>
          </a:xfrm>
        </p:spPr>
        <p:txBody>
          <a:bodyPr>
            <a:normAutofit fontScale="90000"/>
          </a:bodyPr>
          <a:lstStyle/>
          <a:p>
            <a:pPr algn="ctr"/>
            <a:r>
              <a:rPr lang="es-AR" sz="3200" dirty="0" smtClean="0"/>
              <a:t>Grafico de comparación por candidatos</a:t>
            </a:r>
            <a:endParaRPr lang="en-US" sz="3200"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95302" y="1401990"/>
            <a:ext cx="8661517" cy="4824639"/>
          </a:xfrm>
        </p:spPr>
      </p:pic>
    </p:spTree>
    <p:extLst>
      <p:ext uri="{BB962C8B-B14F-4D97-AF65-F5344CB8AC3E}">
        <p14:creationId xmlns:p14="http://schemas.microsoft.com/office/powerpoint/2010/main" val="2603980032"/>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92926" y="624110"/>
            <a:ext cx="8327624" cy="708301"/>
          </a:xfrm>
        </p:spPr>
        <p:txBody>
          <a:bodyPr>
            <a:normAutofit fontScale="90000"/>
          </a:bodyPr>
          <a:lstStyle/>
          <a:p>
            <a:pPr algn="ctr"/>
            <a:r>
              <a:rPr lang="es-AR" sz="3200" dirty="0" smtClean="0"/>
              <a:t>Análisis </a:t>
            </a:r>
            <a:r>
              <a:rPr lang="es-AR" sz="3200" dirty="0" smtClean="0"/>
              <a:t>de los </a:t>
            </a:r>
            <a:r>
              <a:rPr lang="es-AR" sz="3200" dirty="0" smtClean="0"/>
              <a:t>gráficos </a:t>
            </a:r>
            <a:r>
              <a:rPr lang="es-AR" sz="3200" dirty="0" smtClean="0"/>
              <a:t>obtenidos – </a:t>
            </a:r>
            <a:r>
              <a:rPr lang="es-AR" sz="3200" dirty="0" smtClean="0"/>
              <a:t>Parte 1</a:t>
            </a:r>
            <a:endParaRPr lang="en-US" sz="3200" dirty="0"/>
          </a:p>
        </p:txBody>
      </p:sp>
      <p:sp>
        <p:nvSpPr>
          <p:cNvPr id="3" name="Marcador de contenido 2"/>
          <p:cNvSpPr>
            <a:spLocks noGrp="1"/>
          </p:cNvSpPr>
          <p:nvPr>
            <p:ph idx="1"/>
          </p:nvPr>
        </p:nvSpPr>
        <p:spPr>
          <a:xfrm>
            <a:off x="2592926" y="1463039"/>
            <a:ext cx="8915400" cy="4781007"/>
          </a:xfrm>
        </p:spPr>
        <p:txBody>
          <a:bodyPr>
            <a:normAutofit fontScale="92500" lnSpcReduction="20000"/>
          </a:bodyPr>
          <a:lstStyle/>
          <a:p>
            <a:pPr marL="0" indent="0" algn="just">
              <a:buNone/>
            </a:pPr>
            <a:r>
              <a:rPr lang="es-AR" dirty="0" smtClean="0"/>
              <a:t>En todos los casos podemos ver como la palabra “Argentina” es una de las mas mencionadas en todos los candidatos. Tanto Milei como Bullrich tienen varias menciones de “Cepo”, direccionando su discurso hacia una de las políticas económicas que aplica el peronismo mas criticada por el sector rural. Milei realiza un discurso mucho mas económico, mencionando muchas veces “Cepo”, “Banco Central”, “Retenciones” e </a:t>
            </a:r>
            <a:r>
              <a:rPr lang="es-AR" dirty="0" smtClean="0"/>
              <a:t>“Inflación” </a:t>
            </a:r>
            <a:r>
              <a:rPr lang="es-AR" dirty="0" smtClean="0"/>
              <a:t>entre otras, palabras que tienen cierto arraigo con el sector agro. Bullrich también menciona muchas veces “Cepo”, pero es superada por “Estado” y “Campo”; la primera tiene que ver con que el discurso menciona la cantidad de cambios que haría en el Estado una vez que ella sea elegida, y la segunda, da la sensación que la repitió muchas veces por donde estaba exponiendo el discurso (no tiene otra </a:t>
            </a:r>
            <a:r>
              <a:rPr lang="es-AR" dirty="0" smtClean="0"/>
              <a:t>lógica). </a:t>
            </a:r>
            <a:r>
              <a:rPr lang="es-AR" dirty="0" smtClean="0"/>
              <a:t>Larreta, al igual que Bullrich, menciona mucho “Campo”, pero el Jefe de Gobierno porteño menciona un par de palabras que demuestran hacia donde va siempre su discurso, como por ejemplo, “Trabajo” </a:t>
            </a:r>
            <a:r>
              <a:rPr lang="es-AR" dirty="0" smtClean="0"/>
              <a:t>,”Gestión” </a:t>
            </a:r>
            <a:r>
              <a:rPr lang="es-AR" dirty="0" smtClean="0"/>
              <a:t>y “Gobierno”, dando que el candidato siempre menciona que su mayor virtud es ser un gestor y un buen trabajador y que lo demuestra, según el mismo, en CABA. Por ultimo, Massa menciona muchas veces </a:t>
            </a:r>
            <a:r>
              <a:rPr lang="es-AR" dirty="0" smtClean="0"/>
              <a:t>“Economía”, </a:t>
            </a:r>
            <a:r>
              <a:rPr lang="es-AR" dirty="0" smtClean="0"/>
              <a:t>dado que al ser el Ministro de </a:t>
            </a:r>
            <a:r>
              <a:rPr lang="es-AR" dirty="0" smtClean="0"/>
              <a:t>Economía </a:t>
            </a:r>
            <a:r>
              <a:rPr lang="es-AR" dirty="0" smtClean="0"/>
              <a:t>actual, también se refleja muchas veces en frases como: “el campo es importante para nuestra economía”. Luego se reparte entre otras palabras como “Motor”, “Crecimiento”, “Trabajar” que son parte de un discurso como de apoyo al campo, en el sentido de hacerles saber que entiende que dicho sector es importante para nuestro país por todo lo que representa.</a:t>
            </a:r>
          </a:p>
          <a:p>
            <a:pPr marL="0" indent="0">
              <a:buNone/>
            </a:pPr>
            <a:endParaRPr lang="en-US" dirty="0"/>
          </a:p>
        </p:txBody>
      </p:sp>
    </p:spTree>
    <p:extLst>
      <p:ext uri="{BB962C8B-B14F-4D97-AF65-F5344CB8AC3E}">
        <p14:creationId xmlns:p14="http://schemas.microsoft.com/office/powerpoint/2010/main" val="3471895991"/>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92925" y="624110"/>
            <a:ext cx="8911687" cy="525421"/>
          </a:xfrm>
        </p:spPr>
        <p:txBody>
          <a:bodyPr>
            <a:normAutofit/>
          </a:bodyPr>
          <a:lstStyle/>
          <a:p>
            <a:r>
              <a:rPr lang="es-AR" sz="2800" dirty="0" smtClean="0"/>
              <a:t>Grafico de comparación de palabras clave</a:t>
            </a:r>
            <a:endParaRPr lang="en-US" sz="2800"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7168" y="1227908"/>
            <a:ext cx="9761541" cy="5242560"/>
          </a:xfrm>
        </p:spPr>
      </p:pic>
    </p:spTree>
    <p:extLst>
      <p:ext uri="{BB962C8B-B14F-4D97-AF65-F5344CB8AC3E}">
        <p14:creationId xmlns:p14="http://schemas.microsoft.com/office/powerpoint/2010/main" val="55370704"/>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615338" y="653143"/>
            <a:ext cx="8915400" cy="5556068"/>
          </a:xfrm>
        </p:spPr>
        <p:txBody>
          <a:bodyPr numCol="2" anchor="t">
            <a:normAutofit/>
          </a:bodyPr>
          <a:lstStyle/>
          <a:p>
            <a:pPr marL="0" indent="0">
              <a:buNone/>
            </a:pPr>
            <a:r>
              <a:rPr lang="es-AR" sz="2000" b="1" dirty="0" smtClean="0"/>
              <a:t>Las palabras que se utilizaron en la comparación fueron:</a:t>
            </a:r>
          </a:p>
          <a:p>
            <a:pPr marL="0" indent="0">
              <a:buNone/>
            </a:pPr>
            <a:endParaRPr lang="es-AR" dirty="0" smtClean="0"/>
          </a:p>
          <a:p>
            <a:pPr>
              <a:buFont typeface="Wingdings" panose="05000000000000000000" pitchFamily="2" charset="2"/>
              <a:buChar char="v"/>
            </a:pPr>
            <a:r>
              <a:rPr lang="es-AR" dirty="0" smtClean="0"/>
              <a:t>Argentina</a:t>
            </a:r>
          </a:p>
          <a:p>
            <a:pPr>
              <a:buFont typeface="Wingdings" panose="05000000000000000000" pitchFamily="2" charset="2"/>
              <a:buChar char="v"/>
            </a:pPr>
            <a:r>
              <a:rPr lang="es-AR" dirty="0" smtClean="0"/>
              <a:t>Cepo</a:t>
            </a:r>
          </a:p>
          <a:p>
            <a:pPr>
              <a:buFont typeface="Wingdings" panose="05000000000000000000" pitchFamily="2" charset="2"/>
              <a:buChar char="v"/>
            </a:pPr>
            <a:r>
              <a:rPr lang="es-AR" dirty="0" smtClean="0"/>
              <a:t>Crecimiento</a:t>
            </a:r>
          </a:p>
          <a:p>
            <a:pPr>
              <a:buFont typeface="Wingdings" panose="05000000000000000000" pitchFamily="2" charset="2"/>
              <a:buChar char="v"/>
            </a:pPr>
            <a:r>
              <a:rPr lang="es-AR" dirty="0" smtClean="0"/>
              <a:t>Dólar</a:t>
            </a:r>
          </a:p>
          <a:p>
            <a:pPr>
              <a:buFont typeface="Wingdings" panose="05000000000000000000" pitchFamily="2" charset="2"/>
              <a:buChar char="v"/>
            </a:pPr>
            <a:r>
              <a:rPr lang="es-AR" dirty="0" smtClean="0"/>
              <a:t>Economía</a:t>
            </a:r>
          </a:p>
          <a:p>
            <a:pPr>
              <a:buFont typeface="Wingdings" panose="05000000000000000000" pitchFamily="2" charset="2"/>
              <a:buChar char="v"/>
            </a:pPr>
            <a:r>
              <a:rPr lang="es-AR" dirty="0" smtClean="0"/>
              <a:t>Estado</a:t>
            </a:r>
          </a:p>
          <a:p>
            <a:pPr>
              <a:buFont typeface="Wingdings" panose="05000000000000000000" pitchFamily="2" charset="2"/>
              <a:buChar char="v"/>
            </a:pPr>
            <a:r>
              <a:rPr lang="es-AR" dirty="0" smtClean="0"/>
              <a:t>Exportaciones</a:t>
            </a:r>
          </a:p>
          <a:p>
            <a:pPr>
              <a:buFont typeface="Wingdings" panose="05000000000000000000" pitchFamily="2" charset="2"/>
              <a:buChar char="v"/>
            </a:pPr>
            <a:r>
              <a:rPr lang="es-AR" dirty="0" smtClean="0"/>
              <a:t>Impuestos</a:t>
            </a:r>
          </a:p>
          <a:p>
            <a:pPr marL="0" indent="0">
              <a:buNone/>
            </a:pPr>
            <a:endParaRPr lang="es-AR" dirty="0"/>
          </a:p>
          <a:p>
            <a:pPr>
              <a:buFont typeface="Wingdings" panose="05000000000000000000" pitchFamily="2" charset="2"/>
              <a:buChar char="v"/>
            </a:pPr>
            <a:endParaRPr lang="es-AR" dirty="0" smtClean="0"/>
          </a:p>
          <a:p>
            <a:pPr>
              <a:buFont typeface="Wingdings" panose="05000000000000000000" pitchFamily="2" charset="2"/>
              <a:buChar char="v"/>
            </a:pPr>
            <a:endParaRPr lang="es-AR" dirty="0"/>
          </a:p>
          <a:p>
            <a:pPr>
              <a:buFont typeface="Wingdings" panose="05000000000000000000" pitchFamily="2" charset="2"/>
              <a:buChar char="v"/>
            </a:pPr>
            <a:endParaRPr lang="es-AR" dirty="0" smtClean="0"/>
          </a:p>
          <a:p>
            <a:pPr>
              <a:buFont typeface="Wingdings" panose="05000000000000000000" pitchFamily="2" charset="2"/>
              <a:buChar char="v"/>
            </a:pPr>
            <a:endParaRPr lang="es-AR" dirty="0"/>
          </a:p>
          <a:p>
            <a:pPr>
              <a:buFont typeface="Wingdings" panose="05000000000000000000" pitchFamily="2" charset="2"/>
              <a:buChar char="v"/>
            </a:pPr>
            <a:endParaRPr lang="es-AR" dirty="0" smtClean="0"/>
          </a:p>
          <a:p>
            <a:pPr>
              <a:buFont typeface="Wingdings" panose="05000000000000000000" pitchFamily="2" charset="2"/>
              <a:buChar char="v"/>
            </a:pPr>
            <a:r>
              <a:rPr lang="es-AR" dirty="0" smtClean="0"/>
              <a:t>Inflación</a:t>
            </a:r>
          </a:p>
          <a:p>
            <a:pPr>
              <a:buFont typeface="Wingdings" panose="05000000000000000000" pitchFamily="2" charset="2"/>
              <a:buChar char="v"/>
            </a:pPr>
            <a:r>
              <a:rPr lang="es-AR" dirty="0" smtClean="0"/>
              <a:t>Mercado</a:t>
            </a:r>
          </a:p>
          <a:p>
            <a:pPr>
              <a:buFont typeface="Wingdings" panose="05000000000000000000" pitchFamily="2" charset="2"/>
              <a:buChar char="v"/>
            </a:pPr>
            <a:r>
              <a:rPr lang="es-AR" dirty="0" smtClean="0"/>
              <a:t>Mundo</a:t>
            </a:r>
          </a:p>
          <a:p>
            <a:pPr>
              <a:buFont typeface="Wingdings" panose="05000000000000000000" pitchFamily="2" charset="2"/>
              <a:buChar char="v"/>
            </a:pPr>
            <a:r>
              <a:rPr lang="es-AR" dirty="0" smtClean="0"/>
              <a:t>Precios</a:t>
            </a:r>
            <a:endParaRPr lang="es-AR" dirty="0"/>
          </a:p>
          <a:p>
            <a:pPr>
              <a:buFont typeface="Wingdings" panose="05000000000000000000" pitchFamily="2" charset="2"/>
              <a:buChar char="v"/>
            </a:pPr>
            <a:r>
              <a:rPr lang="es-AR" dirty="0" smtClean="0"/>
              <a:t>Producción</a:t>
            </a:r>
          </a:p>
          <a:p>
            <a:pPr>
              <a:buFont typeface="Wingdings" panose="05000000000000000000" pitchFamily="2" charset="2"/>
              <a:buChar char="v"/>
            </a:pPr>
            <a:r>
              <a:rPr lang="es-AR" dirty="0" smtClean="0"/>
              <a:t>Retenciones</a:t>
            </a:r>
          </a:p>
          <a:p>
            <a:pPr>
              <a:buFont typeface="Wingdings" panose="05000000000000000000" pitchFamily="2" charset="2"/>
              <a:buChar char="v"/>
            </a:pPr>
            <a:r>
              <a:rPr lang="es-AR" dirty="0" smtClean="0"/>
              <a:t>Trabajo/Trabajar</a:t>
            </a:r>
          </a:p>
          <a:p>
            <a:pPr>
              <a:buFont typeface="Wingdings" panose="05000000000000000000" pitchFamily="2" charset="2"/>
              <a:buChar char="v"/>
            </a:pPr>
            <a:endParaRPr lang="es-AR" dirty="0" smtClean="0"/>
          </a:p>
        </p:txBody>
      </p:sp>
    </p:spTree>
    <p:extLst>
      <p:ext uri="{BB962C8B-B14F-4D97-AF65-F5344CB8AC3E}">
        <p14:creationId xmlns:p14="http://schemas.microsoft.com/office/powerpoint/2010/main" val="2138977905"/>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2592926" y="624110"/>
            <a:ext cx="8240538" cy="638633"/>
          </a:xfrm>
        </p:spPr>
        <p:txBody>
          <a:bodyPr>
            <a:noAutofit/>
          </a:bodyPr>
          <a:lstStyle/>
          <a:p>
            <a:pPr algn="ctr"/>
            <a:r>
              <a:rPr lang="es-AR" sz="2800" dirty="0"/>
              <a:t>Análisis de los gráficos obtenidos – </a:t>
            </a:r>
            <a:r>
              <a:rPr lang="es-AR" sz="2800" dirty="0" smtClean="0"/>
              <a:t>Parte 2</a:t>
            </a:r>
            <a:br>
              <a:rPr lang="es-AR" sz="2800" dirty="0" smtClean="0"/>
            </a:br>
            <a:endParaRPr lang="en-US" sz="2800" dirty="0"/>
          </a:p>
        </p:txBody>
      </p:sp>
      <p:sp>
        <p:nvSpPr>
          <p:cNvPr id="3" name="Marcador de contenido 2"/>
          <p:cNvSpPr>
            <a:spLocks noGrp="1"/>
          </p:cNvSpPr>
          <p:nvPr>
            <p:ph idx="1"/>
          </p:nvPr>
        </p:nvSpPr>
        <p:spPr>
          <a:xfrm>
            <a:off x="2592925" y="1367244"/>
            <a:ext cx="8915400" cy="5059681"/>
          </a:xfrm>
        </p:spPr>
        <p:txBody>
          <a:bodyPr>
            <a:normAutofit/>
          </a:bodyPr>
          <a:lstStyle/>
          <a:p>
            <a:pPr marL="0" indent="0" algn="just">
              <a:buNone/>
            </a:pPr>
            <a:r>
              <a:rPr lang="es-AR" dirty="0" smtClean="0"/>
              <a:t>Haciendo un paneo general, sorprende que Massa no menciona en su discurso nunca las palabras “Cepo” ni “Inflación”, que son palabras muy mencionadas por Bullrich y Milei; estos dos últimos, también hacen muchas menciones a “Estado” y “Retenciones”, entendiendo que sus discursos se centraron en criticar a las políticas económicas que aplica el gobierno actual y que, para ellos, perjudican al campo. Tanto Larreta como Massa, hacen hincapié en palabras como “Trabajo”, “Trabajar” y “Exportaciones”; sorprende un poco la decisión de Larreta de no confrontar tanto con el oficialismo como si lo hacen Bullrich y Milei, mostrando su perfil centrista por sobre el perfil mas de derecha que tienen los otros dos candidatos de la oposición. Con este grafico, se puede observar y ratificar que los discursos de Bullrich y Milei tienen un tinte mas económico, criticando las políticas económicas de la gestión actual; mientras que Larreta usa palabras criticas, pero es mas centrista en su discurso, saliendo un poco de los extremos. Por ultimo, el silencio de Massa en ciertas palabras, como las mencionadas a lo primero, mas “Impuestos” o lo poco que menciona “Estado”, hacen creer que un futuro gobierno del tigrense podría virar un poco hacia la derecha del peronismo y no regresar a los años del Kirchnerismo.</a:t>
            </a:r>
            <a:endParaRPr lang="en-US" dirty="0"/>
          </a:p>
        </p:txBody>
      </p:sp>
    </p:spTree>
    <p:extLst>
      <p:ext uri="{BB962C8B-B14F-4D97-AF65-F5344CB8AC3E}">
        <p14:creationId xmlns:p14="http://schemas.microsoft.com/office/powerpoint/2010/main" val="1076277285"/>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Carlos Suppo</a:t>
            </a:r>
            <a:endParaRPr lang="en-US" dirty="0"/>
          </a:p>
        </p:txBody>
      </p:sp>
      <p:sp>
        <p:nvSpPr>
          <p:cNvPr id="3" name="Marcador de texto 2"/>
          <p:cNvSpPr>
            <a:spLocks noGrp="1"/>
          </p:cNvSpPr>
          <p:nvPr>
            <p:ph type="body" sz="half" idx="2"/>
          </p:nvPr>
        </p:nvSpPr>
        <p:spPr/>
        <p:txBody>
          <a:bodyPr/>
          <a:lstStyle/>
          <a:p>
            <a:r>
              <a:rPr lang="es-AR" dirty="0" smtClean="0"/>
              <a:t>Data Analyst Student</a:t>
            </a:r>
            <a:r>
              <a:rPr lang="es-AR" dirty="0"/>
              <a:t> </a:t>
            </a:r>
            <a:r>
              <a:rPr lang="es-AR" dirty="0" smtClean="0"/>
              <a:t>– Data Entry</a:t>
            </a:r>
            <a:endParaRPr lang="en-US" dirty="0"/>
          </a:p>
        </p:txBody>
      </p:sp>
    </p:spTree>
    <p:extLst>
      <p:ext uri="{BB962C8B-B14F-4D97-AF65-F5344CB8AC3E}">
        <p14:creationId xmlns:p14="http://schemas.microsoft.com/office/powerpoint/2010/main" val="3453750802"/>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258286" y="1123404"/>
            <a:ext cx="8915400" cy="5129349"/>
          </a:xfrm>
        </p:spPr>
        <p:txBody>
          <a:bodyPr>
            <a:noAutofit/>
          </a:bodyPr>
          <a:lstStyle/>
          <a:p>
            <a:pPr marL="0" indent="0" algn="just">
              <a:buNone/>
            </a:pPr>
            <a:r>
              <a:rPr lang="es-AR" sz="2000" dirty="0" smtClean="0"/>
              <a:t>En el marco de la ExpoRural23, los principales candidatos a presidir el país a partir del 10 de diciembre presentaron sus propuestas ante la Sociedad Rural Argentina (SRA). En dicho encuentro, realizado el </a:t>
            </a:r>
            <a:r>
              <a:rPr lang="es-AR" sz="2000" dirty="0" smtClean="0"/>
              <a:t>día </a:t>
            </a:r>
            <a:r>
              <a:rPr lang="es-AR" sz="2000" dirty="0" smtClean="0"/>
              <a:t>lunes 24 de julio, participaron Sergio Massa de </a:t>
            </a:r>
            <a:r>
              <a:rPr lang="es-AR" sz="2000" dirty="0" smtClean="0"/>
              <a:t>Unión </a:t>
            </a:r>
            <a:r>
              <a:rPr lang="es-AR" sz="2000" dirty="0" smtClean="0"/>
              <a:t>por la Patria, Horacio </a:t>
            </a:r>
            <a:r>
              <a:rPr lang="es-AR" sz="2000" dirty="0" smtClean="0"/>
              <a:t>Rodríguez </a:t>
            </a:r>
            <a:r>
              <a:rPr lang="es-AR" sz="2000" dirty="0" smtClean="0"/>
              <a:t>Larreta y Patricia Bullrich de Juntos por el Cambio, Javier Milei de la Libertad Avanza y Juan Schiaretti de Hacemos por Nuestro </a:t>
            </a:r>
            <a:r>
              <a:rPr lang="es-AR" sz="2000" dirty="0" smtClean="0"/>
              <a:t>País. </a:t>
            </a:r>
            <a:r>
              <a:rPr lang="es-AR" sz="2000" dirty="0" smtClean="0"/>
              <a:t>Nuestro trabajo fue analizar los discursos y extraer las palabra mas mencionadas por los candidatos para luego poder hacer un respectivo análisis. </a:t>
            </a:r>
            <a:r>
              <a:rPr lang="es-AR" sz="2000" dirty="0" smtClean="0"/>
              <a:t>También, </a:t>
            </a:r>
            <a:r>
              <a:rPr lang="es-AR" sz="2000" dirty="0" smtClean="0"/>
              <a:t>a partir de los </a:t>
            </a:r>
            <a:r>
              <a:rPr lang="es-AR" sz="2000" dirty="0" smtClean="0"/>
              <a:t>gráficos, </a:t>
            </a:r>
            <a:r>
              <a:rPr lang="es-AR" sz="2000" dirty="0" smtClean="0"/>
              <a:t>se puede observar la comparación de ciertas palabras que para nosotros eran claves para el publico presente. Debemos advertir, que se tomo en cuenta los discursos de los cuatro candidatos con mayor intención de voto, esto quiere decir, que el discurso de Juan Schiaretti no fue tenido en cuenta.</a:t>
            </a:r>
            <a:endParaRPr lang="en-US" sz="2000" dirty="0"/>
          </a:p>
        </p:txBody>
      </p:sp>
    </p:spTree>
    <p:extLst>
      <p:ext uri="{BB962C8B-B14F-4D97-AF65-F5344CB8AC3E}">
        <p14:creationId xmlns:p14="http://schemas.microsoft.com/office/powerpoint/2010/main" val="609650480"/>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322960" y="441230"/>
            <a:ext cx="8911687" cy="1280890"/>
          </a:xfrm>
        </p:spPr>
        <p:txBody>
          <a:bodyPr>
            <a:normAutofit/>
          </a:bodyPr>
          <a:lstStyle/>
          <a:p>
            <a:pPr algn="ctr"/>
            <a:r>
              <a:rPr lang="es-AR" dirty="0" smtClean="0"/>
              <a:t>Procedimiento y programas utilizados</a:t>
            </a:r>
            <a:br>
              <a:rPr lang="es-AR" dirty="0" smtClean="0"/>
            </a:br>
            <a:endParaRPr lang="en-US" dirty="0"/>
          </a:p>
        </p:txBody>
      </p:sp>
      <p:sp>
        <p:nvSpPr>
          <p:cNvPr id="3" name="Marcador de contenido 2"/>
          <p:cNvSpPr>
            <a:spLocks noGrp="1"/>
          </p:cNvSpPr>
          <p:nvPr>
            <p:ph idx="1"/>
          </p:nvPr>
        </p:nvSpPr>
        <p:spPr>
          <a:xfrm>
            <a:off x="2322960" y="1489166"/>
            <a:ext cx="8915400" cy="5368834"/>
          </a:xfrm>
        </p:spPr>
        <p:txBody>
          <a:bodyPr>
            <a:normAutofit/>
          </a:bodyPr>
          <a:lstStyle/>
          <a:p>
            <a:pPr marL="457200" indent="-457200" algn="just">
              <a:buAutoNum type="arabicParenR"/>
            </a:pPr>
            <a:r>
              <a:rPr lang="es-AR" dirty="0" smtClean="0"/>
              <a:t>Se busco el link de los discursos de los candidatos en YouTube. Por ejemplo, aquí esta el discurso de </a:t>
            </a:r>
            <a:r>
              <a:rPr lang="es-AR" dirty="0"/>
              <a:t>Sergio Massa: </a:t>
            </a:r>
            <a:r>
              <a:rPr lang="es-AR" dirty="0">
                <a:hlinkClick r:id="rId2"/>
              </a:rPr>
              <a:t>https://</a:t>
            </a:r>
            <a:r>
              <a:rPr lang="es-AR" dirty="0" smtClean="0">
                <a:hlinkClick r:id="rId2"/>
              </a:rPr>
              <a:t>www.youtube.com/watch?v=L9EAAwcpKEE&amp;t=1102s&amp;ab_channel=SergioMassa</a:t>
            </a:r>
            <a:endParaRPr lang="en-US" dirty="0" smtClean="0"/>
          </a:p>
          <a:p>
            <a:pPr marL="457200" indent="-457200" algn="just">
              <a:buAutoNum type="arabicParenR"/>
            </a:pPr>
            <a:r>
              <a:rPr lang="es-AR" sz="2000" dirty="0" smtClean="0"/>
              <a:t>Luego se utilizo el siguiente programa para conseguir la transcripción de </a:t>
            </a:r>
            <a:r>
              <a:rPr lang="es-AR" sz="2000" dirty="0"/>
              <a:t>dicho discurso: </a:t>
            </a:r>
            <a:r>
              <a:rPr lang="es-AR" sz="2000" dirty="0">
                <a:hlinkClick r:id="rId3"/>
              </a:rPr>
              <a:t>https://www.downloadyoutubesubtitles.com</a:t>
            </a:r>
            <a:r>
              <a:rPr lang="es-AR" sz="2000" dirty="0" smtClean="0">
                <a:hlinkClick r:id="rId3"/>
              </a:rPr>
              <a:t>/</a:t>
            </a:r>
            <a:endParaRPr lang="es-AR" sz="2000" dirty="0" smtClean="0"/>
          </a:p>
          <a:p>
            <a:pPr marL="457200" indent="-457200" algn="just">
              <a:buAutoNum type="arabicParenR"/>
            </a:pPr>
            <a:r>
              <a:rPr lang="es-AR" sz="2000" dirty="0" smtClean="0"/>
              <a:t>Una vez obtenida la transcripción en formato .txt, se acomodo el texto borrando los párrafos y espacios en blanco innecesarios con el </a:t>
            </a:r>
            <a:r>
              <a:rPr lang="es-AR" sz="2000" dirty="0"/>
              <a:t>siguiente programa: </a:t>
            </a:r>
            <a:r>
              <a:rPr lang="es-AR" sz="2000" dirty="0">
                <a:hlinkClick r:id="rId4"/>
              </a:rPr>
              <a:t>https://</a:t>
            </a:r>
            <a:r>
              <a:rPr lang="es-AR" sz="2000" dirty="0" smtClean="0">
                <a:hlinkClick r:id="rId4"/>
              </a:rPr>
              <a:t>pinetools.com/es/eliminar-saltos-linea</a:t>
            </a:r>
            <a:endParaRPr lang="es-AR" sz="2000" dirty="0"/>
          </a:p>
          <a:p>
            <a:pPr marL="457200" indent="-457200" algn="just">
              <a:buAutoNum type="arabicParenR"/>
            </a:pPr>
            <a:r>
              <a:rPr lang="es-AR" sz="2000" dirty="0" smtClean="0"/>
              <a:t>Con el texto en condiciones, se creo un script de Python que nos retornaba un diccionario ordenado de mayor a menor, con las palabras mas mencionadas y la cantidad de veces (clave =&gt; valor)</a:t>
            </a:r>
          </a:p>
          <a:p>
            <a:pPr marL="0" indent="0">
              <a:buNone/>
            </a:pPr>
            <a:endParaRPr lang="es-AR" sz="2000" dirty="0" smtClean="0"/>
          </a:p>
          <a:p>
            <a:pPr marL="457200" indent="-457200">
              <a:buAutoNum type="arabicParenR"/>
            </a:pPr>
            <a:endParaRPr lang="es-AR" sz="2000" dirty="0" smtClean="0"/>
          </a:p>
        </p:txBody>
      </p:sp>
    </p:spTree>
    <p:extLst>
      <p:ext uri="{BB962C8B-B14F-4D97-AF65-F5344CB8AC3E}">
        <p14:creationId xmlns:p14="http://schemas.microsoft.com/office/powerpoint/2010/main" val="4243894396"/>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50720" y="804863"/>
            <a:ext cx="9614263" cy="5247594"/>
          </a:xfrm>
        </p:spPr>
      </p:pic>
    </p:spTree>
    <p:extLst>
      <p:ext uri="{BB962C8B-B14F-4D97-AF65-F5344CB8AC3E}">
        <p14:creationId xmlns:p14="http://schemas.microsoft.com/office/powerpoint/2010/main" val="508540203"/>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258286" y="679267"/>
            <a:ext cx="8915400" cy="5129349"/>
          </a:xfrm>
        </p:spPr>
        <p:txBody>
          <a:bodyPr>
            <a:noAutofit/>
          </a:bodyPr>
          <a:lstStyle/>
          <a:p>
            <a:pPr marL="457200" indent="-457200" algn="just">
              <a:buFont typeface="+mj-lt"/>
              <a:buAutoNum type="arabicParenR" startAt="5"/>
            </a:pPr>
            <a:r>
              <a:rPr lang="es-AR" dirty="0" smtClean="0"/>
              <a:t>Una vez obtenido y filtrado las palabras que NOSOTROS considerábamos mas importantes, se pasaron los datos obtenidos a un libro de Excel. Se realizo una hoja por cada candidato para obtener mejores resultados y un análisis limpio. </a:t>
            </a:r>
          </a:p>
          <a:p>
            <a:pPr marL="457200" indent="-457200" algn="just">
              <a:buFont typeface="+mj-lt"/>
              <a:buAutoNum type="arabicParenR" startAt="5"/>
            </a:pPr>
            <a:r>
              <a:rPr lang="es-AR" dirty="0" smtClean="0"/>
              <a:t>Con la tabla de datos ya realizada, pasamos a graficar esos datos con el programa Cognos Analytics de IBM, realizando un grafico denominado “Nube de Palabras” para cada uno de los candidatos.</a:t>
            </a:r>
          </a:p>
          <a:p>
            <a:pPr marL="457200" indent="-457200" algn="just">
              <a:buFont typeface="+mj-lt"/>
              <a:buAutoNum type="arabicParenR" startAt="5"/>
            </a:pPr>
            <a:r>
              <a:rPr lang="es-AR" dirty="0" smtClean="0"/>
              <a:t>Por ultimo, se realizo un grafico de columnas comparando palabras clave vs cantidad de veces que la dijeron los candidatos, también usando el programa Cognos Analytics.</a:t>
            </a:r>
          </a:p>
          <a:p>
            <a:pPr marL="0" indent="0">
              <a:buNone/>
            </a:pPr>
            <a:endParaRPr lang="es-AR" dirty="0"/>
          </a:p>
          <a:p>
            <a:pPr marL="0" indent="0" algn="ctr">
              <a:buNone/>
            </a:pPr>
            <a:r>
              <a:rPr lang="es-AR" sz="2400" b="1" dirty="0" smtClean="0"/>
              <a:t>LOS RESULTADOS EN FORMA GRAFICA FUERON LOS SIGUIENTES:</a:t>
            </a:r>
          </a:p>
        </p:txBody>
      </p:sp>
    </p:spTree>
    <p:extLst>
      <p:ext uri="{BB962C8B-B14F-4D97-AF65-F5344CB8AC3E}">
        <p14:creationId xmlns:p14="http://schemas.microsoft.com/office/powerpoint/2010/main" val="802490464"/>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92925" y="624110"/>
            <a:ext cx="8165737" cy="865056"/>
          </a:xfrm>
        </p:spPr>
        <p:txBody>
          <a:bodyPr>
            <a:normAutofit/>
          </a:bodyPr>
          <a:lstStyle/>
          <a:p>
            <a:pPr algn="ctr"/>
            <a:r>
              <a:rPr lang="es-AR" sz="2400" dirty="0" smtClean="0"/>
              <a:t>Palabras mas mencionadas por Horacio </a:t>
            </a:r>
            <a:r>
              <a:rPr lang="es-AR" sz="2400" dirty="0" smtClean="0"/>
              <a:t>Rodríguez </a:t>
            </a:r>
            <a:r>
              <a:rPr lang="es-AR" sz="2400" dirty="0" smtClean="0"/>
              <a:t>Larreta (JxC)</a:t>
            </a:r>
            <a:endParaRPr lang="en-US" sz="2400"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5" y="1602377"/>
            <a:ext cx="8736925" cy="4676503"/>
          </a:xfrm>
        </p:spPr>
      </p:pic>
    </p:spTree>
    <p:extLst>
      <p:ext uri="{BB962C8B-B14F-4D97-AF65-F5344CB8AC3E}">
        <p14:creationId xmlns:p14="http://schemas.microsoft.com/office/powerpoint/2010/main" val="3461155851"/>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92925" y="624110"/>
            <a:ext cx="8165737" cy="865056"/>
          </a:xfrm>
        </p:spPr>
        <p:txBody>
          <a:bodyPr>
            <a:normAutofit/>
          </a:bodyPr>
          <a:lstStyle/>
          <a:p>
            <a:pPr algn="ctr"/>
            <a:r>
              <a:rPr lang="es-AR" sz="2400" dirty="0" smtClean="0"/>
              <a:t>Palabras mas mencionadas por Javier Milei (LLA)</a:t>
            </a:r>
            <a:endParaRPr lang="en-US" sz="2400" dirty="0"/>
          </a:p>
        </p:txBody>
      </p:sp>
      <p:pic>
        <p:nvPicPr>
          <p:cNvPr id="6" name="Marcador de contenido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5" y="1410790"/>
            <a:ext cx="8928000" cy="4781004"/>
          </a:xfrm>
        </p:spPr>
      </p:pic>
    </p:spTree>
    <p:extLst>
      <p:ext uri="{BB962C8B-B14F-4D97-AF65-F5344CB8AC3E}">
        <p14:creationId xmlns:p14="http://schemas.microsoft.com/office/powerpoint/2010/main" val="2515017578"/>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92925" y="624110"/>
            <a:ext cx="8911687" cy="812804"/>
          </a:xfrm>
        </p:spPr>
        <p:txBody>
          <a:bodyPr>
            <a:normAutofit/>
          </a:bodyPr>
          <a:lstStyle/>
          <a:p>
            <a:pPr algn="ctr"/>
            <a:r>
              <a:rPr lang="es-AR" sz="2400" dirty="0"/>
              <a:t>Palabras mas mencionadas por </a:t>
            </a:r>
            <a:r>
              <a:rPr lang="es-AR" sz="2400" dirty="0" smtClean="0"/>
              <a:t>Patricia Bullrich </a:t>
            </a:r>
            <a:r>
              <a:rPr lang="es-AR" sz="2400" dirty="0"/>
              <a:t>(JxC)</a:t>
            </a:r>
            <a:endParaRPr lang="en-US" sz="2400"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81511" y="1436916"/>
            <a:ext cx="8676000" cy="4946122"/>
          </a:xfrm>
        </p:spPr>
      </p:pic>
    </p:spTree>
    <p:extLst>
      <p:ext uri="{BB962C8B-B14F-4D97-AF65-F5344CB8AC3E}">
        <p14:creationId xmlns:p14="http://schemas.microsoft.com/office/powerpoint/2010/main" val="2340811121"/>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92925" y="624110"/>
            <a:ext cx="8911687" cy="812804"/>
          </a:xfrm>
        </p:spPr>
        <p:txBody>
          <a:bodyPr>
            <a:normAutofit/>
          </a:bodyPr>
          <a:lstStyle/>
          <a:p>
            <a:pPr algn="ctr"/>
            <a:r>
              <a:rPr lang="es-AR" sz="2400" dirty="0"/>
              <a:t>Palabras mas mencionadas por </a:t>
            </a:r>
            <a:r>
              <a:rPr lang="es-AR" sz="2400" dirty="0" smtClean="0"/>
              <a:t>Sergio Massa (UxP)</a:t>
            </a:r>
            <a:endParaRPr lang="en-US" sz="2400" dirty="0"/>
          </a:p>
        </p:txBody>
      </p:sp>
      <p:pic>
        <p:nvPicPr>
          <p:cNvPr id="5" name="Marcador de contenido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82239" y="1429986"/>
            <a:ext cx="8640000" cy="5104073"/>
          </a:xfrm>
        </p:spPr>
      </p:pic>
    </p:spTree>
    <p:extLst>
      <p:ext uri="{BB962C8B-B14F-4D97-AF65-F5344CB8AC3E}">
        <p14:creationId xmlns:p14="http://schemas.microsoft.com/office/powerpoint/2010/main" val="3273101567"/>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theme/theme1.xml><?xml version="1.0" encoding="utf-8"?>
<a:theme xmlns:a="http://schemas.openxmlformats.org/drawingml/2006/main" name="Espiral">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docProps/app.xml><?xml version="1.0" encoding="utf-8"?>
<Properties xmlns="http://schemas.openxmlformats.org/officeDocument/2006/extended-properties" xmlns:vt="http://schemas.openxmlformats.org/officeDocument/2006/docPropsVTypes">
  <Template>Wisp</Template>
  <TotalTime>133</TotalTime>
  <Words>1084</Words>
  <Application>Microsoft Office PowerPoint</Application>
  <PresentationFormat>Panorámica</PresentationFormat>
  <Paragraphs>48</Paragraphs>
  <Slides>15</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15</vt:i4>
      </vt:variant>
    </vt:vector>
  </HeadingPairs>
  <TitlesOfParts>
    <vt:vector size="20" baseType="lpstr">
      <vt:lpstr>Arial</vt:lpstr>
      <vt:lpstr>Century Gothic</vt:lpstr>
      <vt:lpstr>Wingdings</vt:lpstr>
      <vt:lpstr>Wingdings 3</vt:lpstr>
      <vt:lpstr>Espiral</vt:lpstr>
      <vt:lpstr>Análisis cuantitativo de los discursos de los candidatos a Presidente en la SRA</vt:lpstr>
      <vt:lpstr>Presentación de PowerPoint</vt:lpstr>
      <vt:lpstr>Procedimiento y programas utilizados </vt:lpstr>
      <vt:lpstr>Presentación de PowerPoint</vt:lpstr>
      <vt:lpstr>Presentación de PowerPoint</vt:lpstr>
      <vt:lpstr>Palabras mas mencionadas por Horacio Rodríguez Larreta (JxC)</vt:lpstr>
      <vt:lpstr>Palabras mas mencionadas por Javier Milei (LLA)</vt:lpstr>
      <vt:lpstr>Palabras mas mencionadas por Patricia Bullrich (JxC)</vt:lpstr>
      <vt:lpstr>Palabras mas mencionadas por Sergio Massa (UxP)</vt:lpstr>
      <vt:lpstr>Grafico de comparación por candidatos</vt:lpstr>
      <vt:lpstr>Análisis de los gráficos obtenidos – Parte 1</vt:lpstr>
      <vt:lpstr>Grafico de comparación de palabras clave</vt:lpstr>
      <vt:lpstr>Presentación de PowerPoint</vt:lpstr>
      <vt:lpstr>Análisis de los gráficos obtenidos – Parte 2 </vt:lpstr>
      <vt:lpstr>Carlos Suppo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Análisis cuantitativo de los discursos de los candidatos a Presidente en la SRA</dc:title>
  <dc:creator>Carlos</dc:creator>
  <cp:lastModifiedBy>Carlos</cp:lastModifiedBy>
  <cp:revision>12</cp:revision>
  <dcterms:created xsi:type="dcterms:W3CDTF">2023-08-02T18:44:55Z</dcterms:created>
  <dcterms:modified xsi:type="dcterms:W3CDTF">2023-08-07T14:35:33Z</dcterms:modified>
</cp:coreProperties>
</file>