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02" r:id="rId3"/>
    <p:sldId id="263" r:id="rId4"/>
    <p:sldId id="303" r:id="rId5"/>
    <p:sldId id="304" r:id="rId6"/>
    <p:sldId id="268" r:id="rId7"/>
    <p:sldId id="306" r:id="rId8"/>
    <p:sldId id="257" r:id="rId9"/>
    <p:sldId id="259" r:id="rId10"/>
    <p:sldId id="307" r:id="rId11"/>
    <p:sldId id="308" r:id="rId12"/>
    <p:sldId id="309" r:id="rId13"/>
    <p:sldId id="310" r:id="rId14"/>
    <p:sldId id="305" r:id="rId15"/>
    <p:sldId id="312" r:id="rId16"/>
    <p:sldId id="313" r:id="rId17"/>
    <p:sldId id="311" r:id="rId18"/>
    <p:sldId id="314" r:id="rId19"/>
    <p:sldId id="315" r:id="rId20"/>
    <p:sldId id="316" r:id="rId21"/>
    <p:sldId id="317" r:id="rId22"/>
    <p:sldId id="318" r:id="rId23"/>
    <p:sldId id="319" r:id="rId24"/>
    <p:sldId id="320" r:id="rId25"/>
    <p:sldId id="321" r:id="rId26"/>
    <p:sldId id="322" r:id="rId27"/>
    <p:sldId id="323" r:id="rId28"/>
    <p:sldId id="324" r:id="rId29"/>
    <p:sldId id="327" r:id="rId30"/>
    <p:sldId id="325" r:id="rId31"/>
    <p:sldId id="326" r:id="rId32"/>
    <p:sldId id="328" r:id="rId33"/>
    <p:sldId id="329" r:id="rId34"/>
    <p:sldId id="278" r:id="rId35"/>
    <p:sldId id="292" r:id="rId36"/>
    <p:sldId id="286" r:id="rId37"/>
    <p:sldId id="287" r:id="rId38"/>
    <p:sldId id="288" r:id="rId39"/>
    <p:sldId id="289" r:id="rId40"/>
    <p:sldId id="290" r:id="rId41"/>
    <p:sldId id="291" r:id="rId42"/>
    <p:sldId id="27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E10315-8A3B-4145-AAE3-E818FCCA912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97002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10315-8A3B-4145-AAE3-E818FCCA912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53452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10315-8A3B-4145-AAE3-E818FCCA912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69573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10315-8A3B-4145-AAE3-E818FCCA912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34088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10315-8A3B-4145-AAE3-E818FCCA912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40892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E10315-8A3B-4145-AAE3-E818FCCA9124}"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56861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E10315-8A3B-4145-AAE3-E818FCCA9124}"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95582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E10315-8A3B-4145-AAE3-E818FCCA9124}"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6162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10315-8A3B-4145-AAE3-E818FCCA9124}"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178286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E10315-8A3B-4145-AAE3-E818FCCA9124}"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69108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E10315-8A3B-4145-AAE3-E818FCCA9124}"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44972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10315-8A3B-4145-AAE3-E818FCCA9124}" type="datetimeFigureOut">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0DC8C-0BE2-45A9-9585-58197F475919}" type="slidenum">
              <a:rPr lang="en-US" smtClean="0"/>
              <a:t>‹#›</a:t>
            </a:fld>
            <a:endParaRPr lang="en-US"/>
          </a:p>
        </p:txBody>
      </p:sp>
    </p:spTree>
    <p:extLst>
      <p:ext uri="{BB962C8B-B14F-4D97-AF65-F5344CB8AC3E}">
        <p14:creationId xmlns:p14="http://schemas.microsoft.com/office/powerpoint/2010/main" val="192876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s://cran.r-project.org/web/packages/survival/survival.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hyperlink" Target="https://docs.google.com/file/d/0BwogTI8d6EEiM2wxZW9qdzdvV2M/edit" TargetMode="Externa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hyperlink" Target="http://www.keyword-suggestions.com/c3Vydml2YWwgYW5hbHlzaXM/" TargetMode="External"/><Relationship Id="rId2" Type="http://schemas.openxmlformats.org/officeDocument/2006/relationships/image" Target="../media/image41.gif"/><Relationship Id="rId1" Type="http://schemas.openxmlformats.org/officeDocument/2006/relationships/slideLayout" Target="../slideLayouts/slideLayout2.xml"/><Relationship Id="rId4" Type="http://schemas.openxmlformats.org/officeDocument/2006/relationships/hyperlink" Target="https://docs.google.com/file/d/0BwogTI8d6EEiM2wxZW9qdzdvV2M/ed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file/d/0BwogTI8d6EEiM2wxZW9qdzdvV2M/edit"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ackblaze.com/b2/hard-drive-test-data.html" TargetMode="External"/><Relationship Id="rId2" Type="http://schemas.openxmlformats.org/officeDocument/2006/relationships/hyperlink" Target="https://www.backblaze.com/blog/hard-drive-data-feb2015"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Hard Drive Reliability - Survival Analysis</a:t>
            </a:r>
          </a:p>
        </p:txBody>
      </p:sp>
      <p:sp>
        <p:nvSpPr>
          <p:cNvPr id="3" name="Subtitle 2"/>
          <p:cNvSpPr>
            <a:spLocks noGrp="1"/>
          </p:cNvSpPr>
          <p:nvPr>
            <p:ph type="subTitle" idx="1"/>
          </p:nvPr>
        </p:nvSpPr>
        <p:spPr/>
        <p:txBody>
          <a:bodyPr/>
          <a:lstStyle/>
          <a:p>
            <a:r>
              <a:rPr lang="en-US" dirty="0"/>
              <a:t>Chinpei Tang</a:t>
            </a:r>
          </a:p>
          <a:p>
            <a:r>
              <a:rPr lang="en-US" dirty="0"/>
              <a:t>Springboard Foundation of Data Science Capstone Project</a:t>
            </a:r>
          </a:p>
          <a:p>
            <a:r>
              <a:rPr lang="en-US" dirty="0"/>
              <a:t>November 11, 2016</a:t>
            </a:r>
          </a:p>
        </p:txBody>
      </p:sp>
    </p:spTree>
    <p:extLst>
      <p:ext uri="{BB962C8B-B14F-4D97-AF65-F5344CB8AC3E}">
        <p14:creationId xmlns:p14="http://schemas.microsoft.com/office/powerpoint/2010/main" val="10035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Data</a:t>
            </a:r>
          </a:p>
        </p:txBody>
      </p:sp>
      <p:pic>
        <p:nvPicPr>
          <p:cNvPr id="8" name="Content Placeholder 7"/>
          <p:cNvPicPr>
            <a:picLocks noGrp="1" noChangeAspect="1"/>
          </p:cNvPicPr>
          <p:nvPr>
            <p:ph idx="1"/>
          </p:nvPr>
        </p:nvPicPr>
        <p:blipFill>
          <a:blip r:embed="rId2"/>
          <a:stretch>
            <a:fillRect/>
          </a:stretch>
        </p:blipFill>
        <p:spPr>
          <a:xfrm>
            <a:off x="1577367" y="1330032"/>
            <a:ext cx="8707065" cy="2629267"/>
          </a:xfrm>
          <a:prstGeom prst="rect">
            <a:avLst/>
          </a:prstGeom>
        </p:spPr>
      </p:pic>
      <p:pic>
        <p:nvPicPr>
          <p:cNvPr id="9" name="Picture 8"/>
          <p:cNvPicPr>
            <a:picLocks noChangeAspect="1"/>
          </p:cNvPicPr>
          <p:nvPr/>
        </p:nvPicPr>
        <p:blipFill>
          <a:blip r:embed="rId3"/>
          <a:stretch>
            <a:fillRect/>
          </a:stretch>
        </p:blipFill>
        <p:spPr>
          <a:xfrm>
            <a:off x="2442838" y="4549334"/>
            <a:ext cx="4639322" cy="1524213"/>
          </a:xfrm>
          <a:prstGeom prst="rect">
            <a:avLst/>
          </a:prstGeom>
        </p:spPr>
      </p:pic>
      <p:sp>
        <p:nvSpPr>
          <p:cNvPr id="10" name="TextBox 9"/>
          <p:cNvSpPr txBox="1"/>
          <p:nvPr/>
        </p:nvSpPr>
        <p:spPr>
          <a:xfrm>
            <a:off x="192530" y="5111825"/>
            <a:ext cx="1897635" cy="369332"/>
          </a:xfrm>
          <a:prstGeom prst="rect">
            <a:avLst/>
          </a:prstGeom>
          <a:noFill/>
        </p:spPr>
        <p:txBody>
          <a:bodyPr wrap="none" rtlCol="0">
            <a:spAutoFit/>
          </a:bodyPr>
          <a:lstStyle/>
          <a:p>
            <a:r>
              <a:rPr lang="en-US" dirty="0"/>
              <a:t>“Production” Data</a:t>
            </a:r>
          </a:p>
        </p:txBody>
      </p:sp>
      <p:sp>
        <p:nvSpPr>
          <p:cNvPr id="11" name="TextBox 10"/>
          <p:cNvSpPr txBox="1"/>
          <p:nvPr/>
        </p:nvSpPr>
        <p:spPr>
          <a:xfrm>
            <a:off x="5930899" y="5792382"/>
            <a:ext cx="1769740" cy="923330"/>
          </a:xfrm>
          <a:prstGeom prst="rect">
            <a:avLst/>
          </a:prstGeom>
          <a:noFill/>
        </p:spPr>
        <p:txBody>
          <a:bodyPr wrap="square" rtlCol="0">
            <a:spAutoFit/>
          </a:bodyPr>
          <a:lstStyle/>
          <a:p>
            <a:pPr algn="ctr"/>
            <a:r>
              <a:rPr lang="en-US" dirty="0"/>
              <a:t>“Test” Data of 15 csv files to test script</a:t>
            </a:r>
          </a:p>
        </p:txBody>
      </p:sp>
      <p:pic>
        <p:nvPicPr>
          <p:cNvPr id="12" name="Picture 11"/>
          <p:cNvPicPr>
            <a:picLocks noChangeAspect="1"/>
          </p:cNvPicPr>
          <p:nvPr/>
        </p:nvPicPr>
        <p:blipFill>
          <a:blip r:embed="rId4"/>
          <a:stretch>
            <a:fillRect/>
          </a:stretch>
        </p:blipFill>
        <p:spPr>
          <a:xfrm>
            <a:off x="7787505" y="4456560"/>
            <a:ext cx="2762651" cy="2328128"/>
          </a:xfrm>
          <a:prstGeom prst="rect">
            <a:avLst/>
          </a:prstGeom>
        </p:spPr>
      </p:pic>
      <p:sp>
        <p:nvSpPr>
          <p:cNvPr id="13" name="Left Brace 12"/>
          <p:cNvSpPr/>
          <p:nvPr/>
        </p:nvSpPr>
        <p:spPr>
          <a:xfrm>
            <a:off x="2177032" y="4800600"/>
            <a:ext cx="311526" cy="9917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5702300" y="6073547"/>
            <a:ext cx="393700" cy="180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547222" y="5792382"/>
            <a:ext cx="240283" cy="461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69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of Hard Drives Over Time</a:t>
            </a:r>
          </a:p>
        </p:txBody>
      </p:sp>
      <p:pic>
        <p:nvPicPr>
          <p:cNvPr id="4" name="Picture 3"/>
          <p:cNvPicPr>
            <a:picLocks noChangeAspect="1"/>
          </p:cNvPicPr>
          <p:nvPr/>
        </p:nvPicPr>
        <p:blipFill>
          <a:blip r:embed="rId2"/>
          <a:stretch>
            <a:fillRect/>
          </a:stretch>
        </p:blipFill>
        <p:spPr>
          <a:xfrm>
            <a:off x="335280" y="1825625"/>
            <a:ext cx="5760720" cy="4114800"/>
          </a:xfrm>
          <a:prstGeom prst="rect">
            <a:avLst/>
          </a:prstGeom>
        </p:spPr>
      </p:pic>
      <p:pic>
        <p:nvPicPr>
          <p:cNvPr id="5" name="Picture 4"/>
          <p:cNvPicPr>
            <a:picLocks noChangeAspect="1"/>
          </p:cNvPicPr>
          <p:nvPr/>
        </p:nvPicPr>
        <p:blipFill>
          <a:blip r:embed="rId3"/>
          <a:stretch>
            <a:fillRect/>
          </a:stretch>
        </p:blipFill>
        <p:spPr>
          <a:xfrm>
            <a:off x="6096000" y="1825625"/>
            <a:ext cx="5760720" cy="4114800"/>
          </a:xfrm>
          <a:prstGeom prst="rect">
            <a:avLst/>
          </a:prstGeom>
        </p:spPr>
      </p:pic>
      <p:sp>
        <p:nvSpPr>
          <p:cNvPr id="6" name="Rectangle 5"/>
          <p:cNvSpPr/>
          <p:nvPr/>
        </p:nvSpPr>
        <p:spPr>
          <a:xfrm>
            <a:off x="1347678" y="6075362"/>
            <a:ext cx="4264244" cy="369332"/>
          </a:xfrm>
          <a:prstGeom prst="rect">
            <a:avLst/>
          </a:prstGeom>
        </p:spPr>
        <p:txBody>
          <a:bodyPr wrap="none">
            <a:spAutoFit/>
          </a:bodyPr>
          <a:lstStyle/>
          <a:p>
            <a:r>
              <a:rPr lang="en-US"/>
              <a:t>Year 2013 (from 2013-04-10 to 2013-12-31)</a:t>
            </a:r>
            <a:endParaRPr lang="en-US" dirty="0"/>
          </a:p>
        </p:txBody>
      </p:sp>
      <p:sp>
        <p:nvSpPr>
          <p:cNvPr id="7" name="Rectangle 6"/>
          <p:cNvSpPr/>
          <p:nvPr/>
        </p:nvSpPr>
        <p:spPr>
          <a:xfrm>
            <a:off x="7089556" y="6075362"/>
            <a:ext cx="4264244" cy="369332"/>
          </a:xfrm>
          <a:prstGeom prst="rect">
            <a:avLst/>
          </a:prstGeom>
        </p:spPr>
        <p:txBody>
          <a:bodyPr wrap="none">
            <a:spAutoFit/>
          </a:bodyPr>
          <a:lstStyle/>
          <a:p>
            <a:r>
              <a:rPr lang="en-US" dirty="0"/>
              <a:t>Year 2014 (from 2014-01-01 to 2014-12-31)</a:t>
            </a:r>
          </a:p>
        </p:txBody>
      </p:sp>
      <p:sp>
        <p:nvSpPr>
          <p:cNvPr id="8" name="Oval 7"/>
          <p:cNvSpPr/>
          <p:nvPr/>
        </p:nvSpPr>
        <p:spPr>
          <a:xfrm>
            <a:off x="2730500" y="5080000"/>
            <a:ext cx="13970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94700" y="5080000"/>
            <a:ext cx="5461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209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of Hard Drives Over Time</a:t>
            </a:r>
          </a:p>
        </p:txBody>
      </p:sp>
      <p:pic>
        <p:nvPicPr>
          <p:cNvPr id="4" name="Picture 3"/>
          <p:cNvPicPr>
            <a:picLocks noChangeAspect="1"/>
          </p:cNvPicPr>
          <p:nvPr/>
        </p:nvPicPr>
        <p:blipFill>
          <a:blip r:embed="rId2"/>
          <a:stretch>
            <a:fillRect/>
          </a:stretch>
        </p:blipFill>
        <p:spPr>
          <a:xfrm>
            <a:off x="6096000" y="1943894"/>
            <a:ext cx="5760720" cy="4114800"/>
          </a:xfrm>
          <a:prstGeom prst="rect">
            <a:avLst/>
          </a:prstGeom>
        </p:spPr>
      </p:pic>
      <p:pic>
        <p:nvPicPr>
          <p:cNvPr id="5" name="Picture 4"/>
          <p:cNvPicPr>
            <a:picLocks noChangeAspect="1"/>
          </p:cNvPicPr>
          <p:nvPr/>
        </p:nvPicPr>
        <p:blipFill>
          <a:blip r:embed="rId3"/>
          <a:stretch>
            <a:fillRect/>
          </a:stretch>
        </p:blipFill>
        <p:spPr>
          <a:xfrm>
            <a:off x="335280" y="1943894"/>
            <a:ext cx="5760720" cy="4114800"/>
          </a:xfrm>
          <a:prstGeom prst="rect">
            <a:avLst/>
          </a:prstGeom>
        </p:spPr>
      </p:pic>
      <p:sp>
        <p:nvSpPr>
          <p:cNvPr id="6" name="Oval 5"/>
          <p:cNvSpPr/>
          <p:nvPr/>
        </p:nvSpPr>
        <p:spPr>
          <a:xfrm>
            <a:off x="3975100" y="5232400"/>
            <a:ext cx="5461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207978" y="6127234"/>
            <a:ext cx="4264244" cy="369332"/>
          </a:xfrm>
          <a:prstGeom prst="rect">
            <a:avLst/>
          </a:prstGeom>
        </p:spPr>
        <p:txBody>
          <a:bodyPr wrap="none">
            <a:spAutoFit/>
          </a:bodyPr>
          <a:lstStyle/>
          <a:p>
            <a:r>
              <a:rPr lang="en-US"/>
              <a:t>Year 2015 (from 2015-01-01 to 2015-12-31)</a:t>
            </a:r>
            <a:endParaRPr lang="en-US" dirty="0"/>
          </a:p>
        </p:txBody>
      </p:sp>
      <p:sp>
        <p:nvSpPr>
          <p:cNvPr id="8" name="Rectangle 7"/>
          <p:cNvSpPr/>
          <p:nvPr/>
        </p:nvSpPr>
        <p:spPr>
          <a:xfrm>
            <a:off x="6751943" y="6127234"/>
            <a:ext cx="4834913" cy="369332"/>
          </a:xfrm>
          <a:prstGeom prst="rect">
            <a:avLst/>
          </a:prstGeom>
        </p:spPr>
        <p:txBody>
          <a:bodyPr wrap="none">
            <a:spAutoFit/>
          </a:bodyPr>
          <a:lstStyle/>
          <a:p>
            <a:r>
              <a:rPr lang="en-US" dirty="0"/>
              <a:t>Q1 of Year 2016 (from 2016-01-01 to 2016-03-31)</a:t>
            </a:r>
          </a:p>
        </p:txBody>
      </p:sp>
    </p:spTree>
    <p:extLst>
      <p:ext uri="{BB962C8B-B14F-4D97-AF65-F5344CB8AC3E}">
        <p14:creationId xmlns:p14="http://schemas.microsoft.com/office/powerpoint/2010/main" val="299304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of Hard Drives Over Time</a:t>
            </a:r>
          </a:p>
        </p:txBody>
      </p:sp>
      <p:pic>
        <p:nvPicPr>
          <p:cNvPr id="4" name="Picture 3"/>
          <p:cNvPicPr>
            <a:picLocks noChangeAspect="1"/>
          </p:cNvPicPr>
          <p:nvPr/>
        </p:nvPicPr>
        <p:blipFill>
          <a:blip r:embed="rId2"/>
          <a:stretch>
            <a:fillRect/>
          </a:stretch>
        </p:blipFill>
        <p:spPr>
          <a:xfrm>
            <a:off x="548640" y="1931194"/>
            <a:ext cx="5760720" cy="4114800"/>
          </a:xfrm>
          <a:prstGeom prst="rect">
            <a:avLst/>
          </a:prstGeom>
        </p:spPr>
      </p:pic>
      <p:sp>
        <p:nvSpPr>
          <p:cNvPr id="6" name="Oval 5"/>
          <p:cNvSpPr/>
          <p:nvPr/>
        </p:nvSpPr>
        <p:spPr>
          <a:xfrm>
            <a:off x="4724400" y="5168900"/>
            <a:ext cx="5461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11543" y="6114534"/>
            <a:ext cx="4834913" cy="369332"/>
          </a:xfrm>
          <a:prstGeom prst="rect">
            <a:avLst/>
          </a:prstGeom>
        </p:spPr>
        <p:txBody>
          <a:bodyPr wrap="none">
            <a:spAutoFit/>
          </a:bodyPr>
          <a:lstStyle/>
          <a:p>
            <a:r>
              <a:rPr lang="en-US" dirty="0"/>
              <a:t>Q2 of Year 2016 (from 2016-04-01 to 2016-06-30)</a:t>
            </a:r>
          </a:p>
        </p:txBody>
      </p:sp>
      <p:sp>
        <p:nvSpPr>
          <p:cNvPr id="8" name="Content Placeholder 2"/>
          <p:cNvSpPr>
            <a:spLocks noGrp="1"/>
          </p:cNvSpPr>
          <p:nvPr>
            <p:ph idx="1"/>
          </p:nvPr>
        </p:nvSpPr>
        <p:spPr>
          <a:xfrm>
            <a:off x="6309360" y="1690688"/>
            <a:ext cx="5507344" cy="4892675"/>
          </a:xfrm>
        </p:spPr>
        <p:txBody>
          <a:bodyPr>
            <a:normAutofit fontScale="92500" lnSpcReduction="20000"/>
          </a:bodyPr>
          <a:lstStyle/>
          <a:p>
            <a:r>
              <a:rPr lang="en-US" dirty="0"/>
              <a:t>As can be noted from the above graphs, the data logged is not without issue.</a:t>
            </a:r>
          </a:p>
          <a:p>
            <a:pPr lvl="1"/>
            <a:r>
              <a:rPr lang="en-US" dirty="0"/>
              <a:t>There are a few files logged 0 kb, which means that there was no data on those particular days. </a:t>
            </a:r>
          </a:p>
          <a:p>
            <a:pPr lvl="1"/>
            <a:r>
              <a:rPr lang="en-US" dirty="0"/>
              <a:t>There are files also have sudden drop of the number of hard drives (some hard drives details are not logged), which may be due to the logging issue on those days. </a:t>
            </a:r>
          </a:p>
          <a:p>
            <a:r>
              <a:rPr lang="en-US" dirty="0"/>
              <a:t>Fortunately this is not imposing a huge issue since the sampling is assumed to be in a day, and we may just lose the data of some of the subjects (data is "censored" from the survival analysis point of view).</a:t>
            </a:r>
          </a:p>
        </p:txBody>
      </p:sp>
    </p:spTree>
    <p:extLst>
      <p:ext uri="{BB962C8B-B14F-4D97-AF65-F5344CB8AC3E}">
        <p14:creationId xmlns:p14="http://schemas.microsoft.com/office/powerpoint/2010/main" val="123451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Brand/Manufacturer Over Time</a:t>
            </a:r>
          </a:p>
        </p:txBody>
      </p:sp>
      <p:sp>
        <p:nvSpPr>
          <p:cNvPr id="3" name="Content Placeholder 2"/>
          <p:cNvSpPr>
            <a:spLocks noGrp="1"/>
          </p:cNvSpPr>
          <p:nvPr>
            <p:ph idx="1"/>
          </p:nvPr>
        </p:nvSpPr>
        <p:spPr>
          <a:xfrm>
            <a:off x="838200" y="1825625"/>
            <a:ext cx="5029200" cy="4351338"/>
          </a:xfrm>
        </p:spPr>
        <p:txBody>
          <a:bodyPr>
            <a:normAutofit/>
          </a:bodyPr>
          <a:lstStyle/>
          <a:p>
            <a:r>
              <a:rPr lang="en-US" dirty="0"/>
              <a:t>Hard drive models:</a:t>
            </a:r>
          </a:p>
          <a:p>
            <a:pPr lvl="1"/>
            <a:r>
              <a:rPr lang="en-US" dirty="0"/>
              <a:t>"HGST"" -&gt; "HGST"</a:t>
            </a:r>
          </a:p>
          <a:p>
            <a:pPr lvl="1"/>
            <a:r>
              <a:rPr lang="en-US" dirty="0"/>
              <a:t>"Hitachi" -&gt; "Hitachi"</a:t>
            </a:r>
          </a:p>
          <a:p>
            <a:pPr lvl="1"/>
            <a:r>
              <a:rPr lang="en-US" dirty="0"/>
              <a:t>"SAMSUNG" -&gt; "Samsung"</a:t>
            </a:r>
          </a:p>
          <a:p>
            <a:pPr lvl="1"/>
            <a:r>
              <a:rPr lang="en-US" dirty="0"/>
              <a:t>"TOSHIBA" -&gt; "Toshiba"</a:t>
            </a:r>
          </a:p>
          <a:p>
            <a:pPr lvl="1"/>
            <a:r>
              <a:rPr lang="en-US" dirty="0"/>
              <a:t>"WDC" -&gt; "Western Digital"</a:t>
            </a:r>
          </a:p>
          <a:p>
            <a:pPr lvl="1"/>
            <a:r>
              <a:rPr lang="en-US" dirty="0"/>
              <a:t>"^ST" -&gt; "Seagate"</a:t>
            </a:r>
          </a:p>
        </p:txBody>
      </p:sp>
      <p:pic>
        <p:nvPicPr>
          <p:cNvPr id="4" name="Picture 3"/>
          <p:cNvPicPr>
            <a:picLocks noChangeAspect="1"/>
          </p:cNvPicPr>
          <p:nvPr/>
        </p:nvPicPr>
        <p:blipFill>
          <a:blip r:embed="rId2"/>
          <a:stretch>
            <a:fillRect/>
          </a:stretch>
        </p:blipFill>
        <p:spPr>
          <a:xfrm>
            <a:off x="5867400" y="1943894"/>
            <a:ext cx="5760720" cy="4114800"/>
          </a:xfrm>
          <a:prstGeom prst="rect">
            <a:avLst/>
          </a:prstGeom>
        </p:spPr>
      </p:pic>
      <p:pic>
        <p:nvPicPr>
          <p:cNvPr id="5" name="Picture 4"/>
          <p:cNvPicPr>
            <a:picLocks noChangeAspect="1"/>
          </p:cNvPicPr>
          <p:nvPr/>
        </p:nvPicPr>
        <p:blipFill>
          <a:blip r:embed="rId3"/>
          <a:stretch>
            <a:fillRect/>
          </a:stretch>
        </p:blipFill>
        <p:spPr>
          <a:xfrm>
            <a:off x="1135299" y="4722416"/>
            <a:ext cx="1668516" cy="704056"/>
          </a:xfrm>
          <a:prstGeom prst="rect">
            <a:avLst/>
          </a:prstGeom>
        </p:spPr>
      </p:pic>
      <p:pic>
        <p:nvPicPr>
          <p:cNvPr id="1026" name="Picture 2" descr="Image result for hitachi hard drive logo"/>
          <p:cNvPicPr>
            <a:picLocks noChangeAspect="1" noChangeArrowheads="1"/>
          </p:cNvPicPr>
          <p:nvPr/>
        </p:nvPicPr>
        <p:blipFill rotWithShape="1">
          <a:blip r:embed="rId4">
            <a:extLst>
              <a:ext uri="{28A0092B-C50C-407E-A947-70E740481C1C}">
                <a14:useLocalDpi xmlns:a14="http://schemas.microsoft.com/office/drawing/2010/main" val="0"/>
              </a:ext>
            </a:extLst>
          </a:blip>
          <a:srcRect t="39714" b="40095"/>
          <a:stretch/>
        </p:blipFill>
        <p:spPr bwMode="auto">
          <a:xfrm>
            <a:off x="2882809" y="4845844"/>
            <a:ext cx="2264431" cy="4572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Image result for samsung logo hard driv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rotWithShape="1">
          <a:blip r:embed="rId5"/>
          <a:srcRect t="39678" b="39677"/>
          <a:stretch/>
        </p:blipFill>
        <p:spPr>
          <a:xfrm>
            <a:off x="1135299" y="5561409"/>
            <a:ext cx="1971675" cy="304800"/>
          </a:xfrm>
          <a:prstGeom prst="rect">
            <a:avLst/>
          </a:prstGeom>
        </p:spPr>
      </p:pic>
      <p:pic>
        <p:nvPicPr>
          <p:cNvPr id="8" name="Picture 7"/>
          <p:cNvPicPr>
            <a:picLocks noChangeAspect="1"/>
          </p:cNvPicPr>
          <p:nvPr/>
        </p:nvPicPr>
        <p:blipFill>
          <a:blip r:embed="rId6"/>
          <a:stretch>
            <a:fillRect/>
          </a:stretch>
        </p:blipFill>
        <p:spPr>
          <a:xfrm>
            <a:off x="3399401" y="5409009"/>
            <a:ext cx="1418897" cy="457200"/>
          </a:xfrm>
          <a:prstGeom prst="rect">
            <a:avLst/>
          </a:prstGeom>
        </p:spPr>
      </p:pic>
      <p:pic>
        <p:nvPicPr>
          <p:cNvPr id="11" name="Picture 10"/>
          <p:cNvPicPr>
            <a:picLocks noChangeAspect="1"/>
          </p:cNvPicPr>
          <p:nvPr/>
        </p:nvPicPr>
        <p:blipFill rotWithShape="1">
          <a:blip r:embed="rId7"/>
          <a:srcRect l="14000" t="43332" r="11083" b="42334"/>
          <a:stretch/>
        </p:blipFill>
        <p:spPr>
          <a:xfrm>
            <a:off x="1157524" y="6124574"/>
            <a:ext cx="2389668" cy="457200"/>
          </a:xfrm>
          <a:prstGeom prst="rect">
            <a:avLst/>
          </a:prstGeom>
        </p:spPr>
      </p:pic>
      <p:pic>
        <p:nvPicPr>
          <p:cNvPr id="13" name="Picture 12"/>
          <p:cNvPicPr>
            <a:picLocks noChangeAspect="1"/>
          </p:cNvPicPr>
          <p:nvPr/>
        </p:nvPicPr>
        <p:blipFill rotWithShape="1">
          <a:blip r:embed="rId8"/>
          <a:srcRect t="37333" b="36000"/>
          <a:stretch/>
        </p:blipFill>
        <p:spPr>
          <a:xfrm>
            <a:off x="3855802" y="6124574"/>
            <a:ext cx="1714500" cy="457200"/>
          </a:xfrm>
          <a:prstGeom prst="rect">
            <a:avLst/>
          </a:prstGeom>
        </p:spPr>
      </p:pic>
      <p:sp>
        <p:nvSpPr>
          <p:cNvPr id="14" name="Rectangle 13"/>
          <p:cNvSpPr/>
          <p:nvPr/>
        </p:nvSpPr>
        <p:spPr>
          <a:xfrm>
            <a:off x="6615638" y="6084094"/>
            <a:ext cx="4264244" cy="369332"/>
          </a:xfrm>
          <a:prstGeom prst="rect">
            <a:avLst/>
          </a:prstGeom>
        </p:spPr>
        <p:txBody>
          <a:bodyPr wrap="none">
            <a:spAutoFit/>
          </a:bodyPr>
          <a:lstStyle/>
          <a:p>
            <a:r>
              <a:rPr lang="en-US" dirty="0"/>
              <a:t>Year 2013 (from 2013-04-10 to 2013-12-31)</a:t>
            </a:r>
            <a:endParaRPr lang="en-US" dirty="0"/>
          </a:p>
        </p:txBody>
      </p:sp>
      <p:sp>
        <p:nvSpPr>
          <p:cNvPr id="15" name="TextBox 14"/>
          <p:cNvSpPr txBox="1"/>
          <p:nvPr/>
        </p:nvSpPr>
        <p:spPr>
          <a:xfrm>
            <a:off x="6916502" y="1776413"/>
            <a:ext cx="1375120" cy="369332"/>
          </a:xfrm>
          <a:prstGeom prst="rect">
            <a:avLst/>
          </a:prstGeom>
          <a:noFill/>
        </p:spPr>
        <p:txBody>
          <a:bodyPr wrap="none" rtlCol="0">
            <a:spAutoFit/>
          </a:bodyPr>
          <a:lstStyle/>
          <a:p>
            <a:r>
              <a:rPr lang="en-US" dirty="0"/>
              <a:t>Most Hitachi</a:t>
            </a:r>
          </a:p>
        </p:txBody>
      </p:sp>
      <p:cxnSp>
        <p:nvCxnSpPr>
          <p:cNvPr id="17" name="Straight Arrow Connector 16"/>
          <p:cNvCxnSpPr/>
          <p:nvPr/>
        </p:nvCxnSpPr>
        <p:spPr>
          <a:xfrm flipV="1">
            <a:off x="7404100" y="2844800"/>
            <a:ext cx="2463800" cy="115649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6502" y="3945845"/>
            <a:ext cx="1351407" cy="923330"/>
          </a:xfrm>
          <a:prstGeom prst="rect">
            <a:avLst/>
          </a:prstGeom>
          <a:noFill/>
        </p:spPr>
        <p:txBody>
          <a:bodyPr wrap="square" rtlCol="0">
            <a:spAutoFit/>
          </a:bodyPr>
          <a:lstStyle/>
          <a:p>
            <a:r>
              <a:rPr lang="en-US" dirty="0"/>
              <a:t>Increased installation </a:t>
            </a:r>
          </a:p>
          <a:p>
            <a:r>
              <a:rPr lang="en-US" dirty="0"/>
              <a:t>of Seagate</a:t>
            </a:r>
          </a:p>
        </p:txBody>
      </p:sp>
    </p:spTree>
    <p:extLst>
      <p:ext uri="{BB962C8B-B14F-4D97-AF65-F5344CB8AC3E}">
        <p14:creationId xmlns:p14="http://schemas.microsoft.com/office/powerpoint/2010/main" val="267725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Brand/Manufacturer Over Time</a:t>
            </a:r>
          </a:p>
        </p:txBody>
      </p:sp>
      <p:sp>
        <p:nvSpPr>
          <p:cNvPr id="4" name="Rectangle 3"/>
          <p:cNvSpPr/>
          <p:nvPr/>
        </p:nvSpPr>
        <p:spPr>
          <a:xfrm>
            <a:off x="1083518" y="5910302"/>
            <a:ext cx="4264244" cy="369332"/>
          </a:xfrm>
          <a:prstGeom prst="rect">
            <a:avLst/>
          </a:prstGeom>
        </p:spPr>
        <p:txBody>
          <a:bodyPr wrap="none">
            <a:spAutoFit/>
          </a:bodyPr>
          <a:lstStyle/>
          <a:p>
            <a:r>
              <a:rPr lang="en-US" dirty="0"/>
              <a:t>Year 2014 (from 2014-01-01 to 2014-12-31)</a:t>
            </a:r>
            <a:endParaRPr lang="en-US" dirty="0"/>
          </a:p>
        </p:txBody>
      </p:sp>
      <p:sp>
        <p:nvSpPr>
          <p:cNvPr id="5" name="Rectangle 4"/>
          <p:cNvSpPr/>
          <p:nvPr/>
        </p:nvSpPr>
        <p:spPr>
          <a:xfrm>
            <a:off x="6707078" y="5910302"/>
            <a:ext cx="4264244" cy="369332"/>
          </a:xfrm>
          <a:prstGeom prst="rect">
            <a:avLst/>
          </a:prstGeom>
        </p:spPr>
        <p:txBody>
          <a:bodyPr wrap="none">
            <a:spAutoFit/>
          </a:bodyPr>
          <a:lstStyle/>
          <a:p>
            <a:r>
              <a:rPr lang="en-US" dirty="0"/>
              <a:t>Year 2015 (from 2015-01-01 to 2015-12-31)</a:t>
            </a:r>
            <a:endParaRPr lang="en-US" dirty="0"/>
          </a:p>
        </p:txBody>
      </p:sp>
      <p:pic>
        <p:nvPicPr>
          <p:cNvPr id="7" name="Picture 6"/>
          <p:cNvPicPr>
            <a:picLocks noChangeAspect="1"/>
          </p:cNvPicPr>
          <p:nvPr/>
        </p:nvPicPr>
        <p:blipFill>
          <a:blip r:embed="rId2"/>
          <a:stretch>
            <a:fillRect/>
          </a:stretch>
        </p:blipFill>
        <p:spPr>
          <a:xfrm>
            <a:off x="335280" y="1690688"/>
            <a:ext cx="5760720" cy="4114800"/>
          </a:xfrm>
          <a:prstGeom prst="rect">
            <a:avLst/>
          </a:prstGeom>
        </p:spPr>
      </p:pic>
      <p:pic>
        <p:nvPicPr>
          <p:cNvPr id="8" name="Picture 7"/>
          <p:cNvPicPr>
            <a:picLocks noChangeAspect="1"/>
          </p:cNvPicPr>
          <p:nvPr/>
        </p:nvPicPr>
        <p:blipFill>
          <a:blip r:embed="rId3"/>
          <a:stretch>
            <a:fillRect/>
          </a:stretch>
        </p:blipFill>
        <p:spPr>
          <a:xfrm>
            <a:off x="6096000" y="1795502"/>
            <a:ext cx="5760720" cy="4114800"/>
          </a:xfrm>
          <a:prstGeom prst="rect">
            <a:avLst/>
          </a:prstGeom>
        </p:spPr>
      </p:pic>
      <p:cxnSp>
        <p:nvCxnSpPr>
          <p:cNvPr id="9" name="Straight Arrow Connector 8"/>
          <p:cNvCxnSpPr/>
          <p:nvPr/>
        </p:nvCxnSpPr>
        <p:spPr>
          <a:xfrm flipV="1">
            <a:off x="3258081" y="3624943"/>
            <a:ext cx="1101648" cy="107847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96355" y="3884906"/>
            <a:ext cx="1351407" cy="923330"/>
          </a:xfrm>
          <a:prstGeom prst="rect">
            <a:avLst/>
          </a:prstGeom>
          <a:noFill/>
        </p:spPr>
        <p:txBody>
          <a:bodyPr wrap="square" rtlCol="0">
            <a:spAutoFit/>
          </a:bodyPr>
          <a:lstStyle/>
          <a:p>
            <a:r>
              <a:rPr lang="en-US" dirty="0"/>
              <a:t>Increased installation </a:t>
            </a:r>
          </a:p>
          <a:p>
            <a:r>
              <a:rPr lang="en-US" dirty="0"/>
              <a:t>of HGST</a:t>
            </a:r>
          </a:p>
        </p:txBody>
      </p:sp>
      <p:sp>
        <p:nvSpPr>
          <p:cNvPr id="12" name="TextBox 11"/>
          <p:cNvSpPr txBox="1"/>
          <p:nvPr/>
        </p:nvSpPr>
        <p:spPr>
          <a:xfrm>
            <a:off x="1319159" y="1558429"/>
            <a:ext cx="1750613" cy="369332"/>
          </a:xfrm>
          <a:prstGeom prst="rect">
            <a:avLst/>
          </a:prstGeom>
          <a:noFill/>
        </p:spPr>
        <p:txBody>
          <a:bodyPr wrap="square" rtlCol="0">
            <a:spAutoFit/>
          </a:bodyPr>
          <a:lstStyle/>
          <a:p>
            <a:r>
              <a:rPr lang="en-US" dirty="0"/>
              <a:t>Most Seagate</a:t>
            </a:r>
          </a:p>
        </p:txBody>
      </p:sp>
      <p:cxnSp>
        <p:nvCxnSpPr>
          <p:cNvPr id="13" name="Straight Arrow Connector 12"/>
          <p:cNvCxnSpPr/>
          <p:nvPr/>
        </p:nvCxnSpPr>
        <p:spPr>
          <a:xfrm flipV="1">
            <a:off x="7940437" y="2701614"/>
            <a:ext cx="1101648" cy="25996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93110" y="1831420"/>
            <a:ext cx="1351407" cy="923330"/>
          </a:xfrm>
          <a:prstGeom prst="rect">
            <a:avLst/>
          </a:prstGeom>
          <a:noFill/>
        </p:spPr>
        <p:txBody>
          <a:bodyPr wrap="square" rtlCol="0">
            <a:spAutoFit/>
          </a:bodyPr>
          <a:lstStyle/>
          <a:p>
            <a:r>
              <a:rPr lang="en-US" dirty="0"/>
              <a:t>Increased installation </a:t>
            </a:r>
          </a:p>
          <a:p>
            <a:r>
              <a:rPr lang="en-US" dirty="0"/>
              <a:t>of Seagate</a:t>
            </a:r>
          </a:p>
        </p:txBody>
      </p:sp>
    </p:spTree>
    <p:extLst>
      <p:ext uri="{BB962C8B-B14F-4D97-AF65-F5344CB8AC3E}">
        <p14:creationId xmlns:p14="http://schemas.microsoft.com/office/powerpoint/2010/main" val="327640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Brand/Manufacturer Over Time</a:t>
            </a:r>
          </a:p>
        </p:txBody>
      </p:sp>
      <p:sp>
        <p:nvSpPr>
          <p:cNvPr id="4" name="Rectangle 3"/>
          <p:cNvSpPr/>
          <p:nvPr/>
        </p:nvSpPr>
        <p:spPr>
          <a:xfrm>
            <a:off x="838200" y="6196806"/>
            <a:ext cx="4834913" cy="369332"/>
          </a:xfrm>
          <a:prstGeom prst="rect">
            <a:avLst/>
          </a:prstGeom>
        </p:spPr>
        <p:txBody>
          <a:bodyPr wrap="none">
            <a:spAutoFit/>
          </a:bodyPr>
          <a:lstStyle/>
          <a:p>
            <a:r>
              <a:rPr lang="en-US" dirty="0"/>
              <a:t>Q1 of Year 2016 (from 2016-01-01 to 2016-03-31)</a:t>
            </a:r>
            <a:endParaRPr lang="en-US" dirty="0"/>
          </a:p>
        </p:txBody>
      </p:sp>
      <p:sp>
        <p:nvSpPr>
          <p:cNvPr id="5" name="Rectangle 4"/>
          <p:cNvSpPr/>
          <p:nvPr/>
        </p:nvSpPr>
        <p:spPr>
          <a:xfrm>
            <a:off x="6271259" y="6196806"/>
            <a:ext cx="4834913" cy="369332"/>
          </a:xfrm>
          <a:prstGeom prst="rect">
            <a:avLst/>
          </a:prstGeom>
        </p:spPr>
        <p:txBody>
          <a:bodyPr wrap="none">
            <a:spAutoFit/>
          </a:bodyPr>
          <a:lstStyle/>
          <a:p>
            <a:r>
              <a:rPr lang="en-US" dirty="0"/>
              <a:t>Q2 of Year 2016 (from 2016-04-01 to 2016-06-30)</a:t>
            </a:r>
            <a:endParaRPr lang="en-US" dirty="0"/>
          </a:p>
        </p:txBody>
      </p:sp>
      <p:pic>
        <p:nvPicPr>
          <p:cNvPr id="6" name="Picture 5"/>
          <p:cNvPicPr>
            <a:picLocks noChangeAspect="1"/>
          </p:cNvPicPr>
          <p:nvPr/>
        </p:nvPicPr>
        <p:blipFill>
          <a:blip r:embed="rId2"/>
          <a:stretch>
            <a:fillRect/>
          </a:stretch>
        </p:blipFill>
        <p:spPr>
          <a:xfrm>
            <a:off x="510539" y="1943894"/>
            <a:ext cx="5760720" cy="4114800"/>
          </a:xfrm>
          <a:prstGeom prst="rect">
            <a:avLst/>
          </a:prstGeom>
        </p:spPr>
      </p:pic>
      <p:pic>
        <p:nvPicPr>
          <p:cNvPr id="7" name="Picture 6"/>
          <p:cNvPicPr>
            <a:picLocks noChangeAspect="1"/>
          </p:cNvPicPr>
          <p:nvPr/>
        </p:nvPicPr>
        <p:blipFill>
          <a:blip r:embed="rId3"/>
          <a:stretch>
            <a:fillRect/>
          </a:stretch>
        </p:blipFill>
        <p:spPr>
          <a:xfrm>
            <a:off x="6096000" y="1841500"/>
            <a:ext cx="5760720" cy="4114800"/>
          </a:xfrm>
          <a:prstGeom prst="rect">
            <a:avLst/>
          </a:prstGeom>
        </p:spPr>
      </p:pic>
      <p:sp>
        <p:nvSpPr>
          <p:cNvPr id="8" name="TextBox 7"/>
          <p:cNvSpPr txBox="1"/>
          <p:nvPr/>
        </p:nvSpPr>
        <p:spPr>
          <a:xfrm>
            <a:off x="1384473" y="1943894"/>
            <a:ext cx="1750613" cy="369332"/>
          </a:xfrm>
          <a:prstGeom prst="rect">
            <a:avLst/>
          </a:prstGeom>
          <a:noFill/>
        </p:spPr>
        <p:txBody>
          <a:bodyPr wrap="square" rtlCol="0">
            <a:spAutoFit/>
          </a:bodyPr>
          <a:lstStyle/>
          <a:p>
            <a:r>
              <a:rPr lang="en-US" dirty="0"/>
              <a:t>Most Seagate</a:t>
            </a:r>
          </a:p>
        </p:txBody>
      </p:sp>
      <p:sp>
        <p:nvSpPr>
          <p:cNvPr id="9" name="TextBox 8"/>
          <p:cNvSpPr txBox="1"/>
          <p:nvPr/>
        </p:nvSpPr>
        <p:spPr>
          <a:xfrm>
            <a:off x="7145193" y="1841500"/>
            <a:ext cx="1750613" cy="369332"/>
          </a:xfrm>
          <a:prstGeom prst="rect">
            <a:avLst/>
          </a:prstGeom>
          <a:noFill/>
        </p:spPr>
        <p:txBody>
          <a:bodyPr wrap="square" rtlCol="0">
            <a:spAutoFit/>
          </a:bodyPr>
          <a:lstStyle/>
          <a:p>
            <a:r>
              <a:rPr lang="en-US" dirty="0"/>
              <a:t>Most Seagate</a:t>
            </a:r>
          </a:p>
        </p:txBody>
      </p:sp>
    </p:spTree>
    <p:extLst>
      <p:ext uri="{BB962C8B-B14F-4D97-AF65-F5344CB8AC3E}">
        <p14:creationId xmlns:p14="http://schemas.microsoft.com/office/powerpoint/2010/main" val="1071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Capacity Over Time</a:t>
            </a:r>
            <a:endParaRPr lang="en-US" dirty="0"/>
          </a:p>
        </p:txBody>
      </p:sp>
      <p:sp>
        <p:nvSpPr>
          <p:cNvPr id="3" name="Content Placeholder 2"/>
          <p:cNvSpPr>
            <a:spLocks noGrp="1"/>
          </p:cNvSpPr>
          <p:nvPr>
            <p:ph idx="1"/>
          </p:nvPr>
        </p:nvSpPr>
        <p:spPr>
          <a:xfrm>
            <a:off x="838200" y="1825625"/>
            <a:ext cx="5245100" cy="4351338"/>
          </a:xfrm>
        </p:spPr>
        <p:txBody>
          <a:bodyPr/>
          <a:lstStyle/>
          <a:p>
            <a:r>
              <a:rPr lang="en-US" dirty="0"/>
              <a:t>Hard drive sizes: </a:t>
            </a:r>
          </a:p>
          <a:p>
            <a:pPr lvl="1"/>
            <a:r>
              <a:rPr lang="en-US" dirty="0"/>
              <a:t>0.08, 0.16, 0.25, 0.32, 0.5, 1, 1.5, 2, 3, 4, 5, 6 TB</a:t>
            </a:r>
          </a:p>
          <a:p>
            <a:endParaRPr lang="en-US" dirty="0"/>
          </a:p>
        </p:txBody>
      </p:sp>
      <p:pic>
        <p:nvPicPr>
          <p:cNvPr id="4" name="Picture 3"/>
          <p:cNvPicPr>
            <a:picLocks noChangeAspect="1"/>
          </p:cNvPicPr>
          <p:nvPr/>
        </p:nvPicPr>
        <p:blipFill>
          <a:blip r:embed="rId2"/>
          <a:stretch>
            <a:fillRect/>
          </a:stretch>
        </p:blipFill>
        <p:spPr>
          <a:xfrm>
            <a:off x="6311900" y="1690688"/>
            <a:ext cx="5760720" cy="4114800"/>
          </a:xfrm>
          <a:prstGeom prst="rect">
            <a:avLst/>
          </a:prstGeom>
        </p:spPr>
      </p:pic>
      <p:sp>
        <p:nvSpPr>
          <p:cNvPr id="5" name="Rectangle 4"/>
          <p:cNvSpPr/>
          <p:nvPr/>
        </p:nvSpPr>
        <p:spPr>
          <a:xfrm>
            <a:off x="6907738" y="5992297"/>
            <a:ext cx="4264244" cy="369332"/>
          </a:xfrm>
          <a:prstGeom prst="rect">
            <a:avLst/>
          </a:prstGeom>
        </p:spPr>
        <p:txBody>
          <a:bodyPr wrap="none">
            <a:spAutoFit/>
          </a:bodyPr>
          <a:lstStyle/>
          <a:p>
            <a:r>
              <a:rPr lang="en-US" dirty="0"/>
              <a:t>Year 2013 (from 2013-04-10 to 2013-12-31)</a:t>
            </a:r>
            <a:endParaRPr lang="en-US" dirty="0"/>
          </a:p>
        </p:txBody>
      </p:sp>
      <p:sp>
        <p:nvSpPr>
          <p:cNvPr id="6" name="TextBox 5"/>
          <p:cNvSpPr txBox="1"/>
          <p:nvPr/>
        </p:nvSpPr>
        <p:spPr>
          <a:xfrm>
            <a:off x="7084959" y="1456293"/>
            <a:ext cx="1750613" cy="369332"/>
          </a:xfrm>
          <a:prstGeom prst="rect">
            <a:avLst/>
          </a:prstGeom>
          <a:noFill/>
        </p:spPr>
        <p:txBody>
          <a:bodyPr wrap="square" rtlCol="0">
            <a:spAutoFit/>
          </a:bodyPr>
          <a:lstStyle/>
          <a:p>
            <a:r>
              <a:rPr lang="en-US" dirty="0"/>
              <a:t>Most 3GB</a:t>
            </a:r>
          </a:p>
        </p:txBody>
      </p:sp>
      <p:cxnSp>
        <p:nvCxnSpPr>
          <p:cNvPr id="7" name="Straight Arrow Connector 6"/>
          <p:cNvCxnSpPr/>
          <p:nvPr/>
        </p:nvCxnSpPr>
        <p:spPr>
          <a:xfrm flipV="1">
            <a:off x="7899400" y="2916793"/>
            <a:ext cx="2336800" cy="115649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84165" y="2803843"/>
            <a:ext cx="1351407" cy="923330"/>
          </a:xfrm>
          <a:prstGeom prst="rect">
            <a:avLst/>
          </a:prstGeom>
          <a:noFill/>
        </p:spPr>
        <p:txBody>
          <a:bodyPr wrap="square" rtlCol="0">
            <a:spAutoFit/>
          </a:bodyPr>
          <a:lstStyle/>
          <a:p>
            <a:r>
              <a:rPr lang="en-US" dirty="0"/>
              <a:t>Increased installation </a:t>
            </a:r>
          </a:p>
          <a:p>
            <a:r>
              <a:rPr lang="en-US" dirty="0"/>
              <a:t>of 4 GB</a:t>
            </a:r>
          </a:p>
        </p:txBody>
      </p:sp>
    </p:spTree>
    <p:extLst>
      <p:ext uri="{BB962C8B-B14F-4D97-AF65-F5344CB8AC3E}">
        <p14:creationId xmlns:p14="http://schemas.microsoft.com/office/powerpoint/2010/main" val="14355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Capacity Over Time</a:t>
            </a:r>
            <a:endParaRPr lang="en-US" dirty="0"/>
          </a:p>
        </p:txBody>
      </p:sp>
      <p:pic>
        <p:nvPicPr>
          <p:cNvPr id="4" name="Picture 3"/>
          <p:cNvPicPr>
            <a:picLocks noChangeAspect="1"/>
          </p:cNvPicPr>
          <p:nvPr/>
        </p:nvPicPr>
        <p:blipFill>
          <a:blip r:embed="rId2"/>
          <a:stretch>
            <a:fillRect/>
          </a:stretch>
        </p:blipFill>
        <p:spPr>
          <a:xfrm>
            <a:off x="335280" y="1690688"/>
            <a:ext cx="5760720" cy="4114800"/>
          </a:xfrm>
          <a:prstGeom prst="rect">
            <a:avLst/>
          </a:prstGeom>
        </p:spPr>
      </p:pic>
      <p:pic>
        <p:nvPicPr>
          <p:cNvPr id="5" name="Picture 4"/>
          <p:cNvPicPr>
            <a:picLocks noChangeAspect="1"/>
          </p:cNvPicPr>
          <p:nvPr/>
        </p:nvPicPr>
        <p:blipFill>
          <a:blip r:embed="rId3"/>
          <a:stretch>
            <a:fillRect/>
          </a:stretch>
        </p:blipFill>
        <p:spPr>
          <a:xfrm>
            <a:off x="6096000" y="1690688"/>
            <a:ext cx="5760720" cy="4114800"/>
          </a:xfrm>
          <a:prstGeom prst="rect">
            <a:avLst/>
          </a:prstGeom>
        </p:spPr>
      </p:pic>
      <p:sp>
        <p:nvSpPr>
          <p:cNvPr id="7" name="Rectangle 6"/>
          <p:cNvSpPr/>
          <p:nvPr/>
        </p:nvSpPr>
        <p:spPr>
          <a:xfrm>
            <a:off x="1083518" y="5910302"/>
            <a:ext cx="4264244" cy="369332"/>
          </a:xfrm>
          <a:prstGeom prst="rect">
            <a:avLst/>
          </a:prstGeom>
        </p:spPr>
        <p:txBody>
          <a:bodyPr wrap="none">
            <a:spAutoFit/>
          </a:bodyPr>
          <a:lstStyle/>
          <a:p>
            <a:r>
              <a:rPr lang="en-US" dirty="0"/>
              <a:t>Year 2014 (from 2014-01-01 to 2014-12-31)</a:t>
            </a:r>
            <a:endParaRPr lang="en-US" dirty="0"/>
          </a:p>
        </p:txBody>
      </p:sp>
      <p:sp>
        <p:nvSpPr>
          <p:cNvPr id="8" name="Rectangle 7"/>
          <p:cNvSpPr/>
          <p:nvPr/>
        </p:nvSpPr>
        <p:spPr>
          <a:xfrm>
            <a:off x="6707078" y="5910302"/>
            <a:ext cx="4264244" cy="369332"/>
          </a:xfrm>
          <a:prstGeom prst="rect">
            <a:avLst/>
          </a:prstGeom>
        </p:spPr>
        <p:txBody>
          <a:bodyPr wrap="none">
            <a:spAutoFit/>
          </a:bodyPr>
          <a:lstStyle/>
          <a:p>
            <a:r>
              <a:rPr lang="en-US" dirty="0"/>
              <a:t>Year 2015 (from 2015-01-01 to 2015-12-31)</a:t>
            </a:r>
            <a:endParaRPr lang="en-US" dirty="0"/>
          </a:p>
        </p:txBody>
      </p:sp>
      <p:cxnSp>
        <p:nvCxnSpPr>
          <p:cNvPr id="9" name="Straight Arrow Connector 8"/>
          <p:cNvCxnSpPr/>
          <p:nvPr/>
        </p:nvCxnSpPr>
        <p:spPr>
          <a:xfrm flipV="1">
            <a:off x="1612900" y="2218293"/>
            <a:ext cx="2336800" cy="115649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31065" y="1873210"/>
            <a:ext cx="1351407" cy="923330"/>
          </a:xfrm>
          <a:prstGeom prst="rect">
            <a:avLst/>
          </a:prstGeom>
          <a:noFill/>
        </p:spPr>
        <p:txBody>
          <a:bodyPr wrap="square" rtlCol="0">
            <a:spAutoFit/>
          </a:bodyPr>
          <a:lstStyle/>
          <a:p>
            <a:r>
              <a:rPr lang="en-US" dirty="0"/>
              <a:t>Increased installation </a:t>
            </a:r>
          </a:p>
          <a:p>
            <a:r>
              <a:rPr lang="en-US" dirty="0"/>
              <a:t>of 4 GB</a:t>
            </a:r>
          </a:p>
        </p:txBody>
      </p:sp>
      <p:cxnSp>
        <p:nvCxnSpPr>
          <p:cNvPr id="11" name="Straight Arrow Connector 10"/>
          <p:cNvCxnSpPr/>
          <p:nvPr/>
        </p:nvCxnSpPr>
        <p:spPr>
          <a:xfrm flipV="1">
            <a:off x="7491785" y="2042279"/>
            <a:ext cx="2391418" cy="754261"/>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64568" y="1514674"/>
            <a:ext cx="1351407" cy="923330"/>
          </a:xfrm>
          <a:prstGeom prst="rect">
            <a:avLst/>
          </a:prstGeom>
          <a:noFill/>
        </p:spPr>
        <p:txBody>
          <a:bodyPr wrap="square" rtlCol="0">
            <a:spAutoFit/>
          </a:bodyPr>
          <a:lstStyle/>
          <a:p>
            <a:r>
              <a:rPr lang="en-US" dirty="0"/>
              <a:t>Increased installation </a:t>
            </a:r>
          </a:p>
          <a:p>
            <a:r>
              <a:rPr lang="en-US" dirty="0"/>
              <a:t>of 4 GB</a:t>
            </a:r>
          </a:p>
        </p:txBody>
      </p:sp>
    </p:spTree>
    <p:extLst>
      <p:ext uri="{BB962C8B-B14F-4D97-AF65-F5344CB8AC3E}">
        <p14:creationId xmlns:p14="http://schemas.microsoft.com/office/powerpoint/2010/main" val="103515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Capacity Over Time</a:t>
            </a:r>
            <a:endParaRPr lang="en-US" dirty="0"/>
          </a:p>
        </p:txBody>
      </p:sp>
      <p:pic>
        <p:nvPicPr>
          <p:cNvPr id="4" name="Picture 3"/>
          <p:cNvPicPr>
            <a:picLocks noChangeAspect="1"/>
          </p:cNvPicPr>
          <p:nvPr/>
        </p:nvPicPr>
        <p:blipFill>
          <a:blip r:embed="rId2"/>
          <a:stretch>
            <a:fillRect/>
          </a:stretch>
        </p:blipFill>
        <p:spPr>
          <a:xfrm>
            <a:off x="431800" y="1690688"/>
            <a:ext cx="5760720" cy="4114800"/>
          </a:xfrm>
          <a:prstGeom prst="rect">
            <a:avLst/>
          </a:prstGeom>
        </p:spPr>
      </p:pic>
      <p:pic>
        <p:nvPicPr>
          <p:cNvPr id="5" name="Picture 4"/>
          <p:cNvPicPr>
            <a:picLocks noChangeAspect="1"/>
          </p:cNvPicPr>
          <p:nvPr/>
        </p:nvPicPr>
        <p:blipFill>
          <a:blip r:embed="rId3"/>
          <a:stretch>
            <a:fillRect/>
          </a:stretch>
        </p:blipFill>
        <p:spPr>
          <a:xfrm>
            <a:off x="6096000" y="1574800"/>
            <a:ext cx="5760720" cy="4114800"/>
          </a:xfrm>
          <a:prstGeom prst="rect">
            <a:avLst/>
          </a:prstGeom>
        </p:spPr>
      </p:pic>
      <p:sp>
        <p:nvSpPr>
          <p:cNvPr id="6" name="Rectangle 5"/>
          <p:cNvSpPr/>
          <p:nvPr/>
        </p:nvSpPr>
        <p:spPr>
          <a:xfrm>
            <a:off x="838200" y="5726906"/>
            <a:ext cx="4834913" cy="369332"/>
          </a:xfrm>
          <a:prstGeom prst="rect">
            <a:avLst/>
          </a:prstGeom>
        </p:spPr>
        <p:txBody>
          <a:bodyPr wrap="none">
            <a:spAutoFit/>
          </a:bodyPr>
          <a:lstStyle/>
          <a:p>
            <a:r>
              <a:rPr lang="en-US" dirty="0"/>
              <a:t>Q1 of Year 2016 (from 2016-01-01 to 2016-03-31)</a:t>
            </a:r>
            <a:endParaRPr lang="en-US" dirty="0"/>
          </a:p>
        </p:txBody>
      </p:sp>
      <p:sp>
        <p:nvSpPr>
          <p:cNvPr id="7" name="Rectangle 6"/>
          <p:cNvSpPr/>
          <p:nvPr/>
        </p:nvSpPr>
        <p:spPr>
          <a:xfrm>
            <a:off x="6271259" y="5726906"/>
            <a:ext cx="4834913" cy="369332"/>
          </a:xfrm>
          <a:prstGeom prst="rect">
            <a:avLst/>
          </a:prstGeom>
        </p:spPr>
        <p:txBody>
          <a:bodyPr wrap="none">
            <a:spAutoFit/>
          </a:bodyPr>
          <a:lstStyle/>
          <a:p>
            <a:r>
              <a:rPr lang="en-US" dirty="0"/>
              <a:t>Q2 of Year 2016 (from 2016-04-01 to 2016-06-30)</a:t>
            </a:r>
            <a:endParaRPr lang="en-US" dirty="0"/>
          </a:p>
        </p:txBody>
      </p:sp>
      <p:sp>
        <p:nvSpPr>
          <p:cNvPr id="8" name="TextBox 7"/>
          <p:cNvSpPr txBox="1"/>
          <p:nvPr/>
        </p:nvSpPr>
        <p:spPr>
          <a:xfrm>
            <a:off x="7084959" y="1456293"/>
            <a:ext cx="1750613" cy="369332"/>
          </a:xfrm>
          <a:prstGeom prst="rect">
            <a:avLst/>
          </a:prstGeom>
          <a:noFill/>
        </p:spPr>
        <p:txBody>
          <a:bodyPr wrap="square" rtlCol="0">
            <a:spAutoFit/>
          </a:bodyPr>
          <a:lstStyle/>
          <a:p>
            <a:r>
              <a:rPr lang="en-US" dirty="0"/>
              <a:t>Most 4GB</a:t>
            </a:r>
          </a:p>
        </p:txBody>
      </p:sp>
      <p:sp>
        <p:nvSpPr>
          <p:cNvPr id="9" name="TextBox 8"/>
          <p:cNvSpPr txBox="1"/>
          <p:nvPr/>
        </p:nvSpPr>
        <p:spPr>
          <a:xfrm>
            <a:off x="1505043" y="1703388"/>
            <a:ext cx="1750613" cy="369332"/>
          </a:xfrm>
          <a:prstGeom prst="rect">
            <a:avLst/>
          </a:prstGeom>
          <a:noFill/>
        </p:spPr>
        <p:txBody>
          <a:bodyPr wrap="square" rtlCol="0">
            <a:spAutoFit/>
          </a:bodyPr>
          <a:lstStyle/>
          <a:p>
            <a:r>
              <a:rPr lang="en-US" dirty="0"/>
              <a:t>Most 4GB</a:t>
            </a:r>
          </a:p>
        </p:txBody>
      </p:sp>
    </p:spTree>
    <p:extLst>
      <p:ext uri="{BB962C8B-B14F-4D97-AF65-F5344CB8AC3E}">
        <p14:creationId xmlns:p14="http://schemas.microsoft.com/office/powerpoint/2010/main" val="157912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Hard drive reliability details are important:</a:t>
            </a:r>
          </a:p>
          <a:p>
            <a:pPr lvl="1"/>
            <a:r>
              <a:rPr lang="en-US" dirty="0"/>
              <a:t>The hard drive manufacturers can use such information to focus on improving the key weaknesses.</a:t>
            </a:r>
          </a:p>
          <a:p>
            <a:pPr lvl="1"/>
            <a:r>
              <a:rPr lang="en-US" dirty="0"/>
              <a:t>The data centers can also use the information to predict the risk and decide which types of hard drives they should choose to run data centers to ensure high uptime and low customer dissatisfaction.</a:t>
            </a:r>
          </a:p>
          <a:p>
            <a:pPr lvl="1"/>
            <a:r>
              <a:rPr lang="en-US" dirty="0"/>
              <a:t>The consumers can also use such data to make decision on which types of hard drives they should be purchasing to backup their valuable files and reducing the risk of losing them.</a:t>
            </a:r>
          </a:p>
          <a:p>
            <a:r>
              <a:rPr lang="en-US" dirty="0"/>
              <a:t>The project aims at analyzing the trends of the survival period of hard drives of variety of hard drives available in the market.</a:t>
            </a:r>
          </a:p>
        </p:txBody>
      </p:sp>
      <p:pic>
        <p:nvPicPr>
          <p:cNvPr id="1026" name="Picture 2" descr="Image result for hard 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160" y="265906"/>
            <a:ext cx="283464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Drive Reliability Performance – </a:t>
            </a:r>
            <a:br>
              <a:rPr lang="en-US" dirty="0"/>
            </a:br>
            <a:r>
              <a:rPr lang="en-US" dirty="0"/>
              <a:t>Survival Analysis</a:t>
            </a:r>
            <a:endParaRPr lang="en-US" dirty="0"/>
          </a:p>
        </p:txBody>
      </p:sp>
      <p:sp>
        <p:nvSpPr>
          <p:cNvPr id="3" name="Content Placeholder 2"/>
          <p:cNvSpPr>
            <a:spLocks noGrp="1"/>
          </p:cNvSpPr>
          <p:nvPr>
            <p:ph idx="1"/>
          </p:nvPr>
        </p:nvSpPr>
        <p:spPr>
          <a:xfrm>
            <a:off x="838200" y="1825625"/>
            <a:ext cx="6540500" cy="4351338"/>
          </a:xfrm>
        </p:spPr>
        <p:txBody>
          <a:bodyPr/>
          <a:lstStyle/>
          <a:p>
            <a:r>
              <a:rPr lang="en-US" dirty="0"/>
              <a:t>The suitable analysis to be studied on the data is the survival analysis.</a:t>
            </a:r>
          </a:p>
          <a:p>
            <a:r>
              <a:rPr lang="en-US" dirty="0"/>
              <a:t>Survival analysis is to analyze the expected duration of time until an event occurs. </a:t>
            </a:r>
          </a:p>
          <a:p>
            <a:r>
              <a:rPr lang="en-US" dirty="0"/>
              <a:t>R has a package "survival" (</a:t>
            </a:r>
            <a:r>
              <a:rPr lang="en-US" dirty="0">
                <a:hlinkClick r:id="rId2"/>
              </a:rPr>
              <a:t>https://cran.r-project.org/web/packages/survival/survival.pdf</a:t>
            </a:r>
            <a:r>
              <a:rPr lang="en-US" dirty="0"/>
              <a:t>) to perform the analysis.</a:t>
            </a:r>
            <a:endParaRPr lang="en-US" dirty="0"/>
          </a:p>
        </p:txBody>
      </p:sp>
      <p:pic>
        <p:nvPicPr>
          <p:cNvPr id="2050" name="Picture 2" descr="Image result for survival analysis"/>
          <p:cNvPicPr>
            <a:picLocks noChangeAspect="1" noChangeArrowheads="1"/>
          </p:cNvPicPr>
          <p:nvPr/>
        </p:nvPicPr>
        <p:blipFill rotWithShape="1">
          <a:blip r:embed="rId3">
            <a:extLst>
              <a:ext uri="{28A0092B-C50C-407E-A947-70E740481C1C}">
                <a14:useLocalDpi xmlns:a14="http://schemas.microsoft.com/office/drawing/2010/main" val="0"/>
              </a:ext>
            </a:extLst>
          </a:blip>
          <a:srcRect l="12592" r="12592"/>
          <a:stretch/>
        </p:blipFill>
        <p:spPr bwMode="auto">
          <a:xfrm>
            <a:off x="7391399" y="1690688"/>
            <a:ext cx="4546601"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5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Intro to Survival Analysis</a:t>
            </a:r>
          </a:p>
        </p:txBody>
      </p:sp>
      <p:sp>
        <p:nvSpPr>
          <p:cNvPr id="3" name="Content Placeholder 2"/>
          <p:cNvSpPr>
            <a:spLocks noGrp="1"/>
          </p:cNvSpPr>
          <p:nvPr>
            <p:ph idx="1"/>
          </p:nvPr>
        </p:nvSpPr>
        <p:spPr/>
        <p:txBody>
          <a:bodyPr>
            <a:noAutofit/>
          </a:bodyPr>
          <a:lstStyle/>
          <a:p>
            <a:r>
              <a:rPr lang="en-US" dirty="0"/>
              <a:t>Suppose probability of duration time &lt; t is:</a:t>
            </a:r>
          </a:p>
          <a:p>
            <a:endParaRPr lang="en-US" dirty="0"/>
          </a:p>
          <a:p>
            <a:r>
              <a:rPr lang="en-US" dirty="0"/>
              <a:t>Survival function is the probability that the duration of at least t as:</a:t>
            </a:r>
          </a:p>
          <a:p>
            <a:endParaRPr lang="en-US" dirty="0"/>
          </a:p>
          <a:p>
            <a:r>
              <a:rPr lang="en-US" dirty="0"/>
              <a:t>Hazard function is defined as the probability that the duration will end after time t given that it has lasted until time t as:</a:t>
            </a:r>
          </a:p>
          <a:p>
            <a:endParaRPr lang="en-US" dirty="0"/>
          </a:p>
          <a:p>
            <a:r>
              <a:rPr lang="en-US" dirty="0"/>
              <a:t>In the case of hard drive, our interest is to understand the expected duration of the hard drive can "survive" on the shelf before it fails.</a:t>
            </a:r>
            <a:endParaRPr lang="en-US" dirty="0"/>
          </a:p>
        </p:txBody>
      </p:sp>
      <p:pic>
        <p:nvPicPr>
          <p:cNvPr id="4" name="Picture 3"/>
          <p:cNvPicPr>
            <a:picLocks noChangeAspect="1"/>
          </p:cNvPicPr>
          <p:nvPr/>
        </p:nvPicPr>
        <p:blipFill>
          <a:blip r:embed="rId2"/>
          <a:stretch>
            <a:fillRect/>
          </a:stretch>
        </p:blipFill>
        <p:spPr>
          <a:xfrm>
            <a:off x="4182870" y="2362200"/>
            <a:ext cx="3322995" cy="334979"/>
          </a:xfrm>
          <a:prstGeom prst="rect">
            <a:avLst/>
          </a:prstGeom>
        </p:spPr>
      </p:pic>
      <p:pic>
        <p:nvPicPr>
          <p:cNvPr id="6" name="Picture 5"/>
          <p:cNvPicPr>
            <a:picLocks noChangeAspect="1"/>
          </p:cNvPicPr>
          <p:nvPr/>
        </p:nvPicPr>
        <p:blipFill>
          <a:blip r:embed="rId3"/>
          <a:stretch>
            <a:fillRect/>
          </a:stretch>
        </p:blipFill>
        <p:spPr>
          <a:xfrm>
            <a:off x="4182870" y="3325814"/>
            <a:ext cx="3180505" cy="304799"/>
          </a:xfrm>
          <a:prstGeom prst="rect">
            <a:avLst/>
          </a:prstGeom>
        </p:spPr>
      </p:pic>
      <p:pic>
        <p:nvPicPr>
          <p:cNvPr id="7" name="Picture 6"/>
          <p:cNvPicPr>
            <a:picLocks noChangeAspect="1"/>
          </p:cNvPicPr>
          <p:nvPr/>
        </p:nvPicPr>
        <p:blipFill>
          <a:blip r:embed="rId4"/>
          <a:stretch>
            <a:fillRect/>
          </a:stretch>
        </p:blipFill>
        <p:spPr>
          <a:xfrm>
            <a:off x="5067118" y="4705361"/>
            <a:ext cx="1554497" cy="644547"/>
          </a:xfrm>
          <a:prstGeom prst="rect">
            <a:avLst/>
          </a:prstGeom>
        </p:spPr>
      </p:pic>
      <p:sp>
        <p:nvSpPr>
          <p:cNvPr id="9" name="Rectangle 8"/>
          <p:cNvSpPr/>
          <p:nvPr/>
        </p:nvSpPr>
        <p:spPr>
          <a:xfrm>
            <a:off x="3048000" y="6282713"/>
            <a:ext cx="6096000" cy="307777"/>
          </a:xfrm>
          <a:prstGeom prst="rect">
            <a:avLst/>
          </a:prstGeom>
        </p:spPr>
        <p:txBody>
          <a:bodyPr>
            <a:spAutoFit/>
          </a:bodyPr>
          <a:lstStyle/>
          <a:p>
            <a:r>
              <a:rPr lang="en-US" sz="1400" dirty="0">
                <a:hlinkClick r:id="rId5"/>
              </a:rPr>
              <a:t>https://docs.google.com/file/d/0BwogTI8d6EEiM2wxZW9qdzdvV2M/edit</a:t>
            </a:r>
            <a:r>
              <a:rPr lang="en-US" sz="1400" dirty="0"/>
              <a:t> </a:t>
            </a:r>
            <a:endParaRPr lang="en-US" sz="1400" dirty="0"/>
          </a:p>
        </p:txBody>
      </p:sp>
    </p:spTree>
    <p:extLst>
      <p:ext uri="{BB962C8B-B14F-4D97-AF65-F5344CB8AC3E}">
        <p14:creationId xmlns:p14="http://schemas.microsoft.com/office/powerpoint/2010/main" val="3849057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Models</a:t>
            </a:r>
          </a:p>
        </p:txBody>
      </p:sp>
      <p:sp>
        <p:nvSpPr>
          <p:cNvPr id="3" name="Content Placeholder 2"/>
          <p:cNvSpPr>
            <a:spLocks noGrp="1"/>
          </p:cNvSpPr>
          <p:nvPr>
            <p:ph idx="1"/>
          </p:nvPr>
        </p:nvSpPr>
        <p:spPr>
          <a:xfrm>
            <a:off x="838200" y="1473200"/>
            <a:ext cx="6769100" cy="5105399"/>
          </a:xfrm>
        </p:spPr>
        <p:txBody>
          <a:bodyPr>
            <a:normAutofit fontScale="92500" lnSpcReduction="10000"/>
          </a:bodyPr>
          <a:lstStyle/>
          <a:p>
            <a:pPr>
              <a:buFont typeface="Wingdings" panose="05000000000000000000" pitchFamily="2" charset="2"/>
              <a:buChar char="ü"/>
            </a:pPr>
            <a:r>
              <a:rPr lang="en-US" b="1" dirty="0"/>
              <a:t>Non-parametric models</a:t>
            </a:r>
            <a:r>
              <a:rPr lang="en-US" dirty="0"/>
              <a:t>: </a:t>
            </a:r>
          </a:p>
          <a:p>
            <a:pPr lvl="1"/>
            <a:r>
              <a:rPr lang="en-US" dirty="0"/>
              <a:t>Arranging the durations of the observations from smallest to largest. </a:t>
            </a:r>
          </a:p>
          <a:p>
            <a:pPr lvl="1">
              <a:buFont typeface="Wingdings" panose="05000000000000000000" pitchFamily="2" charset="2"/>
              <a:buChar char="ü"/>
            </a:pPr>
            <a:r>
              <a:rPr lang="en-US" b="1" dirty="0"/>
              <a:t>Kaplan-Meier calculation </a:t>
            </a:r>
            <a:r>
              <a:rPr lang="en-US" dirty="0"/>
              <a:t>can be plotted on a graph to see the decrease of survival function over the duration.</a:t>
            </a:r>
          </a:p>
          <a:p>
            <a:pPr lvl="1">
              <a:buFont typeface="Wingdings" panose="05000000000000000000" pitchFamily="2" charset="2"/>
              <a:buChar char="ü"/>
            </a:pPr>
            <a:r>
              <a:rPr lang="en-US" b="1" dirty="0"/>
              <a:t>Nelson-Aalen calculation </a:t>
            </a:r>
            <a:r>
              <a:rPr lang="en-US" dirty="0"/>
              <a:t>can be used to calculate the corresponding hazard rate.</a:t>
            </a:r>
          </a:p>
          <a:p>
            <a:pPr>
              <a:buFont typeface="Times New Roman" panose="02020603050405020304" pitchFamily="18" charset="0"/>
              <a:buChar char="×"/>
            </a:pPr>
            <a:r>
              <a:rPr lang="en-US" b="1" dirty="0"/>
              <a:t>Parametric models: </a:t>
            </a:r>
          </a:p>
          <a:p>
            <a:pPr lvl="1"/>
            <a:r>
              <a:rPr lang="en-US" dirty="0"/>
              <a:t>Fit to popular models: exponential, Weibull, </a:t>
            </a:r>
            <a:r>
              <a:rPr lang="en-US" dirty="0" err="1"/>
              <a:t>Gompertz</a:t>
            </a:r>
            <a:r>
              <a:rPr lang="en-US" dirty="0"/>
              <a:t> and log-logistics.</a:t>
            </a:r>
          </a:p>
          <a:p>
            <a:pPr lvl="1"/>
            <a:r>
              <a:rPr lang="en-US" dirty="0"/>
              <a:t>In advantages of these are the performance can be compared using parametric values. In this project, we will not focus on this method as the interpretation of the parameters can be highly dependent on the model used.</a:t>
            </a:r>
          </a:p>
        </p:txBody>
      </p:sp>
      <p:pic>
        <p:nvPicPr>
          <p:cNvPr id="9218" name="Picture 2" descr="Image result for survival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1816100"/>
            <a:ext cx="47625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597900" y="5447952"/>
            <a:ext cx="4038600" cy="461665"/>
          </a:xfrm>
          <a:prstGeom prst="rect">
            <a:avLst/>
          </a:prstGeom>
        </p:spPr>
        <p:txBody>
          <a:bodyPr wrap="square">
            <a:spAutoFit/>
          </a:bodyPr>
          <a:lstStyle/>
          <a:p>
            <a:r>
              <a:rPr lang="en-US" sz="1200" dirty="0">
                <a:hlinkClick r:id="rId3"/>
              </a:rPr>
              <a:t>http://www.keyword-suggestions.com/c3Vydml2YWwgYW5hbHlzaXM/</a:t>
            </a:r>
            <a:r>
              <a:rPr lang="en-US" sz="1200" dirty="0"/>
              <a:t> </a:t>
            </a:r>
            <a:endParaRPr lang="en-US" sz="1200" dirty="0"/>
          </a:p>
        </p:txBody>
      </p:sp>
      <p:sp>
        <p:nvSpPr>
          <p:cNvPr id="6" name="Rectangle 5"/>
          <p:cNvSpPr/>
          <p:nvPr/>
        </p:nvSpPr>
        <p:spPr>
          <a:xfrm>
            <a:off x="3556000" y="6374480"/>
            <a:ext cx="6096000" cy="307777"/>
          </a:xfrm>
          <a:prstGeom prst="rect">
            <a:avLst/>
          </a:prstGeom>
        </p:spPr>
        <p:txBody>
          <a:bodyPr>
            <a:spAutoFit/>
          </a:bodyPr>
          <a:lstStyle/>
          <a:p>
            <a:r>
              <a:rPr lang="en-US" sz="1400" dirty="0">
                <a:hlinkClick r:id="rId4"/>
              </a:rPr>
              <a:t>https://docs.google.com/file/d/0BwogTI8d6EEiM2wxZW9qdzdvV2M/edit</a:t>
            </a:r>
            <a:r>
              <a:rPr lang="en-US" sz="1400" dirty="0"/>
              <a:t> </a:t>
            </a:r>
            <a:endParaRPr lang="en-US" sz="1400" dirty="0"/>
          </a:p>
        </p:txBody>
      </p:sp>
    </p:spTree>
    <p:extLst>
      <p:ext uri="{BB962C8B-B14F-4D97-AF65-F5344CB8AC3E}">
        <p14:creationId xmlns:p14="http://schemas.microsoft.com/office/powerpoint/2010/main" val="67921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Models (Cont’d)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a:t>Semiparametric models:</a:t>
            </a:r>
          </a:p>
          <a:p>
            <a:pPr lvl="1"/>
            <a:r>
              <a:rPr lang="en-US" dirty="0"/>
              <a:t>Cox proportional hazard model is also another more intuitive (and less ambiguous) method of evaluating the hazard rate.</a:t>
            </a:r>
          </a:p>
          <a:p>
            <a:pPr lvl="1"/>
            <a:r>
              <a:rPr lang="en-US" dirty="0"/>
              <a:t>Meaning of coefficients:</a:t>
            </a:r>
          </a:p>
          <a:p>
            <a:endParaRPr lang="en-US" dirty="0"/>
          </a:p>
        </p:txBody>
      </p:sp>
      <p:pic>
        <p:nvPicPr>
          <p:cNvPr id="4" name="Picture 3"/>
          <p:cNvPicPr>
            <a:picLocks noChangeAspect="1"/>
          </p:cNvPicPr>
          <p:nvPr/>
        </p:nvPicPr>
        <p:blipFill>
          <a:blip r:embed="rId2"/>
          <a:stretch>
            <a:fillRect/>
          </a:stretch>
        </p:blipFill>
        <p:spPr>
          <a:xfrm>
            <a:off x="2485521" y="3603482"/>
            <a:ext cx="7220958" cy="2038635"/>
          </a:xfrm>
          <a:prstGeom prst="rect">
            <a:avLst/>
          </a:prstGeom>
        </p:spPr>
      </p:pic>
      <p:sp>
        <p:nvSpPr>
          <p:cNvPr id="5" name="Rectangle 4"/>
          <p:cNvSpPr/>
          <p:nvPr/>
        </p:nvSpPr>
        <p:spPr>
          <a:xfrm>
            <a:off x="3251200" y="5659580"/>
            <a:ext cx="6096000" cy="307777"/>
          </a:xfrm>
          <a:prstGeom prst="rect">
            <a:avLst/>
          </a:prstGeom>
        </p:spPr>
        <p:txBody>
          <a:bodyPr>
            <a:spAutoFit/>
          </a:bodyPr>
          <a:lstStyle/>
          <a:p>
            <a:r>
              <a:rPr lang="en-US" sz="1400" dirty="0">
                <a:hlinkClick r:id="rId3"/>
              </a:rPr>
              <a:t>https://docs.google.com/file/d/0BwogTI8d6EEiM2wxZW9qdzdvV2M/edit</a:t>
            </a:r>
            <a:r>
              <a:rPr lang="en-US" sz="1400" dirty="0"/>
              <a:t> </a:t>
            </a:r>
            <a:endParaRPr lang="en-US" sz="1400" dirty="0"/>
          </a:p>
        </p:txBody>
      </p:sp>
    </p:spTree>
    <p:extLst>
      <p:ext uri="{BB962C8B-B14F-4D97-AF65-F5344CB8AC3E}">
        <p14:creationId xmlns:p14="http://schemas.microsoft.com/office/powerpoint/2010/main" val="2786206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Survival Analysis Cases</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a:t>Use </a:t>
            </a:r>
            <a:r>
              <a:rPr lang="en-US" dirty="0" err="1"/>
              <a:t>dplyr</a:t>
            </a:r>
            <a:r>
              <a:rPr lang="en-US" dirty="0"/>
              <a:t> to put the data in the correct form to perform survival analyses for the following cases:</a:t>
            </a:r>
          </a:p>
          <a:p>
            <a:r>
              <a:rPr lang="en-US" dirty="0"/>
              <a:t>Case 1: Overall survival of the hard drives in </a:t>
            </a:r>
            <a:r>
              <a:rPr lang="en-US" dirty="0" err="1"/>
              <a:t>Backblaze</a:t>
            </a:r>
            <a:r>
              <a:rPr lang="en-US" dirty="0"/>
              <a:t> server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952" y="3016251"/>
            <a:ext cx="2041185" cy="3833812"/>
          </a:xfrm>
          <a:prstGeom prst="rect">
            <a:avLst/>
          </a:prstGeom>
        </p:spPr>
      </p:pic>
    </p:spTree>
    <p:extLst>
      <p:ext uri="{BB962C8B-B14F-4D97-AF65-F5344CB8AC3E}">
        <p14:creationId xmlns:p14="http://schemas.microsoft.com/office/powerpoint/2010/main" val="1426471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Survival Analysis Cases</a:t>
            </a:r>
            <a:endParaRPr lang="en-US" dirty="0"/>
          </a:p>
        </p:txBody>
      </p:sp>
      <p:sp>
        <p:nvSpPr>
          <p:cNvPr id="3" name="Content Placeholder 2"/>
          <p:cNvSpPr>
            <a:spLocks noGrp="1"/>
          </p:cNvSpPr>
          <p:nvPr>
            <p:ph idx="1"/>
          </p:nvPr>
        </p:nvSpPr>
        <p:spPr/>
        <p:txBody>
          <a:bodyPr/>
          <a:lstStyle/>
          <a:p>
            <a:r>
              <a:rPr lang="en-US" dirty="0"/>
              <a:t>Case 2: The survival/hazard based on different brands/manufacturer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2359578"/>
            <a:ext cx="6351587" cy="4384122"/>
          </a:xfrm>
          <a:prstGeom prst="rect">
            <a:avLst/>
          </a:prstGeom>
        </p:spPr>
      </p:pic>
    </p:spTree>
    <p:extLst>
      <p:ext uri="{BB962C8B-B14F-4D97-AF65-F5344CB8AC3E}">
        <p14:creationId xmlns:p14="http://schemas.microsoft.com/office/powerpoint/2010/main" val="655989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Survival Analysis Cases</a:t>
            </a:r>
            <a:endParaRPr lang="en-US" dirty="0"/>
          </a:p>
        </p:txBody>
      </p:sp>
      <p:sp>
        <p:nvSpPr>
          <p:cNvPr id="3" name="Content Placeholder 2"/>
          <p:cNvSpPr>
            <a:spLocks noGrp="1"/>
          </p:cNvSpPr>
          <p:nvPr>
            <p:ph idx="1"/>
          </p:nvPr>
        </p:nvSpPr>
        <p:spPr/>
        <p:txBody>
          <a:bodyPr/>
          <a:lstStyle/>
          <a:p>
            <a:r>
              <a:rPr lang="en-US" dirty="0"/>
              <a:t>Case 3: </a:t>
            </a:r>
            <a:r>
              <a:rPr lang="en-US" dirty="0"/>
              <a:t>The survival/hazard based on different sizes/capacity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2342475"/>
            <a:ext cx="11252200" cy="4515525"/>
          </a:xfrm>
          <a:prstGeom prst="rect">
            <a:avLst/>
          </a:prstGeom>
        </p:spPr>
      </p:pic>
    </p:spTree>
    <p:extLst>
      <p:ext uri="{BB962C8B-B14F-4D97-AF65-F5344CB8AC3E}">
        <p14:creationId xmlns:p14="http://schemas.microsoft.com/office/powerpoint/2010/main" val="182101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Result: </a:t>
            </a:r>
            <a:r>
              <a:rPr lang="en-US" dirty="0"/>
              <a:t>Overall Survival</a:t>
            </a:r>
            <a:endParaRPr lang="en-US" dirty="0"/>
          </a:p>
        </p:txBody>
      </p:sp>
      <p:pic>
        <p:nvPicPr>
          <p:cNvPr id="4" name="Picture 3"/>
          <p:cNvPicPr>
            <a:picLocks noChangeAspect="1"/>
          </p:cNvPicPr>
          <p:nvPr/>
        </p:nvPicPr>
        <p:blipFill>
          <a:blip r:embed="rId2"/>
          <a:stretch>
            <a:fillRect/>
          </a:stretch>
        </p:blipFill>
        <p:spPr>
          <a:xfrm>
            <a:off x="0" y="1562894"/>
            <a:ext cx="5760720" cy="4114800"/>
          </a:xfrm>
          <a:prstGeom prst="rect">
            <a:avLst/>
          </a:prstGeom>
        </p:spPr>
      </p:pic>
      <p:pic>
        <p:nvPicPr>
          <p:cNvPr id="5" name="Picture 4"/>
          <p:cNvPicPr>
            <a:picLocks noChangeAspect="1"/>
          </p:cNvPicPr>
          <p:nvPr/>
        </p:nvPicPr>
        <p:blipFill>
          <a:blip r:embed="rId3"/>
          <a:stretch>
            <a:fillRect/>
          </a:stretch>
        </p:blipFill>
        <p:spPr>
          <a:xfrm>
            <a:off x="6096000" y="1562894"/>
            <a:ext cx="5760720" cy="4114800"/>
          </a:xfrm>
          <a:prstGeom prst="rect">
            <a:avLst/>
          </a:prstGeom>
        </p:spPr>
      </p:pic>
    </p:spTree>
    <p:extLst>
      <p:ext uri="{BB962C8B-B14F-4D97-AF65-F5344CB8AC3E}">
        <p14:creationId xmlns:p14="http://schemas.microsoft.com/office/powerpoint/2010/main" val="253599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Result: Survival Based on Different Brand/Manufacturer</a:t>
            </a:r>
          </a:p>
        </p:txBody>
      </p:sp>
      <p:pic>
        <p:nvPicPr>
          <p:cNvPr id="9" name="Picture 8"/>
          <p:cNvPicPr>
            <a:picLocks noChangeAspect="1"/>
          </p:cNvPicPr>
          <p:nvPr/>
        </p:nvPicPr>
        <p:blipFill>
          <a:blip r:embed="rId2"/>
          <a:stretch>
            <a:fillRect/>
          </a:stretch>
        </p:blipFill>
        <p:spPr>
          <a:xfrm>
            <a:off x="335280" y="1556544"/>
            <a:ext cx="5760720" cy="4114800"/>
          </a:xfrm>
          <a:prstGeom prst="rect">
            <a:avLst/>
          </a:prstGeom>
        </p:spPr>
      </p:pic>
      <p:pic>
        <p:nvPicPr>
          <p:cNvPr id="10" name="Picture 9"/>
          <p:cNvPicPr>
            <a:picLocks noChangeAspect="1"/>
          </p:cNvPicPr>
          <p:nvPr/>
        </p:nvPicPr>
        <p:blipFill>
          <a:blip r:embed="rId3"/>
          <a:stretch>
            <a:fillRect/>
          </a:stretch>
        </p:blipFill>
        <p:spPr>
          <a:xfrm>
            <a:off x="6096000" y="1556544"/>
            <a:ext cx="5760720" cy="4114800"/>
          </a:xfrm>
          <a:prstGeom prst="rect">
            <a:avLst/>
          </a:prstGeom>
        </p:spPr>
      </p:pic>
    </p:spTree>
    <p:extLst>
      <p:ext uri="{BB962C8B-B14F-4D97-AF65-F5344CB8AC3E}">
        <p14:creationId xmlns:p14="http://schemas.microsoft.com/office/powerpoint/2010/main" val="86282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Result: Survival Based on Different Brand/Manufacturer</a:t>
            </a:r>
            <a:endParaRPr lang="en-US" dirty="0"/>
          </a:p>
        </p:txBody>
      </p:sp>
      <p:pic>
        <p:nvPicPr>
          <p:cNvPr id="4" name="Picture 3"/>
          <p:cNvPicPr>
            <a:picLocks noChangeAspect="1"/>
          </p:cNvPicPr>
          <p:nvPr/>
        </p:nvPicPr>
        <p:blipFill>
          <a:blip r:embed="rId2"/>
          <a:stretch>
            <a:fillRect/>
          </a:stretch>
        </p:blipFill>
        <p:spPr>
          <a:xfrm>
            <a:off x="3119022" y="2085734"/>
            <a:ext cx="5953956" cy="3448531"/>
          </a:xfrm>
          <a:prstGeom prst="rect">
            <a:avLst/>
          </a:prstGeom>
        </p:spPr>
      </p:pic>
    </p:spTree>
    <p:extLst>
      <p:ext uri="{BB962C8B-B14F-4D97-AF65-F5344CB8AC3E}">
        <p14:creationId xmlns:p14="http://schemas.microsoft.com/office/powerpoint/2010/main" val="231545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Hard Drive Failures</a:t>
            </a:r>
          </a:p>
        </p:txBody>
      </p:sp>
      <p:sp>
        <p:nvSpPr>
          <p:cNvPr id="14" name="Content Placeholder 13"/>
          <p:cNvSpPr>
            <a:spLocks noGrp="1"/>
          </p:cNvSpPr>
          <p:nvPr>
            <p:ph idx="1"/>
          </p:nvPr>
        </p:nvSpPr>
        <p:spPr>
          <a:xfrm>
            <a:off x="838200" y="1825625"/>
            <a:ext cx="6985000" cy="4351338"/>
          </a:xfrm>
        </p:spPr>
        <p:txBody>
          <a:bodyPr>
            <a:normAutofit/>
          </a:bodyPr>
          <a:lstStyle/>
          <a:p>
            <a:r>
              <a:rPr lang="en-US" b="1" dirty="0"/>
              <a:t>Predictable failures:</a:t>
            </a:r>
            <a:r>
              <a:rPr lang="en-US" dirty="0"/>
              <a:t> resulting from slow processes such as mechanical wear and gradual degradation of storage surfaces. Monitoring can determine when such failures are becoming more likely.</a:t>
            </a:r>
          </a:p>
          <a:p>
            <a:r>
              <a:rPr lang="en-US" b="1" dirty="0"/>
              <a:t>Unpredictable failures:</a:t>
            </a:r>
            <a:r>
              <a:rPr lang="en-US" dirty="0"/>
              <a:t> happening without warning and ranging from electronic components becoming defective to a sudden mechanical failure (which may be related to improper handling).</a:t>
            </a:r>
          </a:p>
        </p:txBody>
      </p:sp>
      <p:pic>
        <p:nvPicPr>
          <p:cNvPr id="2050" name="Picture 2" descr="Image result for hard drive fail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4320" y="365125"/>
            <a:ext cx="3614692"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recordnations.com/wp-content/uploads/2014/02/bsod-pre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866" y="3687763"/>
            <a:ext cx="3657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757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Result: Survival Based on Different Size/Capacity</a:t>
            </a:r>
            <a:endParaRPr lang="en-US" dirty="0"/>
          </a:p>
        </p:txBody>
      </p:sp>
      <p:pic>
        <p:nvPicPr>
          <p:cNvPr id="5" name="Picture 4"/>
          <p:cNvPicPr>
            <a:picLocks noChangeAspect="1"/>
          </p:cNvPicPr>
          <p:nvPr/>
        </p:nvPicPr>
        <p:blipFill>
          <a:blip r:embed="rId2"/>
          <a:stretch>
            <a:fillRect/>
          </a:stretch>
        </p:blipFill>
        <p:spPr>
          <a:xfrm>
            <a:off x="335280" y="1531144"/>
            <a:ext cx="5760720" cy="4114800"/>
          </a:xfrm>
          <a:prstGeom prst="rect">
            <a:avLst/>
          </a:prstGeom>
        </p:spPr>
      </p:pic>
      <p:pic>
        <p:nvPicPr>
          <p:cNvPr id="6" name="Picture 5"/>
          <p:cNvPicPr>
            <a:picLocks noChangeAspect="1"/>
          </p:cNvPicPr>
          <p:nvPr/>
        </p:nvPicPr>
        <p:blipFill>
          <a:blip r:embed="rId3"/>
          <a:stretch>
            <a:fillRect/>
          </a:stretch>
        </p:blipFill>
        <p:spPr>
          <a:xfrm>
            <a:off x="6431280" y="1498600"/>
            <a:ext cx="5760720" cy="4114800"/>
          </a:xfrm>
          <a:prstGeom prst="rect">
            <a:avLst/>
          </a:prstGeom>
        </p:spPr>
      </p:pic>
    </p:spTree>
    <p:extLst>
      <p:ext uri="{BB962C8B-B14F-4D97-AF65-F5344CB8AC3E}">
        <p14:creationId xmlns:p14="http://schemas.microsoft.com/office/powerpoint/2010/main" val="101528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Result: Survival Based on Different Size/Capacity</a:t>
            </a:r>
            <a:endParaRPr lang="en-US" dirty="0"/>
          </a:p>
        </p:txBody>
      </p:sp>
      <p:pic>
        <p:nvPicPr>
          <p:cNvPr id="5" name="Picture 4"/>
          <p:cNvPicPr>
            <a:picLocks noChangeAspect="1"/>
          </p:cNvPicPr>
          <p:nvPr/>
        </p:nvPicPr>
        <p:blipFill>
          <a:blip r:embed="rId2"/>
          <a:stretch>
            <a:fillRect/>
          </a:stretch>
        </p:blipFill>
        <p:spPr>
          <a:xfrm>
            <a:off x="3180943" y="2195260"/>
            <a:ext cx="5830114" cy="3610479"/>
          </a:xfrm>
          <a:prstGeom prst="rect">
            <a:avLst/>
          </a:prstGeom>
        </p:spPr>
      </p:pic>
    </p:spTree>
    <p:extLst>
      <p:ext uri="{BB962C8B-B14F-4D97-AF65-F5344CB8AC3E}">
        <p14:creationId xmlns:p14="http://schemas.microsoft.com/office/powerpoint/2010/main" val="85716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Future Work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0620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500" y="2722563"/>
            <a:ext cx="9144000" cy="2387600"/>
          </a:xfrm>
        </p:spPr>
        <p:txBody>
          <a:bodyPr>
            <a:normAutofit fontScale="90000"/>
          </a:bodyPr>
          <a:lstStyle/>
          <a:p>
            <a:r>
              <a:rPr lang="en-US" b="1" dirty="0"/>
              <a:t>Backup Slides: </a:t>
            </a:r>
            <a:br>
              <a:rPr lang="en-US" dirty="0"/>
            </a:br>
            <a:r>
              <a:rPr lang="en-US" dirty="0" err="1"/>
              <a:t>Misc</a:t>
            </a:r>
            <a:r>
              <a:rPr lang="en-US" dirty="0"/>
              <a:t> Achieved Errors Encountered</a:t>
            </a:r>
            <a:endParaRPr lang="en-US" sz="3600" dirty="0"/>
          </a:p>
        </p:txBody>
      </p:sp>
    </p:spTree>
    <p:extLst>
      <p:ext uri="{BB962C8B-B14F-4D97-AF65-F5344CB8AC3E}">
        <p14:creationId xmlns:p14="http://schemas.microsoft.com/office/powerpoint/2010/main" val="2727066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Misc</a:t>
            </a:r>
            <a:r>
              <a:rPr lang="en-US" dirty="0"/>
              <a:t> Achieved Errors</a:t>
            </a:r>
          </a:p>
        </p:txBody>
      </p:sp>
      <p:pic>
        <p:nvPicPr>
          <p:cNvPr id="4" name="Picture 3"/>
          <p:cNvPicPr>
            <a:picLocks noChangeAspect="1"/>
          </p:cNvPicPr>
          <p:nvPr/>
        </p:nvPicPr>
        <p:blipFill>
          <a:blip r:embed="rId2"/>
          <a:stretch>
            <a:fillRect/>
          </a:stretch>
        </p:blipFill>
        <p:spPr>
          <a:xfrm>
            <a:off x="563005" y="3620141"/>
            <a:ext cx="6692435" cy="1552452"/>
          </a:xfrm>
          <a:prstGeom prst="rect">
            <a:avLst/>
          </a:prstGeom>
        </p:spPr>
      </p:pic>
      <p:pic>
        <p:nvPicPr>
          <p:cNvPr id="5" name="Picture 4"/>
          <p:cNvPicPr>
            <a:picLocks noChangeAspect="1"/>
          </p:cNvPicPr>
          <p:nvPr/>
        </p:nvPicPr>
        <p:blipFill>
          <a:blip r:embed="rId3"/>
          <a:stretch>
            <a:fillRect/>
          </a:stretch>
        </p:blipFill>
        <p:spPr>
          <a:xfrm>
            <a:off x="563005" y="2662849"/>
            <a:ext cx="6715493" cy="740751"/>
          </a:xfrm>
          <a:prstGeom prst="rect">
            <a:avLst/>
          </a:prstGeom>
        </p:spPr>
      </p:pic>
      <p:sp>
        <p:nvSpPr>
          <p:cNvPr id="6" name="Content Placeholder 2"/>
          <p:cNvSpPr txBox="1">
            <a:spLocks/>
          </p:cNvSpPr>
          <p:nvPr/>
        </p:nvSpPr>
        <p:spPr>
          <a:xfrm>
            <a:off x="7277606" y="3716979"/>
            <a:ext cx="4575740" cy="3039421"/>
          </a:xfrm>
          <a:prstGeom prst="rect">
            <a:avLst/>
          </a:prstGeom>
          <a:ln>
            <a:solidFill>
              <a:schemeClr val="tx1"/>
            </a:solidFill>
          </a:ln>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Error in `$&lt;-.</a:t>
            </a:r>
            <a:r>
              <a:rPr lang="en-US" dirty="0" err="1"/>
              <a:t>data.frame</a:t>
            </a:r>
            <a:r>
              <a:rPr lang="en-US" dirty="0"/>
              <a:t>`(`*</a:t>
            </a:r>
            <a:r>
              <a:rPr lang="en-US" dirty="0" err="1"/>
              <a:t>tmp</a:t>
            </a:r>
            <a:r>
              <a:rPr lang="en-US" dirty="0"/>
              <a:t>*`, "brand", value = "") : </a:t>
            </a:r>
          </a:p>
          <a:p>
            <a:r>
              <a:rPr lang="en-US" dirty="0"/>
              <a:t>  replacement has 1 row, data has 0 </a:t>
            </a:r>
          </a:p>
          <a:p>
            <a:r>
              <a:rPr lang="en-US" dirty="0"/>
              <a:t>7 stop(</a:t>
            </a:r>
            <a:r>
              <a:rPr lang="en-US" dirty="0" err="1"/>
              <a:t>sprintf</a:t>
            </a:r>
            <a:r>
              <a:rPr lang="en-US" dirty="0"/>
              <a:t>(</a:t>
            </a:r>
            <a:r>
              <a:rPr lang="en-US" dirty="0" err="1"/>
              <a:t>ngettext</a:t>
            </a:r>
            <a:r>
              <a:rPr lang="en-US" dirty="0"/>
              <a:t>(N, "replacement has %d row, data has %d", </a:t>
            </a:r>
          </a:p>
          <a:p>
            <a:r>
              <a:rPr lang="en-US" dirty="0"/>
              <a:t>    "replacement has %d rows, data has %d"), N, </a:t>
            </a:r>
            <a:r>
              <a:rPr lang="en-US" dirty="0" err="1"/>
              <a:t>nrows</a:t>
            </a:r>
            <a:r>
              <a:rPr lang="en-US" dirty="0"/>
              <a:t>), domain = NA) </a:t>
            </a:r>
          </a:p>
          <a:p>
            <a:r>
              <a:rPr lang="en-US" dirty="0"/>
              <a:t>6 `$&lt;-.</a:t>
            </a:r>
            <a:r>
              <a:rPr lang="en-US" dirty="0" err="1"/>
              <a:t>data.frame</a:t>
            </a:r>
            <a:r>
              <a:rPr lang="en-US" dirty="0"/>
              <a:t>`(`*</a:t>
            </a:r>
            <a:r>
              <a:rPr lang="en-US" dirty="0" err="1"/>
              <a:t>tmp</a:t>
            </a:r>
            <a:r>
              <a:rPr lang="en-US" dirty="0"/>
              <a:t>*`, "brand", value = "") at harddrive_readdata.R#57</a:t>
            </a:r>
          </a:p>
          <a:p>
            <a:r>
              <a:rPr lang="en-US" dirty="0"/>
              <a:t>5 `$&lt;-`(`*</a:t>
            </a:r>
            <a:r>
              <a:rPr lang="en-US" dirty="0" err="1"/>
              <a:t>tmp</a:t>
            </a:r>
            <a:r>
              <a:rPr lang="en-US" dirty="0"/>
              <a:t>*`, "brand", value = "") at harddrive_readdata.R#57</a:t>
            </a:r>
          </a:p>
          <a:p>
            <a:r>
              <a:rPr lang="en-US" dirty="0"/>
              <a:t>4 </a:t>
            </a:r>
            <a:r>
              <a:rPr lang="en-US" dirty="0" err="1"/>
              <a:t>eval</a:t>
            </a:r>
            <a:r>
              <a:rPr lang="en-US" dirty="0"/>
              <a:t>(expr, </a:t>
            </a:r>
            <a:r>
              <a:rPr lang="en-US" dirty="0" err="1"/>
              <a:t>envir</a:t>
            </a:r>
            <a:r>
              <a:rPr lang="en-US" dirty="0"/>
              <a:t>, </a:t>
            </a:r>
            <a:r>
              <a:rPr lang="en-US" dirty="0" err="1"/>
              <a:t>enclos</a:t>
            </a:r>
            <a:r>
              <a:rPr lang="en-US" dirty="0"/>
              <a:t>) </a:t>
            </a:r>
          </a:p>
          <a:p>
            <a:r>
              <a:rPr lang="en-US" dirty="0"/>
              <a:t>3 </a:t>
            </a:r>
            <a:r>
              <a:rPr lang="en-US" dirty="0" err="1"/>
              <a:t>eval</a:t>
            </a:r>
            <a:r>
              <a:rPr lang="en-US" dirty="0"/>
              <a:t>(</a:t>
            </a:r>
            <a:r>
              <a:rPr lang="en-US" dirty="0" err="1"/>
              <a:t>ei</a:t>
            </a:r>
            <a:r>
              <a:rPr lang="en-US" dirty="0"/>
              <a:t>, </a:t>
            </a:r>
            <a:r>
              <a:rPr lang="en-US" dirty="0" err="1"/>
              <a:t>envir</a:t>
            </a:r>
            <a:r>
              <a:rPr lang="en-US" dirty="0"/>
              <a:t>) </a:t>
            </a:r>
          </a:p>
          <a:p>
            <a:r>
              <a:rPr lang="en-US" dirty="0"/>
              <a:t>2 </a:t>
            </a:r>
            <a:r>
              <a:rPr lang="en-US" dirty="0" err="1"/>
              <a:t>withVisible</a:t>
            </a:r>
            <a:r>
              <a:rPr lang="en-US" dirty="0"/>
              <a:t>(</a:t>
            </a:r>
            <a:r>
              <a:rPr lang="en-US" dirty="0" err="1"/>
              <a:t>eval</a:t>
            </a:r>
            <a:r>
              <a:rPr lang="en-US" dirty="0"/>
              <a:t>(</a:t>
            </a:r>
            <a:r>
              <a:rPr lang="en-US" dirty="0" err="1"/>
              <a:t>ei</a:t>
            </a:r>
            <a:r>
              <a:rPr lang="en-US" dirty="0"/>
              <a:t>, </a:t>
            </a:r>
            <a:r>
              <a:rPr lang="en-US" dirty="0" err="1"/>
              <a:t>envir</a:t>
            </a:r>
            <a:r>
              <a:rPr lang="en-US" dirty="0"/>
              <a:t>)) </a:t>
            </a:r>
          </a:p>
          <a:p>
            <a:r>
              <a:rPr lang="en-US" dirty="0"/>
              <a:t>1 source("~/GitHub/</a:t>
            </a:r>
            <a:r>
              <a:rPr lang="en-US" dirty="0" err="1"/>
              <a:t>Springboard_FDS</a:t>
            </a:r>
            <a:r>
              <a:rPr lang="en-US" dirty="0"/>
              <a:t>/</a:t>
            </a:r>
            <a:r>
              <a:rPr lang="en-US" dirty="0" err="1"/>
              <a:t>CapstoneProject</a:t>
            </a:r>
            <a:r>
              <a:rPr lang="en-US" dirty="0"/>
              <a:t>/</a:t>
            </a:r>
            <a:r>
              <a:rPr lang="en-US" dirty="0" err="1"/>
              <a:t>harddrive_readdata.R</a:t>
            </a:r>
            <a:r>
              <a:rPr lang="en-US" dirty="0"/>
              <a:t>", </a:t>
            </a:r>
          </a:p>
          <a:p>
            <a:r>
              <a:rPr lang="en-US" dirty="0"/>
              <a:t>    echo = TRUE) </a:t>
            </a:r>
          </a:p>
        </p:txBody>
      </p:sp>
      <p:sp>
        <p:nvSpPr>
          <p:cNvPr id="7" name="Content Placeholder 2"/>
          <p:cNvSpPr>
            <a:spLocks noGrp="1"/>
          </p:cNvSpPr>
          <p:nvPr>
            <p:ph idx="1"/>
          </p:nvPr>
        </p:nvSpPr>
        <p:spPr>
          <a:xfrm>
            <a:off x="7319911" y="401158"/>
            <a:ext cx="4533435" cy="3226699"/>
          </a:xfrm>
          <a:ln>
            <a:solidFill>
              <a:schemeClr val="tx1"/>
            </a:solidFill>
          </a:ln>
        </p:spPr>
        <p:txBody>
          <a:bodyPr>
            <a:normAutofit fontScale="40000" lnSpcReduction="20000"/>
          </a:bodyPr>
          <a:lstStyle/>
          <a:p>
            <a:r>
              <a:rPr lang="en-US" dirty="0"/>
              <a:t>Error: cannot allocate vector of size 41.0 Mb</a:t>
            </a:r>
          </a:p>
          <a:p>
            <a:r>
              <a:rPr lang="en-US" dirty="0"/>
              <a:t>In addition: There were 50 or more warnings (use warnings() to see the first 50)</a:t>
            </a:r>
          </a:p>
          <a:p>
            <a:r>
              <a:rPr lang="en-US" dirty="0"/>
              <a:t>Error: cannot allocate vector of size 64.0 Mb</a:t>
            </a:r>
          </a:p>
          <a:p>
            <a:r>
              <a:rPr lang="en-US" dirty="0"/>
              <a:t>In addition: Warning messages:</a:t>
            </a:r>
          </a:p>
          <a:p>
            <a:r>
              <a:rPr lang="en-US" dirty="0"/>
              <a:t>1: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a:p>
            <a:r>
              <a:rPr lang="en-US" dirty="0"/>
              <a:t>2: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a:p>
            <a:r>
              <a:rPr lang="en-US" dirty="0"/>
              <a:t>3: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a:p>
            <a:r>
              <a:rPr lang="en-US" dirty="0"/>
              <a:t>4: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p:txBody>
      </p:sp>
      <p:pic>
        <p:nvPicPr>
          <p:cNvPr id="8" name="Picture 7"/>
          <p:cNvPicPr>
            <a:picLocks noChangeAspect="1"/>
          </p:cNvPicPr>
          <p:nvPr/>
        </p:nvPicPr>
        <p:blipFill>
          <a:blip r:embed="rId4"/>
          <a:stretch>
            <a:fillRect/>
          </a:stretch>
        </p:blipFill>
        <p:spPr>
          <a:xfrm>
            <a:off x="563005" y="1927824"/>
            <a:ext cx="6692435" cy="518484"/>
          </a:xfrm>
          <a:prstGeom prst="rect">
            <a:avLst/>
          </a:prstGeom>
        </p:spPr>
      </p:pic>
    </p:spTree>
    <p:extLst>
      <p:ext uri="{BB962C8B-B14F-4D97-AF65-F5344CB8AC3E}">
        <p14:creationId xmlns:p14="http://schemas.microsoft.com/office/powerpoint/2010/main" val="866980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500" y="2722563"/>
            <a:ext cx="9144000" cy="2387600"/>
          </a:xfrm>
        </p:spPr>
        <p:txBody>
          <a:bodyPr>
            <a:normAutofit fontScale="90000"/>
          </a:bodyPr>
          <a:lstStyle/>
          <a:p>
            <a:r>
              <a:rPr lang="en-US" b="1" dirty="0"/>
              <a:t>Backup Slides: </a:t>
            </a:r>
            <a:br>
              <a:rPr lang="en-US" dirty="0"/>
            </a:br>
            <a:r>
              <a:rPr lang="en-US" dirty="0"/>
              <a:t>SMART (Self Monitoring,</a:t>
            </a:r>
            <a:br>
              <a:rPr lang="en-US" dirty="0"/>
            </a:br>
            <a:r>
              <a:rPr lang="en-US" dirty="0"/>
              <a:t>Analysis and Reporting Technology) Data</a:t>
            </a:r>
            <a:br>
              <a:rPr lang="en-US" dirty="0"/>
            </a:br>
            <a:r>
              <a:rPr lang="en-US" sz="3600" dirty="0"/>
              <a:t>(Summary from Wikipedia)</a:t>
            </a:r>
          </a:p>
        </p:txBody>
      </p:sp>
    </p:spTree>
    <p:extLst>
      <p:ext uri="{BB962C8B-B14F-4D97-AF65-F5344CB8AC3E}">
        <p14:creationId xmlns:p14="http://schemas.microsoft.com/office/powerpoint/2010/main" val="1979597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(Self-Monitoring, Analysis and Reporting Technology)</a:t>
            </a:r>
          </a:p>
        </p:txBody>
      </p:sp>
      <p:sp>
        <p:nvSpPr>
          <p:cNvPr id="3" name="Content Placeholder 2"/>
          <p:cNvSpPr>
            <a:spLocks noGrp="1"/>
          </p:cNvSpPr>
          <p:nvPr>
            <p:ph idx="1"/>
          </p:nvPr>
        </p:nvSpPr>
        <p:spPr/>
        <p:txBody>
          <a:bodyPr>
            <a:normAutofit fontScale="85000" lnSpcReduction="20000"/>
          </a:bodyPr>
          <a:lstStyle/>
          <a:p>
            <a:r>
              <a:rPr lang="en-US" dirty="0"/>
              <a:t>The technical documentation for SMART is in the AT Attachment (ATA) standard. First introduced in 2004, it has undergone regular revisions, the latest being in 2008.</a:t>
            </a:r>
          </a:p>
          <a:p>
            <a:r>
              <a:rPr lang="en-US" dirty="0"/>
              <a:t>Each drive manufacturer defines a set of attributes and sets threshold values beyond which attributes should not pass under normal operation.</a:t>
            </a:r>
          </a:p>
          <a:p>
            <a:r>
              <a:rPr lang="en-US" dirty="0"/>
              <a:t>Each attribute has:</a:t>
            </a:r>
          </a:p>
          <a:p>
            <a:pPr lvl="1"/>
            <a:r>
              <a:rPr lang="en-US" dirty="0"/>
              <a:t>a raw value, whose meaning is entirely up to the drive manufacturer (but often corresponds to counts or a physical unit, such as degrees Celsius or seconds)</a:t>
            </a:r>
          </a:p>
          <a:p>
            <a:pPr lvl="1"/>
            <a:r>
              <a:rPr lang="en-US" dirty="0"/>
              <a:t>a normalized value, which ranges from 1 to 253 (with 1 representing the worst case and 253 representing the best)</a:t>
            </a:r>
          </a:p>
          <a:p>
            <a:pPr lvl="1"/>
            <a:r>
              <a:rPr lang="en-US" dirty="0"/>
              <a:t>a worst value, which represents the lowest recorded normalized value. Depending on the manufacturer, a value of 100 or 200 will often be chosen as the initial normalized value.</a:t>
            </a:r>
          </a:p>
          <a:p>
            <a:r>
              <a:rPr lang="en-US" dirty="0"/>
              <a:t>Manufacturers that have implemented at least one SMART attribute in various products include Samsung, Seagate, IBM (Hitachi), Fujitsu, Maxtor, Toshiba, Intel, </a:t>
            </a:r>
            <a:r>
              <a:rPr lang="en-US" dirty="0" err="1"/>
              <a:t>sTec</a:t>
            </a:r>
            <a:r>
              <a:rPr lang="en-US" dirty="0"/>
              <a:t>, Inc., Western Digital and </a:t>
            </a:r>
            <a:r>
              <a:rPr lang="en-US" dirty="0" err="1"/>
              <a:t>ExcelStor</a:t>
            </a:r>
            <a:r>
              <a:rPr lang="en-US" dirty="0"/>
              <a:t> Technology.</a:t>
            </a:r>
          </a:p>
        </p:txBody>
      </p:sp>
    </p:spTree>
    <p:extLst>
      <p:ext uri="{BB962C8B-B14F-4D97-AF65-F5344CB8AC3E}">
        <p14:creationId xmlns:p14="http://schemas.microsoft.com/office/powerpoint/2010/main" val="2350013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Field Study Dec 2005 – Aug 2006</a:t>
            </a:r>
          </a:p>
        </p:txBody>
      </p:sp>
      <p:sp>
        <p:nvSpPr>
          <p:cNvPr id="3" name="Content Placeholder 2"/>
          <p:cNvSpPr>
            <a:spLocks noGrp="1"/>
          </p:cNvSpPr>
          <p:nvPr>
            <p:ph idx="1"/>
          </p:nvPr>
        </p:nvSpPr>
        <p:spPr/>
        <p:txBody>
          <a:bodyPr/>
          <a:lstStyle/>
          <a:p>
            <a:r>
              <a:rPr lang="en-US" dirty="0"/>
              <a:t>100,000 hard drives studied.</a:t>
            </a:r>
          </a:p>
          <a:p>
            <a:r>
              <a:rPr lang="en-US" dirty="0"/>
              <a:t>39x more likely to fail with first uncorrectable error on drive (SMART ID 198) detected.</a:t>
            </a:r>
          </a:p>
          <a:p>
            <a:r>
              <a:rPr lang="en-US" dirty="0"/>
              <a:t>High probability of failure with reallocation error (SMART ID 5 &amp; 196) and unstable sector counts (SMART ID 197) detected.</a:t>
            </a:r>
          </a:p>
          <a:p>
            <a:r>
              <a:rPr lang="en-US" dirty="0"/>
              <a:t>Little correlation was found for increased temperature, no correlation for usage level.</a:t>
            </a:r>
          </a:p>
          <a:p>
            <a:r>
              <a:rPr lang="en-US" dirty="0"/>
              <a:t>56% failed drive without the above “4 strong SMART warnings”.</a:t>
            </a:r>
          </a:p>
          <a:p>
            <a:r>
              <a:rPr lang="en-US" dirty="0"/>
              <a:t>36% drives failed without recording any SMART error.</a:t>
            </a:r>
          </a:p>
        </p:txBody>
      </p:sp>
    </p:spTree>
    <p:extLst>
      <p:ext uri="{BB962C8B-B14F-4D97-AF65-F5344CB8AC3E}">
        <p14:creationId xmlns:p14="http://schemas.microsoft.com/office/powerpoint/2010/main" val="543862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4 SMART Warnings</a:t>
            </a:r>
          </a:p>
        </p:txBody>
      </p:sp>
      <p:sp>
        <p:nvSpPr>
          <p:cNvPr id="3" name="Content Placeholder 2"/>
          <p:cNvSpPr>
            <a:spLocks noGrp="1"/>
          </p:cNvSpPr>
          <p:nvPr>
            <p:ph idx="1"/>
          </p:nvPr>
        </p:nvSpPr>
        <p:spPr/>
        <p:txBody>
          <a:bodyPr>
            <a:normAutofit/>
          </a:bodyPr>
          <a:lstStyle/>
          <a:p>
            <a:r>
              <a:rPr lang="en-US" dirty="0"/>
              <a:t>ID 198: The total count of uncorrectable errors when reading/writing a sector. </a:t>
            </a:r>
          </a:p>
          <a:p>
            <a:pPr lvl="1"/>
            <a:r>
              <a:rPr lang="en-US" dirty="0"/>
              <a:t>A rise in the value of this attribute indicates defects of the disk surface and/or problems in the mechanical subsystem.</a:t>
            </a:r>
          </a:p>
          <a:p>
            <a:r>
              <a:rPr lang="en-US" dirty="0"/>
              <a:t>ID 196: Count of remap operations. </a:t>
            </a:r>
          </a:p>
          <a:p>
            <a:pPr lvl="1"/>
            <a:r>
              <a:rPr lang="en-US" dirty="0"/>
              <a:t>The raw value of this attribute shows the total count of attempts to transfer data from reallocated sectors to a spare area. Both successful &amp; unsuccessful attempts are counted.</a:t>
            </a:r>
          </a:p>
        </p:txBody>
      </p:sp>
    </p:spTree>
    <p:extLst>
      <p:ext uri="{BB962C8B-B14F-4D97-AF65-F5344CB8AC3E}">
        <p14:creationId xmlns:p14="http://schemas.microsoft.com/office/powerpoint/2010/main" val="3077306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4 SMART Warnings (Cont’d)</a:t>
            </a:r>
          </a:p>
        </p:txBody>
      </p:sp>
      <p:sp>
        <p:nvSpPr>
          <p:cNvPr id="3" name="Content Placeholder 2"/>
          <p:cNvSpPr>
            <a:spLocks noGrp="1"/>
          </p:cNvSpPr>
          <p:nvPr>
            <p:ph idx="1"/>
          </p:nvPr>
        </p:nvSpPr>
        <p:spPr/>
        <p:txBody>
          <a:bodyPr>
            <a:normAutofit fontScale="92500" lnSpcReduction="20000"/>
          </a:bodyPr>
          <a:lstStyle/>
          <a:p>
            <a:r>
              <a:rPr lang="en-US" dirty="0"/>
              <a:t>ID 5: Count of reallocated sectors. </a:t>
            </a:r>
          </a:p>
          <a:p>
            <a:pPr lvl="1"/>
            <a:r>
              <a:rPr lang="en-US" dirty="0"/>
              <a:t>When the hard drive finds a read/write/verification error, it marks that sector as "reallocated" and transfers data to a special reserved area (spare area). This process is also known as remapping, and reallocated sectors are called "remaps". </a:t>
            </a:r>
          </a:p>
          <a:p>
            <a:pPr lvl="1"/>
            <a:r>
              <a:rPr lang="en-US" dirty="0"/>
              <a:t>The raw value normally represents a count of the bad sectors that have been found and remapped. Thus, the higher the attribute value, the more sectors the drive has had to reallocate. </a:t>
            </a:r>
          </a:p>
          <a:p>
            <a:r>
              <a:rPr lang="en-US" dirty="0"/>
              <a:t>ID 197: Count of "unstable" sectors (waiting to be remapped, because of unrecoverable read errors). </a:t>
            </a:r>
          </a:p>
          <a:p>
            <a:pPr lvl="1"/>
            <a:r>
              <a:rPr lang="en-US" dirty="0"/>
              <a:t>If an unstable sector is subsequently read successfully, the sector is remapped and this value is decreased. Read errors on a sector will not remap the sector immediately (since the correct value cannot be read and so the value to remap is not known, and also it might become readable later); instead, the drive firmware remembers that the sector needs to be remapped, and will remap it the next time it's written.</a:t>
            </a:r>
          </a:p>
        </p:txBody>
      </p:sp>
    </p:spTree>
    <p:extLst>
      <p:ext uri="{BB962C8B-B14F-4D97-AF65-F5344CB8AC3E}">
        <p14:creationId xmlns:p14="http://schemas.microsoft.com/office/powerpoint/2010/main" val="369702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838200" y="1825625"/>
            <a:ext cx="10769600" cy="4351338"/>
          </a:xfrm>
        </p:spPr>
        <p:txBody>
          <a:bodyPr/>
          <a:lstStyle/>
          <a:p>
            <a:r>
              <a:rPr lang="en-US" dirty="0"/>
              <a:t>Understanding the failure rates of the hard drives based on its different manufacturer, models, and sizes. These may lead to the list of "high risk" hard drives that may be avoided for critical operations.</a:t>
            </a:r>
          </a:p>
          <a:p>
            <a:r>
              <a:rPr lang="en-US" dirty="0"/>
              <a:t>Estimate and predict the survival rates of the hard drives based on its different manufacturer and sizes. The data center can then proactively plan for the hard drive procurement and replacement to minimize inventory and maximize uptime.</a:t>
            </a:r>
          </a:p>
        </p:txBody>
      </p:sp>
      <p:pic>
        <p:nvPicPr>
          <p:cNvPr id="3074" name="Picture 2" descr="Image result for hard drive fail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410" y="4683125"/>
            <a:ext cx="446049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993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Indicators of Imminent Electromechanical Failure</a:t>
            </a:r>
          </a:p>
        </p:txBody>
      </p:sp>
      <p:sp>
        <p:nvSpPr>
          <p:cNvPr id="3" name="Content Placeholder 2"/>
          <p:cNvSpPr>
            <a:spLocks noGrp="1"/>
          </p:cNvSpPr>
          <p:nvPr>
            <p:ph idx="1"/>
          </p:nvPr>
        </p:nvSpPr>
        <p:spPr/>
        <p:txBody>
          <a:bodyPr>
            <a:normAutofit fontScale="85000" lnSpcReduction="20000"/>
          </a:bodyPr>
          <a:lstStyle/>
          <a:p>
            <a:r>
              <a:rPr lang="en-US" dirty="0"/>
              <a:t>ID 5: Reallocated Sector Count</a:t>
            </a:r>
          </a:p>
          <a:p>
            <a:r>
              <a:rPr lang="en-US" dirty="0"/>
              <a:t>ID 10: Spin Retry Count</a:t>
            </a:r>
          </a:p>
          <a:p>
            <a:r>
              <a:rPr lang="en-US" dirty="0"/>
              <a:t>ID 183 (WD, Samsung, Seagate): SATA Downshift Error Count/Runtime Bad Block</a:t>
            </a:r>
          </a:p>
          <a:p>
            <a:r>
              <a:rPr lang="en-US" dirty="0"/>
              <a:t>ID 184: End-to-End error</a:t>
            </a:r>
          </a:p>
          <a:p>
            <a:r>
              <a:rPr lang="en-US" dirty="0"/>
              <a:t>ID 187: Reported Uncorrectable Errors</a:t>
            </a:r>
          </a:p>
          <a:p>
            <a:r>
              <a:rPr lang="en-US" dirty="0"/>
              <a:t>ID 188: Command Timeout</a:t>
            </a:r>
          </a:p>
          <a:p>
            <a:r>
              <a:rPr lang="en-US" dirty="0"/>
              <a:t>ID 196: Reallocation Event Count</a:t>
            </a:r>
          </a:p>
          <a:p>
            <a:r>
              <a:rPr lang="en-US" dirty="0"/>
              <a:t>ID 197: Current Pending Sector Count</a:t>
            </a:r>
          </a:p>
          <a:p>
            <a:r>
              <a:rPr lang="en-US" dirty="0"/>
              <a:t>ID 198: Uncorrectable Sector Count</a:t>
            </a:r>
          </a:p>
          <a:p>
            <a:r>
              <a:rPr lang="en-US" dirty="0"/>
              <a:t>ID 201: Soft Read Error Rate</a:t>
            </a:r>
          </a:p>
          <a:p>
            <a:r>
              <a:rPr lang="en-US" dirty="0"/>
              <a:t>ID 230: Drive Life Protection Status</a:t>
            </a:r>
          </a:p>
        </p:txBody>
      </p:sp>
    </p:spTree>
    <p:extLst>
      <p:ext uri="{BB962C8B-B14F-4D97-AF65-F5344CB8AC3E}">
        <p14:creationId xmlns:p14="http://schemas.microsoft.com/office/powerpoint/2010/main" val="3358971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Interesting Attributes</a:t>
            </a:r>
          </a:p>
        </p:txBody>
      </p:sp>
      <p:sp>
        <p:nvSpPr>
          <p:cNvPr id="3" name="Content Placeholder 2"/>
          <p:cNvSpPr>
            <a:spLocks noGrp="1"/>
          </p:cNvSpPr>
          <p:nvPr>
            <p:ph idx="1"/>
          </p:nvPr>
        </p:nvSpPr>
        <p:spPr/>
        <p:txBody>
          <a:bodyPr/>
          <a:lstStyle/>
          <a:p>
            <a:r>
              <a:rPr lang="en-US" dirty="0"/>
              <a:t>ID 9/233: Power-On Hours (POH)</a:t>
            </a:r>
          </a:p>
          <a:p>
            <a:r>
              <a:rPr lang="en-US" dirty="0"/>
              <a:t>ID 12: Power Cycle Count</a:t>
            </a:r>
          </a:p>
          <a:p>
            <a:r>
              <a:rPr lang="en-US" dirty="0"/>
              <a:t>ID174: Unexpected power loss count</a:t>
            </a:r>
          </a:p>
          <a:p>
            <a:r>
              <a:rPr lang="en-US" dirty="0"/>
              <a:t>ID 194: Temperature</a:t>
            </a:r>
          </a:p>
          <a:p>
            <a:r>
              <a:rPr lang="en-US" dirty="0"/>
              <a:t>ID 222: Loaded Hours</a:t>
            </a:r>
          </a:p>
          <a:p>
            <a:r>
              <a:rPr lang="en-US" dirty="0"/>
              <a:t>ID 231: Drive Temperature</a:t>
            </a:r>
          </a:p>
          <a:p>
            <a:r>
              <a:rPr lang="en-US" dirty="0"/>
              <a:t>ID 231: SSD Life Left</a:t>
            </a:r>
          </a:p>
          <a:p>
            <a:r>
              <a:rPr lang="en-US" dirty="0"/>
              <a:t>ID 232: Endurance Remaining</a:t>
            </a:r>
          </a:p>
        </p:txBody>
      </p:sp>
    </p:spTree>
    <p:extLst>
      <p:ext uri="{BB962C8B-B14F-4D97-AF65-F5344CB8AC3E}">
        <p14:creationId xmlns:p14="http://schemas.microsoft.com/office/powerpoint/2010/main" val="223893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can be asked</a:t>
            </a:r>
          </a:p>
        </p:txBody>
      </p:sp>
      <p:sp>
        <p:nvSpPr>
          <p:cNvPr id="3" name="Content Placeholder 2"/>
          <p:cNvSpPr>
            <a:spLocks noGrp="1"/>
          </p:cNvSpPr>
          <p:nvPr>
            <p:ph idx="1"/>
          </p:nvPr>
        </p:nvSpPr>
        <p:spPr/>
        <p:txBody>
          <a:bodyPr>
            <a:normAutofit fontScale="92500" lnSpcReduction="20000"/>
          </a:bodyPr>
          <a:lstStyle/>
          <a:p>
            <a:r>
              <a:rPr lang="en-US" dirty="0"/>
              <a:t>How many drives used total in 3 years? How many failed? How many survived all 3 years?</a:t>
            </a:r>
          </a:p>
          <a:p>
            <a:pPr lvl="1"/>
            <a:r>
              <a:rPr lang="en-US" dirty="0"/>
              <a:t>Provide some statistics? Manufacturer, drive size?</a:t>
            </a:r>
          </a:p>
          <a:p>
            <a:r>
              <a:rPr lang="en-US" dirty="0"/>
              <a:t>Which hard drives have the highest and lowest reliability?</a:t>
            </a:r>
          </a:p>
          <a:p>
            <a:pPr lvl="1"/>
            <a:r>
              <a:rPr lang="en-US" dirty="0"/>
              <a:t>Count # of hard drives of each manufacturer. Count # of failures of each manufacturer. Determine the percentage.</a:t>
            </a:r>
          </a:p>
          <a:p>
            <a:r>
              <a:rPr lang="en-US" dirty="0"/>
              <a:t>Correlation of hard drive size with failure?</a:t>
            </a:r>
          </a:p>
          <a:p>
            <a:r>
              <a:rPr lang="en-US" dirty="0"/>
              <a:t>What are the most likely event that cause hard disk failure?</a:t>
            </a:r>
          </a:p>
          <a:p>
            <a:pPr lvl="1"/>
            <a:r>
              <a:rPr lang="en-US" dirty="0"/>
              <a:t>Look at all the failed drive, check the statistics of SMART attributes.</a:t>
            </a:r>
          </a:p>
          <a:p>
            <a:pPr lvl="1"/>
            <a:r>
              <a:rPr lang="en-US" dirty="0"/>
              <a:t>Compare the SMART attributes of all the drives not failed in 3 years.</a:t>
            </a:r>
          </a:p>
          <a:p>
            <a:r>
              <a:rPr lang="en-US" dirty="0"/>
              <a:t>Some interesting graphs (more on application):</a:t>
            </a:r>
          </a:p>
          <a:p>
            <a:pPr lvl="1"/>
            <a:r>
              <a:rPr lang="en-US" dirty="0"/>
              <a:t>Number of hard drives in production per day over time.</a:t>
            </a:r>
          </a:p>
          <a:p>
            <a:pPr lvl="1"/>
            <a:r>
              <a:rPr lang="en-US" dirty="0"/>
              <a:t>Number of failures per day over time.</a:t>
            </a:r>
          </a:p>
        </p:txBody>
      </p:sp>
    </p:spTree>
    <p:extLst>
      <p:ext uri="{BB962C8B-B14F-4D97-AF65-F5344CB8AC3E}">
        <p14:creationId xmlns:p14="http://schemas.microsoft.com/office/powerpoint/2010/main" val="13004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Backblaze</a:t>
            </a:r>
            <a:r>
              <a:rPr lang="en-US" dirty="0"/>
              <a:t> Open Source Data</a:t>
            </a:r>
          </a:p>
        </p:txBody>
      </p:sp>
      <p:sp>
        <p:nvSpPr>
          <p:cNvPr id="3" name="Content Placeholder 2"/>
          <p:cNvSpPr>
            <a:spLocks noGrp="1"/>
          </p:cNvSpPr>
          <p:nvPr>
            <p:ph idx="1"/>
          </p:nvPr>
        </p:nvSpPr>
        <p:spPr>
          <a:xfrm>
            <a:off x="838200" y="1825625"/>
            <a:ext cx="6286500" cy="4351338"/>
          </a:xfrm>
        </p:spPr>
        <p:txBody>
          <a:bodyPr>
            <a:normAutofit fontScale="92500" lnSpcReduction="10000"/>
          </a:bodyPr>
          <a:lstStyle/>
          <a:p>
            <a:r>
              <a:rPr lang="en-US" dirty="0" err="1"/>
              <a:t>Backblaze</a:t>
            </a:r>
            <a:r>
              <a:rPr lang="en-US" dirty="0"/>
              <a:t> is an online personal/business backup and cloud storage service provider, which consumes about 1000 hard drive per month.</a:t>
            </a:r>
          </a:p>
          <a:p>
            <a:r>
              <a:rPr lang="en-US" dirty="0"/>
              <a:t>The company wrote scripts to track the hard drive health information since 2013. </a:t>
            </a:r>
          </a:p>
          <a:p>
            <a:r>
              <a:rPr lang="en-US" dirty="0"/>
              <a:t>See more information: </a:t>
            </a:r>
            <a:r>
              <a:rPr lang="en-US" dirty="0">
                <a:hlinkClick r:id="rId2"/>
              </a:rPr>
              <a:t>https://www.backblaze.com/blog/hard-drive-data-feb2015</a:t>
            </a:r>
            <a:r>
              <a:rPr lang="en-US" dirty="0"/>
              <a:t> </a:t>
            </a:r>
          </a:p>
          <a:p>
            <a:r>
              <a:rPr lang="en-US" dirty="0"/>
              <a:t>The dataset is made open-source: </a:t>
            </a:r>
            <a:r>
              <a:rPr lang="en-US" dirty="0">
                <a:hlinkClick r:id="rId3"/>
              </a:rPr>
              <a:t>https://www.backblaze.com/b2/hard-drive-test-data.html</a:t>
            </a:r>
            <a:r>
              <a:rPr lang="en-US" dirty="0"/>
              <a:t> </a:t>
            </a:r>
          </a:p>
        </p:txBody>
      </p:sp>
      <p:pic>
        <p:nvPicPr>
          <p:cNvPr id="4098" name="Picture 2" descr="Backblaz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5200" y="631825"/>
            <a:ext cx="34290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7413327" y="2209800"/>
            <a:ext cx="4778673" cy="3586619"/>
          </a:xfrm>
          <a:prstGeom prst="rect">
            <a:avLst/>
          </a:prstGeom>
        </p:spPr>
      </p:pic>
    </p:spTree>
    <p:extLst>
      <p:ext uri="{BB962C8B-B14F-4D97-AF65-F5344CB8AC3E}">
        <p14:creationId xmlns:p14="http://schemas.microsoft.com/office/powerpoint/2010/main" val="411544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Backblaze</a:t>
            </a:r>
            <a:r>
              <a:rPr lang="en-US" dirty="0"/>
              <a:t> Data Available</a:t>
            </a:r>
          </a:p>
        </p:txBody>
      </p:sp>
      <p:sp>
        <p:nvSpPr>
          <p:cNvPr id="3" name="Content Placeholder 2"/>
          <p:cNvSpPr>
            <a:spLocks noGrp="1"/>
          </p:cNvSpPr>
          <p:nvPr>
            <p:ph idx="1"/>
          </p:nvPr>
        </p:nvSpPr>
        <p:spPr>
          <a:xfrm>
            <a:off x="838200" y="1825625"/>
            <a:ext cx="6311900" cy="4351338"/>
          </a:xfrm>
        </p:spPr>
        <p:txBody>
          <a:bodyPr>
            <a:normAutofit fontScale="77500" lnSpcReduction="20000"/>
          </a:bodyPr>
          <a:lstStyle/>
          <a:p>
            <a:r>
              <a:rPr lang="en-US" dirty="0"/>
              <a:t>Data logged:</a:t>
            </a:r>
          </a:p>
          <a:p>
            <a:pPr lvl="1"/>
            <a:r>
              <a:rPr lang="en-US" dirty="0"/>
              <a:t>Date – The date of the file in yyyy-mm-dd.csv format.</a:t>
            </a:r>
          </a:p>
          <a:p>
            <a:pPr lvl="1"/>
            <a:r>
              <a:rPr lang="en-US" dirty="0"/>
              <a:t>Serial Number – The manufacturer-assigned serial number of the drive.</a:t>
            </a:r>
          </a:p>
          <a:p>
            <a:pPr lvl="1"/>
            <a:r>
              <a:rPr lang="en-US" dirty="0"/>
              <a:t>Model – The manufacturer-assigned model number of the drive.</a:t>
            </a:r>
          </a:p>
          <a:p>
            <a:pPr lvl="1"/>
            <a:r>
              <a:rPr lang="en-US" dirty="0"/>
              <a:t>Capacity – The drive capacity in bytes.</a:t>
            </a:r>
          </a:p>
          <a:p>
            <a:pPr lvl="1"/>
            <a:r>
              <a:rPr lang="en-US" dirty="0"/>
              <a:t>Failure – Contains a “0” if the drive is OK. Contains a “1” if this is the last day the drive was operational before failing.</a:t>
            </a:r>
          </a:p>
          <a:p>
            <a:pPr lvl="1"/>
            <a:r>
              <a:rPr lang="en-US" dirty="0"/>
              <a:t>2013-2014 SMART Stats – 80 columns of data, that are the Raw and Normalized values for 40 different SMART stats as reported by the given drive. Each value is the number reported by the drive.</a:t>
            </a:r>
          </a:p>
          <a:p>
            <a:pPr lvl="1"/>
            <a:r>
              <a:rPr lang="en-US" dirty="0"/>
              <a:t>2015-2016 SMART Stats – 90 columns of data, that are the Raw and Normalized values for 45 different SMART stats as reported by the given drive. Each value is the number reported by the drive.</a:t>
            </a:r>
          </a:p>
        </p:txBody>
      </p:sp>
      <p:pic>
        <p:nvPicPr>
          <p:cNvPr id="4" name="Picture 3"/>
          <p:cNvPicPr>
            <a:picLocks noChangeAspect="1"/>
          </p:cNvPicPr>
          <p:nvPr/>
        </p:nvPicPr>
        <p:blipFill>
          <a:blip r:embed="rId2"/>
          <a:stretch>
            <a:fillRect/>
          </a:stretch>
        </p:blipFill>
        <p:spPr>
          <a:xfrm>
            <a:off x="7150100" y="793468"/>
            <a:ext cx="4809495" cy="5556532"/>
          </a:xfrm>
          <a:prstGeom prst="rect">
            <a:avLst/>
          </a:prstGeom>
        </p:spPr>
      </p:pic>
    </p:spTree>
    <p:extLst>
      <p:ext uri="{BB962C8B-B14F-4D97-AF65-F5344CB8AC3E}">
        <p14:creationId xmlns:p14="http://schemas.microsoft.com/office/powerpoint/2010/main" val="394973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Organization</a:t>
            </a:r>
          </a:p>
        </p:txBody>
      </p:sp>
      <p:pic>
        <p:nvPicPr>
          <p:cNvPr id="4" name="Picture 3"/>
          <p:cNvPicPr>
            <a:picLocks noChangeAspect="1"/>
          </p:cNvPicPr>
          <p:nvPr/>
        </p:nvPicPr>
        <p:blipFill>
          <a:blip r:embed="rId2"/>
          <a:stretch>
            <a:fillRect/>
          </a:stretch>
        </p:blipFill>
        <p:spPr>
          <a:xfrm>
            <a:off x="1295400" y="1587075"/>
            <a:ext cx="4525006" cy="1333686"/>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805304" y="239985"/>
            <a:ext cx="3964296" cy="2901405"/>
          </a:xfrm>
          <a:prstGeom prst="rect">
            <a:avLst/>
          </a:prstGeom>
          <a:ln>
            <a:solidFill>
              <a:schemeClr val="tx1"/>
            </a:solidFill>
          </a:ln>
        </p:spPr>
      </p:pic>
      <p:pic>
        <p:nvPicPr>
          <p:cNvPr id="6" name="Content Placeholder 3"/>
          <p:cNvPicPr>
            <a:picLocks noGrp="1" noChangeAspect="1"/>
          </p:cNvPicPr>
          <p:nvPr>
            <p:ph idx="1"/>
          </p:nvPr>
        </p:nvPicPr>
        <p:blipFill>
          <a:blip r:embed="rId4"/>
          <a:stretch>
            <a:fillRect/>
          </a:stretch>
        </p:blipFill>
        <p:spPr>
          <a:xfrm>
            <a:off x="1295400" y="3544527"/>
            <a:ext cx="9601200" cy="2700825"/>
          </a:xfrm>
          <a:prstGeom prst="rect">
            <a:avLst/>
          </a:prstGeom>
          <a:ln>
            <a:solidFill>
              <a:schemeClr val="tx1"/>
            </a:solidFill>
          </a:ln>
        </p:spPr>
      </p:pic>
      <p:sp>
        <p:nvSpPr>
          <p:cNvPr id="7" name="Right Arrow 4"/>
          <p:cNvSpPr/>
          <p:nvPr/>
        </p:nvSpPr>
        <p:spPr>
          <a:xfrm>
            <a:off x="11049000" y="4628238"/>
            <a:ext cx="736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p:cNvSpPr txBox="1"/>
          <p:nvPr/>
        </p:nvSpPr>
        <p:spPr>
          <a:xfrm>
            <a:off x="10896600" y="5134073"/>
            <a:ext cx="1192955" cy="341632"/>
          </a:xfrm>
          <a:prstGeom prst="rect">
            <a:avLst/>
          </a:prstGeom>
          <a:noFill/>
        </p:spPr>
        <p:txBody>
          <a:bodyPr wrap="none" rtlCol="0">
            <a:spAutoFit/>
          </a:bodyPr>
          <a:lstStyle/>
          <a:p>
            <a:pPr>
              <a:lnSpc>
                <a:spcPct val="90000"/>
              </a:lnSpc>
            </a:pPr>
            <a:r>
              <a:rPr lang="en-US" dirty="0"/>
              <a:t>smart_255</a:t>
            </a:r>
          </a:p>
        </p:txBody>
      </p:sp>
      <p:sp>
        <p:nvSpPr>
          <p:cNvPr id="9" name="Down Arrow 6"/>
          <p:cNvSpPr/>
          <p:nvPr/>
        </p:nvSpPr>
        <p:spPr>
          <a:xfrm>
            <a:off x="5566406" y="6245352"/>
            <a:ext cx="76200" cy="231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4579238" y="6477000"/>
            <a:ext cx="2126736" cy="341632"/>
          </a:xfrm>
          <a:prstGeom prst="rect">
            <a:avLst/>
          </a:prstGeom>
          <a:noFill/>
        </p:spPr>
        <p:txBody>
          <a:bodyPr wrap="none" rtlCol="0">
            <a:spAutoFit/>
          </a:bodyPr>
          <a:lstStyle/>
          <a:p>
            <a:pPr>
              <a:lnSpc>
                <a:spcPct val="90000"/>
              </a:lnSpc>
            </a:pPr>
            <a:r>
              <a:rPr lang="en-US" dirty="0"/>
              <a:t>1 if failed on this day</a:t>
            </a:r>
          </a:p>
        </p:txBody>
      </p:sp>
      <p:sp>
        <p:nvSpPr>
          <p:cNvPr id="11" name="TextBox 10"/>
          <p:cNvSpPr txBox="1"/>
          <p:nvPr/>
        </p:nvSpPr>
        <p:spPr>
          <a:xfrm>
            <a:off x="2501900" y="2910817"/>
            <a:ext cx="1703159" cy="369332"/>
          </a:xfrm>
          <a:prstGeom prst="rect">
            <a:avLst/>
          </a:prstGeom>
          <a:noFill/>
        </p:spPr>
        <p:txBody>
          <a:bodyPr wrap="none" rtlCol="0">
            <a:spAutoFit/>
          </a:bodyPr>
          <a:lstStyle/>
          <a:p>
            <a:r>
              <a:rPr lang="en-US" b="1" dirty="0"/>
              <a:t>Data directories</a:t>
            </a:r>
          </a:p>
        </p:txBody>
      </p:sp>
      <p:sp>
        <p:nvSpPr>
          <p:cNvPr id="12" name="TextBox 11"/>
          <p:cNvSpPr txBox="1"/>
          <p:nvPr/>
        </p:nvSpPr>
        <p:spPr>
          <a:xfrm>
            <a:off x="6963406" y="3086124"/>
            <a:ext cx="3771161" cy="369332"/>
          </a:xfrm>
          <a:prstGeom prst="rect">
            <a:avLst/>
          </a:prstGeom>
          <a:noFill/>
        </p:spPr>
        <p:txBody>
          <a:bodyPr wrap="none" rtlCol="0">
            <a:spAutoFit/>
          </a:bodyPr>
          <a:lstStyle/>
          <a:p>
            <a:r>
              <a:rPr lang="en-US" b="1" dirty="0"/>
              <a:t>In each directory, csv files of each day</a:t>
            </a:r>
          </a:p>
        </p:txBody>
      </p:sp>
      <p:sp>
        <p:nvSpPr>
          <p:cNvPr id="13" name="TextBox 12"/>
          <p:cNvSpPr txBox="1"/>
          <p:nvPr/>
        </p:nvSpPr>
        <p:spPr>
          <a:xfrm>
            <a:off x="8215030" y="6278484"/>
            <a:ext cx="1419235" cy="369332"/>
          </a:xfrm>
          <a:prstGeom prst="rect">
            <a:avLst/>
          </a:prstGeom>
          <a:noFill/>
        </p:spPr>
        <p:txBody>
          <a:bodyPr wrap="none" rtlCol="0">
            <a:spAutoFit/>
          </a:bodyPr>
          <a:lstStyle/>
          <a:p>
            <a:r>
              <a:rPr lang="en-US" b="1" dirty="0"/>
              <a:t>Each csv files</a:t>
            </a:r>
          </a:p>
        </p:txBody>
      </p:sp>
      <p:sp>
        <p:nvSpPr>
          <p:cNvPr id="14" name="Left Brace 13"/>
          <p:cNvSpPr/>
          <p:nvPr/>
        </p:nvSpPr>
        <p:spPr>
          <a:xfrm>
            <a:off x="749300" y="3746500"/>
            <a:ext cx="439419" cy="25319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16200000">
            <a:off x="-1054424" y="4571773"/>
            <a:ext cx="2854436" cy="646331"/>
          </a:xfrm>
          <a:prstGeom prst="rect">
            <a:avLst/>
          </a:prstGeom>
          <a:noFill/>
        </p:spPr>
        <p:txBody>
          <a:bodyPr wrap="none" rtlCol="0">
            <a:spAutoFit/>
          </a:bodyPr>
          <a:lstStyle/>
          <a:p>
            <a:pPr algn="ctr"/>
            <a:r>
              <a:rPr lang="en-US" dirty="0"/>
              <a:t>Individual Hard Drive</a:t>
            </a:r>
          </a:p>
          <a:p>
            <a:pPr algn="ctr"/>
            <a:r>
              <a:rPr lang="en-US" dirty="0"/>
              <a:t>identified by serial numbers</a:t>
            </a:r>
          </a:p>
        </p:txBody>
      </p:sp>
    </p:spTree>
    <p:extLst>
      <p:ext uri="{BB962C8B-B14F-4D97-AF65-F5344CB8AC3E}">
        <p14:creationId xmlns:p14="http://schemas.microsoft.com/office/powerpoint/2010/main" val="191211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Challenges – Data Import</a:t>
            </a:r>
          </a:p>
        </p:txBody>
      </p:sp>
      <p:sp>
        <p:nvSpPr>
          <p:cNvPr id="3" name="Content Placeholder 2"/>
          <p:cNvSpPr>
            <a:spLocks noGrp="1"/>
          </p:cNvSpPr>
          <p:nvPr>
            <p:ph idx="1"/>
          </p:nvPr>
        </p:nvSpPr>
        <p:spPr>
          <a:xfrm>
            <a:off x="838200" y="1825624"/>
            <a:ext cx="7226300" cy="4854575"/>
          </a:xfrm>
        </p:spPr>
        <p:txBody>
          <a:bodyPr>
            <a:normAutofit fontScale="92500" lnSpcReduction="10000"/>
          </a:bodyPr>
          <a:lstStyle/>
          <a:p>
            <a:r>
              <a:rPr lang="en-US" dirty="0"/>
              <a:t>Huge amount of data:</a:t>
            </a:r>
          </a:p>
          <a:p>
            <a:pPr lvl="1"/>
            <a:r>
              <a:rPr lang="en-US" dirty="0"/>
              <a:t>Need to work to extract only relevant data to stay within the feasible size.</a:t>
            </a:r>
          </a:p>
          <a:p>
            <a:pPr lvl="2"/>
            <a:r>
              <a:rPr lang="en-US" dirty="0"/>
              <a:t>It is impossible to import all the available data into a huge data frame to perform analysis. </a:t>
            </a:r>
          </a:p>
          <a:p>
            <a:pPr lvl="2"/>
            <a:r>
              <a:rPr lang="en-US" dirty="0"/>
              <a:t>This is even impossible for just a year of data (the author spent quite some times to make the attempts but failed due to the limited available memory)</a:t>
            </a:r>
          </a:p>
          <a:p>
            <a:pPr lvl="1"/>
            <a:r>
              <a:rPr lang="en-US" dirty="0"/>
              <a:t>A script to explicitly import the data into </a:t>
            </a:r>
            <a:r>
              <a:rPr lang="en-US" dirty="0" err="1"/>
              <a:t>RStudio</a:t>
            </a:r>
            <a:r>
              <a:rPr lang="en-US" dirty="0"/>
              <a:t>, then save them to the </a:t>
            </a:r>
            <a:r>
              <a:rPr lang="en-US" dirty="0" err="1"/>
              <a:t>RData</a:t>
            </a:r>
            <a:r>
              <a:rPr lang="en-US" dirty="0"/>
              <a:t> file. Then the </a:t>
            </a:r>
            <a:r>
              <a:rPr lang="en-US" dirty="0" err="1"/>
              <a:t>RData</a:t>
            </a:r>
            <a:r>
              <a:rPr lang="en-US" dirty="0"/>
              <a:t> files will be loaded to perform the corresponding analysis.</a:t>
            </a:r>
          </a:p>
          <a:p>
            <a:pPr lvl="2"/>
            <a:r>
              <a:rPr lang="en-US" dirty="0"/>
              <a:t>Importing the data also takes significant amount of time</a:t>
            </a:r>
          </a:p>
          <a:p>
            <a:pPr lvl="1"/>
            <a:r>
              <a:rPr lang="en-US" dirty="0"/>
              <a:t>Use progress bar and beep when the importing is completed.</a:t>
            </a:r>
          </a:p>
          <a:p>
            <a:r>
              <a:rPr lang="en-US" dirty="0"/>
              <a:t>Missing data – some days of data with no info.</a:t>
            </a:r>
          </a:p>
        </p:txBody>
      </p:sp>
      <p:pic>
        <p:nvPicPr>
          <p:cNvPr id="4" name="Picture 3"/>
          <p:cNvPicPr>
            <a:picLocks noChangeAspect="1"/>
          </p:cNvPicPr>
          <p:nvPr/>
        </p:nvPicPr>
        <p:blipFill>
          <a:blip r:embed="rId2"/>
          <a:stretch>
            <a:fillRect/>
          </a:stretch>
        </p:blipFill>
        <p:spPr>
          <a:xfrm>
            <a:off x="8045450" y="4252911"/>
            <a:ext cx="4051300" cy="1187347"/>
          </a:xfrm>
          <a:prstGeom prst="rect">
            <a:avLst/>
          </a:prstGeom>
        </p:spPr>
      </p:pic>
      <p:pic>
        <p:nvPicPr>
          <p:cNvPr id="5" name="Picture 4"/>
          <p:cNvPicPr>
            <a:picLocks noChangeAspect="1"/>
          </p:cNvPicPr>
          <p:nvPr/>
        </p:nvPicPr>
        <p:blipFill>
          <a:blip r:embed="rId3"/>
          <a:stretch>
            <a:fillRect/>
          </a:stretch>
        </p:blipFill>
        <p:spPr>
          <a:xfrm>
            <a:off x="7950200" y="2542671"/>
            <a:ext cx="4241800" cy="1168138"/>
          </a:xfrm>
          <a:prstGeom prst="rect">
            <a:avLst/>
          </a:prstGeom>
        </p:spPr>
      </p:pic>
    </p:spTree>
    <p:extLst>
      <p:ext uri="{BB962C8B-B14F-4D97-AF65-F5344CB8AC3E}">
        <p14:creationId xmlns:p14="http://schemas.microsoft.com/office/powerpoint/2010/main" val="52548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Errors</a:t>
            </a:r>
          </a:p>
        </p:txBody>
      </p:sp>
      <p:sp>
        <p:nvSpPr>
          <p:cNvPr id="3" name="Content Placeholder 2"/>
          <p:cNvSpPr>
            <a:spLocks noGrp="1"/>
          </p:cNvSpPr>
          <p:nvPr>
            <p:ph idx="1"/>
          </p:nvPr>
        </p:nvSpPr>
        <p:spPr>
          <a:xfrm>
            <a:off x="177800" y="1825625"/>
            <a:ext cx="5918200" cy="4351338"/>
          </a:xfrm>
        </p:spPr>
        <p:txBody>
          <a:bodyPr>
            <a:normAutofit fontScale="70000" lnSpcReduction="20000"/>
          </a:bodyPr>
          <a:lstStyle/>
          <a:p>
            <a:pPr marL="0" indent="0">
              <a:buNone/>
            </a:pPr>
            <a:r>
              <a:rPr lang="en-US" b="1" dirty="0"/>
              <a:t>Reading all 2015 data warning &amp; error</a:t>
            </a:r>
          </a:p>
          <a:p>
            <a:pPr marL="457200" lvl="1" indent="0">
              <a:buNone/>
            </a:pPr>
            <a:r>
              <a:rPr lang="en-US" dirty="0"/>
              <a:t>Error: cannot allocate vector of size 36.0 Mb</a:t>
            </a:r>
          </a:p>
          <a:p>
            <a:pPr marL="457200" lvl="1" indent="0">
              <a:buNone/>
            </a:pPr>
            <a:r>
              <a:rPr lang="en-US" dirty="0"/>
              <a:t>In addition: There were 28 warnings (use warnings() to see them)</a:t>
            </a:r>
          </a:p>
          <a:p>
            <a:pPr marL="457200" lvl="1" indent="0">
              <a:buNone/>
            </a:pPr>
            <a:r>
              <a:rPr lang="en-US" dirty="0"/>
              <a:t>Error: cannot allocate vector of size 64.0 Mb</a:t>
            </a:r>
          </a:p>
          <a:p>
            <a:pPr marL="457200" lvl="1" indent="0">
              <a:buNone/>
            </a:pPr>
            <a:r>
              <a:rPr lang="en-US" dirty="0"/>
              <a:t>In addition: Warning messages:</a:t>
            </a:r>
          </a:p>
          <a:p>
            <a:pPr marL="457200" lvl="1" indent="0">
              <a:buNone/>
            </a:pPr>
            <a:r>
              <a:rPr lang="en-US" dirty="0"/>
              <a:t>1: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a:p>
            <a:pPr marL="457200" lvl="1" indent="0">
              <a:buNone/>
            </a:pPr>
            <a:r>
              <a:rPr lang="en-US" dirty="0"/>
              <a:t>2: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a:p>
            <a:pPr marL="457200" lvl="1" indent="0">
              <a:buNone/>
            </a:pPr>
            <a:r>
              <a:rPr lang="en-US" dirty="0"/>
              <a:t>3: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a:p>
            <a:pPr marL="457200" lvl="1" indent="0">
              <a:buNone/>
            </a:pPr>
            <a:r>
              <a:rPr lang="en-US" dirty="0"/>
              <a:t>4: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p:txBody>
      </p:sp>
      <p:sp>
        <p:nvSpPr>
          <p:cNvPr id="4" name="Content Placeholder 2"/>
          <p:cNvSpPr txBox="1">
            <a:spLocks/>
          </p:cNvSpPr>
          <p:nvPr/>
        </p:nvSpPr>
        <p:spPr>
          <a:xfrm>
            <a:off x="6299200" y="1720851"/>
            <a:ext cx="5499100"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t>dplyr</a:t>
            </a:r>
            <a:r>
              <a:rPr lang="en-US" b="1" dirty="0"/>
              <a:t> error</a:t>
            </a:r>
          </a:p>
          <a:p>
            <a:pPr marL="0" indent="0">
              <a:buNone/>
            </a:pPr>
            <a:r>
              <a:rPr lang="en-US" dirty="0"/>
              <a:t>Warning messages:</a:t>
            </a:r>
          </a:p>
          <a:p>
            <a:pPr marL="0" indent="0">
              <a:buNone/>
            </a:pPr>
            <a:r>
              <a:rPr lang="en-US" dirty="0"/>
              <a:t>1: In </a:t>
            </a:r>
            <a:r>
              <a:rPr lang="en-US" dirty="0" err="1"/>
              <a:t>format.POSIXlt</a:t>
            </a:r>
            <a:r>
              <a:rPr lang="en-US" dirty="0"/>
              <a:t>(</a:t>
            </a:r>
            <a:r>
              <a:rPr lang="en-US" dirty="0" err="1"/>
              <a:t>as.POSIXlt</a:t>
            </a:r>
            <a:r>
              <a:rPr lang="en-US" dirty="0"/>
              <a:t>(x), ...) :</a:t>
            </a:r>
          </a:p>
          <a:p>
            <a:pPr marL="0" indent="0">
              <a:buNone/>
            </a:pPr>
            <a:r>
              <a:rPr lang="en-US" dirty="0"/>
              <a:t>  Reached total allocation of 8075Mb: see help(</a:t>
            </a:r>
            <a:r>
              <a:rPr lang="en-US" dirty="0" err="1"/>
              <a:t>memory.size</a:t>
            </a:r>
            <a:r>
              <a:rPr lang="en-US" dirty="0"/>
              <a:t>)</a:t>
            </a:r>
          </a:p>
          <a:p>
            <a:pPr marL="0" indent="0">
              <a:buNone/>
            </a:pPr>
            <a:r>
              <a:rPr lang="en-US" dirty="0"/>
              <a:t>2: In </a:t>
            </a:r>
            <a:r>
              <a:rPr lang="en-US" dirty="0" err="1"/>
              <a:t>format.POSIXlt</a:t>
            </a:r>
            <a:r>
              <a:rPr lang="en-US" dirty="0"/>
              <a:t>(</a:t>
            </a:r>
            <a:r>
              <a:rPr lang="en-US" dirty="0" err="1"/>
              <a:t>as.POSIXlt</a:t>
            </a:r>
            <a:r>
              <a:rPr lang="en-US" dirty="0"/>
              <a:t>(x), ...) :</a:t>
            </a:r>
          </a:p>
          <a:p>
            <a:pPr marL="0" indent="0">
              <a:buNone/>
            </a:pPr>
            <a:r>
              <a:rPr lang="en-US" dirty="0"/>
              <a:t>  Reached total allocation of 8075Mb: see help(</a:t>
            </a:r>
            <a:r>
              <a:rPr lang="en-US" dirty="0" err="1"/>
              <a:t>memory.size</a:t>
            </a:r>
            <a:r>
              <a:rPr lang="en-US" dirty="0"/>
              <a:t>)</a:t>
            </a:r>
          </a:p>
          <a:p>
            <a:pPr marL="0" indent="0">
              <a:buNone/>
            </a:pPr>
            <a:r>
              <a:rPr lang="en-US" dirty="0"/>
              <a:t>3: In </a:t>
            </a:r>
            <a:r>
              <a:rPr lang="en-US" dirty="0" err="1"/>
              <a:t>format.data.frame</a:t>
            </a:r>
            <a:r>
              <a:rPr lang="en-US" dirty="0"/>
              <a:t>(x, digits = digits, </a:t>
            </a:r>
            <a:r>
              <a:rPr lang="en-US" dirty="0" err="1"/>
              <a:t>na.encode</a:t>
            </a:r>
            <a:r>
              <a:rPr lang="en-US" dirty="0"/>
              <a:t> = FALSE) :</a:t>
            </a:r>
          </a:p>
          <a:p>
            <a:pPr marL="0" indent="0">
              <a:buNone/>
            </a:pPr>
            <a:r>
              <a:rPr lang="en-US" dirty="0"/>
              <a:t>  Reached total allocation of 8075Mb: see help(</a:t>
            </a:r>
            <a:r>
              <a:rPr lang="en-US" dirty="0" err="1"/>
              <a:t>memory.size</a:t>
            </a:r>
            <a:r>
              <a:rPr lang="en-US" dirty="0"/>
              <a:t>)</a:t>
            </a:r>
          </a:p>
          <a:p>
            <a:pPr marL="0" indent="0">
              <a:buNone/>
            </a:pPr>
            <a:r>
              <a:rPr lang="en-US" dirty="0"/>
              <a:t>4: In </a:t>
            </a:r>
            <a:r>
              <a:rPr lang="en-US" dirty="0" err="1"/>
              <a:t>format.data.frame</a:t>
            </a:r>
            <a:r>
              <a:rPr lang="en-US" dirty="0"/>
              <a:t>(x, digits = digits, </a:t>
            </a:r>
            <a:r>
              <a:rPr lang="en-US" dirty="0" err="1"/>
              <a:t>na.encode</a:t>
            </a:r>
            <a:r>
              <a:rPr lang="en-US" dirty="0"/>
              <a:t> = FALSE) :</a:t>
            </a:r>
          </a:p>
          <a:p>
            <a:pPr marL="0" indent="0">
              <a:buNone/>
            </a:pPr>
            <a:r>
              <a:rPr lang="en-US" dirty="0"/>
              <a:t>  Reached total allocation of 8075Mb: see help(</a:t>
            </a:r>
            <a:r>
              <a:rPr lang="en-US" dirty="0" err="1"/>
              <a:t>memory.size</a:t>
            </a:r>
            <a:r>
              <a:rPr lang="en-US" dirty="0"/>
              <a:t>)</a:t>
            </a:r>
          </a:p>
        </p:txBody>
      </p:sp>
    </p:spTree>
    <p:extLst>
      <p:ext uri="{BB962C8B-B14F-4D97-AF65-F5344CB8AC3E}">
        <p14:creationId xmlns:p14="http://schemas.microsoft.com/office/powerpoint/2010/main" val="2712496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3825</TotalTime>
  <Words>2826</Words>
  <Application>Microsoft Office PowerPoint</Application>
  <PresentationFormat>Widescreen</PresentationFormat>
  <Paragraphs>256</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Times New Roman</vt:lpstr>
      <vt:lpstr>Wingdings</vt:lpstr>
      <vt:lpstr>Office Theme</vt:lpstr>
      <vt:lpstr>Hard Drive Reliability - Survival Analysis</vt:lpstr>
      <vt:lpstr>Introduction</vt:lpstr>
      <vt:lpstr>Hard Drive Failures</vt:lpstr>
      <vt:lpstr>Project Goals</vt:lpstr>
      <vt:lpstr>Backblaze Open Source Data</vt:lpstr>
      <vt:lpstr>Backblaze Data Available</vt:lpstr>
      <vt:lpstr>Data Organization</vt:lpstr>
      <vt:lpstr>Major Challenges – Data Import</vt:lpstr>
      <vt:lpstr>Example Errors</vt:lpstr>
      <vt:lpstr>Overview of Data</vt:lpstr>
      <vt:lpstr> Number of Hard Drives Over Time</vt:lpstr>
      <vt:lpstr> Number of Hard Drives Over Time</vt:lpstr>
      <vt:lpstr> Number of Hard Drives Over Time</vt:lpstr>
      <vt:lpstr>Number of Hard Drives of Different Brand/Manufacturer Over Time</vt:lpstr>
      <vt:lpstr>Number of Hard Drives of Different Brand/Manufacturer Over Time</vt:lpstr>
      <vt:lpstr>Number of Hard Drives of Different Brand/Manufacturer Over Time</vt:lpstr>
      <vt:lpstr>Number of Hard Drives of Different Capacity Over Time</vt:lpstr>
      <vt:lpstr>Number of Hard Drives of Different Capacity Over Time</vt:lpstr>
      <vt:lpstr>Number of Hard Drives of Different Capacity Over Time</vt:lpstr>
      <vt:lpstr>Hard Drive Reliability Performance –  Survival Analysis</vt:lpstr>
      <vt:lpstr>Quick Intro to Survival Analysis</vt:lpstr>
      <vt:lpstr>Survival Models</vt:lpstr>
      <vt:lpstr>Survival Models (Cont’d)</vt:lpstr>
      <vt:lpstr>Three Survival Analysis Cases</vt:lpstr>
      <vt:lpstr>Three Survival Analysis Cases</vt:lpstr>
      <vt:lpstr>Three Survival Analysis Cases</vt:lpstr>
      <vt:lpstr>Case 1 Result: Overall Survival</vt:lpstr>
      <vt:lpstr>Case 2 Result: Survival Based on Different Brand/Manufacturer</vt:lpstr>
      <vt:lpstr>Case 2 Result: Survival Based on Different Brand/Manufacturer</vt:lpstr>
      <vt:lpstr>Case 3 Result: Survival Based on Different Size/Capacity</vt:lpstr>
      <vt:lpstr>Case 3 Result: Survival Based on Different Size/Capacity</vt:lpstr>
      <vt:lpstr>Conclusion &amp; Future Work</vt:lpstr>
      <vt:lpstr>Backup Slides:  Misc Achieved Errors Encountered</vt:lpstr>
      <vt:lpstr>Misc Achieved Errors</vt:lpstr>
      <vt:lpstr>Backup Slides:  SMART (Self Monitoring, Analysis and Reporting Technology) Data (Summary from Wikipedia)</vt:lpstr>
      <vt:lpstr>SMART (Self-Monitoring, Analysis and Reporting Technology)</vt:lpstr>
      <vt:lpstr>Google Field Study Dec 2005 – Aug 2006</vt:lpstr>
      <vt:lpstr>Strong 4 SMART Warnings</vt:lpstr>
      <vt:lpstr>Strong 4 SMART Warnings (Cont’d)</vt:lpstr>
      <vt:lpstr>Potential Indicators of Imminent Electromechanical Failure</vt:lpstr>
      <vt:lpstr>Some Interesting Attributes</vt:lpstr>
      <vt:lpstr>Questions can be asked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Chinpei Tang</dc:creator>
  <cp:lastModifiedBy>Chinpei Tang</cp:lastModifiedBy>
  <cp:revision>39</cp:revision>
  <dcterms:created xsi:type="dcterms:W3CDTF">2016-10-27T16:16:25Z</dcterms:created>
  <dcterms:modified xsi:type="dcterms:W3CDTF">2016-11-12T04:53:09Z</dcterms:modified>
</cp:coreProperties>
</file>