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66" r:id="rId4"/>
    <p:sldId id="257" r:id="rId5"/>
    <p:sldId id="273" r:id="rId6"/>
    <p:sldId id="274" r:id="rId7"/>
    <p:sldId id="275" r:id="rId8"/>
    <p:sldId id="272" r:id="rId9"/>
    <p:sldId id="258" r:id="rId10"/>
    <p:sldId id="259" r:id="rId11"/>
    <p:sldId id="260" r:id="rId12"/>
    <p:sldId id="262" r:id="rId13"/>
    <p:sldId id="263" r:id="rId14"/>
    <p:sldId id="264" r:id="rId15"/>
    <p:sldId id="265" r:id="rId16"/>
    <p:sldId id="267" r:id="rId17"/>
    <p:sldId id="268" r:id="rId18"/>
    <p:sldId id="269"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3225"/>
  </p:normalViewPr>
  <p:slideViewPr>
    <p:cSldViewPr snapToGrid="0" snapToObjects="1">
      <p:cViewPr varScale="1">
        <p:scale>
          <a:sx n="120" d="100"/>
          <a:sy n="120" d="100"/>
        </p:scale>
        <p:origin x="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AB71-0CCB-8B40-82FE-44534A0FC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CA377-9F9E-AF45-9A42-F9A190BEB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596636-850D-D245-BEC3-6CACAD532F0D}"/>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5" name="Footer Placeholder 4">
            <a:extLst>
              <a:ext uri="{FF2B5EF4-FFF2-40B4-BE49-F238E27FC236}">
                <a16:creationId xmlns:a16="http://schemas.microsoft.com/office/drawing/2014/main" id="{7B3A8578-481B-284C-97AE-03C7EA2B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F250B-34ED-674B-A937-2B1C474CAB56}"/>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135178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0F0E-962C-5943-AEA9-36775FBA3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BF32E-1591-8440-BA9E-2662A9BF4C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653F8-89F1-B04B-B050-8A52A4ACE751}"/>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5" name="Footer Placeholder 4">
            <a:extLst>
              <a:ext uri="{FF2B5EF4-FFF2-40B4-BE49-F238E27FC236}">
                <a16:creationId xmlns:a16="http://schemas.microsoft.com/office/drawing/2014/main" id="{01AA5AD9-177E-3441-A6DD-477F76E4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4089C-E3E7-3946-B6FB-3F9B87072356}"/>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54046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854AA2-9A8B-814E-BC18-3545BB1CE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62077-BB8A-5E4B-8254-C91DE8D53C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17080-393C-E34D-B42F-EE757CA87394}"/>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5" name="Footer Placeholder 4">
            <a:extLst>
              <a:ext uri="{FF2B5EF4-FFF2-40B4-BE49-F238E27FC236}">
                <a16:creationId xmlns:a16="http://schemas.microsoft.com/office/drawing/2014/main" id="{F3CFBF5C-A001-C34B-81F5-0B2C2EC8E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3033C-E46B-744E-8F34-F03BAFAB72D0}"/>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90253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9918-C1D4-F944-A83F-A1D1BEA94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78084-832A-C148-A6A1-D695725B1C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E8286-E239-514B-A280-41AAD60F7273}"/>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5" name="Footer Placeholder 4">
            <a:extLst>
              <a:ext uri="{FF2B5EF4-FFF2-40B4-BE49-F238E27FC236}">
                <a16:creationId xmlns:a16="http://schemas.microsoft.com/office/drawing/2014/main" id="{4AFAC8EE-16D1-A343-9D77-9FE9A331D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EA66A-4101-6C4A-BCA3-A647E88E7914}"/>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350680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D6A4-D212-6E46-8745-A0B5657C1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764B48-ECDA-3249-A9DB-8CE6AE006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032C93-07EC-EC42-8FC3-7154767EA97C}"/>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5" name="Footer Placeholder 4">
            <a:extLst>
              <a:ext uri="{FF2B5EF4-FFF2-40B4-BE49-F238E27FC236}">
                <a16:creationId xmlns:a16="http://schemas.microsoft.com/office/drawing/2014/main" id="{48118A36-A02B-9A41-B20B-93858D148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B27AC-296C-EF42-9975-B346B8960658}"/>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8123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8D86-8F8C-0946-90A5-3A74D2A7E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0C77F9-7A8F-5941-97BB-8FF7FB623F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887A9-40E1-6D4F-9341-7C77BEB58B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70CB43-6BAE-C944-B82F-A28ED910960D}"/>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6" name="Footer Placeholder 5">
            <a:extLst>
              <a:ext uri="{FF2B5EF4-FFF2-40B4-BE49-F238E27FC236}">
                <a16:creationId xmlns:a16="http://schemas.microsoft.com/office/drawing/2014/main" id="{1886BD90-A9AF-114B-AB0B-40162E9E0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1202A-0837-9849-BFAD-A27EA3860047}"/>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8446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A868-A54B-394E-BB21-F5C8945D7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7F95D-9FFA-554D-8454-4669CAE46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141FDD-9B71-1442-B142-6D3D1CD085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5B7CCA-47E6-2C41-8785-F953AEEA5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6EFE1D-F094-4148-A790-04C1917AB4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79A34F-6B6F-BB4B-9E28-D850D455B1E4}"/>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8" name="Footer Placeholder 7">
            <a:extLst>
              <a:ext uri="{FF2B5EF4-FFF2-40B4-BE49-F238E27FC236}">
                <a16:creationId xmlns:a16="http://schemas.microsoft.com/office/drawing/2014/main" id="{33A55A23-23F5-274A-A059-C591F9DCD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6CFB3C-7A08-D545-8552-2A5E7BB7AFA5}"/>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362781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29DB-AD6E-B345-8580-26081EFF8F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6425A-6703-5C40-8834-4FA3740E8734}"/>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4" name="Footer Placeholder 3">
            <a:extLst>
              <a:ext uri="{FF2B5EF4-FFF2-40B4-BE49-F238E27FC236}">
                <a16:creationId xmlns:a16="http://schemas.microsoft.com/office/drawing/2014/main" id="{6DB5D029-C819-3D47-851D-EB5D5AE8F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397628-8905-D34D-B60D-17B2D00A9B1A}"/>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24355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FFA14-ECD2-ED49-A5AB-41B0751DD21F}"/>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3" name="Footer Placeholder 2">
            <a:extLst>
              <a:ext uri="{FF2B5EF4-FFF2-40B4-BE49-F238E27FC236}">
                <a16:creationId xmlns:a16="http://schemas.microsoft.com/office/drawing/2014/main" id="{42AC90D7-17F3-2E4B-A09F-4B4F171553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09DA5-35AD-F243-BBFD-DA50FE1F12AC}"/>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74426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F635-C9D9-7E42-9B56-08E95F621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A656D-96FD-6F45-AF31-EB2D7F5A1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E17E2-50D7-F64B-9CE4-20028EAD1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88E636-33D1-1E44-8AC7-B5E5EDF0F9C8}"/>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6" name="Footer Placeholder 5">
            <a:extLst>
              <a:ext uri="{FF2B5EF4-FFF2-40B4-BE49-F238E27FC236}">
                <a16:creationId xmlns:a16="http://schemas.microsoft.com/office/drawing/2014/main" id="{DFD2A2C9-8AB5-0947-B050-917BF2C86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09858-14C3-A34F-96D3-C54E924910EA}"/>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119514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8CBB-261D-674B-984C-ED5F677B6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569112-3128-3541-ABE9-03D892149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EFAF06B-221C-8048-ADA4-F53F8F0A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5B052-C315-A345-A2DA-922A1CB81869}"/>
              </a:ext>
            </a:extLst>
          </p:cNvPr>
          <p:cNvSpPr>
            <a:spLocks noGrp="1"/>
          </p:cNvSpPr>
          <p:nvPr>
            <p:ph type="dt" sz="half" idx="10"/>
          </p:nvPr>
        </p:nvSpPr>
        <p:spPr/>
        <p:txBody>
          <a:bodyPr/>
          <a:lstStyle/>
          <a:p>
            <a:fld id="{9BDF48EF-BC48-E54E-8ADE-2356F3A3C1A1}" type="datetimeFigureOut">
              <a:rPr lang="en-US" smtClean="0"/>
              <a:t>7/5/18</a:t>
            </a:fld>
            <a:endParaRPr lang="en-US"/>
          </a:p>
        </p:txBody>
      </p:sp>
      <p:sp>
        <p:nvSpPr>
          <p:cNvPr id="6" name="Footer Placeholder 5">
            <a:extLst>
              <a:ext uri="{FF2B5EF4-FFF2-40B4-BE49-F238E27FC236}">
                <a16:creationId xmlns:a16="http://schemas.microsoft.com/office/drawing/2014/main" id="{46A64B94-F798-9341-82B7-C49556A72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67B63-B11F-C440-9CE8-FB51C4798E17}"/>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16505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5095-1665-D542-BB1F-BA3344A55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4D9447-D7A2-5748-BF33-3EE3BC408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6FE30-346F-8240-94CE-06C9B48AC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F48EF-BC48-E54E-8ADE-2356F3A3C1A1}" type="datetimeFigureOut">
              <a:rPr lang="en-US" smtClean="0"/>
              <a:t>7/5/18</a:t>
            </a:fld>
            <a:endParaRPr lang="en-US"/>
          </a:p>
        </p:txBody>
      </p:sp>
      <p:sp>
        <p:nvSpPr>
          <p:cNvPr id="5" name="Footer Placeholder 4">
            <a:extLst>
              <a:ext uri="{FF2B5EF4-FFF2-40B4-BE49-F238E27FC236}">
                <a16:creationId xmlns:a16="http://schemas.microsoft.com/office/drawing/2014/main" id="{1622FA48-0262-0747-8BA6-99BCCE535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77E83-D258-F04C-A4B2-9C7918A6F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72F60-501C-7042-9EA7-13275861F350}" type="slidenum">
              <a:rPr lang="en-US" smtClean="0"/>
              <a:t>‹#›</a:t>
            </a:fld>
            <a:endParaRPr lang="en-US"/>
          </a:p>
        </p:txBody>
      </p:sp>
    </p:spTree>
    <p:extLst>
      <p:ext uri="{BB962C8B-B14F-4D97-AF65-F5344CB8AC3E}">
        <p14:creationId xmlns:p14="http://schemas.microsoft.com/office/powerpoint/2010/main" val="949534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E472-7DE0-4D4B-AEB9-8DBD658B4101}"/>
              </a:ext>
            </a:extLst>
          </p:cNvPr>
          <p:cNvSpPr>
            <a:spLocks noGrp="1"/>
          </p:cNvSpPr>
          <p:nvPr>
            <p:ph type="ctrTitle"/>
          </p:nvPr>
        </p:nvSpPr>
        <p:spPr/>
        <p:txBody>
          <a:bodyPr/>
          <a:lstStyle/>
          <a:p>
            <a:r>
              <a:rPr lang="en-US" dirty="0"/>
              <a:t>Bank Campaign and Propensity to Buy</a:t>
            </a:r>
          </a:p>
        </p:txBody>
      </p:sp>
      <p:sp>
        <p:nvSpPr>
          <p:cNvPr id="3" name="Subtitle 2">
            <a:extLst>
              <a:ext uri="{FF2B5EF4-FFF2-40B4-BE49-F238E27FC236}">
                <a16:creationId xmlns:a16="http://schemas.microsoft.com/office/drawing/2014/main" id="{5BADCDD5-DA54-4645-BA5B-17E54ABFCC06}"/>
              </a:ext>
            </a:extLst>
          </p:cNvPr>
          <p:cNvSpPr>
            <a:spLocks noGrp="1"/>
          </p:cNvSpPr>
          <p:nvPr>
            <p:ph type="subTitle" idx="1"/>
          </p:nvPr>
        </p:nvSpPr>
        <p:spPr/>
        <p:txBody>
          <a:bodyPr/>
          <a:lstStyle/>
          <a:p>
            <a:r>
              <a:rPr lang="en-US" dirty="0" err="1"/>
              <a:t>Predictor.Ai</a:t>
            </a:r>
            <a:r>
              <a:rPr lang="en-US" dirty="0"/>
              <a:t> - Chintan Desai</a:t>
            </a:r>
          </a:p>
        </p:txBody>
      </p:sp>
    </p:spTree>
    <p:extLst>
      <p:ext uri="{BB962C8B-B14F-4D97-AF65-F5344CB8AC3E}">
        <p14:creationId xmlns:p14="http://schemas.microsoft.com/office/powerpoint/2010/main" val="304833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Tuned with model parameter – C</a:t>
            </a:r>
          </a:p>
          <a:p>
            <a:r>
              <a:rPr lang="en-US" sz="1600" dirty="0"/>
              <a:t>Used 10—fold cross validation with Grid search to pick the best tuning parameter.</a:t>
            </a:r>
          </a:p>
          <a:p>
            <a:r>
              <a:rPr lang="en-US" sz="1600" dirty="0"/>
              <a:t>As shown in the ROC curve the accuracy was around 78%</a:t>
            </a:r>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16F97892-3577-1741-8BF2-E110018B9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386" y="2019300"/>
            <a:ext cx="6350000" cy="4292600"/>
          </a:xfrm>
          <a:prstGeom prst="rect">
            <a:avLst/>
          </a:prstGeom>
        </p:spPr>
      </p:pic>
    </p:spTree>
    <p:extLst>
      <p:ext uri="{BB962C8B-B14F-4D97-AF65-F5344CB8AC3E}">
        <p14:creationId xmlns:p14="http://schemas.microsoft.com/office/powerpoint/2010/main" val="308324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logistic regression is not a useful unless we have already identified all the relevant independent variables.</a:t>
            </a:r>
          </a:p>
          <a:p>
            <a:r>
              <a:rPr lang="en-US" sz="1600" dirty="0"/>
              <a:t>Logistic regression requires that each data point be independent of all other data points. If observations are related to one another, then the model will tend to overweight the significance of those observations.</a:t>
            </a:r>
          </a:p>
          <a:p>
            <a:r>
              <a:rPr lang="en-US" sz="1600" dirty="0"/>
              <a:t>Logistic regression attempts to predict outcomes based on a set of independent variables, but logit models are vulnerable to overconfidence thus resulting in overfitting issues.</a:t>
            </a:r>
            <a:br>
              <a:rPr lang="en-US" sz="1600" dirty="0"/>
            </a:br>
            <a:endParaRPr lang="en-US" sz="1600" dirty="0"/>
          </a:p>
        </p:txBody>
      </p:sp>
    </p:spTree>
    <p:extLst>
      <p:ext uri="{BB962C8B-B14F-4D97-AF65-F5344CB8AC3E}">
        <p14:creationId xmlns:p14="http://schemas.microsoft.com/office/powerpoint/2010/main" val="236715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Tuned with model parameter – </a:t>
            </a:r>
            <a:r>
              <a:rPr lang="en-US" sz="1600" dirty="0" err="1"/>
              <a:t>MaxDepth</a:t>
            </a:r>
            <a:endParaRPr lang="en-US" sz="1600" dirty="0"/>
          </a:p>
          <a:p>
            <a:r>
              <a:rPr lang="en-US" sz="1600" dirty="0"/>
              <a:t>Used 10—fold cross validation with Grid search to pick the best tuning parameter.</a:t>
            </a:r>
          </a:p>
          <a:p>
            <a:r>
              <a:rPr lang="en-US" sz="1600" dirty="0"/>
              <a:t>As shown in the ROC curve the accuracy was around 81%</a:t>
            </a:r>
          </a:p>
          <a:p>
            <a:endParaRPr lang="en-US" sz="1600" dirty="0"/>
          </a:p>
          <a:p>
            <a:pPr marL="0" indent="0">
              <a:buNone/>
            </a:pPr>
            <a:endParaRPr lang="en-US" dirty="0"/>
          </a:p>
        </p:txBody>
      </p:sp>
      <p:pic>
        <p:nvPicPr>
          <p:cNvPr id="6" name="Picture 5">
            <a:extLst>
              <a:ext uri="{FF2B5EF4-FFF2-40B4-BE49-F238E27FC236}">
                <a16:creationId xmlns:a16="http://schemas.microsoft.com/office/drawing/2014/main" id="{2F5E9738-FD5E-FA49-B389-966BA320C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498" y="1517650"/>
            <a:ext cx="5969886" cy="3822700"/>
          </a:xfrm>
          <a:prstGeom prst="rect">
            <a:avLst/>
          </a:prstGeom>
        </p:spPr>
      </p:pic>
    </p:spTree>
    <p:extLst>
      <p:ext uri="{BB962C8B-B14F-4D97-AF65-F5344CB8AC3E}">
        <p14:creationId xmlns:p14="http://schemas.microsoft.com/office/powerpoint/2010/main" val="428435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Decision tree is prone to overfitting.</a:t>
            </a:r>
          </a:p>
          <a:p>
            <a:r>
              <a:rPr lang="en-US" sz="1600" dirty="0"/>
              <a:t>One way to combat this issue is by setting a max depth. This will limit our risk of overfitting; but as always, this will be at the expense of error due to bias. So for example Thus if we set a max depth of three, we would only ask three questions (</a:t>
            </a:r>
            <a:r>
              <a:rPr lang="en-US" sz="1600" dirty="0" err="1"/>
              <a:t>i.e</a:t>
            </a:r>
            <a:r>
              <a:rPr lang="en-US" sz="1600" dirty="0"/>
              <a:t> split three times). This is a simpler model with less variance sample to sample but ultimately will not be a strong predictive model.</a:t>
            </a:r>
          </a:p>
        </p:txBody>
      </p:sp>
    </p:spTree>
    <p:extLst>
      <p:ext uri="{BB962C8B-B14F-4D97-AF65-F5344CB8AC3E}">
        <p14:creationId xmlns:p14="http://schemas.microsoft.com/office/powerpoint/2010/main" val="231804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Tuned with model parameter – </a:t>
            </a:r>
            <a:r>
              <a:rPr lang="en-US" sz="1600" dirty="0" err="1"/>
              <a:t>MaxDepth</a:t>
            </a:r>
            <a:r>
              <a:rPr lang="en-US" sz="1600" dirty="0"/>
              <a:t> and N-Estimators</a:t>
            </a:r>
          </a:p>
          <a:p>
            <a:r>
              <a:rPr lang="en-US" sz="1600" dirty="0"/>
              <a:t>Used 10—fold cross validation with Grid search to pick the best tuning parameter.</a:t>
            </a:r>
          </a:p>
          <a:p>
            <a:r>
              <a:rPr lang="en-US" sz="1600" dirty="0"/>
              <a:t>As shown in the ROC curve the accuracy was around 83%</a:t>
            </a:r>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12DD1751-FCC8-BD44-9D68-12615DF5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303" y="1254937"/>
            <a:ext cx="6031214" cy="4061342"/>
          </a:xfrm>
          <a:prstGeom prst="rect">
            <a:avLst/>
          </a:prstGeom>
        </p:spPr>
      </p:pic>
    </p:spTree>
    <p:extLst>
      <p:ext uri="{BB962C8B-B14F-4D97-AF65-F5344CB8AC3E}">
        <p14:creationId xmlns:p14="http://schemas.microsoft.com/office/powerpoint/2010/main" val="327073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A random forest is simply a collection of decision trees whose results are aggregated into one final result. Their ability to limit overfitting without substantially increasing error due to bias is why they are such powerful models.</a:t>
            </a:r>
          </a:p>
          <a:p>
            <a:r>
              <a:rPr lang="en-US" sz="1600" dirty="0"/>
              <a:t>One way Random Forests reduce variance is by training on different samples of the data. A second way is by using a random subset of features.</a:t>
            </a:r>
            <a:r>
              <a:rPr lang="en-US" dirty="0"/>
              <a:t> </a:t>
            </a:r>
          </a:p>
          <a:p>
            <a:r>
              <a:rPr lang="en-US" sz="1600" dirty="0"/>
              <a:t>Random Forest uses Bagging (Bootstrap with replacement) thus each tree only uses subset of data to train on and it also uses subset of features at each given tree This inclusion of subset of features randomly will help limit our error due to bias and error due to variance. If features weren’t chosen randomly, base trees in our forest could become highly correlated; This is because a few features could be particularly predictive and thus, the same features would be chosen in many of the base trees. If many of these trees included the same features we would not be combating error due to variance.</a:t>
            </a:r>
          </a:p>
        </p:txBody>
      </p:sp>
    </p:spTree>
    <p:extLst>
      <p:ext uri="{BB962C8B-B14F-4D97-AF65-F5344CB8AC3E}">
        <p14:creationId xmlns:p14="http://schemas.microsoft.com/office/powerpoint/2010/main" val="270838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7ED2-7A09-6147-9B09-D289213DF244}"/>
              </a:ext>
            </a:extLst>
          </p:cNvPr>
          <p:cNvSpPr>
            <a:spLocks noGrp="1"/>
          </p:cNvSpPr>
          <p:nvPr>
            <p:ph type="title"/>
          </p:nvPr>
        </p:nvSpPr>
        <p:spPr>
          <a:xfrm>
            <a:off x="838200" y="251454"/>
            <a:ext cx="10515600" cy="1325563"/>
          </a:xfrm>
        </p:spPr>
        <p:txBody>
          <a:bodyPr/>
          <a:lstStyle/>
          <a:p>
            <a:r>
              <a:rPr lang="en-US" dirty="0"/>
              <a:t>Feature Importance</a:t>
            </a:r>
          </a:p>
        </p:txBody>
      </p:sp>
      <p:sp>
        <p:nvSpPr>
          <p:cNvPr id="3" name="Content Placeholder 2">
            <a:extLst>
              <a:ext uri="{FF2B5EF4-FFF2-40B4-BE49-F238E27FC236}">
                <a16:creationId xmlns:a16="http://schemas.microsoft.com/office/drawing/2014/main" id="{CFE22272-68FF-E148-B577-04CAED5CF487}"/>
              </a:ext>
            </a:extLst>
          </p:cNvPr>
          <p:cNvSpPr>
            <a:spLocks noGrp="1"/>
          </p:cNvSpPr>
          <p:nvPr>
            <p:ph idx="1"/>
          </p:nvPr>
        </p:nvSpPr>
        <p:spPr>
          <a:xfrm>
            <a:off x="838200" y="1379058"/>
            <a:ext cx="10515600" cy="4351338"/>
          </a:xfrm>
        </p:spPr>
        <p:txBody>
          <a:bodyPr/>
          <a:lstStyle/>
          <a:p>
            <a:r>
              <a:rPr lang="en-US" sz="1600" dirty="0"/>
              <a:t>One of the outcome from Random Forest is identifying the list of important features which can help our client identify the important factor.</a:t>
            </a:r>
          </a:p>
          <a:p>
            <a:r>
              <a:rPr lang="en-US" sz="1600" dirty="0"/>
              <a:t>As shown below we can easily identify the most important features as an outcome of our Random Forest classifier.</a:t>
            </a:r>
          </a:p>
          <a:p>
            <a:pPr marL="0" indent="0">
              <a:buNone/>
            </a:pPr>
            <a:r>
              <a:rPr lang="en-US" dirty="0"/>
              <a:t> </a:t>
            </a:r>
          </a:p>
        </p:txBody>
      </p:sp>
      <p:pic>
        <p:nvPicPr>
          <p:cNvPr id="5" name="Picture 4">
            <a:extLst>
              <a:ext uri="{FF2B5EF4-FFF2-40B4-BE49-F238E27FC236}">
                <a16:creationId xmlns:a16="http://schemas.microsoft.com/office/drawing/2014/main" id="{0434FBDA-3C60-E040-B899-16616C6E3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093" y="2768478"/>
            <a:ext cx="6355659" cy="4089522"/>
          </a:xfrm>
          <a:prstGeom prst="rect">
            <a:avLst/>
          </a:prstGeom>
        </p:spPr>
      </p:pic>
    </p:spTree>
    <p:extLst>
      <p:ext uri="{BB962C8B-B14F-4D97-AF65-F5344CB8AC3E}">
        <p14:creationId xmlns:p14="http://schemas.microsoft.com/office/powerpoint/2010/main" val="1328779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Used RBF Kernel.</a:t>
            </a:r>
          </a:p>
          <a:p>
            <a:r>
              <a:rPr lang="en-US" sz="1600" dirty="0"/>
              <a:t>Tuned with model parameter – C and Gamma.</a:t>
            </a:r>
          </a:p>
          <a:p>
            <a:r>
              <a:rPr lang="en-US" sz="1600" dirty="0"/>
              <a:t>Used 10—fold cross validation with Grid search to pick the best tuning parameter.</a:t>
            </a:r>
          </a:p>
          <a:p>
            <a:r>
              <a:rPr lang="en-US" sz="1600" dirty="0"/>
              <a:t>As shown in the ROC curve the accuracy was around 75%</a:t>
            </a:r>
          </a:p>
          <a:p>
            <a:endParaRPr lang="en-US" sz="1600" dirty="0"/>
          </a:p>
          <a:p>
            <a:pPr marL="0" indent="0">
              <a:buNone/>
            </a:pPr>
            <a:endParaRPr lang="en-US" dirty="0"/>
          </a:p>
        </p:txBody>
      </p:sp>
      <p:pic>
        <p:nvPicPr>
          <p:cNvPr id="6" name="Picture 5">
            <a:extLst>
              <a:ext uri="{FF2B5EF4-FFF2-40B4-BE49-F238E27FC236}">
                <a16:creationId xmlns:a16="http://schemas.microsoft.com/office/drawing/2014/main" id="{4F69F54D-79A8-3A4E-B153-8945A3F4F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988" y="1825625"/>
            <a:ext cx="5148995" cy="3710763"/>
          </a:xfrm>
          <a:prstGeom prst="rect">
            <a:avLst/>
          </a:prstGeom>
        </p:spPr>
      </p:pic>
    </p:spTree>
    <p:extLst>
      <p:ext uri="{BB962C8B-B14F-4D97-AF65-F5344CB8AC3E}">
        <p14:creationId xmlns:p14="http://schemas.microsoft.com/office/powerpoint/2010/main" val="168389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SVM has a regularization parameter, which makes the user think about avoiding over-fitting. </a:t>
            </a:r>
          </a:p>
          <a:p>
            <a:r>
              <a:rPr lang="en-US" sz="1600" dirty="0"/>
              <a:t>Good at dealing with high dimensional data.</a:t>
            </a:r>
          </a:p>
          <a:p>
            <a:r>
              <a:rPr lang="en-US" sz="1600" dirty="0"/>
              <a:t>Works well on small data sets.</a:t>
            </a:r>
          </a:p>
          <a:p>
            <a:r>
              <a:rPr lang="en-US" sz="1600" dirty="0"/>
              <a:t>Secondly it uses the kernel trick, so you can build in expert knowledge about the problem via engineering the kernel. </a:t>
            </a:r>
          </a:p>
          <a:p>
            <a:r>
              <a:rPr lang="en-US" sz="1600" dirty="0"/>
              <a:t>The disadvantages are that the determination of the parameters for a given value of the regularization and kernel parameters are dependent on choice of kernel. In a way the SVM moves the problem of over-fitting from optimizing the parameters to model selection. </a:t>
            </a:r>
          </a:p>
          <a:p>
            <a:r>
              <a:rPr lang="en-US" sz="1600" dirty="0"/>
              <a:t>Picking up the right kernel and parameters can be computationally intensive.</a:t>
            </a:r>
          </a:p>
          <a:p>
            <a:endParaRPr lang="en-US" sz="1600" dirty="0"/>
          </a:p>
        </p:txBody>
      </p:sp>
    </p:spTree>
    <p:extLst>
      <p:ext uri="{BB962C8B-B14F-4D97-AF65-F5344CB8AC3E}">
        <p14:creationId xmlns:p14="http://schemas.microsoft.com/office/powerpoint/2010/main" val="282772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F21B-5626-E244-BAE1-757B81006E0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F489D53-A7E9-E24D-A5B3-32D32423AF29}"/>
              </a:ext>
            </a:extLst>
          </p:cNvPr>
          <p:cNvSpPr>
            <a:spLocks noGrp="1"/>
          </p:cNvSpPr>
          <p:nvPr>
            <p:ph idx="1"/>
          </p:nvPr>
        </p:nvSpPr>
        <p:spPr>
          <a:xfrm>
            <a:off x="838200" y="1825625"/>
            <a:ext cx="10515600" cy="3246105"/>
          </a:xfrm>
        </p:spPr>
        <p:txBody>
          <a:bodyPr/>
          <a:lstStyle/>
          <a:p>
            <a:r>
              <a:rPr lang="en-US" dirty="0"/>
              <a:t>Here is the summary of some of the machine learning algorithms we used and the accuracy obtained.</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A1C92DE1-66FD-DD4B-AB72-89483D3DF185}"/>
              </a:ext>
            </a:extLst>
          </p:cNvPr>
          <p:cNvGraphicFramePr>
            <a:graphicFrameLocks noGrp="1"/>
          </p:cNvGraphicFramePr>
          <p:nvPr>
            <p:extLst>
              <p:ext uri="{D42A27DB-BD31-4B8C-83A1-F6EECF244321}">
                <p14:modId xmlns:p14="http://schemas.microsoft.com/office/powerpoint/2010/main" val="634987792"/>
              </p:ext>
            </p:extLst>
          </p:nvPr>
        </p:nvGraphicFramePr>
        <p:xfrm>
          <a:off x="1192028" y="3058829"/>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55525000"/>
                    </a:ext>
                  </a:extLst>
                </a:gridCol>
                <a:gridCol w="2709333">
                  <a:extLst>
                    <a:ext uri="{9D8B030D-6E8A-4147-A177-3AD203B41FA5}">
                      <a16:colId xmlns:a16="http://schemas.microsoft.com/office/drawing/2014/main" val="1660990222"/>
                    </a:ext>
                  </a:extLst>
                </a:gridCol>
              </a:tblGrid>
              <a:tr h="370840">
                <a:tc>
                  <a:txBody>
                    <a:bodyPr/>
                    <a:lstStyle/>
                    <a:p>
                      <a:r>
                        <a:rPr lang="en-US" dirty="0"/>
                        <a:t>Algorithm</a:t>
                      </a:r>
                    </a:p>
                  </a:txBody>
                  <a:tcPr/>
                </a:tc>
                <a:tc>
                  <a:txBody>
                    <a:bodyPr/>
                    <a:lstStyle/>
                    <a:p>
                      <a:r>
                        <a:rPr lang="en-US" dirty="0"/>
                        <a:t>Accuracy</a:t>
                      </a:r>
                    </a:p>
                  </a:txBody>
                  <a:tcPr/>
                </a:tc>
                <a:extLst>
                  <a:ext uri="{0D108BD9-81ED-4DB2-BD59-A6C34878D82A}">
                    <a16:rowId xmlns:a16="http://schemas.microsoft.com/office/drawing/2014/main" val="621068513"/>
                  </a:ext>
                </a:extLst>
              </a:tr>
              <a:tr h="370840">
                <a:tc>
                  <a:txBody>
                    <a:bodyPr/>
                    <a:lstStyle/>
                    <a:p>
                      <a:r>
                        <a:rPr lang="en-US" dirty="0"/>
                        <a:t>Logistic Regression</a:t>
                      </a:r>
                    </a:p>
                  </a:txBody>
                  <a:tcPr/>
                </a:tc>
                <a:tc>
                  <a:txBody>
                    <a:bodyPr/>
                    <a:lstStyle/>
                    <a:p>
                      <a:r>
                        <a:rPr lang="en-US" dirty="0"/>
                        <a:t>78%</a:t>
                      </a:r>
                    </a:p>
                  </a:txBody>
                  <a:tcPr/>
                </a:tc>
                <a:extLst>
                  <a:ext uri="{0D108BD9-81ED-4DB2-BD59-A6C34878D82A}">
                    <a16:rowId xmlns:a16="http://schemas.microsoft.com/office/drawing/2014/main" val="2138743702"/>
                  </a:ext>
                </a:extLst>
              </a:tr>
              <a:tr h="370840">
                <a:tc>
                  <a:txBody>
                    <a:bodyPr/>
                    <a:lstStyle/>
                    <a:p>
                      <a:r>
                        <a:rPr lang="en-US" dirty="0"/>
                        <a:t>Decision Tree</a:t>
                      </a:r>
                    </a:p>
                  </a:txBody>
                  <a:tcPr/>
                </a:tc>
                <a:tc>
                  <a:txBody>
                    <a:bodyPr/>
                    <a:lstStyle/>
                    <a:p>
                      <a:r>
                        <a:rPr lang="en-US" dirty="0"/>
                        <a:t>81%</a:t>
                      </a:r>
                    </a:p>
                  </a:txBody>
                  <a:tcPr/>
                </a:tc>
                <a:extLst>
                  <a:ext uri="{0D108BD9-81ED-4DB2-BD59-A6C34878D82A}">
                    <a16:rowId xmlns:a16="http://schemas.microsoft.com/office/drawing/2014/main" val="1434983195"/>
                  </a:ext>
                </a:extLst>
              </a:tr>
              <a:tr h="370840">
                <a:tc>
                  <a:txBody>
                    <a:bodyPr/>
                    <a:lstStyle/>
                    <a:p>
                      <a:r>
                        <a:rPr lang="en-US" dirty="0"/>
                        <a:t>Random Forest</a:t>
                      </a:r>
                    </a:p>
                  </a:txBody>
                  <a:tcPr/>
                </a:tc>
                <a:tc>
                  <a:txBody>
                    <a:bodyPr/>
                    <a:lstStyle/>
                    <a:p>
                      <a:r>
                        <a:rPr lang="en-US" dirty="0"/>
                        <a:t>83%</a:t>
                      </a:r>
                    </a:p>
                  </a:txBody>
                  <a:tcPr/>
                </a:tc>
                <a:extLst>
                  <a:ext uri="{0D108BD9-81ED-4DB2-BD59-A6C34878D82A}">
                    <a16:rowId xmlns:a16="http://schemas.microsoft.com/office/drawing/2014/main" val="3991945889"/>
                  </a:ext>
                </a:extLst>
              </a:tr>
              <a:tr h="370840">
                <a:tc>
                  <a:txBody>
                    <a:bodyPr/>
                    <a:lstStyle/>
                    <a:p>
                      <a:r>
                        <a:rPr lang="en-US" dirty="0"/>
                        <a:t>Support Vector Machine</a:t>
                      </a:r>
                    </a:p>
                  </a:txBody>
                  <a:tcPr/>
                </a:tc>
                <a:tc>
                  <a:txBody>
                    <a:bodyPr/>
                    <a:lstStyle/>
                    <a:p>
                      <a:r>
                        <a:rPr lang="en-US" dirty="0"/>
                        <a:t>75%</a:t>
                      </a:r>
                    </a:p>
                  </a:txBody>
                  <a:tcPr/>
                </a:tc>
                <a:extLst>
                  <a:ext uri="{0D108BD9-81ED-4DB2-BD59-A6C34878D82A}">
                    <a16:rowId xmlns:a16="http://schemas.microsoft.com/office/drawing/2014/main" val="3496737246"/>
                  </a:ext>
                </a:extLst>
              </a:tr>
            </a:tbl>
          </a:graphicData>
        </a:graphic>
      </p:graphicFrame>
      <p:sp>
        <p:nvSpPr>
          <p:cNvPr id="5" name="TextBox 4">
            <a:extLst>
              <a:ext uri="{FF2B5EF4-FFF2-40B4-BE49-F238E27FC236}">
                <a16:creationId xmlns:a16="http://schemas.microsoft.com/office/drawing/2014/main" id="{9165474B-5118-EB48-96E5-D86A961291CB}"/>
              </a:ext>
            </a:extLst>
          </p:cNvPr>
          <p:cNvSpPr txBox="1"/>
          <p:nvPr/>
        </p:nvSpPr>
        <p:spPr>
          <a:xfrm>
            <a:off x="680484" y="5263116"/>
            <a:ext cx="111535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effectiveness of Random Forest Classifier we will move forward with Random Forest and use it for predicting the accuracy of the Campaign effectiveness.</a:t>
            </a:r>
          </a:p>
        </p:txBody>
      </p:sp>
    </p:spTree>
    <p:extLst>
      <p:ext uri="{BB962C8B-B14F-4D97-AF65-F5344CB8AC3E}">
        <p14:creationId xmlns:p14="http://schemas.microsoft.com/office/powerpoint/2010/main" val="369136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D87967-404D-084F-8867-31A20244CF04}"/>
              </a:ext>
            </a:extLst>
          </p:cNvPr>
          <p:cNvSpPr>
            <a:spLocks noGrp="1"/>
          </p:cNvSpPr>
          <p:nvPr>
            <p:ph type="title"/>
          </p:nvPr>
        </p:nvSpPr>
        <p:spPr>
          <a:xfrm>
            <a:off x="870098" y="184372"/>
            <a:ext cx="10515600" cy="1325563"/>
          </a:xfrm>
        </p:spPr>
        <p:txBody>
          <a:bodyPr/>
          <a:lstStyle/>
          <a:p>
            <a:r>
              <a:rPr lang="en-US" dirty="0"/>
              <a:t>Business Case</a:t>
            </a:r>
          </a:p>
        </p:txBody>
      </p:sp>
      <p:sp>
        <p:nvSpPr>
          <p:cNvPr id="3" name="Content Placeholder 2">
            <a:extLst>
              <a:ext uri="{FF2B5EF4-FFF2-40B4-BE49-F238E27FC236}">
                <a16:creationId xmlns:a16="http://schemas.microsoft.com/office/drawing/2014/main" id="{2293BEFF-7CAC-7B44-B4FA-2558C49B4364}"/>
              </a:ext>
            </a:extLst>
          </p:cNvPr>
          <p:cNvSpPr>
            <a:spLocks noGrp="1"/>
          </p:cNvSpPr>
          <p:nvPr>
            <p:ph idx="1"/>
          </p:nvPr>
        </p:nvSpPr>
        <p:spPr>
          <a:xfrm>
            <a:off x="731874" y="1616149"/>
            <a:ext cx="10515600" cy="4943586"/>
          </a:xfrm>
        </p:spPr>
        <p:txBody>
          <a:bodyPr>
            <a:normAutofit fontScale="77500" lnSpcReduction="20000"/>
          </a:bodyPr>
          <a:lstStyle/>
          <a:p>
            <a:r>
              <a:rPr lang="en-US" dirty="0"/>
              <a:t>We are a Data Science Consulting company </a:t>
            </a:r>
            <a:r>
              <a:rPr lang="en-US" dirty="0" err="1"/>
              <a:t>Predictor.Ai</a:t>
            </a:r>
            <a:r>
              <a:rPr lang="en-US" dirty="0"/>
              <a:t> and will be helping your bank with Campaign design to target the customers who are most likely to subscribe to a term deposit by using predictive analytics and data science.</a:t>
            </a:r>
          </a:p>
          <a:p>
            <a:r>
              <a:rPr lang="en-US" dirty="0"/>
              <a:t>As we know there has been a revenue decline at the bank and the management would like to know what actions to take. After investigation, we found out that the root cause is that their clients are not depositing as frequently as before.</a:t>
            </a:r>
            <a:endParaRPr lang="en-US" b="0" dirty="0">
              <a:effectLst/>
            </a:endParaRPr>
          </a:p>
          <a:p>
            <a:r>
              <a:rPr lang="en-US" dirty="0"/>
              <a:t>Knowing that term deposits allow banks to hold onto a deposit for a specific amount of time, so banks can invest in higher gain financial products to make a profit.</a:t>
            </a:r>
            <a:endParaRPr lang="en-US" b="0" dirty="0">
              <a:effectLst/>
            </a:endParaRPr>
          </a:p>
          <a:p>
            <a:r>
              <a:rPr lang="en-US" dirty="0"/>
              <a:t>In addition, banks also hold better chance to persuade term deposit clients into buying other products such as funds or insurance to further increase their revenues. </a:t>
            </a:r>
          </a:p>
          <a:p>
            <a:r>
              <a:rPr lang="en-US" dirty="0"/>
              <a:t>As a result, the bank management would like to identify existing clients that have higher chance to subscribe for a term deposit and focus marketing effort on such clients.</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132668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671EB5D0-F2E3-7C47-A195-B312406E2B6F}"/>
              </a:ext>
            </a:extLst>
          </p:cNvPr>
          <p:cNvSpPr>
            <a:spLocks noGrp="1"/>
          </p:cNvSpPr>
          <p:nvPr>
            <p:ph idx="1"/>
          </p:nvPr>
        </p:nvSpPr>
        <p:spPr/>
        <p:txBody>
          <a:bodyPr/>
          <a:lstStyle/>
          <a:p>
            <a:r>
              <a:rPr lang="en-US" dirty="0"/>
              <a:t>Goal it two fold:</a:t>
            </a:r>
          </a:p>
          <a:p>
            <a:pPr lvl="1"/>
            <a:r>
              <a:rPr lang="en-US" dirty="0"/>
              <a:t>Predict the Propensity to engage/buy </a:t>
            </a:r>
          </a:p>
          <a:p>
            <a:pPr lvl="2"/>
            <a:r>
              <a:rPr lang="en-US" dirty="0"/>
              <a:t>Predict if the customer will subscribe to bank deposit given the campaign with highest possible accuracy.</a:t>
            </a:r>
          </a:p>
          <a:p>
            <a:pPr lvl="1"/>
            <a:r>
              <a:rPr lang="en-US" dirty="0"/>
              <a:t>Identify the most important factors leading to successful outcome. </a:t>
            </a:r>
          </a:p>
        </p:txBody>
      </p:sp>
    </p:spTree>
    <p:extLst>
      <p:ext uri="{BB962C8B-B14F-4D97-AF65-F5344CB8AC3E}">
        <p14:creationId xmlns:p14="http://schemas.microsoft.com/office/powerpoint/2010/main" val="103831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6B28-108D-C44C-87EC-4A11F0F4772E}"/>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9C49CBA0-614C-7A47-BA16-5C8CFDA4BFE8}"/>
              </a:ext>
            </a:extLst>
          </p:cNvPr>
          <p:cNvSpPr>
            <a:spLocks noGrp="1"/>
          </p:cNvSpPr>
          <p:nvPr>
            <p:ph idx="1"/>
          </p:nvPr>
        </p:nvSpPr>
        <p:spPr/>
        <p:txBody>
          <a:bodyPr/>
          <a:lstStyle/>
          <a:p>
            <a:r>
              <a:rPr lang="en-US" dirty="0"/>
              <a:t>EDA (Exploratory Data Analysis) with Outlier detection and correction.</a:t>
            </a:r>
          </a:p>
          <a:p>
            <a:r>
              <a:rPr lang="en-US" dirty="0"/>
              <a:t>Statistical Analysis (T-Test and Chi-Square Test).</a:t>
            </a:r>
          </a:p>
          <a:p>
            <a:r>
              <a:rPr lang="en-US" dirty="0"/>
              <a:t>Feature Engineering.</a:t>
            </a:r>
          </a:p>
          <a:p>
            <a:r>
              <a:rPr lang="en-US" dirty="0"/>
              <a:t>Removing highly correlated features.</a:t>
            </a:r>
          </a:p>
          <a:p>
            <a:r>
              <a:rPr lang="en-US" dirty="0"/>
              <a:t>Machine Learning.</a:t>
            </a:r>
          </a:p>
        </p:txBody>
      </p:sp>
    </p:spTree>
    <p:extLst>
      <p:ext uri="{BB962C8B-B14F-4D97-AF65-F5344CB8AC3E}">
        <p14:creationId xmlns:p14="http://schemas.microsoft.com/office/powerpoint/2010/main" val="43258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365126"/>
            <a:ext cx="10910777" cy="1134066"/>
          </a:xfrm>
        </p:spPr>
        <p:txBody>
          <a:bodyPr/>
          <a:lstStyle/>
          <a:p>
            <a:r>
              <a:rPr lang="en-US" sz="3600" dirty="0"/>
              <a:t>Outlier Removal For Continuous Variable </a:t>
            </a:r>
            <a:br>
              <a:rPr lang="en-US" sz="3600" dirty="0"/>
            </a:br>
            <a:r>
              <a:rPr lang="en-US" sz="2000" dirty="0"/>
              <a:t>(Example : ‘Campaign’)</a:t>
            </a:r>
          </a:p>
        </p:txBody>
      </p:sp>
      <p:pic>
        <p:nvPicPr>
          <p:cNvPr id="5" name="Content Placeholder 4">
            <a:extLst>
              <a:ext uri="{FF2B5EF4-FFF2-40B4-BE49-F238E27FC236}">
                <a16:creationId xmlns:a16="http://schemas.microsoft.com/office/drawing/2014/main" id="{E446873E-FED3-1941-B79F-5F2BA774EA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902508" cy="2770874"/>
          </a:xfrm>
        </p:spPr>
      </p:pic>
      <p:pic>
        <p:nvPicPr>
          <p:cNvPr id="7" name="Picture 6">
            <a:extLst>
              <a:ext uri="{FF2B5EF4-FFF2-40B4-BE49-F238E27FC236}">
                <a16:creationId xmlns:a16="http://schemas.microsoft.com/office/drawing/2014/main" id="{99635DA8-D803-9342-A676-DB4B0C6FD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596" y="1690688"/>
            <a:ext cx="4031204" cy="2770874"/>
          </a:xfrm>
          <a:prstGeom prst="rect">
            <a:avLst/>
          </a:prstGeom>
        </p:spPr>
      </p:pic>
      <p:cxnSp>
        <p:nvCxnSpPr>
          <p:cNvPr id="9" name="Straight Arrow Connector 8">
            <a:extLst>
              <a:ext uri="{FF2B5EF4-FFF2-40B4-BE49-F238E27FC236}">
                <a16:creationId xmlns:a16="http://schemas.microsoft.com/office/drawing/2014/main" id="{4DE4209B-BE36-2F44-A867-3A0CED36EBE0}"/>
              </a:ext>
            </a:extLst>
          </p:cNvPr>
          <p:cNvCxnSpPr>
            <a:cxnSpLocks/>
          </p:cNvCxnSpPr>
          <p:nvPr/>
        </p:nvCxnSpPr>
        <p:spPr>
          <a:xfrm>
            <a:off x="4740708" y="3097390"/>
            <a:ext cx="2478799" cy="1794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5E17761-8E57-3B42-84DD-9A7EE118AA3B}"/>
              </a:ext>
            </a:extLst>
          </p:cNvPr>
          <p:cNvSpPr txBox="1"/>
          <p:nvPr/>
        </p:nvSpPr>
        <p:spPr>
          <a:xfrm>
            <a:off x="701749" y="4944140"/>
            <a:ext cx="1065205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As shown above we are applying outlier detection and removal for the feature ‘Campaign’.</a:t>
            </a:r>
          </a:p>
          <a:p>
            <a:pPr marL="285750" indent="-285750">
              <a:buFont typeface="Arial" panose="020B0604020202020204" pitchFamily="34" charset="0"/>
              <a:buChar char="•"/>
            </a:pPr>
            <a:r>
              <a:rPr lang="en-US" sz="1600" dirty="0"/>
              <a:t>We check any values smaller then [(Q1-1.5* IQR) or larger then (Q3+1.5*IQR) </a:t>
            </a:r>
          </a:p>
          <a:p>
            <a:pPr marL="285750" indent="-285750">
              <a:buFont typeface="Arial" panose="020B0604020202020204" pitchFamily="34" charset="0"/>
              <a:buChar char="•"/>
            </a:pPr>
            <a:r>
              <a:rPr lang="en-US" sz="1600" dirty="0"/>
              <a:t>After identifying these values that fall outside our range, we impute them by "mean" of respective variable. </a:t>
            </a:r>
          </a:p>
        </p:txBody>
      </p:sp>
    </p:spTree>
    <p:extLst>
      <p:ext uri="{BB962C8B-B14F-4D97-AF65-F5344CB8AC3E}">
        <p14:creationId xmlns:p14="http://schemas.microsoft.com/office/powerpoint/2010/main" val="60450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365126"/>
            <a:ext cx="10910777" cy="1134066"/>
          </a:xfrm>
        </p:spPr>
        <p:txBody>
          <a:bodyPr/>
          <a:lstStyle/>
          <a:p>
            <a:r>
              <a:rPr lang="en-US" sz="3600" dirty="0"/>
              <a:t>Outlier Removal For Categorical Variable </a:t>
            </a:r>
            <a:br>
              <a:rPr lang="en-US" sz="3600" dirty="0"/>
            </a:br>
            <a:r>
              <a:rPr lang="en-US" sz="2000" dirty="0"/>
              <a:t>(Example : ‘</a:t>
            </a:r>
            <a:r>
              <a:rPr lang="en-US" sz="2000" dirty="0" err="1"/>
              <a:t>JobType</a:t>
            </a:r>
            <a:r>
              <a:rPr lang="en-US" sz="2000" dirty="0"/>
              <a:t>’)</a:t>
            </a:r>
          </a:p>
        </p:txBody>
      </p:sp>
      <p:cxnSp>
        <p:nvCxnSpPr>
          <p:cNvPr id="9" name="Straight Arrow Connector 8">
            <a:extLst>
              <a:ext uri="{FF2B5EF4-FFF2-40B4-BE49-F238E27FC236}">
                <a16:creationId xmlns:a16="http://schemas.microsoft.com/office/drawing/2014/main" id="{4DE4209B-BE36-2F44-A867-3A0CED36EBE0}"/>
              </a:ext>
            </a:extLst>
          </p:cNvPr>
          <p:cNvCxnSpPr>
            <a:cxnSpLocks/>
            <a:stCxn id="8" idx="3"/>
            <a:endCxn id="14" idx="1"/>
          </p:cNvCxnSpPr>
          <p:nvPr/>
        </p:nvCxnSpPr>
        <p:spPr>
          <a:xfrm>
            <a:off x="5586354" y="3067494"/>
            <a:ext cx="153745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5E17761-8E57-3B42-84DD-9A7EE118AA3B}"/>
              </a:ext>
            </a:extLst>
          </p:cNvPr>
          <p:cNvSpPr txBox="1"/>
          <p:nvPr/>
        </p:nvSpPr>
        <p:spPr>
          <a:xfrm>
            <a:off x="701749" y="4944140"/>
            <a:ext cx="1065205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If any Categorical variable has more than 50% unknown values or seems highly unbalanced, we can drop that variable from dataset.</a:t>
            </a:r>
          </a:p>
          <a:p>
            <a:pPr marL="285750" indent="-285750">
              <a:buFont typeface="Arial" panose="020B0604020202020204" pitchFamily="34" charset="0"/>
              <a:buChar char="•"/>
            </a:pPr>
            <a:r>
              <a:rPr lang="en-US" sz="1600" dirty="0"/>
              <a:t>If unknown values are less than 50% than we can replace them by Mode of respective variable as shown above where we replace the ‘unknown’ with ‘Management’.</a:t>
            </a:r>
          </a:p>
        </p:txBody>
      </p:sp>
      <p:pic>
        <p:nvPicPr>
          <p:cNvPr id="8" name="Content Placeholder 7">
            <a:extLst>
              <a:ext uri="{FF2B5EF4-FFF2-40B4-BE49-F238E27FC236}">
                <a16:creationId xmlns:a16="http://schemas.microsoft.com/office/drawing/2014/main" id="{2F103B61-3042-7743-8C18-99F4A3E0F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749" y="1499192"/>
            <a:ext cx="4884605" cy="3136603"/>
          </a:xfrm>
        </p:spPr>
      </p:pic>
      <p:pic>
        <p:nvPicPr>
          <p:cNvPr id="14" name="Picture 13">
            <a:extLst>
              <a:ext uri="{FF2B5EF4-FFF2-40B4-BE49-F238E27FC236}">
                <a16:creationId xmlns:a16="http://schemas.microsoft.com/office/drawing/2014/main" id="{85AAB82C-B7B1-834A-BFA5-28579549A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812" y="1499192"/>
            <a:ext cx="4901609" cy="3136603"/>
          </a:xfrm>
          <a:prstGeom prst="rect">
            <a:avLst/>
          </a:prstGeom>
        </p:spPr>
      </p:pic>
    </p:spTree>
    <p:extLst>
      <p:ext uri="{BB962C8B-B14F-4D97-AF65-F5344CB8AC3E}">
        <p14:creationId xmlns:p14="http://schemas.microsoft.com/office/powerpoint/2010/main" val="207533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950F-7062-A046-8BA9-4780BFC4E094}"/>
              </a:ext>
            </a:extLst>
          </p:cNvPr>
          <p:cNvSpPr>
            <a:spLocks noGrp="1"/>
          </p:cNvSpPr>
          <p:nvPr>
            <p:ph type="title"/>
          </p:nvPr>
        </p:nvSpPr>
        <p:spPr>
          <a:xfrm>
            <a:off x="838199" y="365126"/>
            <a:ext cx="10910777" cy="1134066"/>
          </a:xfrm>
        </p:spPr>
        <p:txBody>
          <a:bodyPr/>
          <a:lstStyle/>
          <a:p>
            <a:r>
              <a:rPr lang="en-US" sz="3600" dirty="0"/>
              <a:t>Outlier Removal For Categorical Variable </a:t>
            </a:r>
            <a:br>
              <a:rPr lang="en-US" sz="3600" dirty="0"/>
            </a:br>
            <a:r>
              <a:rPr lang="en-US" sz="2000" dirty="0"/>
              <a:t>(Example : ‘poutcome’)</a:t>
            </a:r>
          </a:p>
        </p:txBody>
      </p:sp>
      <p:cxnSp>
        <p:nvCxnSpPr>
          <p:cNvPr id="9" name="Straight Arrow Connector 8">
            <a:extLst>
              <a:ext uri="{FF2B5EF4-FFF2-40B4-BE49-F238E27FC236}">
                <a16:creationId xmlns:a16="http://schemas.microsoft.com/office/drawing/2014/main" id="{4DE4209B-BE36-2F44-A867-3A0CED36EBE0}"/>
              </a:ext>
            </a:extLst>
          </p:cNvPr>
          <p:cNvCxnSpPr>
            <a:cxnSpLocks/>
          </p:cNvCxnSpPr>
          <p:nvPr/>
        </p:nvCxnSpPr>
        <p:spPr>
          <a:xfrm>
            <a:off x="5586354" y="3067494"/>
            <a:ext cx="153745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5E17761-8E57-3B42-84DD-9A7EE118AA3B}"/>
              </a:ext>
            </a:extLst>
          </p:cNvPr>
          <p:cNvSpPr txBox="1"/>
          <p:nvPr/>
        </p:nvSpPr>
        <p:spPr>
          <a:xfrm>
            <a:off x="733646" y="5287377"/>
            <a:ext cx="1065205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If any Categorical variable has more than 50% unknown values or seems highly unbalanced, we can drop that variable from dataset; as shown above where we drop the feature ‘</a:t>
            </a:r>
            <a:r>
              <a:rPr lang="en-US" sz="1600" dirty="0" err="1"/>
              <a:t>poutcome</a:t>
            </a:r>
            <a:r>
              <a:rPr lang="en-US" sz="1600" dirty="0"/>
              <a:t>’.</a:t>
            </a:r>
          </a:p>
          <a:p>
            <a:pPr marL="285750" indent="-285750">
              <a:buFont typeface="Arial" panose="020B0604020202020204" pitchFamily="34" charset="0"/>
              <a:buChar char="•"/>
            </a:pPr>
            <a:endParaRPr lang="en-US" sz="1600" dirty="0"/>
          </a:p>
        </p:txBody>
      </p:sp>
      <p:pic>
        <p:nvPicPr>
          <p:cNvPr id="6" name="Content Placeholder 5">
            <a:extLst>
              <a:ext uri="{FF2B5EF4-FFF2-40B4-BE49-F238E27FC236}">
                <a16:creationId xmlns:a16="http://schemas.microsoft.com/office/drawing/2014/main" id="{09D7BD0B-1C7A-5041-9837-2D356DAB23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453" y="1499192"/>
            <a:ext cx="6426200" cy="3606800"/>
          </a:xfrm>
        </p:spPr>
      </p:pic>
    </p:spTree>
    <p:extLst>
      <p:ext uri="{BB962C8B-B14F-4D97-AF65-F5344CB8AC3E}">
        <p14:creationId xmlns:p14="http://schemas.microsoft.com/office/powerpoint/2010/main" val="313353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7B83-FC75-F74C-9369-EE67F6415D24}"/>
              </a:ext>
            </a:extLst>
          </p:cNvPr>
          <p:cNvSpPr>
            <a:spLocks noGrp="1"/>
          </p:cNvSpPr>
          <p:nvPr>
            <p:ph type="title"/>
          </p:nvPr>
        </p:nvSpPr>
        <p:spPr/>
        <p:txBody>
          <a:bodyPr/>
          <a:lstStyle/>
          <a:p>
            <a:r>
              <a:rPr lang="en-US" dirty="0"/>
              <a:t>Correlation among variables</a:t>
            </a:r>
          </a:p>
        </p:txBody>
      </p:sp>
      <p:pic>
        <p:nvPicPr>
          <p:cNvPr id="5" name="Content Placeholder 4">
            <a:extLst>
              <a:ext uri="{FF2B5EF4-FFF2-40B4-BE49-F238E27FC236}">
                <a16:creationId xmlns:a16="http://schemas.microsoft.com/office/drawing/2014/main" id="{71DD3CC4-6CED-6140-A028-4E22B9FEA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7378" y="1517280"/>
            <a:ext cx="6470981" cy="4798459"/>
          </a:xfrm>
        </p:spPr>
      </p:pic>
      <p:sp>
        <p:nvSpPr>
          <p:cNvPr id="6" name="TextBox 5">
            <a:extLst>
              <a:ext uri="{FF2B5EF4-FFF2-40B4-BE49-F238E27FC236}">
                <a16:creationId xmlns:a16="http://schemas.microsoft.com/office/drawing/2014/main" id="{6CE6B7EE-2D25-0040-A430-BDDF35DB29CA}"/>
              </a:ext>
            </a:extLst>
          </p:cNvPr>
          <p:cNvSpPr txBox="1"/>
          <p:nvPr/>
        </p:nvSpPr>
        <p:spPr>
          <a:xfrm>
            <a:off x="7868093" y="1690688"/>
            <a:ext cx="370013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As shown in the diagram to the right we can clearly see high correlation among some of the independent variables and we drop these variables that are highly correlated to make sure we reduce the dimension and at the same time don’t affect the effective power of the features that are important.</a:t>
            </a:r>
          </a:p>
        </p:txBody>
      </p:sp>
    </p:spTree>
    <p:extLst>
      <p:ext uri="{BB962C8B-B14F-4D97-AF65-F5344CB8AC3E}">
        <p14:creationId xmlns:p14="http://schemas.microsoft.com/office/powerpoint/2010/main" val="292814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7217-663A-DC47-A621-499CDF81119E}"/>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435B8CC5-9463-344A-A02A-84F5864029EA}"/>
              </a:ext>
            </a:extLst>
          </p:cNvPr>
          <p:cNvSpPr>
            <a:spLocks noGrp="1"/>
          </p:cNvSpPr>
          <p:nvPr>
            <p:ph idx="1"/>
          </p:nvPr>
        </p:nvSpPr>
        <p:spPr/>
        <p:txBody>
          <a:bodyPr/>
          <a:lstStyle/>
          <a:p>
            <a:r>
              <a:rPr lang="en-US" dirty="0"/>
              <a:t>Applied the following Algorithm</a:t>
            </a:r>
          </a:p>
          <a:p>
            <a:pPr lvl="1"/>
            <a:r>
              <a:rPr lang="en-US" dirty="0"/>
              <a:t>Logistic Regression</a:t>
            </a:r>
          </a:p>
          <a:p>
            <a:pPr lvl="1"/>
            <a:r>
              <a:rPr lang="en-US" dirty="0"/>
              <a:t>Decision tree</a:t>
            </a:r>
          </a:p>
          <a:p>
            <a:pPr lvl="1"/>
            <a:r>
              <a:rPr lang="en-US" dirty="0"/>
              <a:t>Random Forest</a:t>
            </a:r>
          </a:p>
          <a:p>
            <a:pPr lvl="1"/>
            <a:r>
              <a:rPr lang="en-US" dirty="0"/>
              <a:t>Support Vector Machine</a:t>
            </a:r>
          </a:p>
        </p:txBody>
      </p:sp>
    </p:spTree>
    <p:extLst>
      <p:ext uri="{BB962C8B-B14F-4D97-AF65-F5344CB8AC3E}">
        <p14:creationId xmlns:p14="http://schemas.microsoft.com/office/powerpoint/2010/main" val="905762211"/>
      </p:ext>
    </p:extLst>
  </p:cSld>
  <p:clrMapOvr>
    <a:masterClrMapping/>
  </p:clrMapOvr>
</p:sld>
</file>

<file path=ppt/theme/theme1.xml><?xml version="1.0" encoding="utf-8"?>
<a:theme xmlns:a="http://schemas.openxmlformats.org/drawingml/2006/main" name="salesfor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salesforce</Template>
  <TotalTime>1637</TotalTime>
  <Words>1063</Words>
  <Application>Microsoft Macintosh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salesforc</vt:lpstr>
      <vt:lpstr>Bank Campaign and Propensity to Buy</vt:lpstr>
      <vt:lpstr>Business Case</vt:lpstr>
      <vt:lpstr>Goal</vt:lpstr>
      <vt:lpstr>Workflow</vt:lpstr>
      <vt:lpstr>Outlier Removal For Continuous Variable  (Example : ‘Campaign’)</vt:lpstr>
      <vt:lpstr>Outlier Removal For Categorical Variable  (Example : ‘JobType’)</vt:lpstr>
      <vt:lpstr>Outlier Removal For Categorical Variable  (Example : ‘poutcome’)</vt:lpstr>
      <vt:lpstr>Correlation among variables</vt:lpstr>
      <vt:lpstr>Machine Learning</vt:lpstr>
      <vt:lpstr>Logistic Regression</vt:lpstr>
      <vt:lpstr>Logistic Regression</vt:lpstr>
      <vt:lpstr>Decision Tree</vt:lpstr>
      <vt:lpstr>Decision Tree</vt:lpstr>
      <vt:lpstr>Random Forest</vt:lpstr>
      <vt:lpstr>Random Forest</vt:lpstr>
      <vt:lpstr>Feature Importance</vt:lpstr>
      <vt:lpstr>Support Vector Machine</vt:lpstr>
      <vt:lpstr>Support Vector Machine</vt:lpstr>
      <vt:lpstr>Summary</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Campaign and Propensity to Buy</dc:title>
  <dc:creator>Chintan Desai</dc:creator>
  <cp:lastModifiedBy>Chintan Desai</cp:lastModifiedBy>
  <cp:revision>37</cp:revision>
  <dcterms:created xsi:type="dcterms:W3CDTF">2018-07-02T05:03:00Z</dcterms:created>
  <dcterms:modified xsi:type="dcterms:W3CDTF">2018-07-06T00:03:52Z</dcterms:modified>
</cp:coreProperties>
</file>