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66" r:id="rId4"/>
    <p:sldId id="276" r:id="rId5"/>
    <p:sldId id="277" r:id="rId6"/>
    <p:sldId id="278" r:id="rId7"/>
    <p:sldId id="279" r:id="rId8"/>
    <p:sldId id="280" r:id="rId9"/>
    <p:sldId id="281" r:id="rId10"/>
    <p:sldId id="282" r:id="rId11"/>
    <p:sldId id="285" r:id="rId12"/>
    <p:sldId id="286" r:id="rId13"/>
    <p:sldId id="287" r:id="rId14"/>
    <p:sldId id="288" r:id="rId15"/>
    <p:sldId id="289" r:id="rId16"/>
    <p:sldId id="290" r:id="rId17"/>
    <p:sldId id="291" r:id="rId18"/>
    <p:sldId id="292" r:id="rId19"/>
    <p:sldId id="293" r:id="rId20"/>
    <p:sldId id="257"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93225"/>
  </p:normalViewPr>
  <p:slideViewPr>
    <p:cSldViewPr snapToGrid="0" snapToObjects="1">
      <p:cViewPr varScale="1">
        <p:scale>
          <a:sx n="120" d="100"/>
          <a:sy n="120" d="100"/>
        </p:scale>
        <p:origin x="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AB71-0CCB-8B40-82FE-44534A0FC2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2CA377-9F9E-AF45-9A42-F9A190BEB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596636-850D-D245-BEC3-6CACAD532F0D}"/>
              </a:ext>
            </a:extLst>
          </p:cNvPr>
          <p:cNvSpPr>
            <a:spLocks noGrp="1"/>
          </p:cNvSpPr>
          <p:nvPr>
            <p:ph type="dt" sz="half" idx="10"/>
          </p:nvPr>
        </p:nvSpPr>
        <p:spPr/>
        <p:txBody>
          <a:bodyPr/>
          <a:lstStyle/>
          <a:p>
            <a:fld id="{9BDF48EF-BC48-E54E-8ADE-2356F3A3C1A1}" type="datetimeFigureOut">
              <a:rPr lang="en-US" smtClean="0"/>
              <a:t>8/10/18</a:t>
            </a:fld>
            <a:endParaRPr lang="en-US"/>
          </a:p>
        </p:txBody>
      </p:sp>
      <p:sp>
        <p:nvSpPr>
          <p:cNvPr id="5" name="Footer Placeholder 4">
            <a:extLst>
              <a:ext uri="{FF2B5EF4-FFF2-40B4-BE49-F238E27FC236}">
                <a16:creationId xmlns:a16="http://schemas.microsoft.com/office/drawing/2014/main" id="{7B3A8578-481B-284C-97AE-03C7EA2B1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F250B-34ED-674B-A937-2B1C474CAB56}"/>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135178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0F0E-962C-5943-AEA9-36775FBA33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2BF32E-1591-8440-BA9E-2662A9BF4C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653F8-89F1-B04B-B050-8A52A4ACE751}"/>
              </a:ext>
            </a:extLst>
          </p:cNvPr>
          <p:cNvSpPr>
            <a:spLocks noGrp="1"/>
          </p:cNvSpPr>
          <p:nvPr>
            <p:ph type="dt" sz="half" idx="10"/>
          </p:nvPr>
        </p:nvSpPr>
        <p:spPr/>
        <p:txBody>
          <a:bodyPr/>
          <a:lstStyle/>
          <a:p>
            <a:fld id="{9BDF48EF-BC48-E54E-8ADE-2356F3A3C1A1}" type="datetimeFigureOut">
              <a:rPr lang="en-US" smtClean="0"/>
              <a:t>8/10/18</a:t>
            </a:fld>
            <a:endParaRPr lang="en-US"/>
          </a:p>
        </p:txBody>
      </p:sp>
      <p:sp>
        <p:nvSpPr>
          <p:cNvPr id="5" name="Footer Placeholder 4">
            <a:extLst>
              <a:ext uri="{FF2B5EF4-FFF2-40B4-BE49-F238E27FC236}">
                <a16:creationId xmlns:a16="http://schemas.microsoft.com/office/drawing/2014/main" id="{01AA5AD9-177E-3441-A6DD-477F76E4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4089C-E3E7-3946-B6FB-3F9B87072356}"/>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54046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854AA2-9A8B-814E-BC18-3545BB1CE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C62077-BB8A-5E4B-8254-C91DE8D53C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17080-393C-E34D-B42F-EE757CA87394}"/>
              </a:ext>
            </a:extLst>
          </p:cNvPr>
          <p:cNvSpPr>
            <a:spLocks noGrp="1"/>
          </p:cNvSpPr>
          <p:nvPr>
            <p:ph type="dt" sz="half" idx="10"/>
          </p:nvPr>
        </p:nvSpPr>
        <p:spPr/>
        <p:txBody>
          <a:bodyPr/>
          <a:lstStyle/>
          <a:p>
            <a:fld id="{9BDF48EF-BC48-E54E-8ADE-2356F3A3C1A1}" type="datetimeFigureOut">
              <a:rPr lang="en-US" smtClean="0"/>
              <a:t>8/10/18</a:t>
            </a:fld>
            <a:endParaRPr lang="en-US"/>
          </a:p>
        </p:txBody>
      </p:sp>
      <p:sp>
        <p:nvSpPr>
          <p:cNvPr id="5" name="Footer Placeholder 4">
            <a:extLst>
              <a:ext uri="{FF2B5EF4-FFF2-40B4-BE49-F238E27FC236}">
                <a16:creationId xmlns:a16="http://schemas.microsoft.com/office/drawing/2014/main" id="{F3CFBF5C-A001-C34B-81F5-0B2C2EC8E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3033C-E46B-744E-8F34-F03BAFAB72D0}"/>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90253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9918-C1D4-F944-A83F-A1D1BEA94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78084-832A-C148-A6A1-D695725B1C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E8286-E239-514B-A280-41AAD60F7273}"/>
              </a:ext>
            </a:extLst>
          </p:cNvPr>
          <p:cNvSpPr>
            <a:spLocks noGrp="1"/>
          </p:cNvSpPr>
          <p:nvPr>
            <p:ph type="dt" sz="half" idx="10"/>
          </p:nvPr>
        </p:nvSpPr>
        <p:spPr/>
        <p:txBody>
          <a:bodyPr/>
          <a:lstStyle/>
          <a:p>
            <a:fld id="{9BDF48EF-BC48-E54E-8ADE-2356F3A3C1A1}" type="datetimeFigureOut">
              <a:rPr lang="en-US" smtClean="0"/>
              <a:t>8/10/18</a:t>
            </a:fld>
            <a:endParaRPr lang="en-US"/>
          </a:p>
        </p:txBody>
      </p:sp>
      <p:sp>
        <p:nvSpPr>
          <p:cNvPr id="5" name="Footer Placeholder 4">
            <a:extLst>
              <a:ext uri="{FF2B5EF4-FFF2-40B4-BE49-F238E27FC236}">
                <a16:creationId xmlns:a16="http://schemas.microsoft.com/office/drawing/2014/main" id="{4AFAC8EE-16D1-A343-9D77-9FE9A331D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EA66A-4101-6C4A-BCA3-A647E88E7914}"/>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3506808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D6A4-D212-6E46-8745-A0B5657C1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764B48-ECDA-3249-A9DB-8CE6AE006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032C93-07EC-EC42-8FC3-7154767EA97C}"/>
              </a:ext>
            </a:extLst>
          </p:cNvPr>
          <p:cNvSpPr>
            <a:spLocks noGrp="1"/>
          </p:cNvSpPr>
          <p:nvPr>
            <p:ph type="dt" sz="half" idx="10"/>
          </p:nvPr>
        </p:nvSpPr>
        <p:spPr/>
        <p:txBody>
          <a:bodyPr/>
          <a:lstStyle/>
          <a:p>
            <a:fld id="{9BDF48EF-BC48-E54E-8ADE-2356F3A3C1A1}" type="datetimeFigureOut">
              <a:rPr lang="en-US" smtClean="0"/>
              <a:t>8/10/18</a:t>
            </a:fld>
            <a:endParaRPr lang="en-US"/>
          </a:p>
        </p:txBody>
      </p:sp>
      <p:sp>
        <p:nvSpPr>
          <p:cNvPr id="5" name="Footer Placeholder 4">
            <a:extLst>
              <a:ext uri="{FF2B5EF4-FFF2-40B4-BE49-F238E27FC236}">
                <a16:creationId xmlns:a16="http://schemas.microsoft.com/office/drawing/2014/main" id="{48118A36-A02B-9A41-B20B-93858D148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B27AC-296C-EF42-9975-B346B8960658}"/>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8123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8D86-8F8C-0946-90A5-3A74D2A7EF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0C77F9-7A8F-5941-97BB-8FF7FB623F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8887A9-40E1-6D4F-9341-7C77BEB58B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70CB43-6BAE-C944-B82F-A28ED910960D}"/>
              </a:ext>
            </a:extLst>
          </p:cNvPr>
          <p:cNvSpPr>
            <a:spLocks noGrp="1"/>
          </p:cNvSpPr>
          <p:nvPr>
            <p:ph type="dt" sz="half" idx="10"/>
          </p:nvPr>
        </p:nvSpPr>
        <p:spPr/>
        <p:txBody>
          <a:bodyPr/>
          <a:lstStyle/>
          <a:p>
            <a:fld id="{9BDF48EF-BC48-E54E-8ADE-2356F3A3C1A1}" type="datetimeFigureOut">
              <a:rPr lang="en-US" smtClean="0"/>
              <a:t>8/10/18</a:t>
            </a:fld>
            <a:endParaRPr lang="en-US"/>
          </a:p>
        </p:txBody>
      </p:sp>
      <p:sp>
        <p:nvSpPr>
          <p:cNvPr id="6" name="Footer Placeholder 5">
            <a:extLst>
              <a:ext uri="{FF2B5EF4-FFF2-40B4-BE49-F238E27FC236}">
                <a16:creationId xmlns:a16="http://schemas.microsoft.com/office/drawing/2014/main" id="{1886BD90-A9AF-114B-AB0B-40162E9E0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11202A-0837-9849-BFAD-A27EA3860047}"/>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84468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A868-A54B-394E-BB21-F5C8945D72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7F95D-9FFA-554D-8454-4669CAE46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141FDD-9B71-1442-B142-6D3D1CD085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5B7CCA-47E6-2C41-8785-F953AEEA5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6EFE1D-F094-4148-A790-04C1917AB4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79A34F-6B6F-BB4B-9E28-D850D455B1E4}"/>
              </a:ext>
            </a:extLst>
          </p:cNvPr>
          <p:cNvSpPr>
            <a:spLocks noGrp="1"/>
          </p:cNvSpPr>
          <p:nvPr>
            <p:ph type="dt" sz="half" idx="10"/>
          </p:nvPr>
        </p:nvSpPr>
        <p:spPr/>
        <p:txBody>
          <a:bodyPr/>
          <a:lstStyle/>
          <a:p>
            <a:fld id="{9BDF48EF-BC48-E54E-8ADE-2356F3A3C1A1}" type="datetimeFigureOut">
              <a:rPr lang="en-US" smtClean="0"/>
              <a:t>8/10/18</a:t>
            </a:fld>
            <a:endParaRPr lang="en-US"/>
          </a:p>
        </p:txBody>
      </p:sp>
      <p:sp>
        <p:nvSpPr>
          <p:cNvPr id="8" name="Footer Placeholder 7">
            <a:extLst>
              <a:ext uri="{FF2B5EF4-FFF2-40B4-BE49-F238E27FC236}">
                <a16:creationId xmlns:a16="http://schemas.microsoft.com/office/drawing/2014/main" id="{33A55A23-23F5-274A-A059-C591F9DCDB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6CFB3C-7A08-D545-8552-2A5E7BB7AFA5}"/>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362781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29DB-AD6E-B345-8580-26081EFF8F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F6425A-6703-5C40-8834-4FA3740E8734}"/>
              </a:ext>
            </a:extLst>
          </p:cNvPr>
          <p:cNvSpPr>
            <a:spLocks noGrp="1"/>
          </p:cNvSpPr>
          <p:nvPr>
            <p:ph type="dt" sz="half" idx="10"/>
          </p:nvPr>
        </p:nvSpPr>
        <p:spPr/>
        <p:txBody>
          <a:bodyPr/>
          <a:lstStyle/>
          <a:p>
            <a:fld id="{9BDF48EF-BC48-E54E-8ADE-2356F3A3C1A1}" type="datetimeFigureOut">
              <a:rPr lang="en-US" smtClean="0"/>
              <a:t>8/10/18</a:t>
            </a:fld>
            <a:endParaRPr lang="en-US"/>
          </a:p>
        </p:txBody>
      </p:sp>
      <p:sp>
        <p:nvSpPr>
          <p:cNvPr id="4" name="Footer Placeholder 3">
            <a:extLst>
              <a:ext uri="{FF2B5EF4-FFF2-40B4-BE49-F238E27FC236}">
                <a16:creationId xmlns:a16="http://schemas.microsoft.com/office/drawing/2014/main" id="{6DB5D029-C819-3D47-851D-EB5D5AE8F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397628-8905-D34D-B60D-17B2D00A9B1A}"/>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24355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CFFA14-ECD2-ED49-A5AB-41B0751DD21F}"/>
              </a:ext>
            </a:extLst>
          </p:cNvPr>
          <p:cNvSpPr>
            <a:spLocks noGrp="1"/>
          </p:cNvSpPr>
          <p:nvPr>
            <p:ph type="dt" sz="half" idx="10"/>
          </p:nvPr>
        </p:nvSpPr>
        <p:spPr/>
        <p:txBody>
          <a:bodyPr/>
          <a:lstStyle/>
          <a:p>
            <a:fld id="{9BDF48EF-BC48-E54E-8ADE-2356F3A3C1A1}" type="datetimeFigureOut">
              <a:rPr lang="en-US" smtClean="0"/>
              <a:t>8/10/18</a:t>
            </a:fld>
            <a:endParaRPr lang="en-US"/>
          </a:p>
        </p:txBody>
      </p:sp>
      <p:sp>
        <p:nvSpPr>
          <p:cNvPr id="3" name="Footer Placeholder 2">
            <a:extLst>
              <a:ext uri="{FF2B5EF4-FFF2-40B4-BE49-F238E27FC236}">
                <a16:creationId xmlns:a16="http://schemas.microsoft.com/office/drawing/2014/main" id="{42AC90D7-17F3-2E4B-A09F-4B4F171553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09DA5-35AD-F243-BBFD-DA50FE1F12AC}"/>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74426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F635-C9D9-7E42-9B56-08E95F6219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A656D-96FD-6F45-AF31-EB2D7F5A1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E17E2-50D7-F64B-9CE4-20028EAD1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88E636-33D1-1E44-8AC7-B5E5EDF0F9C8}"/>
              </a:ext>
            </a:extLst>
          </p:cNvPr>
          <p:cNvSpPr>
            <a:spLocks noGrp="1"/>
          </p:cNvSpPr>
          <p:nvPr>
            <p:ph type="dt" sz="half" idx="10"/>
          </p:nvPr>
        </p:nvSpPr>
        <p:spPr/>
        <p:txBody>
          <a:bodyPr/>
          <a:lstStyle/>
          <a:p>
            <a:fld id="{9BDF48EF-BC48-E54E-8ADE-2356F3A3C1A1}" type="datetimeFigureOut">
              <a:rPr lang="en-US" smtClean="0"/>
              <a:t>8/10/18</a:t>
            </a:fld>
            <a:endParaRPr lang="en-US"/>
          </a:p>
        </p:txBody>
      </p:sp>
      <p:sp>
        <p:nvSpPr>
          <p:cNvPr id="6" name="Footer Placeholder 5">
            <a:extLst>
              <a:ext uri="{FF2B5EF4-FFF2-40B4-BE49-F238E27FC236}">
                <a16:creationId xmlns:a16="http://schemas.microsoft.com/office/drawing/2014/main" id="{DFD2A2C9-8AB5-0947-B050-917BF2C86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09858-14C3-A34F-96D3-C54E924910EA}"/>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119514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8CBB-261D-674B-984C-ED5F677B6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569112-3128-3541-ABE9-03D892149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EFAF06B-221C-8048-ADA4-F53F8F0A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15B052-C315-A345-A2DA-922A1CB81869}"/>
              </a:ext>
            </a:extLst>
          </p:cNvPr>
          <p:cNvSpPr>
            <a:spLocks noGrp="1"/>
          </p:cNvSpPr>
          <p:nvPr>
            <p:ph type="dt" sz="half" idx="10"/>
          </p:nvPr>
        </p:nvSpPr>
        <p:spPr/>
        <p:txBody>
          <a:bodyPr/>
          <a:lstStyle/>
          <a:p>
            <a:fld id="{9BDF48EF-BC48-E54E-8ADE-2356F3A3C1A1}" type="datetimeFigureOut">
              <a:rPr lang="en-US" smtClean="0"/>
              <a:t>8/10/18</a:t>
            </a:fld>
            <a:endParaRPr lang="en-US"/>
          </a:p>
        </p:txBody>
      </p:sp>
      <p:sp>
        <p:nvSpPr>
          <p:cNvPr id="6" name="Footer Placeholder 5">
            <a:extLst>
              <a:ext uri="{FF2B5EF4-FFF2-40B4-BE49-F238E27FC236}">
                <a16:creationId xmlns:a16="http://schemas.microsoft.com/office/drawing/2014/main" id="{46A64B94-F798-9341-82B7-C49556A72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67B63-B11F-C440-9CE8-FB51C4798E17}"/>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16505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5095-1665-D542-BB1F-BA3344A55E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4D9447-D7A2-5748-BF33-3EE3BC408C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6FE30-346F-8240-94CE-06C9B48AC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F48EF-BC48-E54E-8ADE-2356F3A3C1A1}" type="datetimeFigureOut">
              <a:rPr lang="en-US" smtClean="0"/>
              <a:t>8/10/18</a:t>
            </a:fld>
            <a:endParaRPr lang="en-US"/>
          </a:p>
        </p:txBody>
      </p:sp>
      <p:sp>
        <p:nvSpPr>
          <p:cNvPr id="5" name="Footer Placeholder 4">
            <a:extLst>
              <a:ext uri="{FF2B5EF4-FFF2-40B4-BE49-F238E27FC236}">
                <a16:creationId xmlns:a16="http://schemas.microsoft.com/office/drawing/2014/main" id="{1622FA48-0262-0747-8BA6-99BCCE535E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977E83-D258-F04C-A4B2-9C7918A6F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72F60-501C-7042-9EA7-13275861F350}" type="slidenum">
              <a:rPr lang="en-US" smtClean="0"/>
              <a:t>‹#›</a:t>
            </a:fld>
            <a:endParaRPr lang="en-US"/>
          </a:p>
        </p:txBody>
      </p:sp>
    </p:spTree>
    <p:extLst>
      <p:ext uri="{BB962C8B-B14F-4D97-AF65-F5344CB8AC3E}">
        <p14:creationId xmlns:p14="http://schemas.microsoft.com/office/powerpoint/2010/main" val="949534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google.com/document/d/1AfGKhnkNAr-rcugI7XETH1Q3D9JM3dSVXS4ceiTKujo/edit?usp=shar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E472-7DE0-4D4B-AEB9-8DBD658B4101}"/>
              </a:ext>
            </a:extLst>
          </p:cNvPr>
          <p:cNvSpPr>
            <a:spLocks noGrp="1"/>
          </p:cNvSpPr>
          <p:nvPr>
            <p:ph type="ctrTitle"/>
          </p:nvPr>
        </p:nvSpPr>
        <p:spPr/>
        <p:txBody>
          <a:bodyPr/>
          <a:lstStyle/>
          <a:p>
            <a:r>
              <a:rPr lang="en-US" dirty="0"/>
              <a:t>Recommender System</a:t>
            </a:r>
          </a:p>
        </p:txBody>
      </p:sp>
      <p:sp>
        <p:nvSpPr>
          <p:cNvPr id="3" name="Subtitle 2">
            <a:extLst>
              <a:ext uri="{FF2B5EF4-FFF2-40B4-BE49-F238E27FC236}">
                <a16:creationId xmlns:a16="http://schemas.microsoft.com/office/drawing/2014/main" id="{5BADCDD5-DA54-4645-BA5B-17E54ABFCC06}"/>
              </a:ext>
            </a:extLst>
          </p:cNvPr>
          <p:cNvSpPr>
            <a:spLocks noGrp="1"/>
          </p:cNvSpPr>
          <p:nvPr>
            <p:ph type="subTitle" idx="1"/>
          </p:nvPr>
        </p:nvSpPr>
        <p:spPr/>
        <p:txBody>
          <a:bodyPr/>
          <a:lstStyle/>
          <a:p>
            <a:r>
              <a:rPr lang="en-US" dirty="0" err="1"/>
              <a:t>Predictor.Ai</a:t>
            </a:r>
            <a:r>
              <a:rPr lang="en-US" dirty="0"/>
              <a:t> - Chintan Desai</a:t>
            </a:r>
          </a:p>
        </p:txBody>
      </p:sp>
    </p:spTree>
    <p:extLst>
      <p:ext uri="{BB962C8B-B14F-4D97-AF65-F5344CB8AC3E}">
        <p14:creationId xmlns:p14="http://schemas.microsoft.com/office/powerpoint/2010/main" val="304833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a:xfrm>
            <a:off x="157715" y="95693"/>
            <a:ext cx="11410507" cy="1594884"/>
          </a:xfrm>
        </p:spPr>
        <p:txBody>
          <a:bodyPr>
            <a:normAutofit/>
          </a:bodyPr>
          <a:lstStyle/>
          <a:p>
            <a:r>
              <a:rPr lang="en-US" sz="2800" dirty="0">
                <a:latin typeface="+mn-lt"/>
              </a:rPr>
              <a:t>Collaborative Filtering based recommender system</a:t>
            </a:r>
          </a:p>
        </p:txBody>
      </p:sp>
      <p:sp>
        <p:nvSpPr>
          <p:cNvPr id="5" name="Rectangle 4">
            <a:extLst>
              <a:ext uri="{FF2B5EF4-FFF2-40B4-BE49-F238E27FC236}">
                <a16:creationId xmlns:a16="http://schemas.microsoft.com/office/drawing/2014/main" id="{F3CEB38B-BFB6-524A-AF26-A32AC56AC3FD}"/>
              </a:ext>
            </a:extLst>
          </p:cNvPr>
          <p:cNvSpPr/>
          <p:nvPr/>
        </p:nvSpPr>
        <p:spPr>
          <a:xfrm>
            <a:off x="274673" y="2094614"/>
            <a:ext cx="11837581" cy="2031325"/>
          </a:xfrm>
          <a:prstGeom prst="rect">
            <a:avLst/>
          </a:prstGeom>
        </p:spPr>
        <p:txBody>
          <a:bodyPr wrap="square">
            <a:spAutoFit/>
          </a:bodyPr>
          <a:lstStyle/>
          <a:p>
            <a:r>
              <a:rPr lang="en-US" dirty="0"/>
              <a:t>Collaborative Filtering techniques fall into “Memory Based” recommender systems.</a:t>
            </a:r>
          </a:p>
          <a:p>
            <a:br>
              <a:rPr lang="en-US" dirty="0"/>
            </a:br>
            <a:r>
              <a:rPr lang="en-US" dirty="0"/>
              <a:t>Two Type of Collaborative Filtering</a:t>
            </a:r>
            <a:r>
              <a:rPr lang="en-US" b="1" dirty="0"/>
              <a:t>:</a:t>
            </a:r>
            <a:endParaRPr lang="en-US" dirty="0"/>
          </a:p>
          <a:p>
            <a:pPr marL="285750" indent="-285750" fontAlgn="base">
              <a:buFont typeface="Arial" panose="020B0604020202020204" pitchFamily="34" charset="0"/>
              <a:buChar char="•"/>
            </a:pPr>
            <a:r>
              <a:rPr lang="en-US" b="1" dirty="0"/>
              <a:t>Item-Item Collaborative Filtering.</a:t>
            </a:r>
          </a:p>
          <a:p>
            <a:pPr marL="285750" indent="-285750" fontAlgn="base">
              <a:buFont typeface="Arial" panose="020B0604020202020204" pitchFamily="34" charset="0"/>
              <a:buChar char="•"/>
            </a:pPr>
            <a:r>
              <a:rPr lang="en-US" b="1" dirty="0"/>
              <a:t>User-User Collaborative Filtering.</a:t>
            </a:r>
          </a:p>
          <a:p>
            <a:br>
              <a:rPr lang="en-US" dirty="0"/>
            </a:br>
            <a:endParaRPr lang="en-US" dirty="0"/>
          </a:p>
        </p:txBody>
      </p:sp>
      <p:sp>
        <p:nvSpPr>
          <p:cNvPr id="4" name="Rectangle 3">
            <a:extLst>
              <a:ext uri="{FF2B5EF4-FFF2-40B4-BE49-F238E27FC236}">
                <a16:creationId xmlns:a16="http://schemas.microsoft.com/office/drawing/2014/main" id="{27CBB93A-D97C-5D4E-B602-21B2774C1BE9}"/>
              </a:ext>
            </a:extLst>
          </p:cNvPr>
          <p:cNvSpPr/>
          <p:nvPr/>
        </p:nvSpPr>
        <p:spPr>
          <a:xfrm>
            <a:off x="274673" y="3657600"/>
            <a:ext cx="11837581" cy="2862322"/>
          </a:xfrm>
          <a:prstGeom prst="rect">
            <a:avLst/>
          </a:prstGeom>
        </p:spPr>
        <p:txBody>
          <a:bodyPr wrap="square">
            <a:spAutoFit/>
          </a:bodyPr>
          <a:lstStyle/>
          <a:p>
            <a:pPr marL="285750" indent="-285750">
              <a:buFont typeface="Arial" panose="020B0604020202020204" pitchFamily="34" charset="0"/>
              <a:buChar char="•"/>
            </a:pPr>
            <a:r>
              <a:rPr lang="en-US" b="1" dirty="0"/>
              <a:t>User-User filtering </a:t>
            </a:r>
            <a:r>
              <a:rPr lang="en-US" dirty="0"/>
              <a:t>takes a particular user, find users that are similar to that user based on similarity of ratings, and recommend items that those similar users liked.</a:t>
            </a:r>
          </a:p>
          <a:p>
            <a:endParaRPr lang="en-US" dirty="0"/>
          </a:p>
          <a:p>
            <a:pPr marL="285750" indent="-285750">
              <a:buFont typeface="Arial" panose="020B0604020202020204" pitchFamily="34" charset="0"/>
              <a:buChar char="•"/>
            </a:pPr>
            <a:r>
              <a:rPr lang="en-US" b="1" dirty="0"/>
              <a:t>Item-item filtering </a:t>
            </a:r>
            <a:r>
              <a:rPr lang="en-US" dirty="0"/>
              <a:t>will take an item, find users who liked that item, and find other items that those users or similar users also liked. It takes items and outputs other items as recommendations.</a:t>
            </a:r>
          </a:p>
          <a:p>
            <a:endParaRPr lang="en-US" dirty="0"/>
          </a:p>
          <a:p>
            <a:r>
              <a:rPr lang="en-US" dirty="0"/>
              <a:t>	Item-Item Collaborative </a:t>
            </a:r>
            <a:r>
              <a:rPr lang="en-US" dirty="0" err="1"/>
              <a:t>Filtering:“Users</a:t>
            </a:r>
            <a:r>
              <a:rPr lang="en-US" dirty="0"/>
              <a:t> who liked this item also liked …”</a:t>
            </a:r>
          </a:p>
          <a:p>
            <a:r>
              <a:rPr lang="en-US" dirty="0"/>
              <a:t>	User-User Collaborative </a:t>
            </a:r>
            <a:r>
              <a:rPr lang="en-US" dirty="0" err="1"/>
              <a:t>Filtering:“Users</a:t>
            </a:r>
            <a:r>
              <a:rPr lang="en-US" dirty="0"/>
              <a:t> who are similar to you also liked …”</a:t>
            </a:r>
          </a:p>
          <a:p>
            <a:br>
              <a:rPr lang="en-US" dirty="0"/>
            </a:br>
            <a:endParaRPr lang="en-US" dirty="0"/>
          </a:p>
        </p:txBody>
      </p:sp>
    </p:spTree>
    <p:extLst>
      <p:ext uri="{BB962C8B-B14F-4D97-AF65-F5344CB8AC3E}">
        <p14:creationId xmlns:p14="http://schemas.microsoft.com/office/powerpoint/2010/main" val="57668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a:xfrm>
            <a:off x="274673" y="159488"/>
            <a:ext cx="11410507" cy="1828800"/>
          </a:xfrm>
        </p:spPr>
        <p:txBody>
          <a:bodyPr>
            <a:normAutofit/>
          </a:bodyPr>
          <a:lstStyle/>
          <a:p>
            <a:r>
              <a:rPr lang="en-US" sz="2800" dirty="0">
                <a:latin typeface="+mn-lt"/>
              </a:rPr>
              <a:t>Item-Item and User-Item CF</a:t>
            </a:r>
          </a:p>
        </p:txBody>
      </p:sp>
      <p:sp>
        <p:nvSpPr>
          <p:cNvPr id="3" name="TextBox 2">
            <a:extLst>
              <a:ext uri="{FF2B5EF4-FFF2-40B4-BE49-F238E27FC236}">
                <a16:creationId xmlns:a16="http://schemas.microsoft.com/office/drawing/2014/main" id="{4C13E38C-6D3A-9C40-BF6F-C55CE820AF9B}"/>
              </a:ext>
            </a:extLst>
          </p:cNvPr>
          <p:cNvSpPr txBox="1"/>
          <p:nvPr/>
        </p:nvSpPr>
        <p:spPr>
          <a:xfrm>
            <a:off x="563525" y="1754372"/>
            <a:ext cx="11270512" cy="1754326"/>
          </a:xfrm>
          <a:prstGeom prst="rect">
            <a:avLst/>
          </a:prstGeom>
          <a:noFill/>
        </p:spPr>
        <p:txBody>
          <a:bodyPr wrap="square" rtlCol="0">
            <a:spAutoFit/>
          </a:bodyPr>
          <a:lstStyle/>
          <a:p>
            <a:r>
              <a:rPr lang="en-US" dirty="0"/>
              <a:t>-In theory, User-User and Item-Item are dual approaches but in Practice Item-Item outperforms User-User in many use cases.</a:t>
            </a:r>
          </a:p>
          <a:p>
            <a:endParaRPr lang="en-US" dirty="0"/>
          </a:p>
          <a:p>
            <a:r>
              <a:rPr lang="en-US" dirty="0"/>
              <a:t>-Items are ‘Simpler’ than users:</a:t>
            </a:r>
          </a:p>
          <a:p>
            <a:r>
              <a:rPr lang="en-US" dirty="0"/>
              <a:t>  - Items belong to a small set of ‘genres’, users have varied tastes.</a:t>
            </a:r>
          </a:p>
          <a:p>
            <a:r>
              <a:rPr lang="en-US" dirty="0"/>
              <a:t>   -Item Similarity is more meaningful than User Similarity.  </a:t>
            </a:r>
          </a:p>
        </p:txBody>
      </p:sp>
    </p:spTree>
    <p:extLst>
      <p:ext uri="{BB962C8B-B14F-4D97-AF65-F5344CB8AC3E}">
        <p14:creationId xmlns:p14="http://schemas.microsoft.com/office/powerpoint/2010/main" val="402337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a:xfrm>
            <a:off x="274673" y="159488"/>
            <a:ext cx="11410507" cy="1828800"/>
          </a:xfrm>
        </p:spPr>
        <p:txBody>
          <a:bodyPr>
            <a:normAutofit/>
          </a:bodyPr>
          <a:lstStyle/>
          <a:p>
            <a:r>
              <a:rPr lang="en-US" sz="2800" dirty="0">
                <a:latin typeface="+mn-lt"/>
              </a:rPr>
              <a:t>Cosine Similarity -  Item-Item and User-User CF</a:t>
            </a:r>
          </a:p>
        </p:txBody>
      </p:sp>
      <p:sp>
        <p:nvSpPr>
          <p:cNvPr id="3" name="Rectangle 2">
            <a:extLst>
              <a:ext uri="{FF2B5EF4-FFF2-40B4-BE49-F238E27FC236}">
                <a16:creationId xmlns:a16="http://schemas.microsoft.com/office/drawing/2014/main" id="{5F17F813-80D2-3142-9D59-8DA2B702AE13}"/>
              </a:ext>
            </a:extLst>
          </p:cNvPr>
          <p:cNvSpPr/>
          <p:nvPr/>
        </p:nvSpPr>
        <p:spPr>
          <a:xfrm>
            <a:off x="358848" y="1556002"/>
            <a:ext cx="11443292" cy="1323439"/>
          </a:xfrm>
          <a:prstGeom prst="rect">
            <a:avLst/>
          </a:prstGeom>
        </p:spPr>
        <p:txBody>
          <a:bodyPr wrap="square">
            <a:spAutoFit/>
          </a:bodyPr>
          <a:lstStyle/>
          <a:p>
            <a:pPr>
              <a:spcBef>
                <a:spcPts val="2200"/>
              </a:spcBef>
            </a:pPr>
            <a:r>
              <a:rPr lang="en-US" sz="1600" dirty="0">
                <a:solidFill>
                  <a:srgbClr val="000000"/>
                </a:solidFill>
                <a:latin typeface="Times New Roman" panose="02020603050405020304" pitchFamily="18" charset="0"/>
              </a:rPr>
              <a:t>A common distance metric is cosine similarity. The metric can be thought of geometrically if one treats a given user’s (item’s) row (column) of the ratings matrix as a vector. For user-based collaborative filtering, two users 'similarity is measured as the cosine of the angle between the two users 'vectors. For users u and u′, the cosine similarity is:</a:t>
            </a:r>
            <a:endParaRPr lang="en-US" sz="1600" dirty="0"/>
          </a:p>
          <a:p>
            <a:br>
              <a:rPr lang="en-US" sz="1600" dirty="0"/>
            </a:br>
            <a:endParaRPr lang="en-US" sz="1600" dirty="0"/>
          </a:p>
        </p:txBody>
      </p:sp>
      <p:pic>
        <p:nvPicPr>
          <p:cNvPr id="12290" name="Picture 2" descr="https://lh4.googleusercontent.com/lIrQXsFqZDvkO5M2X_Nz1dYY11-lChokZ3ngMKJA6mp5MT85-p2Rvy8CUSqjYYso2RHI_cDPrllHsWCpvgFoBwffldm2lzSPWucymdcVGgOb0FE24qQw3e2y3KkP2f1CuPbG57OG">
            <a:extLst>
              <a:ext uri="{FF2B5EF4-FFF2-40B4-BE49-F238E27FC236}">
                <a16:creationId xmlns:a16="http://schemas.microsoft.com/office/drawing/2014/main" id="{4DFB8941-C376-654A-AAE5-0DD9B4F34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094" y="2454006"/>
            <a:ext cx="7924800" cy="12142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2C42D11-F3A3-0941-8A77-8B0769B56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480" y="5101972"/>
            <a:ext cx="10807700" cy="1435100"/>
          </a:xfrm>
          <a:prstGeom prst="rect">
            <a:avLst/>
          </a:prstGeom>
        </p:spPr>
      </p:pic>
      <p:sp>
        <p:nvSpPr>
          <p:cNvPr id="8" name="Rectangle 7">
            <a:extLst>
              <a:ext uri="{FF2B5EF4-FFF2-40B4-BE49-F238E27FC236}">
                <a16:creationId xmlns:a16="http://schemas.microsoft.com/office/drawing/2014/main" id="{319852E8-D990-7A47-83F2-371FC0F608E8}"/>
              </a:ext>
            </a:extLst>
          </p:cNvPr>
          <p:cNvSpPr/>
          <p:nvPr/>
        </p:nvSpPr>
        <p:spPr>
          <a:xfrm>
            <a:off x="241888" y="3990706"/>
            <a:ext cx="11443292" cy="1077218"/>
          </a:xfrm>
          <a:prstGeom prst="rect">
            <a:avLst/>
          </a:prstGeom>
        </p:spPr>
        <p:txBody>
          <a:bodyPr wrap="square">
            <a:spAutoFit/>
          </a:bodyPr>
          <a:lstStyle/>
          <a:p>
            <a:pPr>
              <a:spcBef>
                <a:spcPts val="2200"/>
              </a:spcBef>
            </a:pPr>
            <a:r>
              <a:rPr lang="en-US" sz="1600" dirty="0">
                <a:solidFill>
                  <a:srgbClr val="000000"/>
                </a:solidFill>
                <a:latin typeface="Times New Roman" panose="02020603050405020304" pitchFamily="18" charset="0"/>
              </a:rPr>
              <a:t>Often in practice normalized or adjusted the cosine similarity is used and its as shown below, basically subtracting the mean from the value to normalize :</a:t>
            </a:r>
            <a:endParaRPr lang="en-US" sz="1600" dirty="0"/>
          </a:p>
          <a:p>
            <a:br>
              <a:rPr lang="en-US" sz="1600" dirty="0"/>
            </a:br>
            <a:endParaRPr lang="en-US" sz="1600" dirty="0"/>
          </a:p>
        </p:txBody>
      </p:sp>
    </p:spTree>
    <p:extLst>
      <p:ext uri="{BB962C8B-B14F-4D97-AF65-F5344CB8AC3E}">
        <p14:creationId xmlns:p14="http://schemas.microsoft.com/office/powerpoint/2010/main" val="97397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a:xfrm>
            <a:off x="274673" y="159488"/>
            <a:ext cx="11410507" cy="1828800"/>
          </a:xfrm>
        </p:spPr>
        <p:txBody>
          <a:bodyPr>
            <a:normAutofit/>
          </a:bodyPr>
          <a:lstStyle/>
          <a:p>
            <a:r>
              <a:rPr lang="en-US" sz="2800" dirty="0">
                <a:latin typeface="+mn-lt"/>
              </a:rPr>
              <a:t>Pros and Cons of Collaborative Filtering</a:t>
            </a:r>
          </a:p>
        </p:txBody>
      </p:sp>
      <p:graphicFrame>
        <p:nvGraphicFramePr>
          <p:cNvPr id="3" name="Table 2">
            <a:extLst>
              <a:ext uri="{FF2B5EF4-FFF2-40B4-BE49-F238E27FC236}">
                <a16:creationId xmlns:a16="http://schemas.microsoft.com/office/drawing/2014/main" id="{51432D5F-63D7-E64C-8C86-37BA2CD4C37F}"/>
              </a:ext>
            </a:extLst>
          </p:cNvPr>
          <p:cNvGraphicFramePr>
            <a:graphicFrameLocks noGrp="1"/>
          </p:cNvGraphicFramePr>
          <p:nvPr>
            <p:extLst>
              <p:ext uri="{D42A27DB-BD31-4B8C-83A1-F6EECF244321}">
                <p14:modId xmlns:p14="http://schemas.microsoft.com/office/powerpoint/2010/main" val="2591591208"/>
              </p:ext>
            </p:extLst>
          </p:nvPr>
        </p:nvGraphicFramePr>
        <p:xfrm>
          <a:off x="830521" y="1814819"/>
          <a:ext cx="8128000" cy="4582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0859681"/>
                    </a:ext>
                  </a:extLst>
                </a:gridCol>
                <a:gridCol w="4064000">
                  <a:extLst>
                    <a:ext uri="{9D8B030D-6E8A-4147-A177-3AD203B41FA5}">
                      <a16:colId xmlns:a16="http://schemas.microsoft.com/office/drawing/2014/main" val="2612959786"/>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1604017099"/>
                  </a:ext>
                </a:extLst>
              </a:tr>
              <a:tr h="370840">
                <a:tc>
                  <a:txBody>
                    <a:bodyPr/>
                    <a:lstStyle/>
                    <a:p>
                      <a:pPr rtl="0"/>
                      <a:r>
                        <a:rPr lang="en-US" sz="1800" b="0" i="0" u="none" strike="noStrike" kern="1200" dirty="0">
                          <a:solidFill>
                            <a:schemeClr val="dk1"/>
                          </a:solidFill>
                          <a:effectLst/>
                          <a:latin typeface="+mn-lt"/>
                          <a:ea typeface="+mn-ea"/>
                          <a:cs typeface="+mn-cs"/>
                        </a:rPr>
                        <a:t>As no training or optimization is involved, it is an easy to use approach. </a:t>
                      </a:r>
                      <a:br>
                        <a:rPr lang="en-US" dirty="0"/>
                      </a:b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Its performance decreases when we have sparse data which hinders scalability of this approach for most of the real-world problems.</a:t>
                      </a:r>
                      <a:endParaRPr lang="en-US" b="0" dirty="0">
                        <a:effectLst/>
                      </a:endParaRPr>
                    </a:p>
                    <a:p>
                      <a:endParaRPr lang="en-US" dirty="0"/>
                    </a:p>
                  </a:txBody>
                  <a:tcPr/>
                </a:tc>
                <a:extLst>
                  <a:ext uri="{0D108BD9-81ED-4DB2-BD59-A6C34878D82A}">
                    <a16:rowId xmlns:a16="http://schemas.microsoft.com/office/drawing/2014/main" val="3369174448"/>
                  </a:ext>
                </a:extLst>
              </a:tr>
              <a:tr h="370840">
                <a:tc>
                  <a:txBody>
                    <a:bodyPr/>
                    <a:lstStyle/>
                    <a:p>
                      <a:pPr rtl="0"/>
                      <a:r>
                        <a:rPr lang="en-US" dirty="0"/>
                        <a:t>No Feature selection needed , works for any type of item.</a:t>
                      </a:r>
                    </a:p>
                  </a:txBody>
                  <a:tcPr/>
                </a:tc>
                <a:tc>
                  <a:txBody>
                    <a:bodyPr/>
                    <a:lstStyle/>
                    <a:p>
                      <a:r>
                        <a:rPr lang="en-US" dirty="0"/>
                        <a:t>Cold-Start problem, for new Item or User there is no history also need enough Users/Items in the system to find a match. </a:t>
                      </a:r>
                    </a:p>
                  </a:txBody>
                  <a:tcPr/>
                </a:tc>
                <a:extLst>
                  <a:ext uri="{0D108BD9-81ED-4DB2-BD59-A6C34878D82A}">
                    <a16:rowId xmlns:a16="http://schemas.microsoft.com/office/drawing/2014/main" val="4178013675"/>
                  </a:ext>
                </a:extLst>
              </a:tr>
              <a:tr h="370840">
                <a:tc>
                  <a:txBody>
                    <a:bodyPr/>
                    <a:lstStyle/>
                    <a:p>
                      <a:pPr rtl="0"/>
                      <a:endParaRPr lang="en-US" dirty="0"/>
                    </a:p>
                  </a:txBody>
                  <a:tcPr/>
                </a:tc>
                <a:tc>
                  <a:txBody>
                    <a:bodyPr/>
                    <a:lstStyle/>
                    <a:p>
                      <a:r>
                        <a:rPr lang="en-US" dirty="0"/>
                        <a:t>Tend to recommend popular items.</a:t>
                      </a:r>
                    </a:p>
                  </a:txBody>
                  <a:tcPr/>
                </a:tc>
                <a:extLst>
                  <a:ext uri="{0D108BD9-81ED-4DB2-BD59-A6C34878D82A}">
                    <a16:rowId xmlns:a16="http://schemas.microsoft.com/office/drawing/2014/main" val="954719499"/>
                  </a:ext>
                </a:extLst>
              </a:tr>
              <a:tr h="370840">
                <a:tc>
                  <a:txBody>
                    <a:bodyPr/>
                    <a:lstStyle/>
                    <a:p>
                      <a:pPr rtl="0"/>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Rating matrix is sparse ,hard to find users that have rated the same items.</a:t>
                      </a:r>
                    </a:p>
                    <a:p>
                      <a:endParaRPr lang="en-US" dirty="0"/>
                    </a:p>
                  </a:txBody>
                  <a:tcPr/>
                </a:tc>
                <a:extLst>
                  <a:ext uri="{0D108BD9-81ED-4DB2-BD59-A6C34878D82A}">
                    <a16:rowId xmlns:a16="http://schemas.microsoft.com/office/drawing/2014/main" val="4074908083"/>
                  </a:ext>
                </a:extLst>
              </a:tr>
            </a:tbl>
          </a:graphicData>
        </a:graphic>
      </p:graphicFrame>
    </p:spTree>
    <p:extLst>
      <p:ext uri="{BB962C8B-B14F-4D97-AF65-F5344CB8AC3E}">
        <p14:creationId xmlns:p14="http://schemas.microsoft.com/office/powerpoint/2010/main" val="354865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a:xfrm>
            <a:off x="274673" y="372139"/>
            <a:ext cx="11410507" cy="1446028"/>
          </a:xfrm>
        </p:spPr>
        <p:txBody>
          <a:bodyPr>
            <a:normAutofit/>
          </a:bodyPr>
          <a:lstStyle/>
          <a:p>
            <a:r>
              <a:rPr lang="en-US" sz="2800" dirty="0"/>
              <a:t>Latent Factor Based recommender system.</a:t>
            </a:r>
            <a:br>
              <a:rPr lang="en-US" sz="2800" dirty="0"/>
            </a:br>
            <a:br>
              <a:rPr lang="en-US" sz="2800" dirty="0"/>
            </a:br>
            <a:endParaRPr lang="en-US" sz="2800" dirty="0"/>
          </a:p>
        </p:txBody>
      </p:sp>
      <p:sp>
        <p:nvSpPr>
          <p:cNvPr id="4" name="Rectangle 3">
            <a:extLst>
              <a:ext uri="{FF2B5EF4-FFF2-40B4-BE49-F238E27FC236}">
                <a16:creationId xmlns:a16="http://schemas.microsoft.com/office/drawing/2014/main" id="{1D0F85D4-B803-F348-8BD7-A9B1BBBD43F0}"/>
              </a:ext>
            </a:extLst>
          </p:cNvPr>
          <p:cNvSpPr/>
          <p:nvPr/>
        </p:nvSpPr>
        <p:spPr>
          <a:xfrm>
            <a:off x="274673" y="1605516"/>
            <a:ext cx="11410507" cy="397031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Times New Roman" panose="02020603050405020304" pitchFamily="18" charset="0"/>
              </a:rPr>
              <a:t>Latent Factor based recommender system falls into "Model Based ”recommender systems.</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The key difference of memory-based approach from the model-based techniques is that we are not learning any parameter using gradient descent (or any other optimization algorithm). The closest user or items are calculated only by using Cosine similarity or Pearson correlation coefficients, which are only based on arithmetic operations.</a:t>
            </a:r>
            <a:endParaRPr lang="en-US" dirty="0"/>
          </a:p>
          <a:p>
            <a:pPr marL="285750" indent="-285750">
              <a:buFont typeface="Arial" panose="020B0604020202020204" pitchFamily="34" charset="0"/>
              <a:buChar char="•"/>
            </a:pPr>
            <a:r>
              <a:rPr lang="en-US" dirty="0">
                <a:solidFill>
                  <a:srgbClr val="000000"/>
                </a:solidFill>
                <a:latin typeface="Times New Roman" panose="02020603050405020304" pitchFamily="18" charset="0"/>
              </a:rPr>
              <a:t>Matrix Factorization based methods like SVD or NMF can be used to identify the latent factors in the data within high dimension space.</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Here is a general intuition behind methods such as SVD or NMF.</a:t>
            </a:r>
            <a:endParaRPr lang="en-US" dirty="0"/>
          </a:p>
          <a:p>
            <a:endParaRPr lang="en-US" dirty="0"/>
          </a:p>
          <a:p>
            <a:br>
              <a:rPr lang="en-US" dirty="0"/>
            </a:br>
            <a:br>
              <a:rPr lang="en-US" dirty="0"/>
            </a:br>
            <a:endParaRPr lang="en-US" dirty="0"/>
          </a:p>
          <a:p>
            <a:br>
              <a:rPr lang="en-US" dirty="0"/>
            </a:br>
            <a:br>
              <a:rPr lang="en-US" dirty="0"/>
            </a:br>
            <a:endParaRPr lang="en-US" dirty="0"/>
          </a:p>
        </p:txBody>
      </p:sp>
    </p:spTree>
    <p:extLst>
      <p:ext uri="{BB962C8B-B14F-4D97-AF65-F5344CB8AC3E}">
        <p14:creationId xmlns:p14="http://schemas.microsoft.com/office/powerpoint/2010/main" val="331627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80C2-F6BD-7A42-B75D-54A5F1F167BA}"/>
              </a:ext>
            </a:extLst>
          </p:cNvPr>
          <p:cNvSpPr>
            <a:spLocks noGrp="1"/>
          </p:cNvSpPr>
          <p:nvPr>
            <p:ph type="title"/>
          </p:nvPr>
        </p:nvSpPr>
        <p:spPr>
          <a:xfrm>
            <a:off x="625549" y="195004"/>
            <a:ext cx="10515600" cy="1325563"/>
          </a:xfrm>
        </p:spPr>
        <p:txBody>
          <a:bodyPr>
            <a:normAutofit/>
          </a:bodyPr>
          <a:lstStyle/>
          <a:p>
            <a:r>
              <a:rPr lang="en-US" sz="3600" dirty="0"/>
              <a:t>Intuition behind SVD </a:t>
            </a:r>
          </a:p>
        </p:txBody>
      </p:sp>
      <p:pic>
        <p:nvPicPr>
          <p:cNvPr id="2050" name="Picture 2" descr="https://lh3.googleusercontent.com/LrzXuUYAUFSBU6liKAXxkgzNQ14tFaOkxZ4yjJAZEZGK5J_Hod3O7LrL8vFk6km_TZ9uS6jgLpISHbar6IUfNIPPmr23HJzwGOygnkzMAcNvP4_gGKX0KVT4qM147wVw1j0YZcmG">
            <a:extLst>
              <a:ext uri="{FF2B5EF4-FFF2-40B4-BE49-F238E27FC236}">
                <a16:creationId xmlns:a16="http://schemas.microsoft.com/office/drawing/2014/main" id="{1BF5498D-D9ED-0C46-860A-9A447E6576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486" y="1690449"/>
            <a:ext cx="633756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834A020-6F8E-6443-90BC-B5FA2BB7BBE0}"/>
              </a:ext>
            </a:extLst>
          </p:cNvPr>
          <p:cNvSpPr txBox="1"/>
          <p:nvPr/>
        </p:nvSpPr>
        <p:spPr>
          <a:xfrm>
            <a:off x="7038753" y="1910685"/>
            <a:ext cx="436998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Assuming matrix A is user to item rating matrix.</a:t>
            </a:r>
          </a:p>
          <a:p>
            <a:pPr marL="285750" indent="-285750">
              <a:buFont typeface="Arial" panose="020B0604020202020204" pitchFamily="34" charset="0"/>
              <a:buChar char="•"/>
            </a:pPr>
            <a:r>
              <a:rPr lang="en-US" dirty="0"/>
              <a:t>With SVD we can decompose this matrix A into three matrix ‘</a:t>
            </a:r>
            <a:r>
              <a:rPr lang="en-US" dirty="0" err="1"/>
              <a:t>U’,’Sigma</a:t>
            </a:r>
            <a:r>
              <a:rPr lang="en-US" dirty="0"/>
              <a:t>’ and ‘V transpose’ </a:t>
            </a:r>
          </a:p>
        </p:txBody>
      </p:sp>
      <p:sp>
        <p:nvSpPr>
          <p:cNvPr id="5" name="TextBox 4">
            <a:extLst>
              <a:ext uri="{FF2B5EF4-FFF2-40B4-BE49-F238E27FC236}">
                <a16:creationId xmlns:a16="http://schemas.microsoft.com/office/drawing/2014/main" id="{8F8163C4-C501-1745-A0FE-741205C60CF3}"/>
              </a:ext>
            </a:extLst>
          </p:cNvPr>
          <p:cNvSpPr txBox="1"/>
          <p:nvPr/>
        </p:nvSpPr>
        <p:spPr>
          <a:xfrm>
            <a:off x="6096282" y="1343898"/>
            <a:ext cx="382772" cy="523220"/>
          </a:xfrm>
          <a:prstGeom prst="rect">
            <a:avLst/>
          </a:prstGeom>
          <a:noFill/>
        </p:spPr>
        <p:txBody>
          <a:bodyPr wrap="square" rtlCol="0">
            <a:spAutoFit/>
          </a:bodyPr>
          <a:lstStyle/>
          <a:p>
            <a:r>
              <a:rPr lang="en-US" sz="2800" dirty="0">
                <a:solidFill>
                  <a:srgbClr val="FF0000"/>
                </a:solidFill>
              </a:rPr>
              <a:t>*</a:t>
            </a:r>
          </a:p>
        </p:txBody>
      </p:sp>
      <p:sp>
        <p:nvSpPr>
          <p:cNvPr id="8" name="TextBox 7">
            <a:extLst>
              <a:ext uri="{FF2B5EF4-FFF2-40B4-BE49-F238E27FC236}">
                <a16:creationId xmlns:a16="http://schemas.microsoft.com/office/drawing/2014/main" id="{B1D78383-B3E0-B84B-A915-DE54337E7FA7}"/>
              </a:ext>
            </a:extLst>
          </p:cNvPr>
          <p:cNvSpPr txBox="1"/>
          <p:nvPr/>
        </p:nvSpPr>
        <p:spPr>
          <a:xfrm>
            <a:off x="141486" y="6305233"/>
            <a:ext cx="382772" cy="523220"/>
          </a:xfrm>
          <a:prstGeom prst="rect">
            <a:avLst/>
          </a:prstGeom>
          <a:noFill/>
        </p:spPr>
        <p:txBody>
          <a:bodyPr wrap="square" rtlCol="0">
            <a:spAutoFit/>
          </a:bodyPr>
          <a:lstStyle/>
          <a:p>
            <a:r>
              <a:rPr lang="en-US" sz="2800" dirty="0">
                <a:solidFill>
                  <a:srgbClr val="FF0000"/>
                </a:solidFill>
              </a:rPr>
              <a:t>*</a:t>
            </a:r>
          </a:p>
        </p:txBody>
      </p:sp>
      <p:sp>
        <p:nvSpPr>
          <p:cNvPr id="7" name="TextBox 6">
            <a:extLst>
              <a:ext uri="{FF2B5EF4-FFF2-40B4-BE49-F238E27FC236}">
                <a16:creationId xmlns:a16="http://schemas.microsoft.com/office/drawing/2014/main" id="{207A597E-E2F6-F04E-8177-62D484FC89FF}"/>
              </a:ext>
            </a:extLst>
          </p:cNvPr>
          <p:cNvSpPr txBox="1"/>
          <p:nvPr/>
        </p:nvSpPr>
        <p:spPr>
          <a:xfrm>
            <a:off x="332872" y="6305233"/>
            <a:ext cx="11252509" cy="338554"/>
          </a:xfrm>
          <a:prstGeom prst="rect">
            <a:avLst/>
          </a:prstGeom>
          <a:noFill/>
        </p:spPr>
        <p:txBody>
          <a:bodyPr wrap="square" rtlCol="0">
            <a:spAutoFit/>
          </a:bodyPr>
          <a:lstStyle/>
          <a:p>
            <a:r>
              <a:rPr lang="en-US" sz="1600" dirty="0"/>
              <a:t>Slide reference - Mining Massive Data Set – Stanford University -  Jure Leskovec, Anand </a:t>
            </a:r>
            <a:r>
              <a:rPr lang="en-US" sz="1600" b="1" dirty="0"/>
              <a:t>Rajaraman</a:t>
            </a:r>
            <a:r>
              <a:rPr lang="en-US" sz="1600" dirty="0"/>
              <a:t>, Jeff </a:t>
            </a:r>
            <a:r>
              <a:rPr lang="en-US" sz="1600" b="1" dirty="0"/>
              <a:t>Ullman</a:t>
            </a:r>
            <a:endParaRPr lang="en-US" sz="1600" dirty="0"/>
          </a:p>
        </p:txBody>
      </p:sp>
    </p:spTree>
    <p:extLst>
      <p:ext uri="{BB962C8B-B14F-4D97-AF65-F5344CB8AC3E}">
        <p14:creationId xmlns:p14="http://schemas.microsoft.com/office/powerpoint/2010/main" val="3388076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80C2-F6BD-7A42-B75D-54A5F1F167BA}"/>
              </a:ext>
            </a:extLst>
          </p:cNvPr>
          <p:cNvSpPr>
            <a:spLocks noGrp="1"/>
          </p:cNvSpPr>
          <p:nvPr>
            <p:ph type="title"/>
          </p:nvPr>
        </p:nvSpPr>
        <p:spPr>
          <a:xfrm>
            <a:off x="625549" y="195004"/>
            <a:ext cx="10515600" cy="1325563"/>
          </a:xfrm>
        </p:spPr>
        <p:txBody>
          <a:bodyPr>
            <a:normAutofit/>
          </a:bodyPr>
          <a:lstStyle/>
          <a:p>
            <a:r>
              <a:rPr lang="en-US" sz="3600" dirty="0"/>
              <a:t>Intuition behind SVD </a:t>
            </a:r>
          </a:p>
        </p:txBody>
      </p:sp>
      <p:sp>
        <p:nvSpPr>
          <p:cNvPr id="4" name="TextBox 3">
            <a:extLst>
              <a:ext uri="{FF2B5EF4-FFF2-40B4-BE49-F238E27FC236}">
                <a16:creationId xmlns:a16="http://schemas.microsoft.com/office/drawing/2014/main" id="{4834A020-6F8E-6443-90BC-B5FA2BB7BBE0}"/>
              </a:ext>
            </a:extLst>
          </p:cNvPr>
          <p:cNvSpPr txBox="1"/>
          <p:nvPr/>
        </p:nvSpPr>
        <p:spPr>
          <a:xfrm>
            <a:off x="7260266" y="1383266"/>
            <a:ext cx="436998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Note that as shown here we now have three matrices </a:t>
            </a:r>
            <a:r>
              <a:rPr lang="en-US" dirty="0" err="1"/>
              <a:t>U,Sigma</a:t>
            </a:r>
            <a:r>
              <a:rPr lang="en-US" dirty="0"/>
              <a:t> and V-transpose that we can use to get the predicted ratings for any user for the movie that they have not seen.</a:t>
            </a:r>
          </a:p>
        </p:txBody>
      </p:sp>
      <p:pic>
        <p:nvPicPr>
          <p:cNvPr id="3076" name="Picture 4" descr="https://lh5.googleusercontent.com/1O-aWl3y-7-e5Z_72DUwAtNIlIAQMAVcoVfU8K7L8Si6OKIx12ljkkFSeZEOgObcWCjuEBpAUdY6yff3_Ky8Cx6F4AuFHlmKM9jN6avIocedXc7hOUtczB9ute1UOMA3i-AnAwFT">
            <a:extLst>
              <a:ext uri="{FF2B5EF4-FFF2-40B4-BE49-F238E27FC236}">
                <a16:creationId xmlns:a16="http://schemas.microsoft.com/office/drawing/2014/main" id="{D5FF3CE8-B3B3-4543-89E1-8E91D1A27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51" y="1520567"/>
            <a:ext cx="6742814" cy="44539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6EFE301-36CC-1C48-A8D4-26D23E855A41}"/>
              </a:ext>
            </a:extLst>
          </p:cNvPr>
          <p:cNvSpPr txBox="1"/>
          <p:nvPr/>
        </p:nvSpPr>
        <p:spPr>
          <a:xfrm>
            <a:off x="6273209" y="1121656"/>
            <a:ext cx="382772" cy="523220"/>
          </a:xfrm>
          <a:prstGeom prst="rect">
            <a:avLst/>
          </a:prstGeom>
          <a:noFill/>
        </p:spPr>
        <p:txBody>
          <a:bodyPr wrap="square" rtlCol="0">
            <a:spAutoFit/>
          </a:bodyPr>
          <a:lstStyle/>
          <a:p>
            <a:r>
              <a:rPr lang="en-US" sz="2800" dirty="0">
                <a:solidFill>
                  <a:srgbClr val="FF0000"/>
                </a:solidFill>
              </a:rPr>
              <a:t>*</a:t>
            </a:r>
          </a:p>
        </p:txBody>
      </p:sp>
      <p:sp>
        <p:nvSpPr>
          <p:cNvPr id="10" name="TextBox 9">
            <a:extLst>
              <a:ext uri="{FF2B5EF4-FFF2-40B4-BE49-F238E27FC236}">
                <a16:creationId xmlns:a16="http://schemas.microsoft.com/office/drawing/2014/main" id="{FF967E97-CD2C-8A49-BBA0-EECC95F6E9B8}"/>
              </a:ext>
            </a:extLst>
          </p:cNvPr>
          <p:cNvSpPr txBox="1"/>
          <p:nvPr/>
        </p:nvSpPr>
        <p:spPr>
          <a:xfrm>
            <a:off x="332872" y="6305233"/>
            <a:ext cx="11252509" cy="338554"/>
          </a:xfrm>
          <a:prstGeom prst="rect">
            <a:avLst/>
          </a:prstGeom>
          <a:noFill/>
        </p:spPr>
        <p:txBody>
          <a:bodyPr wrap="square" rtlCol="0">
            <a:spAutoFit/>
          </a:bodyPr>
          <a:lstStyle/>
          <a:p>
            <a:r>
              <a:rPr lang="en-US" sz="1600" dirty="0"/>
              <a:t>Slide reference - Mining Massive Data Set – Stanford University -  Jure Leskovec, Anand </a:t>
            </a:r>
            <a:r>
              <a:rPr lang="en-US" sz="1600" b="1" dirty="0"/>
              <a:t>Rajaraman</a:t>
            </a:r>
            <a:r>
              <a:rPr lang="en-US" sz="1600" dirty="0"/>
              <a:t>, Jeff </a:t>
            </a:r>
            <a:r>
              <a:rPr lang="en-US" sz="1600" b="1" dirty="0"/>
              <a:t>Ullman</a:t>
            </a:r>
            <a:endParaRPr lang="en-US" sz="1600" dirty="0"/>
          </a:p>
        </p:txBody>
      </p:sp>
      <p:sp>
        <p:nvSpPr>
          <p:cNvPr id="11" name="TextBox 10">
            <a:extLst>
              <a:ext uri="{FF2B5EF4-FFF2-40B4-BE49-F238E27FC236}">
                <a16:creationId xmlns:a16="http://schemas.microsoft.com/office/drawing/2014/main" id="{F06C7B72-5E7D-6C46-9795-EF0CFF0A44E2}"/>
              </a:ext>
            </a:extLst>
          </p:cNvPr>
          <p:cNvSpPr txBox="1"/>
          <p:nvPr/>
        </p:nvSpPr>
        <p:spPr>
          <a:xfrm>
            <a:off x="19493" y="6212900"/>
            <a:ext cx="382772" cy="523220"/>
          </a:xfrm>
          <a:prstGeom prst="rect">
            <a:avLst/>
          </a:prstGeom>
          <a:noFill/>
        </p:spPr>
        <p:txBody>
          <a:bodyPr wrap="square" rtlCol="0">
            <a:spAutoFit/>
          </a:bodyPr>
          <a:lstStyle/>
          <a:p>
            <a:r>
              <a:rPr lang="en-US" sz="2800" dirty="0">
                <a:solidFill>
                  <a:srgbClr val="FF0000"/>
                </a:solidFill>
              </a:rPr>
              <a:t>*</a:t>
            </a:r>
          </a:p>
        </p:txBody>
      </p:sp>
    </p:spTree>
    <p:extLst>
      <p:ext uri="{BB962C8B-B14F-4D97-AF65-F5344CB8AC3E}">
        <p14:creationId xmlns:p14="http://schemas.microsoft.com/office/powerpoint/2010/main" val="228089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80C2-F6BD-7A42-B75D-54A5F1F167BA}"/>
              </a:ext>
            </a:extLst>
          </p:cNvPr>
          <p:cNvSpPr>
            <a:spLocks noGrp="1"/>
          </p:cNvSpPr>
          <p:nvPr>
            <p:ph type="title"/>
          </p:nvPr>
        </p:nvSpPr>
        <p:spPr>
          <a:xfrm>
            <a:off x="625549" y="195004"/>
            <a:ext cx="10515600" cy="1325563"/>
          </a:xfrm>
        </p:spPr>
        <p:txBody>
          <a:bodyPr>
            <a:normAutofit/>
          </a:bodyPr>
          <a:lstStyle/>
          <a:p>
            <a:r>
              <a:rPr lang="en-US" sz="3600" dirty="0"/>
              <a:t>Intuition behind SVD </a:t>
            </a:r>
          </a:p>
        </p:txBody>
      </p:sp>
      <p:sp>
        <p:nvSpPr>
          <p:cNvPr id="4" name="TextBox 3">
            <a:extLst>
              <a:ext uri="{FF2B5EF4-FFF2-40B4-BE49-F238E27FC236}">
                <a16:creationId xmlns:a16="http://schemas.microsoft.com/office/drawing/2014/main" id="{4834A020-6F8E-6443-90BC-B5FA2BB7BBE0}"/>
              </a:ext>
            </a:extLst>
          </p:cNvPr>
          <p:cNvSpPr txBox="1"/>
          <p:nvPr/>
        </p:nvSpPr>
        <p:spPr>
          <a:xfrm>
            <a:off x="7038753" y="1910685"/>
            <a:ext cx="436998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Assuming matrix A is user to item rating matrix.</a:t>
            </a:r>
          </a:p>
          <a:p>
            <a:pPr marL="285750" indent="-285750">
              <a:buFont typeface="Arial" panose="020B0604020202020204" pitchFamily="34" charset="0"/>
              <a:buChar char="•"/>
            </a:pPr>
            <a:r>
              <a:rPr lang="en-US" dirty="0"/>
              <a:t>With SVD we can decompose this matrix A into three matrix ‘</a:t>
            </a:r>
            <a:r>
              <a:rPr lang="en-US" dirty="0" err="1"/>
              <a:t>U’,’Sigma</a:t>
            </a:r>
            <a:r>
              <a:rPr lang="en-US" dirty="0"/>
              <a:t>’ and ‘V transpose’ </a:t>
            </a:r>
          </a:p>
        </p:txBody>
      </p:sp>
      <p:pic>
        <p:nvPicPr>
          <p:cNvPr id="4098" name="Picture 2" descr="https://lh5.googleusercontent.com/D0x9HVZMyZN_VIKv4xV4oFHETY0ZsX-sebauL9JqCnnQSaQD65O4NlNGTzs1LaHRjVc28NhvYHk98h6oADzrkrzr4Zd_ZCX8AHO4nyHctAdg8qXX0oya_enMCrTOGpkvr1JVIxca">
            <a:extLst>
              <a:ext uri="{FF2B5EF4-FFF2-40B4-BE49-F238E27FC236}">
                <a16:creationId xmlns:a16="http://schemas.microsoft.com/office/drawing/2014/main" id="{EB01D59F-95F9-AF42-9237-72992C6D1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43" y="1715090"/>
            <a:ext cx="6615666" cy="43926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670A64-7AC2-EC43-86E4-5580033FBAD7}"/>
              </a:ext>
            </a:extLst>
          </p:cNvPr>
          <p:cNvSpPr txBox="1"/>
          <p:nvPr/>
        </p:nvSpPr>
        <p:spPr>
          <a:xfrm>
            <a:off x="6230680" y="1339808"/>
            <a:ext cx="382772" cy="523220"/>
          </a:xfrm>
          <a:prstGeom prst="rect">
            <a:avLst/>
          </a:prstGeom>
          <a:noFill/>
        </p:spPr>
        <p:txBody>
          <a:bodyPr wrap="square" rtlCol="0">
            <a:spAutoFit/>
          </a:bodyPr>
          <a:lstStyle/>
          <a:p>
            <a:r>
              <a:rPr lang="en-US" sz="2800" dirty="0">
                <a:solidFill>
                  <a:srgbClr val="FF0000"/>
                </a:solidFill>
              </a:rPr>
              <a:t>*</a:t>
            </a:r>
          </a:p>
        </p:txBody>
      </p:sp>
      <p:sp>
        <p:nvSpPr>
          <p:cNvPr id="7" name="TextBox 6">
            <a:extLst>
              <a:ext uri="{FF2B5EF4-FFF2-40B4-BE49-F238E27FC236}">
                <a16:creationId xmlns:a16="http://schemas.microsoft.com/office/drawing/2014/main" id="{0BC9AA6E-F943-8247-8E97-1990E612EF51}"/>
              </a:ext>
            </a:extLst>
          </p:cNvPr>
          <p:cNvSpPr txBox="1"/>
          <p:nvPr/>
        </p:nvSpPr>
        <p:spPr>
          <a:xfrm>
            <a:off x="939491" y="6382070"/>
            <a:ext cx="11252509" cy="338554"/>
          </a:xfrm>
          <a:prstGeom prst="rect">
            <a:avLst/>
          </a:prstGeom>
          <a:noFill/>
        </p:spPr>
        <p:txBody>
          <a:bodyPr wrap="square" rtlCol="0">
            <a:spAutoFit/>
          </a:bodyPr>
          <a:lstStyle/>
          <a:p>
            <a:r>
              <a:rPr lang="en-US" sz="1600" dirty="0"/>
              <a:t>Slide reference - Mining Massive Data Set – Stanford University -  Jure Leskovec, Anand </a:t>
            </a:r>
            <a:r>
              <a:rPr lang="en-US" sz="1600" b="1" dirty="0"/>
              <a:t>Rajaraman</a:t>
            </a:r>
            <a:r>
              <a:rPr lang="en-US" sz="1600" dirty="0"/>
              <a:t>, Jeff </a:t>
            </a:r>
            <a:r>
              <a:rPr lang="en-US" sz="1600" b="1" dirty="0"/>
              <a:t>Ullman</a:t>
            </a:r>
            <a:endParaRPr lang="en-US" sz="1600" dirty="0"/>
          </a:p>
        </p:txBody>
      </p:sp>
      <p:sp>
        <p:nvSpPr>
          <p:cNvPr id="8" name="TextBox 7">
            <a:extLst>
              <a:ext uri="{FF2B5EF4-FFF2-40B4-BE49-F238E27FC236}">
                <a16:creationId xmlns:a16="http://schemas.microsoft.com/office/drawing/2014/main" id="{EE0CB7AA-AFD7-4540-BC13-28B7E0F8BA14}"/>
              </a:ext>
            </a:extLst>
          </p:cNvPr>
          <p:cNvSpPr txBox="1"/>
          <p:nvPr/>
        </p:nvSpPr>
        <p:spPr>
          <a:xfrm>
            <a:off x="556719" y="6382181"/>
            <a:ext cx="382772" cy="523220"/>
          </a:xfrm>
          <a:prstGeom prst="rect">
            <a:avLst/>
          </a:prstGeom>
          <a:noFill/>
        </p:spPr>
        <p:txBody>
          <a:bodyPr wrap="square" rtlCol="0">
            <a:spAutoFit/>
          </a:bodyPr>
          <a:lstStyle/>
          <a:p>
            <a:r>
              <a:rPr lang="en-US" sz="2800" dirty="0">
                <a:solidFill>
                  <a:srgbClr val="FF0000"/>
                </a:solidFill>
              </a:rPr>
              <a:t>*</a:t>
            </a:r>
          </a:p>
        </p:txBody>
      </p:sp>
    </p:spTree>
    <p:extLst>
      <p:ext uri="{BB962C8B-B14F-4D97-AF65-F5344CB8AC3E}">
        <p14:creationId xmlns:p14="http://schemas.microsoft.com/office/powerpoint/2010/main" val="840677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80C2-F6BD-7A42-B75D-54A5F1F167BA}"/>
              </a:ext>
            </a:extLst>
          </p:cNvPr>
          <p:cNvSpPr>
            <a:spLocks noGrp="1"/>
          </p:cNvSpPr>
          <p:nvPr>
            <p:ph type="title"/>
          </p:nvPr>
        </p:nvSpPr>
        <p:spPr>
          <a:xfrm>
            <a:off x="625549" y="195004"/>
            <a:ext cx="10515600" cy="1325563"/>
          </a:xfrm>
        </p:spPr>
        <p:txBody>
          <a:bodyPr>
            <a:normAutofit/>
          </a:bodyPr>
          <a:lstStyle/>
          <a:p>
            <a:r>
              <a:rPr lang="en-US" sz="3600" dirty="0"/>
              <a:t>Intuition behind SVD </a:t>
            </a:r>
          </a:p>
        </p:txBody>
      </p:sp>
      <p:sp>
        <p:nvSpPr>
          <p:cNvPr id="4" name="TextBox 3">
            <a:extLst>
              <a:ext uri="{FF2B5EF4-FFF2-40B4-BE49-F238E27FC236}">
                <a16:creationId xmlns:a16="http://schemas.microsoft.com/office/drawing/2014/main" id="{4834A020-6F8E-6443-90BC-B5FA2BB7BBE0}"/>
              </a:ext>
            </a:extLst>
          </p:cNvPr>
          <p:cNvSpPr txBox="1"/>
          <p:nvPr/>
        </p:nvSpPr>
        <p:spPr>
          <a:xfrm>
            <a:off x="7038753" y="1910685"/>
            <a:ext cx="436998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Assuming matrix A is user to item rating matrix.</a:t>
            </a:r>
          </a:p>
          <a:p>
            <a:pPr marL="285750" indent="-285750">
              <a:buFont typeface="Arial" panose="020B0604020202020204" pitchFamily="34" charset="0"/>
              <a:buChar char="•"/>
            </a:pPr>
            <a:r>
              <a:rPr lang="en-US" dirty="0"/>
              <a:t>With SVD we can decompose this matrix A into three matrix ‘</a:t>
            </a:r>
            <a:r>
              <a:rPr lang="en-US" dirty="0" err="1"/>
              <a:t>U’,’Sigma</a:t>
            </a:r>
            <a:r>
              <a:rPr lang="en-US" dirty="0"/>
              <a:t>’ and ‘V transpose’ </a:t>
            </a:r>
          </a:p>
        </p:txBody>
      </p:sp>
      <p:pic>
        <p:nvPicPr>
          <p:cNvPr id="5122" name="Picture 2" descr="https://lh5.googleusercontent.com/dlOfgBczf3-hDeMovUdFr7h1RAR6d6PwSUIv_qHaLcWOlRYWnmgPEAb_16gfbJWztv428YK-8I-PWwDWclTcoQu0KDBtQMnKJ5ovM1p7EqFgjpziyXglU3_6tslfmB5_9cL9BW8O">
            <a:extLst>
              <a:ext uri="{FF2B5EF4-FFF2-40B4-BE49-F238E27FC236}">
                <a16:creationId xmlns:a16="http://schemas.microsoft.com/office/drawing/2014/main" id="{8F8F78D9-9D30-704F-8AF4-ACA3A02DF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88" y="1755554"/>
            <a:ext cx="6481431" cy="43314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9B312B4-F0CC-6E49-9F3B-ECCAFD5D32D2}"/>
              </a:ext>
            </a:extLst>
          </p:cNvPr>
          <p:cNvSpPr txBox="1"/>
          <p:nvPr/>
        </p:nvSpPr>
        <p:spPr>
          <a:xfrm>
            <a:off x="6220047" y="1387465"/>
            <a:ext cx="382772" cy="523220"/>
          </a:xfrm>
          <a:prstGeom prst="rect">
            <a:avLst/>
          </a:prstGeom>
          <a:noFill/>
        </p:spPr>
        <p:txBody>
          <a:bodyPr wrap="square" rtlCol="0">
            <a:spAutoFit/>
          </a:bodyPr>
          <a:lstStyle/>
          <a:p>
            <a:r>
              <a:rPr lang="en-US" sz="2800" dirty="0">
                <a:solidFill>
                  <a:srgbClr val="FF0000"/>
                </a:solidFill>
              </a:rPr>
              <a:t>*</a:t>
            </a:r>
          </a:p>
        </p:txBody>
      </p:sp>
      <p:sp>
        <p:nvSpPr>
          <p:cNvPr id="7" name="TextBox 6">
            <a:extLst>
              <a:ext uri="{FF2B5EF4-FFF2-40B4-BE49-F238E27FC236}">
                <a16:creationId xmlns:a16="http://schemas.microsoft.com/office/drawing/2014/main" id="{0994482D-CD9D-7942-BA14-4BD05B228C17}"/>
              </a:ext>
            </a:extLst>
          </p:cNvPr>
          <p:cNvSpPr txBox="1"/>
          <p:nvPr/>
        </p:nvSpPr>
        <p:spPr>
          <a:xfrm>
            <a:off x="332872" y="6305233"/>
            <a:ext cx="11252509" cy="338554"/>
          </a:xfrm>
          <a:prstGeom prst="rect">
            <a:avLst/>
          </a:prstGeom>
          <a:noFill/>
        </p:spPr>
        <p:txBody>
          <a:bodyPr wrap="square" rtlCol="0">
            <a:spAutoFit/>
          </a:bodyPr>
          <a:lstStyle/>
          <a:p>
            <a:r>
              <a:rPr lang="en-US" sz="1600" dirty="0"/>
              <a:t>Slide reference - Mining Massive Data Set – Stanford University -  Jure Leskovec, Anand </a:t>
            </a:r>
            <a:r>
              <a:rPr lang="en-US" sz="1600" b="1" dirty="0"/>
              <a:t>Rajaraman</a:t>
            </a:r>
            <a:r>
              <a:rPr lang="en-US" sz="1600" dirty="0"/>
              <a:t>, Jeff </a:t>
            </a:r>
            <a:r>
              <a:rPr lang="en-US" sz="1600" b="1" dirty="0"/>
              <a:t>Ullman</a:t>
            </a:r>
            <a:endParaRPr lang="en-US" sz="1600" dirty="0"/>
          </a:p>
        </p:txBody>
      </p:sp>
      <p:sp>
        <p:nvSpPr>
          <p:cNvPr id="8" name="TextBox 7">
            <a:extLst>
              <a:ext uri="{FF2B5EF4-FFF2-40B4-BE49-F238E27FC236}">
                <a16:creationId xmlns:a16="http://schemas.microsoft.com/office/drawing/2014/main" id="{DD974BCE-BDF8-014A-8894-C5E8BF711CB5}"/>
              </a:ext>
            </a:extLst>
          </p:cNvPr>
          <p:cNvSpPr txBox="1"/>
          <p:nvPr/>
        </p:nvSpPr>
        <p:spPr>
          <a:xfrm>
            <a:off x="0" y="6305233"/>
            <a:ext cx="382772" cy="523220"/>
          </a:xfrm>
          <a:prstGeom prst="rect">
            <a:avLst/>
          </a:prstGeom>
          <a:noFill/>
        </p:spPr>
        <p:txBody>
          <a:bodyPr wrap="square" rtlCol="0">
            <a:spAutoFit/>
          </a:bodyPr>
          <a:lstStyle/>
          <a:p>
            <a:r>
              <a:rPr lang="en-US" sz="2800" dirty="0">
                <a:solidFill>
                  <a:srgbClr val="FF0000"/>
                </a:solidFill>
              </a:rPr>
              <a:t>*</a:t>
            </a:r>
          </a:p>
        </p:txBody>
      </p:sp>
    </p:spTree>
    <p:extLst>
      <p:ext uri="{BB962C8B-B14F-4D97-AF65-F5344CB8AC3E}">
        <p14:creationId xmlns:p14="http://schemas.microsoft.com/office/powerpoint/2010/main" val="390392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80C2-F6BD-7A42-B75D-54A5F1F167BA}"/>
              </a:ext>
            </a:extLst>
          </p:cNvPr>
          <p:cNvSpPr>
            <a:spLocks noGrp="1"/>
          </p:cNvSpPr>
          <p:nvPr>
            <p:ph type="title"/>
          </p:nvPr>
        </p:nvSpPr>
        <p:spPr>
          <a:xfrm>
            <a:off x="625549" y="195004"/>
            <a:ext cx="10515600" cy="1325563"/>
          </a:xfrm>
        </p:spPr>
        <p:txBody>
          <a:bodyPr>
            <a:normAutofit/>
          </a:bodyPr>
          <a:lstStyle/>
          <a:p>
            <a:r>
              <a:rPr lang="en-US" sz="3600" dirty="0"/>
              <a:t>Intuition behind SVD </a:t>
            </a:r>
          </a:p>
        </p:txBody>
      </p:sp>
      <p:sp>
        <p:nvSpPr>
          <p:cNvPr id="4" name="TextBox 3">
            <a:extLst>
              <a:ext uri="{FF2B5EF4-FFF2-40B4-BE49-F238E27FC236}">
                <a16:creationId xmlns:a16="http://schemas.microsoft.com/office/drawing/2014/main" id="{4834A020-6F8E-6443-90BC-B5FA2BB7BBE0}"/>
              </a:ext>
            </a:extLst>
          </p:cNvPr>
          <p:cNvSpPr txBox="1"/>
          <p:nvPr/>
        </p:nvSpPr>
        <p:spPr>
          <a:xfrm>
            <a:off x="7240772" y="2292941"/>
            <a:ext cx="436998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Assuming matrix A is user to item rating matrix.</a:t>
            </a:r>
          </a:p>
          <a:p>
            <a:pPr marL="285750" indent="-285750">
              <a:buFont typeface="Arial" panose="020B0604020202020204" pitchFamily="34" charset="0"/>
              <a:buChar char="•"/>
            </a:pPr>
            <a:r>
              <a:rPr lang="en-US" dirty="0"/>
              <a:t>With SVD we can decompose this matrix A into three matrix ‘</a:t>
            </a:r>
            <a:r>
              <a:rPr lang="en-US" dirty="0" err="1"/>
              <a:t>U’,’Sigma</a:t>
            </a:r>
            <a:r>
              <a:rPr lang="en-US" dirty="0"/>
              <a:t>’ and ‘V transpose’ </a:t>
            </a:r>
          </a:p>
        </p:txBody>
      </p:sp>
      <p:pic>
        <p:nvPicPr>
          <p:cNvPr id="6146" name="Picture 2" descr="https://lh3.googleusercontent.com/0FMsbauJZFNfqkZsr2NA58lZPFtkXNAu4VxeJXLHWYcwEBrbdfIECehVvNdgiQe6J1zZ_N9cxreZoJgE5I0-vEBNN8FT1fbH4MDcdkvIjY9giO0befGZOsZrkO-XzWlFMvhtfkBo">
            <a:extLst>
              <a:ext uri="{FF2B5EF4-FFF2-40B4-BE49-F238E27FC236}">
                <a16:creationId xmlns:a16="http://schemas.microsoft.com/office/drawing/2014/main" id="{B328E882-A28B-D240-BFDD-D3A730736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19" y="1782177"/>
            <a:ext cx="7038753" cy="4356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C227F7-4EF8-2843-B0DB-969FE8C93A65}"/>
              </a:ext>
            </a:extLst>
          </p:cNvPr>
          <p:cNvSpPr txBox="1"/>
          <p:nvPr/>
        </p:nvSpPr>
        <p:spPr>
          <a:xfrm>
            <a:off x="6368902" y="1437089"/>
            <a:ext cx="382772" cy="523220"/>
          </a:xfrm>
          <a:prstGeom prst="rect">
            <a:avLst/>
          </a:prstGeom>
          <a:noFill/>
        </p:spPr>
        <p:txBody>
          <a:bodyPr wrap="square" rtlCol="0">
            <a:spAutoFit/>
          </a:bodyPr>
          <a:lstStyle/>
          <a:p>
            <a:r>
              <a:rPr lang="en-US" sz="2800" dirty="0">
                <a:solidFill>
                  <a:srgbClr val="FF0000"/>
                </a:solidFill>
              </a:rPr>
              <a:t>*</a:t>
            </a:r>
          </a:p>
        </p:txBody>
      </p:sp>
      <p:sp>
        <p:nvSpPr>
          <p:cNvPr id="7" name="TextBox 6">
            <a:extLst>
              <a:ext uri="{FF2B5EF4-FFF2-40B4-BE49-F238E27FC236}">
                <a16:creationId xmlns:a16="http://schemas.microsoft.com/office/drawing/2014/main" id="{6B574881-3E1A-2C42-87FE-DD153B1AB8D8}"/>
              </a:ext>
            </a:extLst>
          </p:cNvPr>
          <p:cNvSpPr txBox="1"/>
          <p:nvPr/>
        </p:nvSpPr>
        <p:spPr>
          <a:xfrm>
            <a:off x="332872" y="6305233"/>
            <a:ext cx="11252509" cy="338554"/>
          </a:xfrm>
          <a:prstGeom prst="rect">
            <a:avLst/>
          </a:prstGeom>
          <a:noFill/>
        </p:spPr>
        <p:txBody>
          <a:bodyPr wrap="square" rtlCol="0">
            <a:spAutoFit/>
          </a:bodyPr>
          <a:lstStyle/>
          <a:p>
            <a:r>
              <a:rPr lang="en-US" sz="1600" dirty="0"/>
              <a:t>Slide reference - Mining Massive Data Set – Stanford University -  Jure Leskovec, Anand </a:t>
            </a:r>
            <a:r>
              <a:rPr lang="en-US" sz="1600" b="1" dirty="0"/>
              <a:t>Rajaraman</a:t>
            </a:r>
            <a:r>
              <a:rPr lang="en-US" sz="1600" dirty="0"/>
              <a:t>, Jeff </a:t>
            </a:r>
            <a:r>
              <a:rPr lang="en-US" sz="1600" b="1" dirty="0"/>
              <a:t>Ullman</a:t>
            </a:r>
            <a:endParaRPr lang="en-US" sz="1600" dirty="0"/>
          </a:p>
        </p:txBody>
      </p:sp>
      <p:sp>
        <p:nvSpPr>
          <p:cNvPr id="8" name="TextBox 7">
            <a:extLst>
              <a:ext uri="{FF2B5EF4-FFF2-40B4-BE49-F238E27FC236}">
                <a16:creationId xmlns:a16="http://schemas.microsoft.com/office/drawing/2014/main" id="{305DD262-62BD-CF49-8CDC-B2C34EA3226D}"/>
              </a:ext>
            </a:extLst>
          </p:cNvPr>
          <p:cNvSpPr txBox="1"/>
          <p:nvPr/>
        </p:nvSpPr>
        <p:spPr>
          <a:xfrm>
            <a:off x="10633" y="6305233"/>
            <a:ext cx="382772" cy="523220"/>
          </a:xfrm>
          <a:prstGeom prst="rect">
            <a:avLst/>
          </a:prstGeom>
          <a:noFill/>
        </p:spPr>
        <p:txBody>
          <a:bodyPr wrap="square" rtlCol="0">
            <a:spAutoFit/>
          </a:bodyPr>
          <a:lstStyle/>
          <a:p>
            <a:r>
              <a:rPr lang="en-US" sz="2800" dirty="0">
                <a:solidFill>
                  <a:srgbClr val="FF0000"/>
                </a:solidFill>
              </a:rPr>
              <a:t>*</a:t>
            </a:r>
          </a:p>
        </p:txBody>
      </p:sp>
    </p:spTree>
    <p:extLst>
      <p:ext uri="{BB962C8B-B14F-4D97-AF65-F5344CB8AC3E}">
        <p14:creationId xmlns:p14="http://schemas.microsoft.com/office/powerpoint/2010/main" val="30009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D87967-404D-084F-8867-31A20244CF04}"/>
              </a:ext>
            </a:extLst>
          </p:cNvPr>
          <p:cNvSpPr>
            <a:spLocks noGrp="1"/>
          </p:cNvSpPr>
          <p:nvPr>
            <p:ph type="title"/>
          </p:nvPr>
        </p:nvSpPr>
        <p:spPr>
          <a:xfrm>
            <a:off x="870098" y="184372"/>
            <a:ext cx="10515600" cy="1325563"/>
          </a:xfrm>
        </p:spPr>
        <p:txBody>
          <a:bodyPr/>
          <a:lstStyle/>
          <a:p>
            <a:r>
              <a:rPr lang="en-US" dirty="0"/>
              <a:t>Business Case</a:t>
            </a:r>
          </a:p>
        </p:txBody>
      </p:sp>
      <p:sp>
        <p:nvSpPr>
          <p:cNvPr id="3" name="Content Placeholder 2">
            <a:extLst>
              <a:ext uri="{FF2B5EF4-FFF2-40B4-BE49-F238E27FC236}">
                <a16:creationId xmlns:a16="http://schemas.microsoft.com/office/drawing/2014/main" id="{2293BEFF-7CAC-7B44-B4FA-2558C49B4364}"/>
              </a:ext>
            </a:extLst>
          </p:cNvPr>
          <p:cNvSpPr>
            <a:spLocks noGrp="1"/>
          </p:cNvSpPr>
          <p:nvPr>
            <p:ph idx="1"/>
          </p:nvPr>
        </p:nvSpPr>
        <p:spPr>
          <a:xfrm>
            <a:off x="731874" y="1616149"/>
            <a:ext cx="10515600" cy="4943586"/>
          </a:xfrm>
        </p:spPr>
        <p:txBody>
          <a:bodyPr>
            <a:normAutofit/>
          </a:bodyPr>
          <a:lstStyle/>
          <a:p>
            <a:r>
              <a:rPr lang="en-US" sz="1800" dirty="0"/>
              <a:t>We are a Data Science Consulting company </a:t>
            </a:r>
            <a:r>
              <a:rPr lang="en-US" sz="1800" dirty="0" err="1"/>
              <a:t>Predictor.Ai</a:t>
            </a:r>
            <a:r>
              <a:rPr lang="en-US" sz="1800" dirty="0"/>
              <a:t> and We have been employed by a book publishing giant </a:t>
            </a:r>
            <a:r>
              <a:rPr lang="en-US" sz="1800" dirty="0" err="1"/>
              <a:t>Ebooks.com</a:t>
            </a:r>
            <a:r>
              <a:rPr lang="en-US" sz="1800" dirty="0"/>
              <a:t> to help them with recommender system for their E-Commerce channel based on their Loyalty Marketing historical data set containing past history of the users and their interaction with the goods (</a:t>
            </a:r>
            <a:r>
              <a:rPr lang="en-US" sz="1800" dirty="0" err="1"/>
              <a:t>i.e</a:t>
            </a:r>
            <a:r>
              <a:rPr lang="en-US" sz="1800" dirty="0"/>
              <a:t> books).</a:t>
            </a:r>
          </a:p>
          <a:p>
            <a:r>
              <a:rPr lang="en-US" sz="1800" dirty="0"/>
              <a:t>With the growth of E-commerce channel where more and more customers prefer to buy their goods online the business has an opportunity for maximizing their Marketing Campaign revenue by recommending goods that customer would like based on the past history of the customers buying similar products or based on the customer profile such that other customers with similar profile have bought certain goods which may be of interest to other customers with similar profile.</a:t>
            </a:r>
          </a:p>
          <a:p>
            <a:pPr marL="0" indent="0">
              <a:buNone/>
            </a:pPr>
            <a:br>
              <a:rPr lang="en-US" dirty="0"/>
            </a:br>
            <a:br>
              <a:rPr lang="en-US" dirty="0"/>
            </a:br>
            <a:endParaRPr lang="en-US" dirty="0"/>
          </a:p>
        </p:txBody>
      </p:sp>
    </p:spTree>
    <p:extLst>
      <p:ext uri="{BB962C8B-B14F-4D97-AF65-F5344CB8AC3E}">
        <p14:creationId xmlns:p14="http://schemas.microsoft.com/office/powerpoint/2010/main" val="1326680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6B28-108D-C44C-87EC-4A11F0F4772E}"/>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9C49CBA0-614C-7A47-BA16-5C8CFDA4BFE8}"/>
              </a:ext>
            </a:extLst>
          </p:cNvPr>
          <p:cNvSpPr>
            <a:spLocks noGrp="1"/>
          </p:cNvSpPr>
          <p:nvPr>
            <p:ph idx="1"/>
          </p:nvPr>
        </p:nvSpPr>
        <p:spPr/>
        <p:txBody>
          <a:bodyPr>
            <a:normAutofit fontScale="92500" lnSpcReduction="20000"/>
          </a:bodyPr>
          <a:lstStyle/>
          <a:p>
            <a:r>
              <a:rPr lang="en-US" dirty="0"/>
              <a:t>Entity relationship</a:t>
            </a:r>
          </a:p>
          <a:p>
            <a:r>
              <a:rPr lang="en-US" dirty="0"/>
              <a:t>EDA (Exploratory Data Analysis) with Outlier detection and correction.</a:t>
            </a:r>
          </a:p>
          <a:p>
            <a:pPr lvl="1"/>
            <a:r>
              <a:rPr lang="en-US" dirty="0"/>
              <a:t>Removing unwanted variables from the feature set.</a:t>
            </a:r>
          </a:p>
          <a:p>
            <a:pPr lvl="1"/>
            <a:r>
              <a:rPr lang="en-US" dirty="0"/>
              <a:t>Replacing/Removing Null.</a:t>
            </a:r>
          </a:p>
          <a:p>
            <a:pPr lvl="1"/>
            <a:r>
              <a:rPr lang="en-US" dirty="0"/>
              <a:t>Feature Engineering.</a:t>
            </a:r>
          </a:p>
          <a:p>
            <a:r>
              <a:rPr lang="en-US" dirty="0"/>
              <a:t>Merging the data frames to get the User-Book-</a:t>
            </a:r>
            <a:r>
              <a:rPr lang="en-US" dirty="0" err="1"/>
              <a:t>UserRating</a:t>
            </a:r>
            <a:r>
              <a:rPr lang="en-US" dirty="0"/>
              <a:t>.</a:t>
            </a:r>
          </a:p>
          <a:p>
            <a:pPr lvl="1"/>
            <a:r>
              <a:rPr lang="en-US" dirty="0"/>
              <a:t>Feature engineering on Merged Data Frame</a:t>
            </a:r>
          </a:p>
          <a:p>
            <a:pPr lvl="1"/>
            <a:r>
              <a:rPr lang="en-US" dirty="0"/>
              <a:t>Data Wrangling on Merged data frame to get User-Item matrix like format.</a:t>
            </a:r>
          </a:p>
          <a:p>
            <a:pPr lvl="1"/>
            <a:r>
              <a:rPr lang="en-US" dirty="0"/>
              <a:t>Replacing Null.</a:t>
            </a:r>
          </a:p>
          <a:p>
            <a:pPr lvl="1"/>
            <a:r>
              <a:rPr lang="en-US" dirty="0"/>
              <a:t>Selecting data to be able to process condense the data suitable for the personal computer.  </a:t>
            </a:r>
          </a:p>
          <a:p>
            <a:r>
              <a:rPr lang="en-US" dirty="0"/>
              <a:t>Machine Learning.</a:t>
            </a:r>
          </a:p>
        </p:txBody>
      </p:sp>
    </p:spTree>
    <p:extLst>
      <p:ext uri="{BB962C8B-B14F-4D97-AF65-F5344CB8AC3E}">
        <p14:creationId xmlns:p14="http://schemas.microsoft.com/office/powerpoint/2010/main" val="432583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6B28-108D-C44C-87EC-4A11F0F4772E}"/>
              </a:ext>
            </a:extLst>
          </p:cNvPr>
          <p:cNvSpPr>
            <a:spLocks noGrp="1"/>
          </p:cNvSpPr>
          <p:nvPr>
            <p:ph type="title"/>
          </p:nvPr>
        </p:nvSpPr>
        <p:spPr/>
        <p:txBody>
          <a:bodyPr/>
          <a:lstStyle/>
          <a:p>
            <a:r>
              <a:rPr lang="en-US" dirty="0"/>
              <a:t>Entity relationship</a:t>
            </a:r>
          </a:p>
        </p:txBody>
      </p:sp>
      <p:sp>
        <p:nvSpPr>
          <p:cNvPr id="6" name="Rectangle 5">
            <a:extLst>
              <a:ext uri="{FF2B5EF4-FFF2-40B4-BE49-F238E27FC236}">
                <a16:creationId xmlns:a16="http://schemas.microsoft.com/office/drawing/2014/main" id="{0019C070-7316-7B4D-8EF7-3C9F519A6E97}"/>
              </a:ext>
            </a:extLst>
          </p:cNvPr>
          <p:cNvSpPr/>
          <p:nvPr/>
        </p:nvSpPr>
        <p:spPr>
          <a:xfrm>
            <a:off x="5404885" y="1871331"/>
            <a:ext cx="1637414" cy="87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BE2EBC8-61AD-CA48-8821-B8EC3503EA99}"/>
              </a:ext>
            </a:extLst>
          </p:cNvPr>
          <p:cNvSpPr/>
          <p:nvPr/>
        </p:nvSpPr>
        <p:spPr>
          <a:xfrm>
            <a:off x="2661685" y="1871330"/>
            <a:ext cx="1637414" cy="87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93D180-18A4-924C-8F8D-5ABB4A657FC1}"/>
              </a:ext>
            </a:extLst>
          </p:cNvPr>
          <p:cNvSpPr/>
          <p:nvPr/>
        </p:nvSpPr>
        <p:spPr>
          <a:xfrm>
            <a:off x="4203405" y="3639879"/>
            <a:ext cx="1637414" cy="87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B3E293C-DA8B-F44C-B5CF-D9623B97D69C}"/>
              </a:ext>
            </a:extLst>
          </p:cNvPr>
          <p:cNvCxnSpPr>
            <a:stCxn id="8" idx="2"/>
          </p:cNvCxnSpPr>
          <p:nvPr/>
        </p:nvCxnSpPr>
        <p:spPr>
          <a:xfrm>
            <a:off x="3480392" y="2743199"/>
            <a:ext cx="1261729" cy="896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C916477-8FFD-4448-8400-7BFC226FAEF3}"/>
              </a:ext>
            </a:extLst>
          </p:cNvPr>
          <p:cNvSpPr txBox="1"/>
          <p:nvPr/>
        </p:nvSpPr>
        <p:spPr>
          <a:xfrm>
            <a:off x="4479853" y="3937313"/>
            <a:ext cx="1261729" cy="276999"/>
          </a:xfrm>
          <a:prstGeom prst="rect">
            <a:avLst/>
          </a:prstGeom>
          <a:noFill/>
        </p:spPr>
        <p:txBody>
          <a:bodyPr wrap="square" rtlCol="0">
            <a:spAutoFit/>
          </a:bodyPr>
          <a:lstStyle/>
          <a:p>
            <a:r>
              <a:rPr lang="en-US" sz="1200" dirty="0"/>
              <a:t>User Rating</a:t>
            </a:r>
          </a:p>
        </p:txBody>
      </p:sp>
      <p:sp>
        <p:nvSpPr>
          <p:cNvPr id="18" name="TextBox 17">
            <a:extLst>
              <a:ext uri="{FF2B5EF4-FFF2-40B4-BE49-F238E27FC236}">
                <a16:creationId xmlns:a16="http://schemas.microsoft.com/office/drawing/2014/main" id="{BA1A280C-1F58-A246-BFAD-7A94BCB6081E}"/>
              </a:ext>
            </a:extLst>
          </p:cNvPr>
          <p:cNvSpPr txBox="1"/>
          <p:nvPr/>
        </p:nvSpPr>
        <p:spPr>
          <a:xfrm>
            <a:off x="2883199" y="2119145"/>
            <a:ext cx="1261729" cy="276999"/>
          </a:xfrm>
          <a:prstGeom prst="rect">
            <a:avLst/>
          </a:prstGeom>
          <a:noFill/>
        </p:spPr>
        <p:txBody>
          <a:bodyPr wrap="square" rtlCol="0">
            <a:spAutoFit/>
          </a:bodyPr>
          <a:lstStyle/>
          <a:p>
            <a:r>
              <a:rPr lang="en-US" sz="1200" dirty="0"/>
              <a:t>Books</a:t>
            </a:r>
          </a:p>
        </p:txBody>
      </p:sp>
      <p:sp>
        <p:nvSpPr>
          <p:cNvPr id="19" name="TextBox 18">
            <a:extLst>
              <a:ext uri="{FF2B5EF4-FFF2-40B4-BE49-F238E27FC236}">
                <a16:creationId xmlns:a16="http://schemas.microsoft.com/office/drawing/2014/main" id="{F657E747-449F-1449-A7BD-BDC399204C77}"/>
              </a:ext>
            </a:extLst>
          </p:cNvPr>
          <p:cNvSpPr txBox="1"/>
          <p:nvPr/>
        </p:nvSpPr>
        <p:spPr>
          <a:xfrm>
            <a:off x="5592727" y="2119145"/>
            <a:ext cx="1261729" cy="276999"/>
          </a:xfrm>
          <a:prstGeom prst="rect">
            <a:avLst/>
          </a:prstGeom>
          <a:noFill/>
        </p:spPr>
        <p:txBody>
          <a:bodyPr wrap="square" rtlCol="0">
            <a:spAutoFit/>
          </a:bodyPr>
          <a:lstStyle/>
          <a:p>
            <a:r>
              <a:rPr lang="en-US" sz="1200" dirty="0"/>
              <a:t>Users</a:t>
            </a:r>
          </a:p>
        </p:txBody>
      </p:sp>
      <p:sp>
        <p:nvSpPr>
          <p:cNvPr id="25" name="TextBox 24">
            <a:extLst>
              <a:ext uri="{FF2B5EF4-FFF2-40B4-BE49-F238E27FC236}">
                <a16:creationId xmlns:a16="http://schemas.microsoft.com/office/drawing/2014/main" id="{CC60B982-4DEB-D24A-BBD4-BB886F3B60D4}"/>
              </a:ext>
            </a:extLst>
          </p:cNvPr>
          <p:cNvSpPr txBox="1"/>
          <p:nvPr/>
        </p:nvSpPr>
        <p:spPr>
          <a:xfrm>
            <a:off x="3723171" y="3079323"/>
            <a:ext cx="706104" cy="369332"/>
          </a:xfrm>
          <a:prstGeom prst="rect">
            <a:avLst/>
          </a:prstGeom>
          <a:noFill/>
        </p:spPr>
        <p:txBody>
          <a:bodyPr wrap="square" rtlCol="0">
            <a:spAutoFit/>
          </a:bodyPr>
          <a:lstStyle/>
          <a:p>
            <a:r>
              <a:rPr lang="en-US" dirty="0"/>
              <a:t>1:m</a:t>
            </a:r>
          </a:p>
        </p:txBody>
      </p:sp>
      <p:cxnSp>
        <p:nvCxnSpPr>
          <p:cNvPr id="27" name="Straight Connector 26">
            <a:extLst>
              <a:ext uri="{FF2B5EF4-FFF2-40B4-BE49-F238E27FC236}">
                <a16:creationId xmlns:a16="http://schemas.microsoft.com/office/drawing/2014/main" id="{2676CA77-050B-0241-B024-8B57CD5F3F08}"/>
              </a:ext>
            </a:extLst>
          </p:cNvPr>
          <p:cNvCxnSpPr/>
          <p:nvPr/>
        </p:nvCxnSpPr>
        <p:spPr>
          <a:xfrm>
            <a:off x="3794053" y="2743199"/>
            <a:ext cx="9144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B760BE5-5844-5F4B-9955-339C8D56FD3B}"/>
              </a:ext>
            </a:extLst>
          </p:cNvPr>
          <p:cNvCxnSpPr>
            <a:cxnSpLocks/>
          </p:cNvCxnSpPr>
          <p:nvPr/>
        </p:nvCxnSpPr>
        <p:spPr>
          <a:xfrm flipH="1">
            <a:off x="4817436" y="2734609"/>
            <a:ext cx="1411544" cy="9229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111B6E3-F4BC-DD4C-A419-7C8988E600AB}"/>
              </a:ext>
            </a:extLst>
          </p:cNvPr>
          <p:cNvSpPr txBox="1"/>
          <p:nvPr/>
        </p:nvSpPr>
        <p:spPr>
          <a:xfrm>
            <a:off x="5469424" y="2946024"/>
            <a:ext cx="706104" cy="369332"/>
          </a:xfrm>
          <a:prstGeom prst="rect">
            <a:avLst/>
          </a:prstGeom>
          <a:noFill/>
        </p:spPr>
        <p:txBody>
          <a:bodyPr wrap="square" rtlCol="0">
            <a:spAutoFit/>
          </a:bodyPr>
          <a:lstStyle/>
          <a:p>
            <a:r>
              <a:rPr lang="en-US" dirty="0"/>
              <a:t>1:m</a:t>
            </a:r>
          </a:p>
        </p:txBody>
      </p:sp>
      <p:sp>
        <p:nvSpPr>
          <p:cNvPr id="31" name="TextBox 30">
            <a:extLst>
              <a:ext uri="{FF2B5EF4-FFF2-40B4-BE49-F238E27FC236}">
                <a16:creationId xmlns:a16="http://schemas.microsoft.com/office/drawing/2014/main" id="{72BB795B-4727-ED4B-B90A-77C1534FCDD1}"/>
              </a:ext>
            </a:extLst>
          </p:cNvPr>
          <p:cNvSpPr txBox="1"/>
          <p:nvPr/>
        </p:nvSpPr>
        <p:spPr>
          <a:xfrm>
            <a:off x="331879" y="4591127"/>
            <a:ext cx="1052169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As shown above ‘Users’ data set contains the details on User, this is more of a User master table.</a:t>
            </a:r>
          </a:p>
          <a:p>
            <a:pPr marL="285750" indent="-285750">
              <a:buFont typeface="Arial" panose="020B0604020202020204" pitchFamily="34" charset="0"/>
              <a:buChar char="•"/>
            </a:pPr>
            <a:r>
              <a:rPr lang="en-US" dirty="0"/>
              <a:t>‘Books; data set contains the details on Books, this is more of a Books master table.</a:t>
            </a:r>
          </a:p>
          <a:p>
            <a:pPr marL="285750" indent="-285750">
              <a:buFont typeface="Arial" panose="020B0604020202020204" pitchFamily="34" charset="0"/>
              <a:buChar char="•"/>
            </a:pPr>
            <a:r>
              <a:rPr lang="en-US" dirty="0"/>
              <a:t>‘User Rating’ is a dataset that contains the rating of a book by a User. </a:t>
            </a:r>
          </a:p>
          <a:p>
            <a:pPr marL="285750" indent="-285750">
              <a:buFont typeface="Arial" panose="020B0604020202020204" pitchFamily="34" charset="0"/>
              <a:buChar char="•"/>
            </a:pPr>
            <a:r>
              <a:rPr lang="en-US" dirty="0"/>
              <a:t>Note that all the three data sets are contained within their own CSV file and so we load each of them separately into Pandas data frame and then merge the ‘Books’ and ‘Users’ with ‘User Rating’ to get the pandas data frame that contains all the details on Book as well as User along with the rating of the Book by User.</a:t>
            </a:r>
          </a:p>
        </p:txBody>
      </p:sp>
    </p:spTree>
    <p:extLst>
      <p:ext uri="{BB962C8B-B14F-4D97-AF65-F5344CB8AC3E}">
        <p14:creationId xmlns:p14="http://schemas.microsoft.com/office/powerpoint/2010/main" val="1351031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365126"/>
            <a:ext cx="10910777" cy="1134066"/>
          </a:xfrm>
        </p:spPr>
        <p:txBody>
          <a:bodyPr>
            <a:normAutofit/>
          </a:bodyPr>
          <a:lstStyle/>
          <a:p>
            <a:r>
              <a:rPr lang="en-US" sz="3600" dirty="0"/>
              <a:t>Removal Of Unwanted Variables from feature set</a:t>
            </a:r>
            <a:br>
              <a:rPr lang="en-US" sz="3600" dirty="0"/>
            </a:br>
            <a:endParaRPr lang="en-US" sz="2000" dirty="0"/>
          </a:p>
        </p:txBody>
      </p:sp>
      <p:sp>
        <p:nvSpPr>
          <p:cNvPr id="10" name="TextBox 9">
            <a:extLst>
              <a:ext uri="{FF2B5EF4-FFF2-40B4-BE49-F238E27FC236}">
                <a16:creationId xmlns:a16="http://schemas.microsoft.com/office/drawing/2014/main" id="{55E17761-8E57-3B42-84DD-9A7EE118AA3B}"/>
              </a:ext>
            </a:extLst>
          </p:cNvPr>
          <p:cNvSpPr txBox="1"/>
          <p:nvPr/>
        </p:nvSpPr>
        <p:spPr>
          <a:xfrm>
            <a:off x="478465" y="1499192"/>
            <a:ext cx="1065205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First we perform the data wrangling on each individual data set to remove unwanted features as well as replace null values and remove outliers. </a:t>
            </a:r>
          </a:p>
          <a:p>
            <a:pPr marL="742950" lvl="1" indent="-285750">
              <a:buFont typeface="Arial" panose="020B0604020202020204" pitchFamily="34" charset="0"/>
              <a:buChar char="•"/>
            </a:pPr>
            <a:r>
              <a:rPr lang="en-US" sz="1600" dirty="0"/>
              <a:t>Removed and Replaced the features from ‘Books', 'Users’ and ‘Ratings’ data set.</a:t>
            </a:r>
          </a:p>
          <a:p>
            <a:pPr marL="742950" lvl="1" indent="-285750">
              <a:buFont typeface="Arial" panose="020B0604020202020204" pitchFamily="34" charset="0"/>
              <a:buChar char="•"/>
            </a:pPr>
            <a:r>
              <a:rPr lang="en-US" sz="1600" dirty="0"/>
              <a:t>For the detailed steps and procedure involved in removing and replacing various features and outliers from the ‘Books', 'Users’ and ‘Ratings’ data set , please refer to the </a:t>
            </a:r>
            <a:r>
              <a:rPr lang="en-US" sz="1600" dirty="0">
                <a:hlinkClick r:id="rId2"/>
              </a:rPr>
              <a:t>Technical_Design_Document. </a:t>
            </a:r>
            <a:endParaRPr lang="en-US" sz="1600" dirty="0"/>
          </a:p>
        </p:txBody>
      </p:sp>
      <p:sp>
        <p:nvSpPr>
          <p:cNvPr id="11" name="TextBox 10">
            <a:extLst>
              <a:ext uri="{FF2B5EF4-FFF2-40B4-BE49-F238E27FC236}">
                <a16:creationId xmlns:a16="http://schemas.microsoft.com/office/drawing/2014/main" id="{4A9105FB-106C-F74C-98B6-D4F3F3E69EB1}"/>
              </a:ext>
            </a:extLst>
          </p:cNvPr>
          <p:cNvSpPr txBox="1"/>
          <p:nvPr/>
        </p:nvSpPr>
        <p:spPr>
          <a:xfrm>
            <a:off x="478464" y="3294977"/>
            <a:ext cx="1065205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Second we merge the data frame as shown below </a:t>
            </a:r>
          </a:p>
          <a:p>
            <a:pPr marL="742950" lvl="1" indent="-285750">
              <a:buFont typeface="Arial" panose="020B0604020202020204" pitchFamily="34" charset="0"/>
              <a:buChar char="•"/>
            </a:pPr>
            <a:r>
              <a:rPr lang="en-US" sz="1600" dirty="0" err="1"/>
              <a:t>df</a:t>
            </a:r>
            <a:r>
              <a:rPr lang="en-US" sz="1600" dirty="0"/>
              <a:t> = </a:t>
            </a:r>
            <a:r>
              <a:rPr lang="en-US" sz="1600" dirty="0" err="1"/>
              <a:t>pd.merge</a:t>
            </a:r>
            <a:r>
              <a:rPr lang="en-US" sz="1600" dirty="0"/>
              <a:t>(</a:t>
            </a:r>
            <a:r>
              <a:rPr lang="en-US" sz="1600" dirty="0" err="1"/>
              <a:t>user_book_ratings,books,on</a:t>
            </a:r>
            <a:r>
              <a:rPr lang="en-US" sz="1600" dirty="0"/>
              <a:t>='ISBN’)  - </a:t>
            </a:r>
            <a:r>
              <a:rPr lang="en-US" sz="1600" dirty="0">
                <a:solidFill>
                  <a:srgbClr val="FF0000"/>
                </a:solidFill>
              </a:rPr>
              <a:t>Merging User rating and Books</a:t>
            </a:r>
          </a:p>
          <a:p>
            <a:pPr marL="742950" lvl="1" indent="-285750">
              <a:buFont typeface="Arial" panose="020B0604020202020204" pitchFamily="34" charset="0"/>
              <a:buChar char="•"/>
            </a:pPr>
            <a:r>
              <a:rPr lang="en-US" sz="1600" dirty="0" err="1"/>
              <a:t>df_new</a:t>
            </a:r>
            <a:r>
              <a:rPr lang="en-US" sz="1600" dirty="0"/>
              <a:t> = </a:t>
            </a:r>
            <a:r>
              <a:rPr lang="en-US" sz="1600" dirty="0" err="1"/>
              <a:t>pd.merge</a:t>
            </a:r>
            <a:r>
              <a:rPr lang="en-US" sz="1600" dirty="0"/>
              <a:t>(</a:t>
            </a:r>
            <a:r>
              <a:rPr lang="en-US" sz="1600" dirty="0" err="1"/>
              <a:t>df,users,on</a:t>
            </a:r>
            <a:r>
              <a:rPr lang="en-US" sz="1600" dirty="0"/>
              <a:t>='User-ID’) – </a:t>
            </a:r>
            <a:r>
              <a:rPr lang="en-US" sz="1600" dirty="0">
                <a:solidFill>
                  <a:srgbClr val="FF0000"/>
                </a:solidFill>
              </a:rPr>
              <a:t>Merging Users  </a:t>
            </a:r>
          </a:p>
        </p:txBody>
      </p:sp>
      <p:sp>
        <p:nvSpPr>
          <p:cNvPr id="5" name="TextBox 4">
            <a:extLst>
              <a:ext uri="{FF2B5EF4-FFF2-40B4-BE49-F238E27FC236}">
                <a16:creationId xmlns:a16="http://schemas.microsoft.com/office/drawing/2014/main" id="{7188E6ED-4D16-1A44-81E3-492C21D3DC56}"/>
              </a:ext>
            </a:extLst>
          </p:cNvPr>
          <p:cNvSpPr txBox="1"/>
          <p:nvPr/>
        </p:nvSpPr>
        <p:spPr>
          <a:xfrm>
            <a:off x="478464" y="4765814"/>
            <a:ext cx="1065205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Third we perform EDA and data wrangling on the Merged Data Frame </a:t>
            </a:r>
          </a:p>
          <a:p>
            <a:pPr marL="742950" lvl="1" indent="-285750">
              <a:buFont typeface="Arial" panose="020B0604020202020204" pitchFamily="34" charset="0"/>
              <a:buChar char="•"/>
            </a:pPr>
            <a:r>
              <a:rPr lang="en-US" sz="1600" dirty="0" err="1"/>
              <a:t>df</a:t>
            </a:r>
            <a:r>
              <a:rPr lang="en-US" sz="1600" dirty="0"/>
              <a:t> = </a:t>
            </a:r>
            <a:r>
              <a:rPr lang="en-US" sz="1600" dirty="0" err="1"/>
              <a:t>pd.merge</a:t>
            </a:r>
            <a:r>
              <a:rPr lang="en-US" sz="1600" dirty="0"/>
              <a:t>(</a:t>
            </a:r>
            <a:r>
              <a:rPr lang="en-US" sz="1600" dirty="0" err="1"/>
              <a:t>user_book_ratings,books,on</a:t>
            </a:r>
            <a:r>
              <a:rPr lang="en-US" sz="1600" dirty="0"/>
              <a:t>='ISBN’)  - </a:t>
            </a:r>
            <a:r>
              <a:rPr lang="en-US" sz="1600" dirty="0">
                <a:solidFill>
                  <a:srgbClr val="FF0000"/>
                </a:solidFill>
              </a:rPr>
              <a:t>Merging User rating and Books</a:t>
            </a:r>
          </a:p>
          <a:p>
            <a:pPr marL="742950" lvl="1" indent="-285750">
              <a:buFont typeface="Arial" panose="020B0604020202020204" pitchFamily="34" charset="0"/>
              <a:buChar char="•"/>
            </a:pPr>
            <a:r>
              <a:rPr lang="en-US" sz="1600" dirty="0" err="1"/>
              <a:t>df_new</a:t>
            </a:r>
            <a:r>
              <a:rPr lang="en-US" sz="1600" dirty="0"/>
              <a:t> = </a:t>
            </a:r>
            <a:r>
              <a:rPr lang="en-US" sz="1600" dirty="0" err="1"/>
              <a:t>pd.merge</a:t>
            </a:r>
            <a:r>
              <a:rPr lang="en-US" sz="1600" dirty="0"/>
              <a:t>(</a:t>
            </a:r>
            <a:r>
              <a:rPr lang="en-US" sz="1600" dirty="0" err="1"/>
              <a:t>df,users,on</a:t>
            </a:r>
            <a:r>
              <a:rPr lang="en-US" sz="1600" dirty="0"/>
              <a:t>='User-ID’) – </a:t>
            </a:r>
            <a:r>
              <a:rPr lang="en-US" sz="1600" dirty="0">
                <a:solidFill>
                  <a:srgbClr val="FF0000"/>
                </a:solidFill>
              </a:rPr>
              <a:t>Merging Users  </a:t>
            </a:r>
          </a:p>
        </p:txBody>
      </p:sp>
    </p:spTree>
    <p:extLst>
      <p:ext uri="{BB962C8B-B14F-4D97-AF65-F5344CB8AC3E}">
        <p14:creationId xmlns:p14="http://schemas.microsoft.com/office/powerpoint/2010/main" val="608049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365126"/>
            <a:ext cx="10910777" cy="1134066"/>
          </a:xfrm>
        </p:spPr>
        <p:txBody>
          <a:bodyPr>
            <a:normAutofit/>
          </a:bodyPr>
          <a:lstStyle/>
          <a:p>
            <a:r>
              <a:rPr lang="en-US" sz="3600" dirty="0"/>
              <a:t>Merged Data Frame with User-Book-Rating</a:t>
            </a:r>
            <a:br>
              <a:rPr lang="en-US" sz="3600" dirty="0"/>
            </a:br>
            <a:endParaRPr lang="en-US" sz="2000" dirty="0"/>
          </a:p>
        </p:txBody>
      </p:sp>
      <p:sp>
        <p:nvSpPr>
          <p:cNvPr id="6" name="TextBox 5">
            <a:extLst>
              <a:ext uri="{FF2B5EF4-FFF2-40B4-BE49-F238E27FC236}">
                <a16:creationId xmlns:a16="http://schemas.microsoft.com/office/drawing/2014/main" id="{065F1079-B4CE-BB41-87E1-28DD08BF4E6A}"/>
              </a:ext>
            </a:extLst>
          </p:cNvPr>
          <p:cNvSpPr txBox="1"/>
          <p:nvPr/>
        </p:nvSpPr>
        <p:spPr>
          <a:xfrm>
            <a:off x="967561" y="1300832"/>
            <a:ext cx="1065205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Here is how the Merged Data Frame looks like.</a:t>
            </a:r>
          </a:p>
          <a:p>
            <a:pPr marL="742950" lvl="1" indent="-285750">
              <a:buFont typeface="Arial" panose="020B0604020202020204" pitchFamily="34" charset="0"/>
              <a:buChar char="•"/>
            </a:pPr>
            <a:r>
              <a:rPr lang="en-US" sz="1600" dirty="0"/>
              <a:t>We can clearly see that it has User details (User-</a:t>
            </a:r>
            <a:r>
              <a:rPr lang="en-US" sz="1600" dirty="0" err="1"/>
              <a:t>ID,Location,Age</a:t>
            </a:r>
            <a:r>
              <a:rPr lang="en-US" sz="1600" dirty="0"/>
              <a:t>).</a:t>
            </a:r>
            <a:endParaRPr lang="en-US" sz="1600" dirty="0">
              <a:solidFill>
                <a:srgbClr val="FF0000"/>
              </a:solidFill>
            </a:endParaRPr>
          </a:p>
          <a:p>
            <a:pPr marL="742950" lvl="1" indent="-285750">
              <a:buFont typeface="Arial" panose="020B0604020202020204" pitchFamily="34" charset="0"/>
              <a:buChar char="•"/>
            </a:pPr>
            <a:r>
              <a:rPr lang="en-US" sz="1600" dirty="0"/>
              <a:t>We can clearly see that it has Books details (</a:t>
            </a:r>
            <a:r>
              <a:rPr lang="en-US" sz="1600" dirty="0" err="1"/>
              <a:t>ISBN,Book</a:t>
            </a:r>
            <a:r>
              <a:rPr lang="en-US" sz="1600" dirty="0"/>
              <a:t> </a:t>
            </a:r>
            <a:r>
              <a:rPr lang="en-US" sz="1600" dirty="0" err="1"/>
              <a:t>Title,Book</a:t>
            </a:r>
            <a:r>
              <a:rPr lang="en-US" sz="1600" dirty="0"/>
              <a:t> </a:t>
            </a:r>
            <a:r>
              <a:rPr lang="en-US" sz="1600" dirty="0" err="1"/>
              <a:t>Author,Year</a:t>
            </a:r>
            <a:r>
              <a:rPr lang="en-US" sz="1600" dirty="0"/>
              <a:t> of </a:t>
            </a:r>
            <a:r>
              <a:rPr lang="en-US" sz="1600" dirty="0" err="1"/>
              <a:t>Publication,Publisher</a:t>
            </a:r>
            <a:r>
              <a:rPr lang="en-US" sz="1600" dirty="0"/>
              <a:t>).</a:t>
            </a:r>
          </a:p>
          <a:p>
            <a:pPr marL="742950" lvl="1" indent="-285750">
              <a:buFont typeface="Arial" panose="020B0604020202020204" pitchFamily="34" charset="0"/>
              <a:buChar char="•"/>
            </a:pPr>
            <a:r>
              <a:rPr lang="en-US" sz="1600" dirty="0"/>
              <a:t>We can clearly see that it has Ratings (Book-Rating) that a given user has given to a given book.</a:t>
            </a:r>
            <a:endParaRPr lang="en-US" sz="1600" dirty="0">
              <a:solidFill>
                <a:srgbClr val="FF0000"/>
              </a:solidFill>
            </a:endParaRPr>
          </a:p>
          <a:p>
            <a:pPr marL="742950" lvl="1" indent="-285750">
              <a:buFont typeface="Arial" panose="020B0604020202020204" pitchFamily="34" charset="0"/>
              <a:buChar char="•"/>
            </a:pPr>
            <a:endParaRPr lang="en-US" sz="1600" dirty="0"/>
          </a:p>
          <a:p>
            <a:pPr lvl="1"/>
            <a:endParaRPr lang="en-US" sz="1600" dirty="0">
              <a:solidFill>
                <a:srgbClr val="FF0000"/>
              </a:solidFill>
            </a:endParaRPr>
          </a:p>
          <a:p>
            <a:pPr marL="742950" lvl="1" indent="-285750">
              <a:buFont typeface="Arial" panose="020B0604020202020204" pitchFamily="34" charset="0"/>
              <a:buChar char="•"/>
            </a:pPr>
            <a:endParaRPr lang="en-US" sz="1600" dirty="0">
              <a:solidFill>
                <a:srgbClr val="FF0000"/>
              </a:solidFill>
            </a:endParaRPr>
          </a:p>
        </p:txBody>
      </p:sp>
      <p:pic>
        <p:nvPicPr>
          <p:cNvPr id="4" name="Picture 3">
            <a:extLst>
              <a:ext uri="{FF2B5EF4-FFF2-40B4-BE49-F238E27FC236}">
                <a16:creationId xmlns:a16="http://schemas.microsoft.com/office/drawing/2014/main" id="{62EFA6E6-7C69-8148-9CD4-CEF649382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55" y="2764467"/>
            <a:ext cx="9714614" cy="2957000"/>
          </a:xfrm>
          <a:prstGeom prst="rect">
            <a:avLst/>
          </a:prstGeom>
        </p:spPr>
      </p:pic>
    </p:spTree>
    <p:extLst>
      <p:ext uri="{BB962C8B-B14F-4D97-AF65-F5344CB8AC3E}">
        <p14:creationId xmlns:p14="http://schemas.microsoft.com/office/powerpoint/2010/main" val="4119354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365126"/>
            <a:ext cx="10910777" cy="1134066"/>
          </a:xfrm>
        </p:spPr>
        <p:txBody>
          <a:bodyPr>
            <a:normAutofit fontScale="90000"/>
          </a:bodyPr>
          <a:lstStyle/>
          <a:p>
            <a:r>
              <a:rPr lang="en-US" sz="3600" dirty="0"/>
              <a:t>Merged Data Frame Data Wrangling and Feature Engineering</a:t>
            </a:r>
            <a:br>
              <a:rPr lang="en-US" sz="3600" dirty="0"/>
            </a:br>
            <a:endParaRPr lang="en-US" sz="2000" dirty="0"/>
          </a:p>
        </p:txBody>
      </p:sp>
      <p:sp>
        <p:nvSpPr>
          <p:cNvPr id="6" name="TextBox 5">
            <a:extLst>
              <a:ext uri="{FF2B5EF4-FFF2-40B4-BE49-F238E27FC236}">
                <a16:creationId xmlns:a16="http://schemas.microsoft.com/office/drawing/2014/main" id="{065F1079-B4CE-BB41-87E1-28DD08BF4E6A}"/>
              </a:ext>
            </a:extLst>
          </p:cNvPr>
          <p:cNvSpPr txBox="1"/>
          <p:nvPr/>
        </p:nvSpPr>
        <p:spPr>
          <a:xfrm>
            <a:off x="838199" y="1587911"/>
            <a:ext cx="10652051" cy="2769989"/>
          </a:xfrm>
          <a:prstGeom prst="rect">
            <a:avLst/>
          </a:prstGeom>
          <a:noFill/>
        </p:spPr>
        <p:txBody>
          <a:bodyPr wrap="square" rtlCol="0">
            <a:spAutoFit/>
          </a:bodyPr>
          <a:lstStyle/>
          <a:p>
            <a:pPr marL="285750" indent="-285750">
              <a:buFont typeface="Arial" panose="020B0604020202020204" pitchFamily="34" charset="0"/>
              <a:buChar char="•"/>
            </a:pPr>
            <a:r>
              <a:rPr lang="en-US" dirty="0"/>
              <a:t>To make sure we remove any Books with total ratings that are zero ‘0’ so that we only have ratings that are either “1” or higher so that its much easier to process by the algorithms downstream and for this reason we will treat the rating of “0” as the fact that no user has  read the book and we filter out those rows where the rating is“0”.</a:t>
            </a:r>
            <a:endParaRPr lang="en-US" sz="1600" dirty="0"/>
          </a:p>
          <a:p>
            <a:pPr marL="742950" lvl="1" indent="-285750">
              <a:buFont typeface="Arial" panose="020B0604020202020204" pitchFamily="34" charset="0"/>
              <a:buChar char="•"/>
            </a:pPr>
            <a:r>
              <a:rPr lang="en-US" dirty="0"/>
              <a:t>Note that we will have lot of books that user has not read or rated and these are the books that we will try to predict the ratings for.</a:t>
            </a:r>
            <a:endParaRPr lang="en-US" sz="1600" dirty="0"/>
          </a:p>
          <a:p>
            <a:pPr marL="742950" lvl="1" indent="-285750">
              <a:buFont typeface="Arial" panose="020B0604020202020204" pitchFamily="34" charset="0"/>
              <a:buChar char="•"/>
            </a:pPr>
            <a:r>
              <a:rPr lang="en-US" dirty="0"/>
              <a:t>After removing zero ratings we have the distribution of ratings as shown below.</a:t>
            </a:r>
            <a:endParaRPr lang="en-US" sz="1600" dirty="0"/>
          </a:p>
          <a:p>
            <a:br>
              <a:rPr lang="en-US" sz="1600" dirty="0"/>
            </a:br>
            <a:endParaRPr lang="en-US" sz="1600" dirty="0">
              <a:solidFill>
                <a:srgbClr val="FF0000"/>
              </a:solidFill>
            </a:endParaRPr>
          </a:p>
          <a:p>
            <a:pPr marL="742950" lvl="1" indent="-285750">
              <a:buFont typeface="Arial" panose="020B0604020202020204" pitchFamily="34" charset="0"/>
              <a:buChar char="•"/>
            </a:pPr>
            <a:endParaRPr lang="en-US" sz="1600" dirty="0">
              <a:solidFill>
                <a:srgbClr val="FF0000"/>
              </a:solidFill>
            </a:endParaRPr>
          </a:p>
        </p:txBody>
      </p:sp>
      <p:pic>
        <p:nvPicPr>
          <p:cNvPr id="7170" name="Picture 2" descr="https://lh6.googleusercontent.com/6s_eX3h5q80_oGsiEcs3n6dowrvlDSYUrCSmHFvkYFqQI39UsOjX0ylMWM-QBhOcI-doJ9N7jpX4rVX2nIJ1go8IDdKspZupIJMXxiDczSM6T3B42E6Mru8ZPFsXlt2Wf9tY8xaS">
            <a:extLst>
              <a:ext uri="{FF2B5EF4-FFF2-40B4-BE49-F238E27FC236}">
                <a16:creationId xmlns:a16="http://schemas.microsoft.com/office/drawing/2014/main" id="{1EF870C1-B3D5-1344-B290-3AA60BD8C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107" y="3741548"/>
            <a:ext cx="5149112" cy="281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481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365126"/>
            <a:ext cx="10910777" cy="1134066"/>
          </a:xfrm>
        </p:spPr>
        <p:txBody>
          <a:bodyPr>
            <a:normAutofit/>
          </a:bodyPr>
          <a:lstStyle/>
          <a:p>
            <a:r>
              <a:rPr lang="en-US" sz="3600" dirty="0"/>
              <a:t>Popularity Based Recommender System</a:t>
            </a:r>
            <a:br>
              <a:rPr lang="en-US" sz="3600" dirty="0"/>
            </a:br>
            <a:endParaRPr lang="en-US" sz="2000" dirty="0"/>
          </a:p>
        </p:txBody>
      </p:sp>
      <p:sp>
        <p:nvSpPr>
          <p:cNvPr id="6" name="TextBox 5">
            <a:extLst>
              <a:ext uri="{FF2B5EF4-FFF2-40B4-BE49-F238E27FC236}">
                <a16:creationId xmlns:a16="http://schemas.microsoft.com/office/drawing/2014/main" id="{065F1079-B4CE-BB41-87E1-28DD08BF4E6A}"/>
              </a:ext>
            </a:extLst>
          </p:cNvPr>
          <p:cNvSpPr txBox="1"/>
          <p:nvPr/>
        </p:nvSpPr>
        <p:spPr>
          <a:xfrm>
            <a:off x="838199" y="1587911"/>
            <a:ext cx="1065205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We pick the Top-10 books by popularity.</a:t>
            </a:r>
          </a:p>
          <a:p>
            <a:pPr marL="285750" indent="-285750">
              <a:buFont typeface="Arial" panose="020B0604020202020204" pitchFamily="34" charset="0"/>
              <a:buChar char="•"/>
            </a:pPr>
            <a:r>
              <a:rPr lang="en-US" sz="1600" dirty="0">
                <a:solidFill>
                  <a:schemeClr val="bg1"/>
                </a:solidFill>
              </a:rPr>
              <a:t>Here we pick the 10 books with the highest ratings by summing up the ratings of each book.</a:t>
            </a:r>
          </a:p>
          <a:p>
            <a:pPr marL="285750" indent="-285750">
              <a:buFont typeface="Arial" panose="020B0604020202020204" pitchFamily="34" charset="0"/>
              <a:buChar char="•"/>
            </a:pPr>
            <a:r>
              <a:rPr lang="en-US" sz="1600" dirty="0">
                <a:solidFill>
                  <a:schemeClr val="bg1"/>
                </a:solidFill>
              </a:rPr>
              <a:t>Here is the Top-10 recommended books purely based on Popularity.</a:t>
            </a:r>
          </a:p>
          <a:p>
            <a:pPr marL="285750" indent="-285750">
              <a:buFont typeface="Arial" panose="020B0604020202020204" pitchFamily="34" charset="0"/>
              <a:buChar char="•"/>
            </a:pPr>
            <a:r>
              <a:rPr lang="en-US" sz="1600" dirty="0">
                <a:solidFill>
                  <a:schemeClr val="bg1"/>
                </a:solidFill>
              </a:rPr>
              <a:t>Note that this approach is very useful when we start since it does not suffer from the ‘Cold-start’ problem.</a:t>
            </a:r>
          </a:p>
          <a:p>
            <a:pPr marL="742950" lvl="1" indent="-285750">
              <a:buFont typeface="Arial" panose="020B0604020202020204" pitchFamily="34" charset="0"/>
              <a:buChar char="•"/>
            </a:pPr>
            <a:endParaRPr lang="en-US" sz="1600" dirty="0">
              <a:solidFill>
                <a:srgbClr val="FF0000"/>
              </a:solidFill>
            </a:endParaRPr>
          </a:p>
        </p:txBody>
      </p:sp>
      <p:pic>
        <p:nvPicPr>
          <p:cNvPr id="4" name="Picture 3">
            <a:extLst>
              <a:ext uri="{FF2B5EF4-FFF2-40B4-BE49-F238E27FC236}">
                <a16:creationId xmlns:a16="http://schemas.microsoft.com/office/drawing/2014/main" id="{1E814B9E-8983-B347-B76C-FF7F2E80E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88" y="3260080"/>
            <a:ext cx="10278139" cy="3341800"/>
          </a:xfrm>
          <a:prstGeom prst="rect">
            <a:avLst/>
          </a:prstGeom>
        </p:spPr>
      </p:pic>
    </p:spTree>
    <p:extLst>
      <p:ext uri="{BB962C8B-B14F-4D97-AF65-F5344CB8AC3E}">
        <p14:creationId xmlns:p14="http://schemas.microsoft.com/office/powerpoint/2010/main" val="1262320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155287"/>
            <a:ext cx="10910777" cy="1134066"/>
          </a:xfrm>
        </p:spPr>
        <p:txBody>
          <a:bodyPr>
            <a:normAutofit/>
          </a:bodyPr>
          <a:lstStyle/>
          <a:p>
            <a:r>
              <a:rPr lang="en-US" sz="3600" dirty="0"/>
              <a:t>Transform the Data to get User-Item Matrix</a:t>
            </a:r>
            <a:endParaRPr lang="en-US" sz="2000" dirty="0"/>
          </a:p>
        </p:txBody>
      </p:sp>
      <p:sp>
        <p:nvSpPr>
          <p:cNvPr id="6" name="TextBox 5">
            <a:extLst>
              <a:ext uri="{FF2B5EF4-FFF2-40B4-BE49-F238E27FC236}">
                <a16:creationId xmlns:a16="http://schemas.microsoft.com/office/drawing/2014/main" id="{065F1079-B4CE-BB41-87E1-28DD08BF4E6A}"/>
              </a:ext>
            </a:extLst>
          </p:cNvPr>
          <p:cNvSpPr txBox="1"/>
          <p:nvPr/>
        </p:nvSpPr>
        <p:spPr>
          <a:xfrm>
            <a:off x="838199" y="1165717"/>
            <a:ext cx="1065205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In order for us to use Collaborative filtering we will need to transform the dataset into the following format so that we can then calculate the distances by using techniques like Manhattan distance, Euclidean distance,Jaccard similarity or Cosine Similarity.</a:t>
            </a:r>
          </a:p>
          <a:p>
            <a:pPr marL="742950" lvl="1" indent="-285750">
              <a:buFont typeface="Arial" panose="020B0604020202020204" pitchFamily="34" charset="0"/>
              <a:buChar char="•"/>
            </a:pPr>
            <a:endParaRPr lang="en-US" sz="1600" dirty="0">
              <a:solidFill>
                <a:srgbClr val="FF0000"/>
              </a:solidFill>
            </a:endParaRPr>
          </a:p>
        </p:txBody>
      </p:sp>
      <p:graphicFrame>
        <p:nvGraphicFramePr>
          <p:cNvPr id="3" name="Table 2">
            <a:extLst>
              <a:ext uri="{FF2B5EF4-FFF2-40B4-BE49-F238E27FC236}">
                <a16:creationId xmlns:a16="http://schemas.microsoft.com/office/drawing/2014/main" id="{547670F1-3A6B-E04F-A836-F9998D7E564B}"/>
              </a:ext>
            </a:extLst>
          </p:cNvPr>
          <p:cNvGraphicFramePr>
            <a:graphicFrameLocks noGrp="1"/>
          </p:cNvGraphicFramePr>
          <p:nvPr>
            <p:extLst>
              <p:ext uri="{D42A27DB-BD31-4B8C-83A1-F6EECF244321}">
                <p14:modId xmlns:p14="http://schemas.microsoft.com/office/powerpoint/2010/main" val="1744956569"/>
              </p:ext>
            </p:extLst>
          </p:nvPr>
        </p:nvGraphicFramePr>
        <p:xfrm>
          <a:off x="1269410" y="2123163"/>
          <a:ext cx="8409170" cy="1523805"/>
        </p:xfrm>
        <a:graphic>
          <a:graphicData uri="http://schemas.openxmlformats.org/drawingml/2006/table">
            <a:tbl>
              <a:tblPr firstRow="1" bandRow="1">
                <a:tableStyleId>{5C22544A-7EE6-4342-B048-85BDC9FD1C3A}</a:tableStyleId>
              </a:tblPr>
              <a:tblGrid>
                <a:gridCol w="1681834">
                  <a:extLst>
                    <a:ext uri="{9D8B030D-6E8A-4147-A177-3AD203B41FA5}">
                      <a16:colId xmlns:a16="http://schemas.microsoft.com/office/drawing/2014/main" val="2285954342"/>
                    </a:ext>
                  </a:extLst>
                </a:gridCol>
                <a:gridCol w="1681834">
                  <a:extLst>
                    <a:ext uri="{9D8B030D-6E8A-4147-A177-3AD203B41FA5}">
                      <a16:colId xmlns:a16="http://schemas.microsoft.com/office/drawing/2014/main" val="1640817581"/>
                    </a:ext>
                  </a:extLst>
                </a:gridCol>
                <a:gridCol w="1681834">
                  <a:extLst>
                    <a:ext uri="{9D8B030D-6E8A-4147-A177-3AD203B41FA5}">
                      <a16:colId xmlns:a16="http://schemas.microsoft.com/office/drawing/2014/main" val="3088102830"/>
                    </a:ext>
                  </a:extLst>
                </a:gridCol>
                <a:gridCol w="1681834">
                  <a:extLst>
                    <a:ext uri="{9D8B030D-6E8A-4147-A177-3AD203B41FA5}">
                      <a16:colId xmlns:a16="http://schemas.microsoft.com/office/drawing/2014/main" val="2611424002"/>
                    </a:ext>
                  </a:extLst>
                </a:gridCol>
                <a:gridCol w="1681834">
                  <a:extLst>
                    <a:ext uri="{9D8B030D-6E8A-4147-A177-3AD203B41FA5}">
                      <a16:colId xmlns:a16="http://schemas.microsoft.com/office/drawing/2014/main" val="2164345941"/>
                    </a:ext>
                  </a:extLst>
                </a:gridCol>
              </a:tblGrid>
              <a:tr h="304761">
                <a:tc>
                  <a:txBody>
                    <a:bodyPr/>
                    <a:lstStyle/>
                    <a:p>
                      <a:r>
                        <a:rPr lang="en-US" sz="1200" dirty="0"/>
                        <a:t>Book</a:t>
                      </a:r>
                    </a:p>
                  </a:txBody>
                  <a:tcPr/>
                </a:tc>
                <a:tc>
                  <a:txBody>
                    <a:bodyPr/>
                    <a:lstStyle/>
                    <a:p>
                      <a:r>
                        <a:rPr lang="en-US" sz="1200" dirty="0"/>
                        <a:t>Book-1</a:t>
                      </a:r>
                    </a:p>
                  </a:txBody>
                  <a:tcPr/>
                </a:tc>
                <a:tc>
                  <a:txBody>
                    <a:bodyPr/>
                    <a:lstStyle/>
                    <a:p>
                      <a:r>
                        <a:rPr lang="en-US" sz="1200" dirty="0"/>
                        <a:t>Book-2</a:t>
                      </a:r>
                    </a:p>
                  </a:txBody>
                  <a:tcPr/>
                </a:tc>
                <a:tc>
                  <a:txBody>
                    <a:bodyPr/>
                    <a:lstStyle/>
                    <a:p>
                      <a:r>
                        <a:rPr lang="en-US" sz="1200" dirty="0"/>
                        <a:t>Book-3</a:t>
                      </a:r>
                    </a:p>
                  </a:txBody>
                  <a:tcPr/>
                </a:tc>
                <a:tc>
                  <a:txBody>
                    <a:bodyPr/>
                    <a:lstStyle/>
                    <a:p>
                      <a:r>
                        <a:rPr lang="en-US" sz="1200" dirty="0"/>
                        <a:t>Book-4</a:t>
                      </a:r>
                    </a:p>
                  </a:txBody>
                  <a:tcPr/>
                </a:tc>
                <a:extLst>
                  <a:ext uri="{0D108BD9-81ED-4DB2-BD59-A6C34878D82A}">
                    <a16:rowId xmlns:a16="http://schemas.microsoft.com/office/drawing/2014/main" val="3367446209"/>
                  </a:ext>
                </a:extLst>
              </a:tr>
              <a:tr h="304761">
                <a:tc>
                  <a:txBody>
                    <a:bodyPr/>
                    <a:lstStyle/>
                    <a:p>
                      <a:r>
                        <a:rPr lang="en-US" sz="1200" b="1" dirty="0">
                          <a:solidFill>
                            <a:srgbClr val="0070C0"/>
                          </a:solidFill>
                        </a:rPr>
                        <a:t>User</a:t>
                      </a:r>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466102377"/>
                  </a:ext>
                </a:extLst>
              </a:tr>
              <a:tr h="304761">
                <a:tc>
                  <a:txBody>
                    <a:bodyPr/>
                    <a:lstStyle/>
                    <a:p>
                      <a:r>
                        <a:rPr lang="en-US" sz="1200" dirty="0">
                          <a:solidFill>
                            <a:schemeClr val="accent1"/>
                          </a:solidFill>
                        </a:rPr>
                        <a:t>User-1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3</a:t>
                      </a:r>
                    </a:p>
                  </a:txBody>
                  <a:tcPr/>
                </a:tc>
                <a:extLst>
                  <a:ext uri="{0D108BD9-81ED-4DB2-BD59-A6C34878D82A}">
                    <a16:rowId xmlns:a16="http://schemas.microsoft.com/office/drawing/2014/main" val="2874972559"/>
                  </a:ext>
                </a:extLst>
              </a:tr>
              <a:tr h="304761">
                <a:tc>
                  <a:txBody>
                    <a:bodyPr/>
                    <a:lstStyle/>
                    <a:p>
                      <a:r>
                        <a:rPr lang="en-US" sz="1200" dirty="0">
                          <a:solidFill>
                            <a:schemeClr val="accent1"/>
                          </a:solidFill>
                        </a:rPr>
                        <a:t>User-2</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3688545530"/>
                  </a:ext>
                </a:extLst>
              </a:tr>
              <a:tr h="304761">
                <a:tc>
                  <a:txBody>
                    <a:bodyPr/>
                    <a:lstStyle/>
                    <a:p>
                      <a:r>
                        <a:rPr lang="en-US" sz="1200" dirty="0">
                          <a:solidFill>
                            <a:schemeClr val="accent1"/>
                          </a:solidFill>
                        </a:rPr>
                        <a:t>User-3</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extLst>
                  <a:ext uri="{0D108BD9-81ED-4DB2-BD59-A6C34878D82A}">
                    <a16:rowId xmlns:a16="http://schemas.microsoft.com/office/drawing/2014/main" val="4247289460"/>
                  </a:ext>
                </a:extLst>
              </a:tr>
            </a:tbl>
          </a:graphicData>
        </a:graphic>
      </p:graphicFrame>
      <p:pic>
        <p:nvPicPr>
          <p:cNvPr id="7" name="Picture 6">
            <a:extLst>
              <a:ext uri="{FF2B5EF4-FFF2-40B4-BE49-F238E27FC236}">
                <a16:creationId xmlns:a16="http://schemas.microsoft.com/office/drawing/2014/main" id="{867FB81D-8DA8-234F-AC2C-743575EC1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410" y="4672631"/>
            <a:ext cx="8800214" cy="2088051"/>
          </a:xfrm>
          <a:prstGeom prst="rect">
            <a:avLst/>
          </a:prstGeom>
        </p:spPr>
      </p:pic>
      <p:sp>
        <p:nvSpPr>
          <p:cNvPr id="8" name="TextBox 7">
            <a:extLst>
              <a:ext uri="{FF2B5EF4-FFF2-40B4-BE49-F238E27FC236}">
                <a16:creationId xmlns:a16="http://schemas.microsoft.com/office/drawing/2014/main" id="{5781F24F-F39D-1842-A8BB-A47E90D830EA}"/>
              </a:ext>
            </a:extLst>
          </p:cNvPr>
          <p:cNvSpPr txBox="1"/>
          <p:nvPr/>
        </p:nvSpPr>
        <p:spPr>
          <a:xfrm>
            <a:off x="838198" y="3750455"/>
            <a:ext cx="1065205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As shown below when we transform the dataset to User-Books what we get is a very sparse metrics since not all books have been rated by a given User and only few books are rated by a given User so as shown below what we get is lot of ‘0’ ratings for all the books that the User has not rated.</a:t>
            </a:r>
          </a:p>
          <a:p>
            <a:pPr marL="742950" lvl="1" indent="-285750">
              <a:buFont typeface="Arial" panose="020B0604020202020204" pitchFamily="34" charset="0"/>
              <a:buChar char="•"/>
            </a:pPr>
            <a:endParaRPr lang="en-US" sz="1600" dirty="0">
              <a:solidFill>
                <a:srgbClr val="FF0000"/>
              </a:solidFill>
            </a:endParaRPr>
          </a:p>
        </p:txBody>
      </p:sp>
    </p:spTree>
    <p:extLst>
      <p:ext uri="{BB962C8B-B14F-4D97-AF65-F5344CB8AC3E}">
        <p14:creationId xmlns:p14="http://schemas.microsoft.com/office/powerpoint/2010/main" val="234059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155287"/>
            <a:ext cx="10910777" cy="1134066"/>
          </a:xfrm>
        </p:spPr>
        <p:txBody>
          <a:bodyPr>
            <a:normAutofit/>
          </a:bodyPr>
          <a:lstStyle/>
          <a:p>
            <a:r>
              <a:rPr lang="en-US" sz="3600" dirty="0"/>
              <a:t>Collaborative Filtering</a:t>
            </a:r>
            <a:endParaRPr lang="en-US" sz="2000" dirty="0"/>
          </a:p>
        </p:txBody>
      </p:sp>
      <p:sp>
        <p:nvSpPr>
          <p:cNvPr id="6" name="TextBox 5">
            <a:extLst>
              <a:ext uri="{FF2B5EF4-FFF2-40B4-BE49-F238E27FC236}">
                <a16:creationId xmlns:a16="http://schemas.microsoft.com/office/drawing/2014/main" id="{065F1079-B4CE-BB41-87E1-28DD08BF4E6A}"/>
              </a:ext>
            </a:extLst>
          </p:cNvPr>
          <p:cNvSpPr txBox="1"/>
          <p:nvPr/>
        </p:nvSpPr>
        <p:spPr>
          <a:xfrm>
            <a:off x="838199" y="1165717"/>
            <a:ext cx="1065205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In order for us to use Collaborative filtering we will need to transform the dataset into the following format so that we can then calculate the distances by using techniques like Manhattan distance, Euclidean distance,Jaccard similarity or Cosine Similarity.</a:t>
            </a:r>
          </a:p>
          <a:p>
            <a:pPr marL="742950" lvl="1" indent="-285750">
              <a:buFont typeface="Arial" panose="020B0604020202020204" pitchFamily="34" charset="0"/>
              <a:buChar char="•"/>
            </a:pPr>
            <a:endParaRPr lang="en-US" sz="1600" dirty="0">
              <a:solidFill>
                <a:srgbClr val="FF0000"/>
              </a:solidFill>
            </a:endParaRPr>
          </a:p>
        </p:txBody>
      </p:sp>
      <p:graphicFrame>
        <p:nvGraphicFramePr>
          <p:cNvPr id="3" name="Table 2">
            <a:extLst>
              <a:ext uri="{FF2B5EF4-FFF2-40B4-BE49-F238E27FC236}">
                <a16:creationId xmlns:a16="http://schemas.microsoft.com/office/drawing/2014/main" id="{547670F1-3A6B-E04F-A836-F9998D7E564B}"/>
              </a:ext>
            </a:extLst>
          </p:cNvPr>
          <p:cNvGraphicFramePr>
            <a:graphicFrameLocks noGrp="1"/>
          </p:cNvGraphicFramePr>
          <p:nvPr/>
        </p:nvGraphicFramePr>
        <p:xfrm>
          <a:off x="1269410" y="2123163"/>
          <a:ext cx="8409170" cy="1523805"/>
        </p:xfrm>
        <a:graphic>
          <a:graphicData uri="http://schemas.openxmlformats.org/drawingml/2006/table">
            <a:tbl>
              <a:tblPr firstRow="1" bandRow="1">
                <a:tableStyleId>{5C22544A-7EE6-4342-B048-85BDC9FD1C3A}</a:tableStyleId>
              </a:tblPr>
              <a:tblGrid>
                <a:gridCol w="1681834">
                  <a:extLst>
                    <a:ext uri="{9D8B030D-6E8A-4147-A177-3AD203B41FA5}">
                      <a16:colId xmlns:a16="http://schemas.microsoft.com/office/drawing/2014/main" val="2285954342"/>
                    </a:ext>
                  </a:extLst>
                </a:gridCol>
                <a:gridCol w="1681834">
                  <a:extLst>
                    <a:ext uri="{9D8B030D-6E8A-4147-A177-3AD203B41FA5}">
                      <a16:colId xmlns:a16="http://schemas.microsoft.com/office/drawing/2014/main" val="1640817581"/>
                    </a:ext>
                  </a:extLst>
                </a:gridCol>
                <a:gridCol w="1681834">
                  <a:extLst>
                    <a:ext uri="{9D8B030D-6E8A-4147-A177-3AD203B41FA5}">
                      <a16:colId xmlns:a16="http://schemas.microsoft.com/office/drawing/2014/main" val="3088102830"/>
                    </a:ext>
                  </a:extLst>
                </a:gridCol>
                <a:gridCol w="1681834">
                  <a:extLst>
                    <a:ext uri="{9D8B030D-6E8A-4147-A177-3AD203B41FA5}">
                      <a16:colId xmlns:a16="http://schemas.microsoft.com/office/drawing/2014/main" val="2611424002"/>
                    </a:ext>
                  </a:extLst>
                </a:gridCol>
                <a:gridCol w="1681834">
                  <a:extLst>
                    <a:ext uri="{9D8B030D-6E8A-4147-A177-3AD203B41FA5}">
                      <a16:colId xmlns:a16="http://schemas.microsoft.com/office/drawing/2014/main" val="2164345941"/>
                    </a:ext>
                  </a:extLst>
                </a:gridCol>
              </a:tblGrid>
              <a:tr h="304761">
                <a:tc>
                  <a:txBody>
                    <a:bodyPr/>
                    <a:lstStyle/>
                    <a:p>
                      <a:r>
                        <a:rPr lang="en-US" sz="1200" dirty="0"/>
                        <a:t>Book</a:t>
                      </a:r>
                    </a:p>
                  </a:txBody>
                  <a:tcPr/>
                </a:tc>
                <a:tc>
                  <a:txBody>
                    <a:bodyPr/>
                    <a:lstStyle/>
                    <a:p>
                      <a:r>
                        <a:rPr lang="en-US" sz="1200" dirty="0"/>
                        <a:t>Book-1</a:t>
                      </a:r>
                    </a:p>
                  </a:txBody>
                  <a:tcPr/>
                </a:tc>
                <a:tc>
                  <a:txBody>
                    <a:bodyPr/>
                    <a:lstStyle/>
                    <a:p>
                      <a:r>
                        <a:rPr lang="en-US" sz="1200" dirty="0"/>
                        <a:t>Book-2</a:t>
                      </a:r>
                    </a:p>
                  </a:txBody>
                  <a:tcPr/>
                </a:tc>
                <a:tc>
                  <a:txBody>
                    <a:bodyPr/>
                    <a:lstStyle/>
                    <a:p>
                      <a:r>
                        <a:rPr lang="en-US" sz="1200" dirty="0"/>
                        <a:t>Book-3</a:t>
                      </a:r>
                    </a:p>
                  </a:txBody>
                  <a:tcPr/>
                </a:tc>
                <a:tc>
                  <a:txBody>
                    <a:bodyPr/>
                    <a:lstStyle/>
                    <a:p>
                      <a:r>
                        <a:rPr lang="en-US" sz="1200" dirty="0"/>
                        <a:t>Book-4</a:t>
                      </a:r>
                    </a:p>
                  </a:txBody>
                  <a:tcPr/>
                </a:tc>
                <a:extLst>
                  <a:ext uri="{0D108BD9-81ED-4DB2-BD59-A6C34878D82A}">
                    <a16:rowId xmlns:a16="http://schemas.microsoft.com/office/drawing/2014/main" val="3367446209"/>
                  </a:ext>
                </a:extLst>
              </a:tr>
              <a:tr h="304761">
                <a:tc>
                  <a:txBody>
                    <a:bodyPr/>
                    <a:lstStyle/>
                    <a:p>
                      <a:r>
                        <a:rPr lang="en-US" sz="1200" b="1" dirty="0">
                          <a:solidFill>
                            <a:srgbClr val="0070C0"/>
                          </a:solidFill>
                        </a:rPr>
                        <a:t>User</a:t>
                      </a:r>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466102377"/>
                  </a:ext>
                </a:extLst>
              </a:tr>
              <a:tr h="304761">
                <a:tc>
                  <a:txBody>
                    <a:bodyPr/>
                    <a:lstStyle/>
                    <a:p>
                      <a:r>
                        <a:rPr lang="en-US" sz="1200" dirty="0">
                          <a:solidFill>
                            <a:schemeClr val="accent1"/>
                          </a:solidFill>
                        </a:rPr>
                        <a:t>User-1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3</a:t>
                      </a:r>
                    </a:p>
                  </a:txBody>
                  <a:tcPr/>
                </a:tc>
                <a:extLst>
                  <a:ext uri="{0D108BD9-81ED-4DB2-BD59-A6C34878D82A}">
                    <a16:rowId xmlns:a16="http://schemas.microsoft.com/office/drawing/2014/main" val="2874972559"/>
                  </a:ext>
                </a:extLst>
              </a:tr>
              <a:tr h="304761">
                <a:tc>
                  <a:txBody>
                    <a:bodyPr/>
                    <a:lstStyle/>
                    <a:p>
                      <a:r>
                        <a:rPr lang="en-US" sz="1200" dirty="0">
                          <a:solidFill>
                            <a:schemeClr val="accent1"/>
                          </a:solidFill>
                        </a:rPr>
                        <a:t>User-2</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3688545530"/>
                  </a:ext>
                </a:extLst>
              </a:tr>
              <a:tr h="304761">
                <a:tc>
                  <a:txBody>
                    <a:bodyPr/>
                    <a:lstStyle/>
                    <a:p>
                      <a:r>
                        <a:rPr lang="en-US" sz="1200" dirty="0">
                          <a:solidFill>
                            <a:schemeClr val="accent1"/>
                          </a:solidFill>
                        </a:rPr>
                        <a:t>User-3</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extLst>
                  <a:ext uri="{0D108BD9-81ED-4DB2-BD59-A6C34878D82A}">
                    <a16:rowId xmlns:a16="http://schemas.microsoft.com/office/drawing/2014/main" val="4247289460"/>
                  </a:ext>
                </a:extLst>
              </a:tr>
            </a:tbl>
          </a:graphicData>
        </a:graphic>
      </p:graphicFrame>
      <p:pic>
        <p:nvPicPr>
          <p:cNvPr id="7" name="Picture 6">
            <a:extLst>
              <a:ext uri="{FF2B5EF4-FFF2-40B4-BE49-F238E27FC236}">
                <a16:creationId xmlns:a16="http://schemas.microsoft.com/office/drawing/2014/main" id="{867FB81D-8DA8-234F-AC2C-743575EC1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410" y="4672631"/>
            <a:ext cx="8800214" cy="2088051"/>
          </a:xfrm>
          <a:prstGeom prst="rect">
            <a:avLst/>
          </a:prstGeom>
        </p:spPr>
      </p:pic>
      <p:sp>
        <p:nvSpPr>
          <p:cNvPr id="8" name="TextBox 7">
            <a:extLst>
              <a:ext uri="{FF2B5EF4-FFF2-40B4-BE49-F238E27FC236}">
                <a16:creationId xmlns:a16="http://schemas.microsoft.com/office/drawing/2014/main" id="{5781F24F-F39D-1842-A8BB-A47E90D830EA}"/>
              </a:ext>
            </a:extLst>
          </p:cNvPr>
          <p:cNvSpPr txBox="1"/>
          <p:nvPr/>
        </p:nvSpPr>
        <p:spPr>
          <a:xfrm>
            <a:off x="838198" y="3750455"/>
            <a:ext cx="1065205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As shown below when we transform the dataset to User-Books what we get is a very sparse metrics since not all books have been rated by a given User and only few books are rated by a given User so as shown below what we get is lot of ‘0’ ratings for all the books that the User has not rated.</a:t>
            </a:r>
          </a:p>
          <a:p>
            <a:pPr marL="742950" lvl="1" indent="-285750">
              <a:buFont typeface="Arial" panose="020B0604020202020204" pitchFamily="34" charset="0"/>
              <a:buChar char="•"/>
            </a:pPr>
            <a:endParaRPr lang="en-US" sz="1600" dirty="0">
              <a:solidFill>
                <a:srgbClr val="FF0000"/>
              </a:solidFill>
            </a:endParaRPr>
          </a:p>
        </p:txBody>
      </p:sp>
    </p:spTree>
    <p:extLst>
      <p:ext uri="{BB962C8B-B14F-4D97-AF65-F5344CB8AC3E}">
        <p14:creationId xmlns:p14="http://schemas.microsoft.com/office/powerpoint/2010/main" val="168550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155287"/>
            <a:ext cx="10910777" cy="1134066"/>
          </a:xfrm>
        </p:spPr>
        <p:txBody>
          <a:bodyPr>
            <a:normAutofit/>
          </a:bodyPr>
          <a:lstStyle/>
          <a:p>
            <a:r>
              <a:rPr lang="en-US" sz="3600" dirty="0"/>
              <a:t>User-User Collaborative Filtering</a:t>
            </a:r>
            <a:endParaRPr lang="en-US" sz="2000" dirty="0"/>
          </a:p>
        </p:txBody>
      </p:sp>
      <p:sp>
        <p:nvSpPr>
          <p:cNvPr id="6" name="TextBox 5">
            <a:extLst>
              <a:ext uri="{FF2B5EF4-FFF2-40B4-BE49-F238E27FC236}">
                <a16:creationId xmlns:a16="http://schemas.microsoft.com/office/drawing/2014/main" id="{065F1079-B4CE-BB41-87E1-28DD08BF4E6A}"/>
              </a:ext>
            </a:extLst>
          </p:cNvPr>
          <p:cNvSpPr txBox="1"/>
          <p:nvPr/>
        </p:nvSpPr>
        <p:spPr>
          <a:xfrm>
            <a:off x="838199" y="1165717"/>
            <a:ext cx="1065205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Here we check the users who are similar to a given user and see if they rated an item that is not yet rated by our user and if so we provide the predicted rating for this item for our user.</a:t>
            </a:r>
          </a:p>
          <a:p>
            <a:pPr marL="742950" lvl="1" indent="-285750">
              <a:buFont typeface="Arial" panose="020B0604020202020204" pitchFamily="34" charset="0"/>
              <a:buChar char="•"/>
            </a:pPr>
            <a:endParaRPr lang="en-US" sz="1600" dirty="0">
              <a:solidFill>
                <a:srgbClr val="FF0000"/>
              </a:solidFill>
            </a:endParaRPr>
          </a:p>
        </p:txBody>
      </p:sp>
      <p:sp>
        <p:nvSpPr>
          <p:cNvPr id="8" name="TextBox 7">
            <a:extLst>
              <a:ext uri="{FF2B5EF4-FFF2-40B4-BE49-F238E27FC236}">
                <a16:creationId xmlns:a16="http://schemas.microsoft.com/office/drawing/2014/main" id="{5781F24F-F39D-1842-A8BB-A47E90D830EA}"/>
              </a:ext>
            </a:extLst>
          </p:cNvPr>
          <p:cNvSpPr txBox="1"/>
          <p:nvPr/>
        </p:nvSpPr>
        <p:spPr>
          <a:xfrm>
            <a:off x="838198" y="2166203"/>
            <a:ext cx="10652051"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Note that for each User we try to find two other similar users using the Cosine similarity between the users. </a:t>
            </a:r>
          </a:p>
          <a:p>
            <a:pPr marL="742950" lvl="1" indent="-285750">
              <a:buFont typeface="Arial" panose="020B0604020202020204" pitchFamily="34" charset="0"/>
              <a:buChar char="•"/>
            </a:pPr>
            <a:endParaRPr lang="en-US" sz="1600" dirty="0">
              <a:solidFill>
                <a:srgbClr val="FF0000"/>
              </a:solidFill>
            </a:endParaRPr>
          </a:p>
        </p:txBody>
      </p:sp>
      <p:sp>
        <p:nvSpPr>
          <p:cNvPr id="9" name="Title 1">
            <a:extLst>
              <a:ext uri="{FF2B5EF4-FFF2-40B4-BE49-F238E27FC236}">
                <a16:creationId xmlns:a16="http://schemas.microsoft.com/office/drawing/2014/main" id="{CD8125F8-9AD6-9D42-9E72-19B3CCE19B32}"/>
              </a:ext>
            </a:extLst>
          </p:cNvPr>
          <p:cNvSpPr txBox="1">
            <a:spLocks/>
          </p:cNvSpPr>
          <p:nvPr/>
        </p:nvSpPr>
        <p:spPr>
          <a:xfrm>
            <a:off x="838198" y="2750978"/>
            <a:ext cx="10910777" cy="11340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Item-Item Collaborative Filtering</a:t>
            </a:r>
            <a:endParaRPr lang="en-US" sz="2000" dirty="0"/>
          </a:p>
        </p:txBody>
      </p:sp>
      <p:sp>
        <p:nvSpPr>
          <p:cNvPr id="10" name="TextBox 9">
            <a:extLst>
              <a:ext uri="{FF2B5EF4-FFF2-40B4-BE49-F238E27FC236}">
                <a16:creationId xmlns:a16="http://schemas.microsoft.com/office/drawing/2014/main" id="{4CB38624-61F5-C34B-8178-E9188F2BE739}"/>
              </a:ext>
            </a:extLst>
          </p:cNvPr>
          <p:cNvSpPr txBox="1"/>
          <p:nvPr/>
        </p:nvSpPr>
        <p:spPr>
          <a:xfrm>
            <a:off x="838198" y="3889518"/>
            <a:ext cx="1065205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Here we check the Items that are similar to a given Item and see if they were rated by our User and if so we provide the predicted rating for this item for our user.</a:t>
            </a:r>
          </a:p>
          <a:p>
            <a:pPr marL="742950" lvl="1" indent="-285750">
              <a:buFont typeface="Arial" panose="020B0604020202020204" pitchFamily="34" charset="0"/>
              <a:buChar char="•"/>
            </a:pPr>
            <a:endParaRPr lang="en-US" sz="1600" dirty="0">
              <a:solidFill>
                <a:srgbClr val="FF0000"/>
              </a:solidFill>
            </a:endParaRPr>
          </a:p>
        </p:txBody>
      </p:sp>
      <p:sp>
        <p:nvSpPr>
          <p:cNvPr id="11" name="TextBox 10">
            <a:extLst>
              <a:ext uri="{FF2B5EF4-FFF2-40B4-BE49-F238E27FC236}">
                <a16:creationId xmlns:a16="http://schemas.microsoft.com/office/drawing/2014/main" id="{20849807-5936-464C-849B-40915BFF3FA6}"/>
              </a:ext>
            </a:extLst>
          </p:cNvPr>
          <p:cNvSpPr txBox="1"/>
          <p:nvPr/>
        </p:nvSpPr>
        <p:spPr>
          <a:xfrm>
            <a:off x="838197" y="5062644"/>
            <a:ext cx="10652051"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Note that for each Item we try to find two other similar Items using the Cosine similarity between the Items. </a:t>
            </a:r>
          </a:p>
          <a:p>
            <a:pPr marL="742950" lvl="1" indent="-285750">
              <a:buFont typeface="Arial" panose="020B0604020202020204" pitchFamily="34" charset="0"/>
              <a:buChar char="•"/>
            </a:pPr>
            <a:endParaRPr lang="en-US" sz="1600" dirty="0">
              <a:solidFill>
                <a:srgbClr val="FF0000"/>
              </a:solidFill>
            </a:endParaRPr>
          </a:p>
        </p:txBody>
      </p:sp>
    </p:spTree>
    <p:extLst>
      <p:ext uri="{BB962C8B-B14F-4D97-AF65-F5344CB8AC3E}">
        <p14:creationId xmlns:p14="http://schemas.microsoft.com/office/powerpoint/2010/main" val="363519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155287"/>
            <a:ext cx="10910777" cy="1134066"/>
          </a:xfrm>
        </p:spPr>
        <p:txBody>
          <a:bodyPr>
            <a:normAutofit/>
          </a:bodyPr>
          <a:lstStyle/>
          <a:p>
            <a:r>
              <a:rPr lang="en-US" sz="3600" dirty="0"/>
              <a:t>Matrix Factorization Based Recommendations</a:t>
            </a:r>
            <a:endParaRPr lang="en-US" sz="2000" dirty="0"/>
          </a:p>
        </p:txBody>
      </p:sp>
      <p:sp>
        <p:nvSpPr>
          <p:cNvPr id="6" name="TextBox 5">
            <a:extLst>
              <a:ext uri="{FF2B5EF4-FFF2-40B4-BE49-F238E27FC236}">
                <a16:creationId xmlns:a16="http://schemas.microsoft.com/office/drawing/2014/main" id="{065F1079-B4CE-BB41-87E1-28DD08BF4E6A}"/>
              </a:ext>
            </a:extLst>
          </p:cNvPr>
          <p:cNvSpPr txBox="1"/>
          <p:nvPr/>
        </p:nvSpPr>
        <p:spPr>
          <a:xfrm>
            <a:off x="838199" y="1165717"/>
            <a:ext cx="1065205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In order to optimize for the Matrix Factorization based recommender systems we first need to convert the Pandas data frame to Matrix since Matrix factorization will need Matrix multiplication.</a:t>
            </a:r>
          </a:p>
          <a:p>
            <a:pPr marL="742950" lvl="1" indent="-285750">
              <a:buFont typeface="Arial" panose="020B0604020202020204" pitchFamily="34" charset="0"/>
              <a:buChar char="•"/>
            </a:pPr>
            <a:endParaRPr lang="en-US" sz="1600" dirty="0">
              <a:solidFill>
                <a:srgbClr val="FF0000"/>
              </a:solidFill>
            </a:endParaRPr>
          </a:p>
        </p:txBody>
      </p:sp>
      <p:sp>
        <p:nvSpPr>
          <p:cNvPr id="8" name="TextBox 7">
            <a:extLst>
              <a:ext uri="{FF2B5EF4-FFF2-40B4-BE49-F238E27FC236}">
                <a16:creationId xmlns:a16="http://schemas.microsoft.com/office/drawing/2014/main" id="{5781F24F-F39D-1842-A8BB-A47E90D830EA}"/>
              </a:ext>
            </a:extLst>
          </p:cNvPr>
          <p:cNvSpPr txBox="1"/>
          <p:nvPr/>
        </p:nvSpPr>
        <p:spPr>
          <a:xfrm>
            <a:off x="838198" y="2166203"/>
            <a:ext cx="10652051"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As shown below we convert the panda data frame to matrix</a:t>
            </a:r>
          </a:p>
          <a:p>
            <a:pPr marL="742950" lvl="1" indent="-285750">
              <a:buFont typeface="Arial" panose="020B0604020202020204" pitchFamily="34" charset="0"/>
              <a:buChar char="•"/>
            </a:pPr>
            <a:endParaRPr lang="en-US" sz="1600" dirty="0">
              <a:solidFill>
                <a:srgbClr val="FF0000"/>
              </a:solidFill>
            </a:endParaRPr>
          </a:p>
        </p:txBody>
      </p:sp>
      <p:pic>
        <p:nvPicPr>
          <p:cNvPr id="4" name="Picture 3">
            <a:extLst>
              <a:ext uri="{FF2B5EF4-FFF2-40B4-BE49-F238E27FC236}">
                <a16:creationId xmlns:a16="http://schemas.microsoft.com/office/drawing/2014/main" id="{CC756F70-E894-9A48-A380-DD50C2972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8" y="2750978"/>
            <a:ext cx="7718353" cy="1813265"/>
          </a:xfrm>
          <a:prstGeom prst="rect">
            <a:avLst/>
          </a:prstGeom>
        </p:spPr>
      </p:pic>
      <p:sp>
        <p:nvSpPr>
          <p:cNvPr id="7" name="Oval 6">
            <a:extLst>
              <a:ext uri="{FF2B5EF4-FFF2-40B4-BE49-F238E27FC236}">
                <a16:creationId xmlns:a16="http://schemas.microsoft.com/office/drawing/2014/main" id="{54658864-0669-ED4D-A7B9-924DA0E22C15}"/>
              </a:ext>
            </a:extLst>
          </p:cNvPr>
          <p:cNvSpPr/>
          <p:nvPr/>
        </p:nvSpPr>
        <p:spPr>
          <a:xfrm>
            <a:off x="9462977" y="4474903"/>
            <a:ext cx="1849191" cy="9462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TextBox 11">
            <a:extLst>
              <a:ext uri="{FF2B5EF4-FFF2-40B4-BE49-F238E27FC236}">
                <a16:creationId xmlns:a16="http://schemas.microsoft.com/office/drawing/2014/main" id="{F7852F5E-9452-294C-A946-B8AAFCB27562}"/>
              </a:ext>
            </a:extLst>
          </p:cNvPr>
          <p:cNvSpPr txBox="1"/>
          <p:nvPr/>
        </p:nvSpPr>
        <p:spPr>
          <a:xfrm>
            <a:off x="9718158" y="4763386"/>
            <a:ext cx="1445154" cy="369332"/>
          </a:xfrm>
          <a:prstGeom prst="rect">
            <a:avLst/>
          </a:prstGeom>
          <a:noFill/>
        </p:spPr>
        <p:txBody>
          <a:bodyPr wrap="square" rtlCol="0">
            <a:spAutoFit/>
          </a:bodyPr>
          <a:lstStyle/>
          <a:p>
            <a:r>
              <a:rPr lang="en-US" dirty="0" err="1"/>
              <a:t>as_matrix</a:t>
            </a:r>
            <a:r>
              <a:rPr lang="en-US" dirty="0"/>
              <a:t>()</a:t>
            </a:r>
          </a:p>
        </p:txBody>
      </p:sp>
      <p:cxnSp>
        <p:nvCxnSpPr>
          <p:cNvPr id="14" name="Elbow Connector 13">
            <a:extLst>
              <a:ext uri="{FF2B5EF4-FFF2-40B4-BE49-F238E27FC236}">
                <a16:creationId xmlns:a16="http://schemas.microsoft.com/office/drawing/2014/main" id="{A1B4D9ED-C9E2-9347-A78F-AA1AC22BF64A}"/>
              </a:ext>
            </a:extLst>
          </p:cNvPr>
          <p:cNvCxnSpPr>
            <a:endCxn id="7" idx="0"/>
          </p:cNvCxnSpPr>
          <p:nvPr/>
        </p:nvCxnSpPr>
        <p:spPr>
          <a:xfrm>
            <a:off x="8633637" y="3615070"/>
            <a:ext cx="1753936" cy="85983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3CB20C8-D9D5-0749-8744-BD5975E23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5047236"/>
            <a:ext cx="7795439" cy="1605791"/>
          </a:xfrm>
          <a:prstGeom prst="rect">
            <a:avLst/>
          </a:prstGeom>
        </p:spPr>
      </p:pic>
      <p:cxnSp>
        <p:nvCxnSpPr>
          <p:cNvPr id="17" name="Elbow Connector 16">
            <a:extLst>
              <a:ext uri="{FF2B5EF4-FFF2-40B4-BE49-F238E27FC236}">
                <a16:creationId xmlns:a16="http://schemas.microsoft.com/office/drawing/2014/main" id="{29D261CE-94AE-944E-AF10-D91BA2607E48}"/>
              </a:ext>
            </a:extLst>
          </p:cNvPr>
          <p:cNvCxnSpPr>
            <a:cxnSpLocks/>
            <a:stCxn id="7" idx="2"/>
            <a:endCxn id="16" idx="3"/>
          </p:cNvCxnSpPr>
          <p:nvPr/>
        </p:nvCxnSpPr>
        <p:spPr>
          <a:xfrm rot="10800000" flipV="1">
            <a:off x="8633637" y="4948052"/>
            <a:ext cx="829340" cy="90208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53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p:txBody>
          <a:bodyPr/>
          <a:lstStyle/>
          <a:p>
            <a:r>
              <a:rPr lang="en-US" dirty="0"/>
              <a:t>Goal</a:t>
            </a:r>
          </a:p>
        </p:txBody>
      </p:sp>
      <p:pic>
        <p:nvPicPr>
          <p:cNvPr id="1026" name="Picture 2" descr="https://lh4.googleusercontent.com/RhucMuh5v6nz6RCJz5zI0O9q_hbVl4AtPbpvTevK4ov8pG4qWBuYlOvWYFnS9JxzdEZrUDHzlaSyuoqxknIB_xFN4o0Qilc2ulyYd586Kz97YKOdDbyTuKY9XC5BBJUtBBsc0ado">
            <a:extLst>
              <a:ext uri="{FF2B5EF4-FFF2-40B4-BE49-F238E27FC236}">
                <a16:creationId xmlns:a16="http://schemas.microsoft.com/office/drawing/2014/main" id="{A68CABD6-56F0-944B-A68F-56A47C83DA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8750" y="1829594"/>
            <a:ext cx="67945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316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27161"/>
            <a:ext cx="10910777" cy="1134066"/>
          </a:xfrm>
        </p:spPr>
        <p:txBody>
          <a:bodyPr>
            <a:normAutofit/>
          </a:bodyPr>
          <a:lstStyle/>
          <a:p>
            <a:r>
              <a:rPr lang="en-US" sz="3600" dirty="0"/>
              <a:t>Matrix Factorization Based Recommendations</a:t>
            </a:r>
            <a:endParaRPr lang="en-US" sz="2000" dirty="0"/>
          </a:p>
        </p:txBody>
      </p:sp>
      <p:sp>
        <p:nvSpPr>
          <p:cNvPr id="6" name="TextBox 5">
            <a:extLst>
              <a:ext uri="{FF2B5EF4-FFF2-40B4-BE49-F238E27FC236}">
                <a16:creationId xmlns:a16="http://schemas.microsoft.com/office/drawing/2014/main" id="{065F1079-B4CE-BB41-87E1-28DD08BF4E6A}"/>
              </a:ext>
            </a:extLst>
          </p:cNvPr>
          <p:cNvSpPr txBox="1"/>
          <p:nvPr/>
        </p:nvSpPr>
        <p:spPr>
          <a:xfrm>
            <a:off x="838199" y="974292"/>
            <a:ext cx="1065205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Next we follow the process outlined below to optimize for hyper parameter ‘K’ that is part of ‘SVD’ algorithm of Sklearn and try to find the value of ‘K’ that gives us lowest RMSE.</a:t>
            </a:r>
          </a:p>
          <a:p>
            <a:pPr marL="285750" indent="-285750">
              <a:buFont typeface="Arial" panose="020B0604020202020204" pitchFamily="34" charset="0"/>
              <a:buChar char="•"/>
            </a:pPr>
            <a:r>
              <a:rPr lang="en-US" sz="1600" dirty="0">
                <a:solidFill>
                  <a:schemeClr val="bg1"/>
                </a:solidFill>
              </a:rPr>
              <a:t>RMSE here is the error , lower then better and its calculated based on the difference in Actual rating versus predicted rating.</a:t>
            </a:r>
          </a:p>
          <a:p>
            <a:pPr marL="285750" indent="-285750">
              <a:buFont typeface="Arial" panose="020B0604020202020204" pitchFamily="34" charset="0"/>
              <a:buChar char="•"/>
            </a:pPr>
            <a:r>
              <a:rPr lang="en-US" sz="1600" dirty="0">
                <a:solidFill>
                  <a:schemeClr val="bg1"/>
                </a:solidFill>
              </a:rPr>
              <a:t>Once we find the value of ‘K’ that gives us lowest RMSE we go with this ‘K’ and run SVD on the entire matrix to get the prediction for each user for each Book.</a:t>
            </a:r>
          </a:p>
          <a:p>
            <a:pPr marL="742950" lvl="1" indent="-285750">
              <a:buFont typeface="Arial" panose="020B0604020202020204" pitchFamily="34" charset="0"/>
              <a:buChar char="•"/>
            </a:pPr>
            <a:endParaRPr lang="en-US" sz="1600" dirty="0">
              <a:solidFill>
                <a:srgbClr val="FF0000"/>
              </a:solidFill>
            </a:endParaRPr>
          </a:p>
        </p:txBody>
      </p:sp>
      <p:sp>
        <p:nvSpPr>
          <p:cNvPr id="7" name="Oval 6">
            <a:extLst>
              <a:ext uri="{FF2B5EF4-FFF2-40B4-BE49-F238E27FC236}">
                <a16:creationId xmlns:a16="http://schemas.microsoft.com/office/drawing/2014/main" id="{54658864-0669-ED4D-A7B9-924DA0E22C15}"/>
              </a:ext>
            </a:extLst>
          </p:cNvPr>
          <p:cNvSpPr/>
          <p:nvPr/>
        </p:nvSpPr>
        <p:spPr>
          <a:xfrm>
            <a:off x="3870251" y="4084373"/>
            <a:ext cx="2732567" cy="9462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TextBox 11">
            <a:extLst>
              <a:ext uri="{FF2B5EF4-FFF2-40B4-BE49-F238E27FC236}">
                <a16:creationId xmlns:a16="http://schemas.microsoft.com/office/drawing/2014/main" id="{F7852F5E-9452-294C-A946-B8AAFCB27562}"/>
              </a:ext>
            </a:extLst>
          </p:cNvPr>
          <p:cNvSpPr txBox="1"/>
          <p:nvPr/>
        </p:nvSpPr>
        <p:spPr>
          <a:xfrm>
            <a:off x="4199859" y="4380896"/>
            <a:ext cx="2073349" cy="523220"/>
          </a:xfrm>
          <a:prstGeom prst="rect">
            <a:avLst/>
          </a:prstGeom>
          <a:noFill/>
        </p:spPr>
        <p:txBody>
          <a:bodyPr wrap="square" rtlCol="0">
            <a:spAutoFit/>
          </a:bodyPr>
          <a:lstStyle/>
          <a:p>
            <a:r>
              <a:rPr lang="en-US" sz="1400" dirty="0"/>
              <a:t>SVD on Training Data for a Given Value of ‘K’</a:t>
            </a:r>
          </a:p>
        </p:txBody>
      </p:sp>
      <p:cxnSp>
        <p:nvCxnSpPr>
          <p:cNvPr id="14" name="Elbow Connector 13">
            <a:extLst>
              <a:ext uri="{FF2B5EF4-FFF2-40B4-BE49-F238E27FC236}">
                <a16:creationId xmlns:a16="http://schemas.microsoft.com/office/drawing/2014/main" id="{A1B4D9ED-C9E2-9347-A78F-AA1AC22BF64A}"/>
              </a:ext>
            </a:extLst>
          </p:cNvPr>
          <p:cNvCxnSpPr>
            <a:cxnSpLocks/>
          </p:cNvCxnSpPr>
          <p:nvPr/>
        </p:nvCxnSpPr>
        <p:spPr>
          <a:xfrm rot="16200000" flipH="1">
            <a:off x="4758807" y="3695550"/>
            <a:ext cx="562051" cy="17012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29D261CE-94AE-944E-AF10-D91BA2607E48}"/>
              </a:ext>
            </a:extLst>
          </p:cNvPr>
          <p:cNvCxnSpPr>
            <a:cxnSpLocks/>
            <a:endCxn id="11" idx="3"/>
          </p:cNvCxnSpPr>
          <p:nvPr/>
        </p:nvCxnSpPr>
        <p:spPr>
          <a:xfrm rot="10800000">
            <a:off x="2704658" y="5030671"/>
            <a:ext cx="1899243" cy="70029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6970B3B-DE36-AF47-BA34-FC63E574D9FC}"/>
              </a:ext>
            </a:extLst>
          </p:cNvPr>
          <p:cNvSpPr/>
          <p:nvPr/>
        </p:nvSpPr>
        <p:spPr>
          <a:xfrm>
            <a:off x="3976577" y="2594344"/>
            <a:ext cx="2296632" cy="882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B178004-D98A-6F4D-89C6-3F9C266A752D}"/>
              </a:ext>
            </a:extLst>
          </p:cNvPr>
          <p:cNvSpPr txBox="1"/>
          <p:nvPr/>
        </p:nvSpPr>
        <p:spPr>
          <a:xfrm>
            <a:off x="4327451" y="2849810"/>
            <a:ext cx="2073349" cy="307777"/>
          </a:xfrm>
          <a:prstGeom prst="rect">
            <a:avLst/>
          </a:prstGeom>
          <a:noFill/>
        </p:spPr>
        <p:txBody>
          <a:bodyPr wrap="square" rtlCol="0">
            <a:spAutoFit/>
          </a:bodyPr>
          <a:lstStyle/>
          <a:p>
            <a:r>
              <a:rPr lang="en-US" sz="1400" dirty="0"/>
              <a:t>Train_Test_Split</a:t>
            </a:r>
          </a:p>
        </p:txBody>
      </p:sp>
      <p:sp>
        <p:nvSpPr>
          <p:cNvPr id="15" name="Rectangle 14">
            <a:extLst>
              <a:ext uri="{FF2B5EF4-FFF2-40B4-BE49-F238E27FC236}">
                <a16:creationId xmlns:a16="http://schemas.microsoft.com/office/drawing/2014/main" id="{B0255DFC-64B7-E243-B9D6-A79B7D585C21}"/>
              </a:ext>
            </a:extLst>
          </p:cNvPr>
          <p:cNvSpPr/>
          <p:nvPr/>
        </p:nvSpPr>
        <p:spPr>
          <a:xfrm>
            <a:off x="4603898" y="5459603"/>
            <a:ext cx="2296632" cy="882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31FD111-E393-2D41-A226-ECB179A794A5}"/>
              </a:ext>
            </a:extLst>
          </p:cNvPr>
          <p:cNvSpPr txBox="1"/>
          <p:nvPr/>
        </p:nvSpPr>
        <p:spPr>
          <a:xfrm>
            <a:off x="4715541" y="5603442"/>
            <a:ext cx="2073349" cy="738664"/>
          </a:xfrm>
          <a:prstGeom prst="rect">
            <a:avLst/>
          </a:prstGeom>
          <a:noFill/>
        </p:spPr>
        <p:txBody>
          <a:bodyPr wrap="square" rtlCol="0">
            <a:spAutoFit/>
          </a:bodyPr>
          <a:lstStyle/>
          <a:p>
            <a:r>
              <a:rPr lang="en-US" sz="1400" dirty="0"/>
              <a:t>Use RMSE to assess the quality of the prediction</a:t>
            </a:r>
          </a:p>
        </p:txBody>
      </p:sp>
      <p:sp>
        <p:nvSpPr>
          <p:cNvPr id="11" name="Triangle 10">
            <a:extLst>
              <a:ext uri="{FF2B5EF4-FFF2-40B4-BE49-F238E27FC236}">
                <a16:creationId xmlns:a16="http://schemas.microsoft.com/office/drawing/2014/main" id="{DBB55C75-D6EF-2442-A2CC-13B67CC58DE7}"/>
              </a:ext>
            </a:extLst>
          </p:cNvPr>
          <p:cNvSpPr/>
          <p:nvPr/>
        </p:nvSpPr>
        <p:spPr>
          <a:xfrm>
            <a:off x="1868672" y="3905780"/>
            <a:ext cx="1671969" cy="112489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5CFDAE7-9982-F04A-B9BA-2C4E4B535519}"/>
              </a:ext>
            </a:extLst>
          </p:cNvPr>
          <p:cNvSpPr txBox="1"/>
          <p:nvPr/>
        </p:nvSpPr>
        <p:spPr>
          <a:xfrm>
            <a:off x="2198282" y="4551415"/>
            <a:ext cx="1477924" cy="523220"/>
          </a:xfrm>
          <a:prstGeom prst="rect">
            <a:avLst/>
          </a:prstGeom>
          <a:noFill/>
        </p:spPr>
        <p:txBody>
          <a:bodyPr wrap="square" rtlCol="0">
            <a:spAutoFit/>
          </a:bodyPr>
          <a:lstStyle/>
          <a:p>
            <a:r>
              <a:rPr lang="en-US" sz="1400" dirty="0"/>
              <a:t>Try Different Value of ‘K’</a:t>
            </a:r>
          </a:p>
        </p:txBody>
      </p:sp>
      <p:cxnSp>
        <p:nvCxnSpPr>
          <p:cNvPr id="22" name="Elbow Connector 21">
            <a:extLst>
              <a:ext uri="{FF2B5EF4-FFF2-40B4-BE49-F238E27FC236}">
                <a16:creationId xmlns:a16="http://schemas.microsoft.com/office/drawing/2014/main" id="{9CCC11FF-048F-7A40-A281-FCD277382281}"/>
              </a:ext>
            </a:extLst>
          </p:cNvPr>
          <p:cNvCxnSpPr>
            <a:cxnSpLocks/>
            <a:stCxn id="11" idx="5"/>
            <a:endCxn id="7" idx="2"/>
          </p:cNvCxnSpPr>
          <p:nvPr/>
        </p:nvCxnSpPr>
        <p:spPr>
          <a:xfrm>
            <a:off x="3122649" y="4468225"/>
            <a:ext cx="747602" cy="8929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DA1E4633-725C-B14A-AB22-254E71746339}"/>
              </a:ext>
            </a:extLst>
          </p:cNvPr>
          <p:cNvCxnSpPr>
            <a:cxnSpLocks/>
            <a:endCxn id="15" idx="0"/>
          </p:cNvCxnSpPr>
          <p:nvPr/>
        </p:nvCxnSpPr>
        <p:spPr>
          <a:xfrm rot="16200000" flipH="1">
            <a:off x="5345936" y="5053325"/>
            <a:ext cx="408520" cy="40403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66AF514-9BC4-944F-94B6-EBB49BC55CCE}"/>
              </a:ext>
            </a:extLst>
          </p:cNvPr>
          <p:cNvSpPr txBox="1"/>
          <p:nvPr/>
        </p:nvSpPr>
        <p:spPr>
          <a:xfrm>
            <a:off x="2338503" y="5693289"/>
            <a:ext cx="1477924" cy="738664"/>
          </a:xfrm>
          <a:prstGeom prst="rect">
            <a:avLst/>
          </a:prstGeom>
          <a:noFill/>
        </p:spPr>
        <p:txBody>
          <a:bodyPr wrap="square" rtlCol="0">
            <a:spAutoFit/>
          </a:bodyPr>
          <a:lstStyle/>
          <a:p>
            <a:r>
              <a:rPr lang="en-US" sz="1400" dirty="0"/>
              <a:t>If RMSE not lower than previous </a:t>
            </a:r>
          </a:p>
        </p:txBody>
      </p:sp>
      <p:cxnSp>
        <p:nvCxnSpPr>
          <p:cNvPr id="30" name="Elbow Connector 29">
            <a:extLst>
              <a:ext uri="{FF2B5EF4-FFF2-40B4-BE49-F238E27FC236}">
                <a16:creationId xmlns:a16="http://schemas.microsoft.com/office/drawing/2014/main" id="{3F9D50F8-1A13-024E-AA8C-8381F4060B77}"/>
              </a:ext>
            </a:extLst>
          </p:cNvPr>
          <p:cNvCxnSpPr>
            <a:cxnSpLocks/>
          </p:cNvCxnSpPr>
          <p:nvPr/>
        </p:nvCxnSpPr>
        <p:spPr>
          <a:xfrm flipV="1">
            <a:off x="6900530" y="5730963"/>
            <a:ext cx="1601529" cy="22749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6FEDC07-B2CD-FE4C-B003-190C8883DB55}"/>
              </a:ext>
            </a:extLst>
          </p:cNvPr>
          <p:cNvSpPr/>
          <p:nvPr/>
        </p:nvSpPr>
        <p:spPr>
          <a:xfrm>
            <a:off x="8502059" y="5255342"/>
            <a:ext cx="1116418" cy="1086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2405B83-0B4B-6947-B09E-0600A18596C6}"/>
              </a:ext>
            </a:extLst>
          </p:cNvPr>
          <p:cNvSpPr txBox="1"/>
          <p:nvPr/>
        </p:nvSpPr>
        <p:spPr>
          <a:xfrm>
            <a:off x="8725342" y="5644835"/>
            <a:ext cx="1477924" cy="307777"/>
          </a:xfrm>
          <a:prstGeom prst="rect">
            <a:avLst/>
          </a:prstGeom>
          <a:noFill/>
        </p:spPr>
        <p:txBody>
          <a:bodyPr wrap="square" rtlCol="0">
            <a:spAutoFit/>
          </a:bodyPr>
          <a:lstStyle/>
          <a:p>
            <a:r>
              <a:rPr lang="en-US" sz="1400" dirty="0"/>
              <a:t>STOP</a:t>
            </a:r>
          </a:p>
        </p:txBody>
      </p:sp>
      <p:sp>
        <p:nvSpPr>
          <p:cNvPr id="35" name="TextBox 34">
            <a:extLst>
              <a:ext uri="{FF2B5EF4-FFF2-40B4-BE49-F238E27FC236}">
                <a16:creationId xmlns:a16="http://schemas.microsoft.com/office/drawing/2014/main" id="{650AB838-C250-574C-8304-20736D55A48B}"/>
              </a:ext>
            </a:extLst>
          </p:cNvPr>
          <p:cNvSpPr txBox="1"/>
          <p:nvPr/>
        </p:nvSpPr>
        <p:spPr>
          <a:xfrm>
            <a:off x="7178308" y="5134855"/>
            <a:ext cx="1477924" cy="523220"/>
          </a:xfrm>
          <a:prstGeom prst="rect">
            <a:avLst/>
          </a:prstGeom>
          <a:noFill/>
        </p:spPr>
        <p:txBody>
          <a:bodyPr wrap="square" rtlCol="0">
            <a:spAutoFit/>
          </a:bodyPr>
          <a:lstStyle/>
          <a:p>
            <a:r>
              <a:rPr lang="en-US" sz="1400" dirty="0"/>
              <a:t>If RMSE lower than previous </a:t>
            </a:r>
          </a:p>
        </p:txBody>
      </p:sp>
    </p:spTree>
    <p:extLst>
      <p:ext uri="{BB962C8B-B14F-4D97-AF65-F5344CB8AC3E}">
        <p14:creationId xmlns:p14="http://schemas.microsoft.com/office/powerpoint/2010/main" val="444509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27161"/>
            <a:ext cx="10910777" cy="1134066"/>
          </a:xfrm>
        </p:spPr>
        <p:txBody>
          <a:bodyPr>
            <a:normAutofit/>
          </a:bodyPr>
          <a:lstStyle/>
          <a:p>
            <a:r>
              <a:rPr lang="en-US" sz="3600" dirty="0"/>
              <a:t>Matrix Factorization Based Recommendations</a:t>
            </a:r>
            <a:endParaRPr lang="en-US" sz="2000" dirty="0"/>
          </a:p>
        </p:txBody>
      </p:sp>
      <p:sp>
        <p:nvSpPr>
          <p:cNvPr id="6" name="TextBox 5">
            <a:extLst>
              <a:ext uri="{FF2B5EF4-FFF2-40B4-BE49-F238E27FC236}">
                <a16:creationId xmlns:a16="http://schemas.microsoft.com/office/drawing/2014/main" id="{065F1079-B4CE-BB41-87E1-28DD08BF4E6A}"/>
              </a:ext>
            </a:extLst>
          </p:cNvPr>
          <p:cNvSpPr txBox="1"/>
          <p:nvPr/>
        </p:nvSpPr>
        <p:spPr>
          <a:xfrm>
            <a:off x="838199" y="974292"/>
            <a:ext cx="10652051"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Here is the table showing various values of ‘K’ along with the RMSE </a:t>
            </a:r>
          </a:p>
          <a:p>
            <a:pPr marL="742950" lvl="1" indent="-285750">
              <a:buFont typeface="Arial" panose="020B0604020202020204" pitchFamily="34" charset="0"/>
              <a:buChar char="•"/>
            </a:pPr>
            <a:endParaRPr lang="en-US" sz="1600" dirty="0">
              <a:solidFill>
                <a:srgbClr val="FF0000"/>
              </a:solidFill>
            </a:endParaRPr>
          </a:p>
        </p:txBody>
      </p:sp>
      <p:graphicFrame>
        <p:nvGraphicFramePr>
          <p:cNvPr id="4" name="Table 3">
            <a:extLst>
              <a:ext uri="{FF2B5EF4-FFF2-40B4-BE49-F238E27FC236}">
                <a16:creationId xmlns:a16="http://schemas.microsoft.com/office/drawing/2014/main" id="{F4E65A32-02F2-3A48-AC18-C306EB138F23}"/>
              </a:ext>
            </a:extLst>
          </p:cNvPr>
          <p:cNvGraphicFramePr>
            <a:graphicFrameLocks noGrp="1"/>
          </p:cNvGraphicFramePr>
          <p:nvPr>
            <p:extLst>
              <p:ext uri="{D42A27DB-BD31-4B8C-83A1-F6EECF244321}">
                <p14:modId xmlns:p14="http://schemas.microsoft.com/office/powerpoint/2010/main" val="3947603790"/>
              </p:ext>
            </p:extLst>
          </p:nvPr>
        </p:nvGraphicFramePr>
        <p:xfrm>
          <a:off x="2127693" y="1495230"/>
          <a:ext cx="5418666"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78336313"/>
                    </a:ext>
                  </a:extLst>
                </a:gridCol>
                <a:gridCol w="2709333">
                  <a:extLst>
                    <a:ext uri="{9D8B030D-6E8A-4147-A177-3AD203B41FA5}">
                      <a16:colId xmlns:a16="http://schemas.microsoft.com/office/drawing/2014/main" val="2779027702"/>
                    </a:ext>
                  </a:extLst>
                </a:gridCol>
              </a:tblGrid>
              <a:tr h="370840">
                <a:tc>
                  <a:txBody>
                    <a:bodyPr/>
                    <a:lstStyle/>
                    <a:p>
                      <a:r>
                        <a:rPr lang="en-US" dirty="0"/>
                        <a:t>K</a:t>
                      </a:r>
                    </a:p>
                  </a:txBody>
                  <a:tcPr/>
                </a:tc>
                <a:tc>
                  <a:txBody>
                    <a:bodyPr/>
                    <a:lstStyle/>
                    <a:p>
                      <a:r>
                        <a:rPr lang="en-US" dirty="0"/>
                        <a:t>RMSE</a:t>
                      </a:r>
                    </a:p>
                  </a:txBody>
                  <a:tcPr/>
                </a:tc>
                <a:extLst>
                  <a:ext uri="{0D108BD9-81ED-4DB2-BD59-A6C34878D82A}">
                    <a16:rowId xmlns:a16="http://schemas.microsoft.com/office/drawing/2014/main" val="2568097769"/>
                  </a:ext>
                </a:extLst>
              </a:tr>
              <a:tr h="370840">
                <a:tc>
                  <a:txBody>
                    <a:bodyPr/>
                    <a:lstStyle/>
                    <a:p>
                      <a:r>
                        <a:rPr lang="en-US" dirty="0"/>
                        <a:t>50</a:t>
                      </a:r>
                    </a:p>
                  </a:txBody>
                  <a:tcPr/>
                </a:tc>
                <a:tc>
                  <a:txBody>
                    <a:bodyPr/>
                    <a:lstStyle/>
                    <a:p>
                      <a:r>
                        <a:rPr lang="en-US" dirty="0"/>
                        <a:t>0.515</a:t>
                      </a:r>
                    </a:p>
                  </a:txBody>
                  <a:tcPr/>
                </a:tc>
                <a:extLst>
                  <a:ext uri="{0D108BD9-81ED-4DB2-BD59-A6C34878D82A}">
                    <a16:rowId xmlns:a16="http://schemas.microsoft.com/office/drawing/2014/main" val="2493097440"/>
                  </a:ext>
                </a:extLst>
              </a:tr>
              <a:tr h="370840">
                <a:tc>
                  <a:txBody>
                    <a:bodyPr/>
                    <a:lstStyle/>
                    <a:p>
                      <a:r>
                        <a:rPr lang="en-US" dirty="0"/>
                        <a:t>20</a:t>
                      </a:r>
                    </a:p>
                  </a:txBody>
                  <a:tcPr/>
                </a:tc>
                <a:tc>
                  <a:txBody>
                    <a:bodyPr/>
                    <a:lstStyle/>
                    <a:p>
                      <a:r>
                        <a:rPr lang="en-US" dirty="0"/>
                        <a:t>0.486</a:t>
                      </a:r>
                    </a:p>
                  </a:txBody>
                  <a:tcPr/>
                </a:tc>
                <a:extLst>
                  <a:ext uri="{0D108BD9-81ED-4DB2-BD59-A6C34878D82A}">
                    <a16:rowId xmlns:a16="http://schemas.microsoft.com/office/drawing/2014/main" val="3848234295"/>
                  </a:ext>
                </a:extLst>
              </a:tr>
              <a:tr h="370840">
                <a:tc>
                  <a:txBody>
                    <a:bodyPr/>
                    <a:lstStyle/>
                    <a:p>
                      <a:r>
                        <a:rPr lang="en-US" dirty="0"/>
                        <a:t>8</a:t>
                      </a:r>
                    </a:p>
                  </a:txBody>
                  <a:tcPr/>
                </a:tc>
                <a:tc>
                  <a:txBody>
                    <a:bodyPr/>
                    <a:lstStyle/>
                    <a:p>
                      <a:r>
                        <a:rPr lang="en-US" dirty="0"/>
                        <a:t>0.457</a:t>
                      </a:r>
                    </a:p>
                  </a:txBody>
                  <a:tcPr/>
                </a:tc>
                <a:extLst>
                  <a:ext uri="{0D108BD9-81ED-4DB2-BD59-A6C34878D82A}">
                    <a16:rowId xmlns:a16="http://schemas.microsoft.com/office/drawing/2014/main" val="4135576443"/>
                  </a:ext>
                </a:extLst>
              </a:tr>
            </a:tbl>
          </a:graphicData>
        </a:graphic>
      </p:graphicFrame>
      <p:sp>
        <p:nvSpPr>
          <p:cNvPr id="23" name="TextBox 22">
            <a:extLst>
              <a:ext uri="{FF2B5EF4-FFF2-40B4-BE49-F238E27FC236}">
                <a16:creationId xmlns:a16="http://schemas.microsoft.com/office/drawing/2014/main" id="{7A5B2BFC-4893-C541-95E3-F20C262632FC}"/>
              </a:ext>
            </a:extLst>
          </p:cNvPr>
          <p:cNvSpPr txBox="1"/>
          <p:nvPr/>
        </p:nvSpPr>
        <p:spPr>
          <a:xfrm>
            <a:off x="967561" y="3231493"/>
            <a:ext cx="1065205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As we can see ’K’ = 8 is the best value as it gives us the minimum RMSE so we will go with K=8.</a:t>
            </a:r>
          </a:p>
          <a:p>
            <a:pPr marL="285750" indent="-285750">
              <a:buFont typeface="Arial" panose="020B0604020202020204" pitchFamily="34" charset="0"/>
              <a:buChar char="•"/>
            </a:pPr>
            <a:r>
              <a:rPr lang="en-US" sz="1600" dirty="0">
                <a:solidFill>
                  <a:schemeClr val="bg1"/>
                </a:solidFill>
              </a:rPr>
              <a:t>As shown below for each User we will get the probability of the ratings for each book and so we pick the top-10 ratings and present it to the user.</a:t>
            </a:r>
          </a:p>
          <a:p>
            <a:endParaRPr lang="en-US" sz="1600" dirty="0">
              <a:solidFill>
                <a:schemeClr val="bg1"/>
              </a:solidFill>
            </a:endParaRPr>
          </a:p>
          <a:p>
            <a:pPr marL="742950" lvl="1" indent="-285750">
              <a:buFont typeface="Arial" panose="020B0604020202020204" pitchFamily="34" charset="0"/>
              <a:buChar char="•"/>
            </a:pPr>
            <a:endParaRPr lang="en-US" sz="1600" dirty="0">
              <a:solidFill>
                <a:srgbClr val="FF0000"/>
              </a:solidFill>
            </a:endParaRPr>
          </a:p>
        </p:txBody>
      </p:sp>
      <p:pic>
        <p:nvPicPr>
          <p:cNvPr id="9" name="Picture 8">
            <a:extLst>
              <a:ext uri="{FF2B5EF4-FFF2-40B4-BE49-F238E27FC236}">
                <a16:creationId xmlns:a16="http://schemas.microsoft.com/office/drawing/2014/main" id="{1EC5222B-C313-D54D-B8BE-29B82CA13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50" y="4132454"/>
            <a:ext cx="11081781" cy="2492744"/>
          </a:xfrm>
          <a:prstGeom prst="rect">
            <a:avLst/>
          </a:prstGeom>
        </p:spPr>
      </p:pic>
    </p:spTree>
    <p:extLst>
      <p:ext uri="{BB962C8B-B14F-4D97-AF65-F5344CB8AC3E}">
        <p14:creationId xmlns:p14="http://schemas.microsoft.com/office/powerpoint/2010/main" val="3121675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27161"/>
            <a:ext cx="10910777" cy="1134066"/>
          </a:xfrm>
        </p:spPr>
        <p:txBody>
          <a:bodyPr>
            <a:normAutofit/>
          </a:bodyPr>
          <a:lstStyle/>
          <a:p>
            <a:r>
              <a:rPr lang="en-US" sz="3600" dirty="0"/>
              <a:t>Closing Comments</a:t>
            </a:r>
            <a:endParaRPr lang="en-US" sz="2000" dirty="0"/>
          </a:p>
        </p:txBody>
      </p:sp>
      <p:sp>
        <p:nvSpPr>
          <p:cNvPr id="6" name="TextBox 5">
            <a:extLst>
              <a:ext uri="{FF2B5EF4-FFF2-40B4-BE49-F238E27FC236}">
                <a16:creationId xmlns:a16="http://schemas.microsoft.com/office/drawing/2014/main" id="{065F1079-B4CE-BB41-87E1-28DD08BF4E6A}"/>
              </a:ext>
            </a:extLst>
          </p:cNvPr>
          <p:cNvSpPr txBox="1"/>
          <p:nvPr/>
        </p:nvSpPr>
        <p:spPr>
          <a:xfrm>
            <a:off x="838199" y="974292"/>
            <a:ext cx="1065205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As we can see Collaborative Filtering is great but it suffers from cold-start problem as well as performance issues due to sparsity of matrix.</a:t>
            </a:r>
          </a:p>
          <a:p>
            <a:pPr marL="285750" indent="-285750">
              <a:buFont typeface="Arial" panose="020B0604020202020204" pitchFamily="34" charset="0"/>
              <a:buChar char="•"/>
            </a:pPr>
            <a:r>
              <a:rPr lang="en-US" sz="1600" dirty="0">
                <a:solidFill>
                  <a:schemeClr val="bg1"/>
                </a:solidFill>
              </a:rPr>
              <a:t>Matrix factorization works best but the factors are cryptic and so its not possible to learn/understand the factors that were considered by SVD.</a:t>
            </a:r>
          </a:p>
          <a:p>
            <a:pPr marL="742950" lvl="1" indent="-285750">
              <a:buFont typeface="Arial" panose="020B0604020202020204" pitchFamily="34" charset="0"/>
              <a:buChar char="•"/>
            </a:pPr>
            <a:endParaRPr lang="en-US" sz="1600" dirty="0">
              <a:solidFill>
                <a:srgbClr val="FF0000"/>
              </a:solidFill>
            </a:endParaRPr>
          </a:p>
        </p:txBody>
      </p:sp>
    </p:spTree>
    <p:extLst>
      <p:ext uri="{BB962C8B-B14F-4D97-AF65-F5344CB8AC3E}">
        <p14:creationId xmlns:p14="http://schemas.microsoft.com/office/powerpoint/2010/main" val="302530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a:xfrm>
            <a:off x="519222" y="152475"/>
            <a:ext cx="10515600" cy="878884"/>
          </a:xfrm>
        </p:spPr>
        <p:txBody>
          <a:bodyPr/>
          <a:lstStyle/>
          <a:p>
            <a:r>
              <a:rPr lang="en-US" dirty="0"/>
              <a:t>Longtail Problem</a:t>
            </a:r>
          </a:p>
        </p:txBody>
      </p:sp>
      <p:pic>
        <p:nvPicPr>
          <p:cNvPr id="2050" name="Picture 2" descr="https://lh5.googleusercontent.com/0e8ZpyP7Hwv1Hj7ABtBAxUUNjNLjmGjFD9lLW6SyAJjP4IaTX1kzfLiXkL5EFpveEleycXCKIMN4XLHk2rdI5z6cDatPuBM0DjJsgJJOPIeUKtdTDmuWyd7QtoQLEDcgY7ljzm-2">
            <a:extLst>
              <a:ext uri="{FF2B5EF4-FFF2-40B4-BE49-F238E27FC236}">
                <a16:creationId xmlns:a16="http://schemas.microsoft.com/office/drawing/2014/main" id="{7BC745BE-C156-2345-AEC5-847715DA4B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5895" y="836797"/>
            <a:ext cx="6782253"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3CEB38B-BFB6-524A-AF26-A32AC56AC3FD}"/>
              </a:ext>
            </a:extLst>
          </p:cNvPr>
          <p:cNvSpPr/>
          <p:nvPr/>
        </p:nvSpPr>
        <p:spPr>
          <a:xfrm>
            <a:off x="209106" y="5188135"/>
            <a:ext cx="11837581" cy="1754326"/>
          </a:xfrm>
          <a:prstGeom prst="rect">
            <a:avLst/>
          </a:prstGeom>
        </p:spPr>
        <p:txBody>
          <a:bodyPr wrap="square">
            <a:spAutoFit/>
          </a:bodyPr>
          <a:lstStyle/>
          <a:p>
            <a:r>
              <a:rPr lang="en-US" dirty="0">
                <a:solidFill>
                  <a:srgbClr val="000000"/>
                </a:solidFill>
                <a:latin typeface="Times New Roman" panose="02020603050405020304" pitchFamily="18" charset="0"/>
              </a:rPr>
              <a:t>As shown above in the world where E-Commerce sales are outpacing the traditional retail channels its very easy to see a Long tail effect where only few products always bubble up at the top based on their popularity but with a properly designed recommendation interface we can recommend the items to users that suites their choice, liking and interests.</a:t>
            </a:r>
            <a:endParaRPr lang="en-US" dirty="0"/>
          </a:p>
          <a:p>
            <a:br>
              <a:rPr lang="en-US" dirty="0"/>
            </a:br>
            <a:br>
              <a:rPr lang="en-US" dirty="0"/>
            </a:br>
            <a:endParaRPr lang="en-US" dirty="0"/>
          </a:p>
        </p:txBody>
      </p:sp>
    </p:spTree>
    <p:extLst>
      <p:ext uri="{BB962C8B-B14F-4D97-AF65-F5344CB8AC3E}">
        <p14:creationId xmlns:p14="http://schemas.microsoft.com/office/powerpoint/2010/main" val="277485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a:xfrm>
            <a:off x="519222" y="152475"/>
            <a:ext cx="10515600" cy="878884"/>
          </a:xfrm>
        </p:spPr>
        <p:txBody>
          <a:bodyPr/>
          <a:lstStyle/>
          <a:p>
            <a:r>
              <a:rPr lang="en-US" dirty="0"/>
              <a:t>Longtail Problem</a:t>
            </a:r>
          </a:p>
        </p:txBody>
      </p:sp>
      <p:sp>
        <p:nvSpPr>
          <p:cNvPr id="5" name="Rectangle 4">
            <a:extLst>
              <a:ext uri="{FF2B5EF4-FFF2-40B4-BE49-F238E27FC236}">
                <a16:creationId xmlns:a16="http://schemas.microsoft.com/office/drawing/2014/main" id="{F3CEB38B-BFB6-524A-AF26-A32AC56AC3FD}"/>
              </a:ext>
            </a:extLst>
          </p:cNvPr>
          <p:cNvSpPr/>
          <p:nvPr/>
        </p:nvSpPr>
        <p:spPr>
          <a:xfrm>
            <a:off x="209106" y="5188135"/>
            <a:ext cx="11837581" cy="646331"/>
          </a:xfrm>
          <a:prstGeom prst="rect">
            <a:avLst/>
          </a:prstGeom>
        </p:spPr>
        <p:txBody>
          <a:bodyPr wrap="square">
            <a:spAutoFit/>
          </a:bodyPr>
          <a:lstStyle/>
          <a:p>
            <a:r>
              <a:rPr lang="en-US" dirty="0">
                <a:solidFill>
                  <a:srgbClr val="000000"/>
                </a:solidFill>
                <a:latin typeface="Times New Roman" panose="02020603050405020304" pitchFamily="18" charset="0"/>
              </a:rPr>
              <a:t>Recommendation engine is perfect for pushing the right product based on the user’s taste as well as based on the items that have been liked by the similar users. </a:t>
            </a:r>
            <a:endParaRPr lang="en-US" dirty="0"/>
          </a:p>
        </p:txBody>
      </p:sp>
      <p:pic>
        <p:nvPicPr>
          <p:cNvPr id="3074" name="Picture 2" descr="https://lh5.googleusercontent.com/tNIXFjVjL7e7O9VExg4dFm8x48xexw_W2OOPULy1FitPTh6jRBuHzJwdG80V_hw8rru9y-Kfuhg7IdUWK3nm2a1KyYEMbSVAXud00mSZquIa8OjsD7O9l27bPEVHNvAhgTtNctdv">
            <a:extLst>
              <a:ext uri="{FF2B5EF4-FFF2-40B4-BE49-F238E27FC236}">
                <a16:creationId xmlns:a16="http://schemas.microsoft.com/office/drawing/2014/main" id="{A03061F8-8F63-5D43-9F0A-5D6563C10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860" y="1031359"/>
            <a:ext cx="65532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498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a:xfrm>
            <a:off x="519222" y="152475"/>
            <a:ext cx="10515600" cy="878884"/>
          </a:xfrm>
        </p:spPr>
        <p:txBody>
          <a:bodyPr/>
          <a:lstStyle/>
          <a:p>
            <a:r>
              <a:rPr lang="en-US" dirty="0"/>
              <a:t>Objective</a:t>
            </a:r>
          </a:p>
        </p:txBody>
      </p:sp>
      <p:sp>
        <p:nvSpPr>
          <p:cNvPr id="5" name="Rectangle 4">
            <a:extLst>
              <a:ext uri="{FF2B5EF4-FFF2-40B4-BE49-F238E27FC236}">
                <a16:creationId xmlns:a16="http://schemas.microsoft.com/office/drawing/2014/main" id="{F3CEB38B-BFB6-524A-AF26-A32AC56AC3FD}"/>
              </a:ext>
            </a:extLst>
          </p:cNvPr>
          <p:cNvSpPr/>
          <p:nvPr/>
        </p:nvSpPr>
        <p:spPr>
          <a:xfrm>
            <a:off x="209106" y="5188135"/>
            <a:ext cx="11837581" cy="1477328"/>
          </a:xfrm>
          <a:prstGeom prst="rect">
            <a:avLst/>
          </a:prstGeom>
        </p:spPr>
        <p:txBody>
          <a:bodyPr wrap="square">
            <a:spAutoFit/>
          </a:bodyPr>
          <a:lstStyle/>
          <a:p>
            <a:r>
              <a:rPr lang="en-US" dirty="0"/>
              <a:t>Our objective is to build a recommender system to recommend books that a given customer would most likely be interested in rather then have customer search the book on the website.</a:t>
            </a:r>
          </a:p>
          <a:p>
            <a:br>
              <a:rPr lang="en-US" dirty="0"/>
            </a:br>
            <a:br>
              <a:rPr lang="en-US" dirty="0"/>
            </a:br>
            <a:endParaRPr lang="en-US" dirty="0"/>
          </a:p>
        </p:txBody>
      </p:sp>
      <p:pic>
        <p:nvPicPr>
          <p:cNvPr id="4098" name="Picture 2" descr="https://lh6.googleusercontent.com/K-rEckObBeLT32jiBgNmSefjkWxEczKoOTjkv22iky4ZM-sMN77WwIRF2He6Gw-3IjaXQ5rK6a78DPNz7krvh1IjoRO1pyAb2PdHNxlBXTUq-jesl5FXjTrxy-XHBfWvKJCVJqZP">
            <a:extLst>
              <a:ext uri="{FF2B5EF4-FFF2-40B4-BE49-F238E27FC236}">
                <a16:creationId xmlns:a16="http://schemas.microsoft.com/office/drawing/2014/main" id="{2FA3ACCE-C1A4-FE42-A89F-8EFCF52D4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10" y="1179347"/>
            <a:ext cx="7150100" cy="386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36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a:xfrm>
            <a:off x="519222" y="404036"/>
            <a:ext cx="10515600" cy="1339703"/>
          </a:xfrm>
        </p:spPr>
        <p:txBody>
          <a:bodyPr>
            <a:normAutofit fontScale="90000"/>
          </a:bodyPr>
          <a:lstStyle/>
          <a:p>
            <a:r>
              <a:rPr lang="en-US" dirty="0"/>
              <a:t>Main problem we are trying to solve for</a:t>
            </a:r>
            <a:br>
              <a:rPr lang="en-US" dirty="0"/>
            </a:br>
            <a:br>
              <a:rPr lang="en-US" dirty="0"/>
            </a:br>
            <a:endParaRPr lang="en-US" dirty="0"/>
          </a:p>
        </p:txBody>
      </p:sp>
      <p:sp>
        <p:nvSpPr>
          <p:cNvPr id="5" name="Rectangle 4">
            <a:extLst>
              <a:ext uri="{FF2B5EF4-FFF2-40B4-BE49-F238E27FC236}">
                <a16:creationId xmlns:a16="http://schemas.microsoft.com/office/drawing/2014/main" id="{F3CEB38B-BFB6-524A-AF26-A32AC56AC3FD}"/>
              </a:ext>
            </a:extLst>
          </p:cNvPr>
          <p:cNvSpPr/>
          <p:nvPr/>
        </p:nvSpPr>
        <p:spPr>
          <a:xfrm>
            <a:off x="155943" y="4508204"/>
            <a:ext cx="11837581" cy="1477328"/>
          </a:xfrm>
          <a:prstGeom prst="rect">
            <a:avLst/>
          </a:prstGeom>
        </p:spPr>
        <p:txBody>
          <a:bodyPr wrap="square">
            <a:spAutoFit/>
          </a:bodyPr>
          <a:lstStyle/>
          <a:p>
            <a:r>
              <a:rPr lang="en-US" dirty="0"/>
              <a:t>Our objective is to build a recommender system to recommend books that a given customer would most likely be interested in rather then have customer search the book on the website.</a:t>
            </a:r>
          </a:p>
          <a:p>
            <a:br>
              <a:rPr lang="en-US" dirty="0"/>
            </a:br>
            <a:br>
              <a:rPr lang="en-US" dirty="0"/>
            </a:br>
            <a:endParaRPr lang="en-US" dirty="0"/>
          </a:p>
        </p:txBody>
      </p:sp>
      <p:pic>
        <p:nvPicPr>
          <p:cNvPr id="5122" name="Picture 2" descr="https://lh5.googleusercontent.com/XeQUg_XfoyrphIJIl1ZpatpBfhbpUZsl7rKEttBkKEhRkCpgLYrqhm3q40loAsMUy1k76a-rQ49LZUdIrEIg5NCQxKMgz1xCWOcgQ_eI4qUDaEGax9pxG4AcFHcCLKWDO8JD3bML">
            <a:extLst>
              <a:ext uri="{FF2B5EF4-FFF2-40B4-BE49-F238E27FC236}">
                <a16:creationId xmlns:a16="http://schemas.microsoft.com/office/drawing/2014/main" id="{9A3D1906-F727-4242-B970-5E334BBB0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49" y="1198525"/>
            <a:ext cx="5892800"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92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a:xfrm>
            <a:off x="157715" y="956930"/>
            <a:ext cx="11410507" cy="1828800"/>
          </a:xfrm>
        </p:spPr>
        <p:txBody>
          <a:bodyPr>
            <a:normAutofit/>
          </a:bodyPr>
          <a:lstStyle/>
          <a:p>
            <a:r>
              <a:rPr lang="en-US" sz="2000" dirty="0">
                <a:latin typeface="+mn-lt"/>
              </a:rPr>
              <a:t>Three main approaches that we are going to implement and then compare these approaches and wrap up with the best approach that we would go forward with for Ebooks.com</a:t>
            </a:r>
            <a:br>
              <a:rPr lang="en-US" sz="2000" dirty="0">
                <a:latin typeface="+mn-lt"/>
              </a:rPr>
            </a:br>
            <a:endParaRPr lang="en-US" sz="2000" dirty="0">
              <a:latin typeface="+mn-lt"/>
            </a:endParaRPr>
          </a:p>
        </p:txBody>
      </p:sp>
      <p:sp>
        <p:nvSpPr>
          <p:cNvPr id="5" name="Rectangle 4">
            <a:extLst>
              <a:ext uri="{FF2B5EF4-FFF2-40B4-BE49-F238E27FC236}">
                <a16:creationId xmlns:a16="http://schemas.microsoft.com/office/drawing/2014/main" id="{F3CEB38B-BFB6-524A-AF26-A32AC56AC3FD}"/>
              </a:ext>
            </a:extLst>
          </p:cNvPr>
          <p:cNvSpPr/>
          <p:nvPr/>
        </p:nvSpPr>
        <p:spPr>
          <a:xfrm>
            <a:off x="274673" y="2275367"/>
            <a:ext cx="11837581" cy="2031325"/>
          </a:xfrm>
          <a:prstGeom prst="rect">
            <a:avLst/>
          </a:prstGeom>
        </p:spPr>
        <p:txBody>
          <a:bodyPr wrap="square">
            <a:spAutoFit/>
          </a:bodyPr>
          <a:lstStyle/>
          <a:p>
            <a:r>
              <a:rPr lang="en-US" dirty="0"/>
              <a:t>1&gt; Popularity based recommender system.</a:t>
            </a:r>
          </a:p>
          <a:p>
            <a:endParaRPr lang="en-US" dirty="0"/>
          </a:p>
          <a:p>
            <a:r>
              <a:rPr lang="en-US" dirty="0"/>
              <a:t>2&gt; Collaborative filtering based recommender system.</a:t>
            </a:r>
          </a:p>
          <a:p>
            <a:endParaRPr lang="en-US" dirty="0"/>
          </a:p>
          <a:p>
            <a:r>
              <a:rPr lang="en-US" dirty="0"/>
              <a:t>3&gt; Latent Factor Based recommender system.</a:t>
            </a:r>
          </a:p>
          <a:p>
            <a:br>
              <a:rPr lang="en-US" dirty="0"/>
            </a:br>
            <a:endParaRPr lang="en-US" dirty="0"/>
          </a:p>
        </p:txBody>
      </p:sp>
      <p:sp>
        <p:nvSpPr>
          <p:cNvPr id="3" name="TextBox 2">
            <a:extLst>
              <a:ext uri="{FF2B5EF4-FFF2-40B4-BE49-F238E27FC236}">
                <a16:creationId xmlns:a16="http://schemas.microsoft.com/office/drawing/2014/main" id="{EC89EA79-F234-574B-9CBF-CA4F0A4083C9}"/>
              </a:ext>
            </a:extLst>
          </p:cNvPr>
          <p:cNvSpPr txBox="1"/>
          <p:nvPr/>
        </p:nvSpPr>
        <p:spPr>
          <a:xfrm>
            <a:off x="274673" y="340242"/>
            <a:ext cx="5858540" cy="400110"/>
          </a:xfrm>
          <a:prstGeom prst="rect">
            <a:avLst/>
          </a:prstGeom>
          <a:noFill/>
        </p:spPr>
        <p:txBody>
          <a:bodyPr wrap="square" rtlCol="0">
            <a:spAutoFit/>
          </a:bodyPr>
          <a:lstStyle/>
          <a:p>
            <a:r>
              <a:rPr lang="en-US" sz="2000" dirty="0"/>
              <a:t>Recommender Systems</a:t>
            </a:r>
          </a:p>
        </p:txBody>
      </p:sp>
    </p:spTree>
    <p:extLst>
      <p:ext uri="{BB962C8B-B14F-4D97-AF65-F5344CB8AC3E}">
        <p14:creationId xmlns:p14="http://schemas.microsoft.com/office/powerpoint/2010/main" val="247032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a:xfrm>
            <a:off x="274673" y="159488"/>
            <a:ext cx="11410507" cy="1828800"/>
          </a:xfrm>
        </p:spPr>
        <p:txBody>
          <a:bodyPr>
            <a:normAutofit/>
          </a:bodyPr>
          <a:lstStyle/>
          <a:p>
            <a:r>
              <a:rPr lang="en-US" sz="2800" dirty="0">
                <a:latin typeface="+mn-lt"/>
              </a:rPr>
              <a:t>Popularity based recommender system</a:t>
            </a:r>
          </a:p>
        </p:txBody>
      </p:sp>
      <p:sp>
        <p:nvSpPr>
          <p:cNvPr id="5" name="Rectangle 4">
            <a:extLst>
              <a:ext uri="{FF2B5EF4-FFF2-40B4-BE49-F238E27FC236}">
                <a16:creationId xmlns:a16="http://schemas.microsoft.com/office/drawing/2014/main" id="{F3CEB38B-BFB6-524A-AF26-A32AC56AC3FD}"/>
              </a:ext>
            </a:extLst>
          </p:cNvPr>
          <p:cNvSpPr/>
          <p:nvPr/>
        </p:nvSpPr>
        <p:spPr>
          <a:xfrm>
            <a:off x="274673" y="2094614"/>
            <a:ext cx="11837581" cy="1477328"/>
          </a:xfrm>
          <a:prstGeom prst="rect">
            <a:avLst/>
          </a:prstGeom>
        </p:spPr>
        <p:txBody>
          <a:bodyPr wrap="square">
            <a:spAutoFit/>
          </a:bodyPr>
          <a:lstStyle/>
          <a:p>
            <a:r>
              <a:rPr lang="en-US" dirty="0"/>
              <a:t>In this approach we always recommend the most popular items to the users, this system though naive and not considering personalization does not suffer from Cold-start problem and allows us to push the most popular items to the user in case the user is brand new and we do not have a history of likes/dis-likes for this user.</a:t>
            </a:r>
          </a:p>
          <a:p>
            <a:br>
              <a:rPr lang="en-US" dirty="0"/>
            </a:br>
            <a:endParaRPr lang="en-US" dirty="0"/>
          </a:p>
        </p:txBody>
      </p:sp>
    </p:spTree>
    <p:extLst>
      <p:ext uri="{BB962C8B-B14F-4D97-AF65-F5344CB8AC3E}">
        <p14:creationId xmlns:p14="http://schemas.microsoft.com/office/powerpoint/2010/main" val="796074359"/>
      </p:ext>
    </p:extLst>
  </p:cSld>
  <p:clrMapOvr>
    <a:masterClrMapping/>
  </p:clrMapOvr>
</p:sld>
</file>

<file path=ppt/theme/theme1.xml><?xml version="1.0" encoding="utf-8"?>
<a:theme xmlns:a="http://schemas.openxmlformats.org/drawingml/2006/main" name="salesfor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salesforce</Template>
  <TotalTime>8804</TotalTime>
  <Words>2580</Words>
  <Application>Microsoft Macintosh PowerPoint</Application>
  <PresentationFormat>Widescreen</PresentationFormat>
  <Paragraphs>231</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Times New Roman</vt:lpstr>
      <vt:lpstr>salesforc</vt:lpstr>
      <vt:lpstr>Recommender System</vt:lpstr>
      <vt:lpstr>Business Case</vt:lpstr>
      <vt:lpstr>Goal</vt:lpstr>
      <vt:lpstr>Longtail Problem</vt:lpstr>
      <vt:lpstr>Longtail Problem</vt:lpstr>
      <vt:lpstr>Objective</vt:lpstr>
      <vt:lpstr>Main problem we are trying to solve for  </vt:lpstr>
      <vt:lpstr>Three main approaches that we are going to implement and then compare these approaches and wrap up with the best approach that we would go forward with for Ebooks.com </vt:lpstr>
      <vt:lpstr>Popularity based recommender system</vt:lpstr>
      <vt:lpstr>Collaborative Filtering based recommender system</vt:lpstr>
      <vt:lpstr>Item-Item and User-Item CF</vt:lpstr>
      <vt:lpstr>Cosine Similarity -  Item-Item and User-User CF</vt:lpstr>
      <vt:lpstr>Pros and Cons of Collaborative Filtering</vt:lpstr>
      <vt:lpstr>Latent Factor Based recommender system.  </vt:lpstr>
      <vt:lpstr>Intuition behind SVD </vt:lpstr>
      <vt:lpstr>Intuition behind SVD </vt:lpstr>
      <vt:lpstr>Intuition behind SVD </vt:lpstr>
      <vt:lpstr>Intuition behind SVD </vt:lpstr>
      <vt:lpstr>Intuition behind SVD </vt:lpstr>
      <vt:lpstr>Workflow</vt:lpstr>
      <vt:lpstr>Entity relationship</vt:lpstr>
      <vt:lpstr>Removal Of Unwanted Variables from feature set </vt:lpstr>
      <vt:lpstr>Merged Data Frame with User-Book-Rating </vt:lpstr>
      <vt:lpstr>Merged Data Frame Data Wrangling and Feature Engineering </vt:lpstr>
      <vt:lpstr>Popularity Based Recommender System </vt:lpstr>
      <vt:lpstr>Transform the Data to get User-Item Matrix</vt:lpstr>
      <vt:lpstr>Collaborative Filtering</vt:lpstr>
      <vt:lpstr>User-User Collaborative Filtering</vt:lpstr>
      <vt:lpstr>Matrix Factorization Based Recommendations</vt:lpstr>
      <vt:lpstr>Matrix Factorization Based Recommendations</vt:lpstr>
      <vt:lpstr>Matrix Factorization Based Recommendations</vt:lpstr>
      <vt:lpstr>Closing Comments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Campaign and Propensity to Buy</dc:title>
  <dc:creator>Chintan Desai</dc:creator>
  <cp:lastModifiedBy>Chintan Desai</cp:lastModifiedBy>
  <cp:revision>157</cp:revision>
  <dcterms:created xsi:type="dcterms:W3CDTF">2018-07-02T05:03:00Z</dcterms:created>
  <dcterms:modified xsi:type="dcterms:W3CDTF">2018-08-14T23:02:50Z</dcterms:modified>
</cp:coreProperties>
</file>