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9" r:id="rId4"/>
    <p:sldId id="261" r:id="rId5"/>
    <p:sldId id="258" r:id="rId6"/>
    <p:sldId id="268" r:id="rId7"/>
    <p:sldId id="259" r:id="rId8"/>
    <p:sldId id="262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9ECE-DCDB-FEC9-E012-96B46F2A4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633" y="1623060"/>
            <a:ext cx="9298733" cy="1631216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Insurance Management System (Group 38)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8CAF3-9F3C-10EE-983A-A80FAD558608}"/>
              </a:ext>
            </a:extLst>
          </p:cNvPr>
          <p:cNvSpPr txBox="1"/>
          <p:nvPr/>
        </p:nvSpPr>
        <p:spPr>
          <a:xfrm>
            <a:off x="1728216" y="3977641"/>
            <a:ext cx="31588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Kishore Balaji(002333011)</a:t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Abhinav Chinta(002331273) </a:t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Pranit </a:t>
            </a:r>
            <a:r>
              <a:rPr lang="en-US" sz="2000" dirty="0" err="1">
                <a:cs typeface="Times New Roman" panose="02020603050405020304" pitchFamily="18" charset="0"/>
              </a:rPr>
              <a:t>Mathyam</a:t>
            </a:r>
            <a:r>
              <a:rPr lang="en-US" sz="2000" dirty="0">
                <a:cs typeface="Times New Roman" panose="02020603050405020304" pitchFamily="18" charset="0"/>
              </a:rPr>
              <a:t>(002059550)</a:t>
            </a:r>
            <a:br>
              <a:rPr lang="en-US" sz="2000" dirty="0"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679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8D6FE-C9E2-B8ED-E081-BE556FFEFD37}"/>
              </a:ext>
            </a:extLst>
          </p:cNvPr>
          <p:cNvSpPr txBox="1"/>
          <p:nvPr/>
        </p:nvSpPr>
        <p:spPr>
          <a:xfrm>
            <a:off x="4343400" y="2540508"/>
            <a:ext cx="2839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127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FF66-265E-BF12-3BC1-C07F107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800" b="1" kern="0" dirty="0">
                <a:effectLst/>
                <a:ea typeface="Arial" panose="020B0604020202020204" pitchFamily="34" charset="0"/>
              </a:rPr>
            </a:br>
            <a:r>
              <a:rPr lang="en-US" sz="2800" b="1" kern="0" dirty="0">
                <a:effectLst/>
                <a:ea typeface="Arial" panose="020B0604020202020204" pitchFamily="34" charset="0"/>
              </a:rPr>
              <a:t>Problem </a:t>
            </a:r>
            <a:r>
              <a:rPr lang="en-US" sz="2800" b="1" kern="0" spc="-10" dirty="0">
                <a:effectLst/>
                <a:ea typeface="Arial" panose="020B0604020202020204" pitchFamily="34" charset="0"/>
              </a:rPr>
              <a:t>Statement:</a:t>
            </a:r>
            <a:br>
              <a:rPr lang="en-US" sz="2800" b="1" kern="0" dirty="0">
                <a:effectLst/>
                <a:ea typeface="Arial" panose="020B0604020202020204" pitchFamily="34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CBC1-9E5A-A058-48D5-EF2BB3DF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marR="17780">
              <a:lnSpc>
                <a:spcPct val="125000"/>
              </a:lnSpc>
              <a:spcBef>
                <a:spcPts val="1155"/>
              </a:spcBef>
            </a:pP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In</a:t>
            </a:r>
            <a:r>
              <a:rPr lang="en-US" sz="1800" spc="-3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the</a:t>
            </a:r>
            <a:r>
              <a:rPr lang="en-US" sz="1800" spc="-3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insurance</a:t>
            </a:r>
            <a:r>
              <a:rPr lang="en-US" sz="1800" spc="-3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industry,</a:t>
            </a:r>
            <a:r>
              <a:rPr lang="en-US" sz="1800" spc="-3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managing</a:t>
            </a:r>
            <a:r>
              <a:rPr lang="en-US" sz="1800" spc="-3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policy</a:t>
            </a:r>
            <a:r>
              <a:rPr lang="en-US" sz="1800" spc="-3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creation,</a:t>
            </a:r>
            <a:r>
              <a:rPr lang="en-US" sz="1800" spc="-3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claims</a:t>
            </a:r>
            <a:r>
              <a:rPr lang="en-US" sz="1800" spc="-3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processing,</a:t>
            </a:r>
            <a:r>
              <a:rPr lang="en-US" sz="1800" spc="-3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customer</a:t>
            </a:r>
            <a:r>
              <a:rPr lang="en-US" sz="1800" spc="-3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data, and payment processing across multiple departments and enterprises can be challenging due to the lack of an integrated platform. This results in inefficiencies, delays,</a:t>
            </a:r>
            <a:r>
              <a:rPr lang="en-US" sz="1800" spc="-1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and</a:t>
            </a:r>
            <a:r>
              <a:rPr lang="en-US" sz="1800" spc="-1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data</a:t>
            </a:r>
            <a:r>
              <a:rPr lang="en-US" sz="1800" spc="-1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inconsistency,</a:t>
            </a:r>
            <a:r>
              <a:rPr lang="en-US" sz="1800" spc="-1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which</a:t>
            </a:r>
            <a:r>
              <a:rPr lang="en-US" sz="1800" spc="-1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negatively</a:t>
            </a:r>
            <a:r>
              <a:rPr lang="en-US" sz="1800" spc="-1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impact</a:t>
            </a:r>
            <a:r>
              <a:rPr lang="en-US" sz="1800" spc="-1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operational</a:t>
            </a:r>
            <a:r>
              <a:rPr lang="en-US" sz="1800" spc="-1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effectiveness</a:t>
            </a:r>
            <a:r>
              <a:rPr lang="en-US" sz="1800" spc="-1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and customer satisfaction.</a:t>
            </a:r>
          </a:p>
          <a:p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This project aims to address these challenges by developing a </a:t>
            </a:r>
            <a:r>
              <a:rPr lang="en-US" sz="1800" b="1" dirty="0">
                <a:effectLst/>
                <a:latin typeface="+mj-lt"/>
                <a:ea typeface="Arial" panose="020B0604020202020204" pitchFamily="34" charset="0"/>
              </a:rPr>
              <a:t>unified Insurance Management</a:t>
            </a:r>
            <a:r>
              <a:rPr lang="en-US" sz="1800" b="1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+mj-lt"/>
                <a:ea typeface="Arial" panose="020B0604020202020204" pitchFamily="34" charset="0"/>
              </a:rPr>
              <a:t>System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.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The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goal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is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to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streamline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insurance-related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operations,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ensure seamless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collaboration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between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departments,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and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enhance</a:t>
            </a:r>
            <a:r>
              <a:rPr lang="en-US" sz="1800" spc="-3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customer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service</a:t>
            </a:r>
            <a:r>
              <a:rPr lang="en-US" sz="1800" spc="-2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delivery through centralized data management</a:t>
            </a:r>
            <a:r>
              <a:rPr lang="en-US" dirty="0">
                <a:effectLst/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00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4C3A-134F-CA95-2C51-83A09747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Used</a:t>
            </a:r>
          </a:p>
        </p:txBody>
      </p:sp>
      <p:pic>
        <p:nvPicPr>
          <p:cNvPr id="1030" name="Picture 6" descr="Mysql Database - MySQL Database Icon - CleanPNG / KissPNG">
            <a:extLst>
              <a:ext uri="{FF2B5EF4-FFF2-40B4-BE49-F238E27FC236}">
                <a16:creationId xmlns:a16="http://schemas.microsoft.com/office/drawing/2014/main" id="{5AE0CC47-B0BB-B86A-E6DF-9B0F30ACB6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70894"/>
            <a:ext cx="10541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Javax.Mail-1.5.0.Jar - Colab">
            <a:extLst>
              <a:ext uri="{FF2B5EF4-FFF2-40B4-BE49-F238E27FC236}">
                <a16:creationId xmlns:a16="http://schemas.microsoft.com/office/drawing/2014/main" id="{F9CE5CBE-5190-3A32-26C7-D0EF8265A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61" y="3320257"/>
            <a:ext cx="1051718" cy="105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kmajhi/java-swing: Java Swing ...">
            <a:extLst>
              <a:ext uri="{FF2B5EF4-FFF2-40B4-BE49-F238E27FC236}">
                <a16:creationId xmlns:a16="http://schemas.microsoft.com/office/drawing/2014/main" id="{C1CA50D4-9E40-CAC4-EBF4-88E954D6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16" y="3429000"/>
            <a:ext cx="1051718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racle Mobile Authenticator - Apps on ...">
            <a:extLst>
              <a:ext uri="{FF2B5EF4-FFF2-40B4-BE49-F238E27FC236}">
                <a16:creationId xmlns:a16="http://schemas.microsoft.com/office/drawing/2014/main" id="{E36C416C-BA34-EAED-2245-FC430F54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200025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98C945-683B-345C-9228-A8CE756770A0}"/>
              </a:ext>
            </a:extLst>
          </p:cNvPr>
          <p:cNvSpPr txBox="1"/>
          <p:nvPr/>
        </p:nvSpPr>
        <p:spPr>
          <a:xfrm>
            <a:off x="2700338" y="2314575"/>
            <a:ext cx="187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SQL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770D5-3665-875A-16CE-249EC4DC0005}"/>
              </a:ext>
            </a:extLst>
          </p:cNvPr>
          <p:cNvSpPr txBox="1"/>
          <p:nvPr/>
        </p:nvSpPr>
        <p:spPr>
          <a:xfrm>
            <a:off x="2828925" y="3586163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 Mail JAR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9FE0A-1FB5-D76E-3207-E56E4F2FA965}"/>
              </a:ext>
            </a:extLst>
          </p:cNvPr>
          <p:cNvSpPr txBox="1"/>
          <p:nvPr/>
        </p:nvSpPr>
        <p:spPr>
          <a:xfrm>
            <a:off x="7529513" y="2171477"/>
            <a:ext cx="196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 Mail Authenticator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7F0B6-ACC0-31FF-F34C-13AC7C47BE7D}"/>
              </a:ext>
            </a:extLst>
          </p:cNvPr>
          <p:cNvSpPr txBox="1"/>
          <p:nvPr/>
        </p:nvSpPr>
        <p:spPr>
          <a:xfrm>
            <a:off x="7686675" y="3586163"/>
            <a:ext cx="180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Swing UI</a:t>
            </a:r>
          </a:p>
        </p:txBody>
      </p:sp>
    </p:spTree>
    <p:extLst>
      <p:ext uri="{BB962C8B-B14F-4D97-AF65-F5344CB8AC3E}">
        <p14:creationId xmlns:p14="http://schemas.microsoft.com/office/powerpoint/2010/main" val="356460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3FC-7BD0-4FB7-8B7B-9BAA26C1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b="1" kern="0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00" b="1" kern="0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b="1" kern="0" spc="-10" dirty="0">
                <a:effectLst/>
                <a:ea typeface="Arial" panose="020B0604020202020204" pitchFamily="34" charset="0"/>
              </a:rPr>
              <a:t>Solution:</a:t>
            </a:r>
            <a:br>
              <a:rPr lang="en-US" sz="1800" b="1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7C53-C3E8-682E-1C8A-C789B603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 propose an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Insurance Management Platform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manage policies, claims, payments, and customer interactions efficiently. The platform will provide role-based access,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centralized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storage,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streamlined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workflows</a:t>
            </a:r>
            <a:r>
              <a:rPr lang="en-US" sz="1800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across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departments</a:t>
            </a:r>
            <a:r>
              <a:rPr lang="en-US" sz="1800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 </a:t>
            </a:r>
            <a:r>
              <a:rPr lang="en-US" sz="1800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enterprises.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2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C02E-9745-5A8E-B903-D3C6CFE2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5C89A-68A8-4E99-5B6C-A71206A2FF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97" y="1987296"/>
            <a:ext cx="6958739" cy="390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B703-B2F5-7774-4EC2-D18A9B3C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84935"/>
            <a:ext cx="9603275" cy="1049235"/>
          </a:xfrm>
        </p:spPr>
        <p:txBody>
          <a:bodyPr/>
          <a:lstStyle/>
          <a:p>
            <a:r>
              <a:rPr lang="en-US" dirty="0"/>
              <a:t>High-Level Component Diagram</a:t>
            </a:r>
          </a:p>
        </p:txBody>
      </p:sp>
      <p:pic>
        <p:nvPicPr>
          <p:cNvPr id="7" name="Content Placeholder 6" descr="A diagram of a server&#10;&#10;Description automatically generated with medium confidence">
            <a:extLst>
              <a:ext uri="{FF2B5EF4-FFF2-40B4-BE49-F238E27FC236}">
                <a16:creationId xmlns:a16="http://schemas.microsoft.com/office/drawing/2014/main" id="{93A9196D-140B-C2E4-8F29-813EEEA94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88" y="2016125"/>
            <a:ext cx="7906329" cy="3900456"/>
          </a:xfrm>
        </p:spPr>
      </p:pic>
    </p:spTree>
    <p:extLst>
      <p:ext uri="{BB962C8B-B14F-4D97-AF65-F5344CB8AC3E}">
        <p14:creationId xmlns:p14="http://schemas.microsoft.com/office/powerpoint/2010/main" val="226328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99D2-F432-4AAD-499E-D3968B9F41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3114" y="285750"/>
            <a:ext cx="9604375" cy="86931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ea typeface="Arial" panose="020B0604020202020204" pitchFamily="34" charset="0"/>
              </a:rPr>
              <a:t>Enterprises: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DF51-12DB-1E82-926D-96ACD7801F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93113" y="1155065"/>
            <a:ext cx="9604375" cy="4797743"/>
          </a:xfrm>
        </p:spPr>
        <p:txBody>
          <a:bodyPr>
            <a:noAutofit/>
          </a:bodyPr>
          <a:lstStyle/>
          <a:p>
            <a:pPr marL="0" indent="0" rtl="0" fontAlgn="base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Policy Management Enterprise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Focus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Handles policy creation, updates.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Policy Admin, VIN Database Manager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rtl="0" fontAlgn="base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Claims Processing Enterprise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Focus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Manages claim submissions, verifications, and settlements.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Claims Admin.</a:t>
            </a:r>
          </a:p>
          <a:p>
            <a:pPr marL="0" indent="0" rtl="0" fontAlgn="base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Customer Support Enterprise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Focus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Manages customer inquiries, feedback.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Sales Person, Agent, IT Support, Customer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rtl="0" fontAlgn="base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Payment Processing Enterprise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Focus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Processes premium payments, refunds, and settlements.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Payment Processor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86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C830-802D-80CF-0D62-7876978D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spc="-10" dirty="0">
                <a:effectLst/>
                <a:ea typeface="Arial" panose="020B0604020202020204" pitchFamily="34" charset="0"/>
              </a:rPr>
            </a:br>
            <a:r>
              <a:rPr lang="en-US" b="1" spc="-10" dirty="0">
                <a:effectLst/>
                <a:ea typeface="Arial" panose="020B0604020202020204" pitchFamily="34" charset="0"/>
              </a:rPr>
              <a:t>Organizations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66E9-C479-886B-4CA3-09F61039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50"/>
              </a:spcBef>
              <a:buSzPts val="1100"/>
              <a:tabLst>
                <a:tab pos="519430" algn="l"/>
              </a:tabLst>
            </a:pPr>
            <a:r>
              <a:rPr lang="en-US" sz="1800" b="1" spc="-5" dirty="0">
                <a:effectLst/>
                <a:ea typeface="Arial" panose="020B0604020202020204" pitchFamily="34" charset="0"/>
              </a:rPr>
              <a:t>Policy</a:t>
            </a:r>
            <a:r>
              <a:rPr lang="en-US" sz="1800" b="1" spc="-60" dirty="0">
                <a:effectLst/>
                <a:ea typeface="Arial" panose="020B0604020202020204" pitchFamily="34" charset="0"/>
              </a:rPr>
              <a:t> </a:t>
            </a:r>
            <a:r>
              <a:rPr lang="en-US" sz="1800" b="1" spc="-5" dirty="0">
                <a:effectLst/>
                <a:ea typeface="Arial" panose="020B0604020202020204" pitchFamily="34" charset="0"/>
              </a:rPr>
              <a:t>Administration</a:t>
            </a:r>
            <a:r>
              <a:rPr lang="en-US" sz="1800" b="1" spc="-45" dirty="0">
                <a:effectLst/>
                <a:ea typeface="Arial" panose="020B0604020202020204" pitchFamily="34" charset="0"/>
              </a:rPr>
              <a:t> </a:t>
            </a:r>
            <a:r>
              <a:rPr lang="en-US" sz="1800" b="1" spc="-5" dirty="0">
                <a:effectLst/>
                <a:ea typeface="Arial" panose="020B0604020202020204" pitchFamily="34" charset="0"/>
              </a:rPr>
              <a:t>Department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:</a:t>
            </a:r>
            <a:r>
              <a:rPr lang="en-US" sz="1800" spc="-4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Oversees</a:t>
            </a:r>
            <a:r>
              <a:rPr lang="en-US" sz="1800" spc="-50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all</a:t>
            </a:r>
            <a:r>
              <a:rPr lang="en-US" sz="1800" spc="-4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policy-related</a:t>
            </a:r>
            <a:r>
              <a:rPr lang="en-US" sz="1800" spc="-4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10" dirty="0">
                <a:effectLst/>
                <a:ea typeface="Arial" panose="020B0604020202020204" pitchFamily="34" charset="0"/>
              </a:rPr>
              <a:t>operations.</a:t>
            </a:r>
            <a:endParaRPr lang="en-US" sz="1800" spc="-5" dirty="0">
              <a:ea typeface="Arial" panose="020B0604020202020204" pitchFamily="34" charset="0"/>
            </a:endParaRPr>
          </a:p>
          <a:p>
            <a:pPr>
              <a:spcBef>
                <a:spcPts val="1150"/>
              </a:spcBef>
              <a:buSzPts val="1100"/>
              <a:tabLst>
                <a:tab pos="519430" algn="l"/>
              </a:tabLst>
            </a:pPr>
            <a:r>
              <a:rPr lang="en-US" sz="1800" b="1" spc="-5" dirty="0">
                <a:effectLst/>
                <a:ea typeface="Arial" panose="020B0604020202020204" pitchFamily="34" charset="0"/>
              </a:rPr>
              <a:t>Claims</a:t>
            </a:r>
            <a:r>
              <a:rPr lang="en-US" sz="1800" b="1" spc="-35" dirty="0">
                <a:effectLst/>
                <a:ea typeface="Arial" panose="020B0604020202020204" pitchFamily="34" charset="0"/>
              </a:rPr>
              <a:t> </a:t>
            </a:r>
            <a:r>
              <a:rPr lang="en-US" sz="1800" b="1" spc="-5" dirty="0">
                <a:effectLst/>
                <a:ea typeface="Arial" panose="020B0604020202020204" pitchFamily="34" charset="0"/>
              </a:rPr>
              <a:t>Adjustment</a:t>
            </a:r>
            <a:r>
              <a:rPr lang="en-US" sz="1800" b="1" spc="-35" dirty="0">
                <a:effectLst/>
                <a:ea typeface="Arial" panose="020B0604020202020204" pitchFamily="34" charset="0"/>
              </a:rPr>
              <a:t> </a:t>
            </a:r>
            <a:r>
              <a:rPr lang="en-US" sz="1800" b="1" spc="-5" dirty="0">
                <a:effectLst/>
                <a:ea typeface="Arial" panose="020B0604020202020204" pitchFamily="34" charset="0"/>
              </a:rPr>
              <a:t>Unit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:</a:t>
            </a:r>
            <a:r>
              <a:rPr lang="en-US" sz="1800" spc="-3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Handles</a:t>
            </a:r>
            <a:r>
              <a:rPr lang="en-US" sz="1800" spc="-30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claim</a:t>
            </a:r>
            <a:r>
              <a:rPr lang="en-US" sz="1800" spc="-3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verification</a:t>
            </a:r>
            <a:r>
              <a:rPr lang="en-US" sz="1800" spc="-3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and</a:t>
            </a:r>
            <a:r>
              <a:rPr lang="en-US" sz="1800" spc="-3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status</a:t>
            </a:r>
            <a:r>
              <a:rPr lang="en-US" sz="1800" spc="-30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10" dirty="0">
                <a:effectLst/>
                <a:ea typeface="Arial" panose="020B0604020202020204" pitchFamily="34" charset="0"/>
              </a:rPr>
              <a:t>management.</a:t>
            </a:r>
            <a:endParaRPr lang="en-US" sz="1800" spc="-5" dirty="0">
              <a:effectLst/>
              <a:ea typeface="Arial" panose="020B0604020202020204" pitchFamily="34" charset="0"/>
            </a:endParaRPr>
          </a:p>
          <a:p>
            <a:pPr>
              <a:spcBef>
                <a:spcPts val="190"/>
              </a:spcBef>
              <a:buSzPts val="1100"/>
              <a:tabLst>
                <a:tab pos="519430" algn="l"/>
              </a:tabLst>
            </a:pPr>
            <a:r>
              <a:rPr lang="en-US" sz="1800" b="1" spc="-5" dirty="0">
                <a:effectLst/>
                <a:ea typeface="Arial" panose="020B0604020202020204" pitchFamily="34" charset="0"/>
              </a:rPr>
              <a:t>Support</a:t>
            </a:r>
            <a:r>
              <a:rPr lang="en-US" sz="1800" b="1" spc="-55" dirty="0">
                <a:effectLst/>
                <a:ea typeface="Arial" panose="020B0604020202020204" pitchFamily="34" charset="0"/>
              </a:rPr>
              <a:t> </a:t>
            </a:r>
            <a:r>
              <a:rPr lang="en-US" sz="1800" b="1" spc="-5" dirty="0">
                <a:effectLst/>
                <a:ea typeface="Arial" panose="020B0604020202020204" pitchFamily="34" charset="0"/>
              </a:rPr>
              <a:t>Team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:</a:t>
            </a:r>
            <a:r>
              <a:rPr lang="en-US" sz="1800" spc="-4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Addresses</a:t>
            </a:r>
            <a:r>
              <a:rPr lang="en-US" sz="1800" spc="-4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customer</a:t>
            </a:r>
            <a:r>
              <a:rPr lang="en-US" sz="1800" spc="-4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issues</a:t>
            </a:r>
            <a:r>
              <a:rPr lang="en-US" sz="1800" spc="-4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and</a:t>
            </a:r>
            <a:r>
              <a:rPr lang="en-US" sz="1800" spc="-4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10" dirty="0">
                <a:effectLst/>
                <a:ea typeface="Arial" panose="020B0604020202020204" pitchFamily="34" charset="0"/>
              </a:rPr>
              <a:t>inquiries.</a:t>
            </a:r>
            <a:endParaRPr lang="en-US" sz="1800" spc="-5" dirty="0">
              <a:effectLst/>
              <a:ea typeface="Arial" panose="020B0604020202020204" pitchFamily="34" charset="0"/>
            </a:endParaRPr>
          </a:p>
          <a:p>
            <a:pPr>
              <a:spcBef>
                <a:spcPts val="190"/>
              </a:spcBef>
              <a:buSzPts val="1100"/>
              <a:tabLst>
                <a:tab pos="519430" algn="l"/>
              </a:tabLst>
            </a:pPr>
            <a:r>
              <a:rPr lang="en-US" sz="1800" b="1" spc="-5" dirty="0">
                <a:effectLst/>
                <a:ea typeface="Arial" panose="020B0604020202020204" pitchFamily="34" charset="0"/>
              </a:rPr>
              <a:t>Billing</a:t>
            </a:r>
            <a:r>
              <a:rPr lang="en-US" sz="1800" b="1" spc="-35" dirty="0">
                <a:effectLst/>
                <a:ea typeface="Arial" panose="020B0604020202020204" pitchFamily="34" charset="0"/>
              </a:rPr>
              <a:t> </a:t>
            </a:r>
            <a:r>
              <a:rPr lang="en-US" sz="1800" b="1" spc="-5" dirty="0">
                <a:effectLst/>
                <a:ea typeface="Arial" panose="020B0604020202020204" pitchFamily="34" charset="0"/>
              </a:rPr>
              <a:t>and</a:t>
            </a:r>
            <a:r>
              <a:rPr lang="en-US" sz="1800" b="1" spc="-35" dirty="0">
                <a:effectLst/>
                <a:ea typeface="Arial" panose="020B0604020202020204" pitchFamily="34" charset="0"/>
              </a:rPr>
              <a:t> </a:t>
            </a:r>
            <a:r>
              <a:rPr lang="en-US" sz="1800" b="1" spc="-5" dirty="0">
                <a:effectLst/>
                <a:ea typeface="Arial" panose="020B0604020202020204" pitchFamily="34" charset="0"/>
              </a:rPr>
              <a:t>Payments</a:t>
            </a:r>
            <a:r>
              <a:rPr lang="en-US" sz="1800" b="1" spc="-35" dirty="0">
                <a:effectLst/>
                <a:ea typeface="Arial" panose="020B0604020202020204" pitchFamily="34" charset="0"/>
              </a:rPr>
              <a:t> </a:t>
            </a:r>
            <a:r>
              <a:rPr lang="en-US" sz="1800" b="1" spc="-5" dirty="0">
                <a:effectLst/>
                <a:ea typeface="Arial" panose="020B0604020202020204" pitchFamily="34" charset="0"/>
              </a:rPr>
              <a:t>Department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:</a:t>
            </a:r>
            <a:r>
              <a:rPr lang="en-US" sz="1800" spc="-30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Manages</a:t>
            </a:r>
            <a:r>
              <a:rPr lang="en-US" sz="1800" spc="-3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premium</a:t>
            </a:r>
            <a:r>
              <a:rPr lang="en-US" sz="1800" spc="-3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payments</a:t>
            </a:r>
            <a:r>
              <a:rPr lang="en-US" sz="1800" spc="-3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and</a:t>
            </a:r>
            <a:r>
              <a:rPr lang="en-US" sz="1800" spc="-30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10" dirty="0">
                <a:effectLst/>
                <a:ea typeface="Arial" panose="020B0604020202020204" pitchFamily="34" charset="0"/>
              </a:rPr>
              <a:t>refunds.</a:t>
            </a:r>
            <a:endParaRPr lang="en-US" sz="1800" spc="-5" dirty="0">
              <a:effectLst/>
              <a:ea typeface="Arial" panose="020B0604020202020204" pitchFamily="34" charset="0"/>
            </a:endParaRPr>
          </a:p>
          <a:p>
            <a:pPr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Agent Operations Team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Supports insurance agents in policy sales and customer onboarding.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Sales and Business Development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0" i="0" u="none" strike="noStrike" dirty="0">
                <a:solidFill>
                  <a:srgbClr val="0E0E0E"/>
                </a:solidFill>
                <a:effectLst/>
                <a:latin typeface="Arial" panose="020B0604020202020204" pitchFamily="34" charset="0"/>
              </a:rPr>
              <a:t>Handles customer acquisition.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1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2B7C-76CB-7B42-FB00-5C4016CC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800" spc="-10" dirty="0">
                <a:ea typeface="Arial" panose="020B0604020202020204" pitchFamily="34" charset="0"/>
              </a:rPr>
            </a:br>
            <a:br>
              <a:rPr lang="en-US" sz="1800" spc="-10" dirty="0">
                <a:ea typeface="Arial" panose="020B0604020202020204" pitchFamily="34" charset="0"/>
              </a:rPr>
            </a:br>
            <a:r>
              <a:rPr lang="en-US" b="1" spc="-10" dirty="0">
                <a:effectLst/>
                <a:ea typeface="Arial" panose="020B0604020202020204" pitchFamily="34" charset="0"/>
              </a:rPr>
              <a:t>Roles</a:t>
            </a:r>
            <a:r>
              <a:rPr lang="en-US" sz="1800" spc="-10" dirty="0">
                <a:ea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9B81-C4AB-4CAB-24A0-F1A6E5A3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Admin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Agent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Sales Person</a:t>
            </a:r>
            <a:r>
              <a:rPr lang="en-US" sz="1800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r>
              <a:rPr lang="en-US" sz="1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Claims Processor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Policy</a:t>
            </a:r>
            <a:r>
              <a:rPr lang="en-US" sz="1800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Admin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Payment Processor</a:t>
            </a:r>
          </a:p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VIN Database Manager</a:t>
            </a:r>
          </a:p>
          <a:p>
            <a:r>
              <a:rPr lang="en-US" sz="1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IT Specialist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086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376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Gallery</vt:lpstr>
      <vt:lpstr>    Insurance Management System (Group 38) </vt:lpstr>
      <vt:lpstr> Problem Statement: </vt:lpstr>
      <vt:lpstr>Tech Stack Used</vt:lpstr>
      <vt:lpstr>  Solution: </vt:lpstr>
      <vt:lpstr>UML Diagram:</vt:lpstr>
      <vt:lpstr>High-Level Component Diagram</vt:lpstr>
      <vt:lpstr>Enterprises: </vt:lpstr>
      <vt:lpstr> Organizations </vt:lpstr>
      <vt:lpstr>  Roles: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Basudeb Sarkar</dc:creator>
  <cp:lastModifiedBy>Basudeb Sarkar</cp:lastModifiedBy>
  <cp:revision>10</cp:revision>
  <dcterms:created xsi:type="dcterms:W3CDTF">2024-12-08T05:33:46Z</dcterms:created>
  <dcterms:modified xsi:type="dcterms:W3CDTF">2024-12-09T00:37:10Z</dcterms:modified>
</cp:coreProperties>
</file>