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nniee Sahi" userId="8b42ec9b0d1baa92" providerId="LiveId" clId="{0BDCCC36-7639-4271-8AF7-2FD367F9988D}"/>
    <pc:docChg chg="delSld">
      <pc:chgData name="Ginniee Sahi" userId="8b42ec9b0d1baa92" providerId="LiveId" clId="{0BDCCC36-7639-4271-8AF7-2FD367F9988D}" dt="2025-02-26T22:25:35.712" v="0" actId="47"/>
      <pc:docMkLst>
        <pc:docMk/>
      </pc:docMkLst>
      <pc:sldChg chg="del">
        <pc:chgData name="Ginniee Sahi" userId="8b42ec9b0d1baa92" providerId="LiveId" clId="{0BDCCC36-7639-4271-8AF7-2FD367F9988D}" dt="2025-02-26T22:25:35.712" v="0" actId="47"/>
        <pc:sldMkLst>
          <pc:docMk/>
          <pc:sldMk cId="471237835" sldId="25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319B4-5E28-40EA-8CF4-A2A0C935FA0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3D673-7523-427C-BF8F-94C70B2909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08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g2d694e9c348_1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7" name="Google Shape;3557;g2d694e9c348_1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Let’s get started…we have a proven methodology to ensure success and deliver value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A2EC-2168-EF81-A1E6-CA5B9B8E4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66435-896F-CE6A-FF62-C224C92F4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E7C1F-D4D7-C46E-1628-C3727D6B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1C9B-E33F-47D7-A092-9CEF49E0E27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160B7-58B2-DAD6-7266-E71899D7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DCC0A-1128-227B-0290-C4FE2CB5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9C7-9DF4-47E6-8519-F76EE26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8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18BC-D8C0-4592-C887-F40590A5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7F96D-8C12-31CA-74D4-8F8113F4B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52677-D1A5-725B-2644-F4D40D3D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1C9B-E33F-47D7-A092-9CEF49E0E27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E0F1C-351C-33D4-9747-C38540A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2631D-440F-627E-B1CF-EF2F94C6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9C7-9DF4-47E6-8519-F76EE26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2C0DD4-C820-38E7-989F-C99B99735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497CE-9DBD-D23C-5ED6-C2DC04CA2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88577-99ED-D782-422A-CA8A4BC55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1C9B-E33F-47D7-A092-9CEF49E0E27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FBE77-D0F7-0469-8A01-522BE355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3C257-95ED-19E6-5703-A7ECDBE8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9C7-9DF4-47E6-8519-F76EE26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1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-02_Title With Eyebrow">
  <p:cSld name="D-02_Title With Eyebrow">
    <p:bg>
      <p:bgPr>
        <a:solidFill>
          <a:schemeClr val="dk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25"/>
          <p:cNvPicPr preferRelativeResize="0"/>
          <p:nvPr/>
        </p:nvPicPr>
        <p:blipFill rotWithShape="1">
          <a:blip r:embed="rId2">
            <a:alphaModFix/>
          </a:blip>
          <a:srcRect t="31124" r="31801"/>
          <a:stretch/>
        </p:blipFill>
        <p:spPr>
          <a:xfrm rot="10800000" flipH="1">
            <a:off x="-11890" y="-16464"/>
            <a:ext cx="12212729" cy="68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5"/>
          <p:cNvSpPr txBox="1">
            <a:spLocks noGrp="1"/>
          </p:cNvSpPr>
          <p:nvPr>
            <p:ph type="title"/>
          </p:nvPr>
        </p:nvSpPr>
        <p:spPr>
          <a:xfrm>
            <a:off x="305627" y="534375"/>
            <a:ext cx="10296800" cy="375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3067"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3067"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3067"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3067"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3067"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3067"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3067"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300"/>
              <a:buNone/>
              <a:defRPr sz="3067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subTitle" idx="1"/>
          </p:nvPr>
        </p:nvSpPr>
        <p:spPr>
          <a:xfrm>
            <a:off x="324031" y="277425"/>
            <a:ext cx="6996400" cy="30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Inter Tight SemiBold"/>
              <a:buNone/>
              <a:defRPr sz="12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Inter Tight SemiBold"/>
              <a:buNone/>
              <a:defRPr sz="12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Inter Tight SemiBold"/>
              <a:buNone/>
              <a:defRPr sz="12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Inter Tight SemiBold"/>
              <a:buNone/>
              <a:defRPr sz="12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Inter Tight SemiBold"/>
              <a:buNone/>
              <a:defRPr sz="12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Inter Tight SemiBold"/>
              <a:buNone/>
              <a:defRPr sz="12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Inter Tight SemiBold"/>
              <a:buNone/>
              <a:defRPr sz="12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00"/>
              <a:buFont typeface="Inter Tight SemiBold"/>
              <a:buNone/>
              <a:defRPr sz="1200"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sldNum" idx="12"/>
          </p:nvPr>
        </p:nvSpPr>
        <p:spPr>
          <a:xfrm>
            <a:off x="11137972" y="6577849"/>
            <a:ext cx="731600" cy="123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8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r">
              <a:buNone/>
              <a:defRPr sz="8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r">
              <a:buNone/>
              <a:defRPr sz="8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r">
              <a:buNone/>
              <a:defRPr sz="8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r">
              <a:buNone/>
              <a:defRPr sz="8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r">
              <a:buNone/>
              <a:defRPr sz="8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r">
              <a:buNone/>
              <a:defRPr sz="8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r">
              <a:buNone/>
              <a:defRPr sz="8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r">
              <a:buNone/>
              <a:defRPr sz="8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1" name="Google Shape;281;p25"/>
          <p:cNvSpPr txBox="1"/>
          <p:nvPr/>
        </p:nvSpPr>
        <p:spPr>
          <a:xfrm>
            <a:off x="322443" y="6577849"/>
            <a:ext cx="20440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© 2024 Kore.ai | All Rights Reserved</a:t>
            </a:r>
            <a:endParaRPr sz="800">
              <a:solidFill>
                <a:schemeClr val="dk2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pic>
        <p:nvPicPr>
          <p:cNvPr id="282" name="Google Shape;282;p25"/>
          <p:cNvPicPr preferRelativeResize="0"/>
          <p:nvPr/>
        </p:nvPicPr>
        <p:blipFill rotWithShape="1">
          <a:blip r:embed="rId3">
            <a:alphaModFix/>
          </a:blip>
          <a:srcRect t="109" b="119"/>
          <a:stretch/>
        </p:blipFill>
        <p:spPr>
          <a:xfrm>
            <a:off x="10911521" y="356616"/>
            <a:ext cx="941832" cy="22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4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BC12-B99B-AA80-6279-2DD48A3F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D1179-EFB5-9E79-2DC6-EB4EBCF0C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A0C4-7BC8-C9FC-53A6-1CC3F6A9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1C9B-E33F-47D7-A092-9CEF49E0E27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752A2-DDBE-3708-8AEF-B60289CE6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850D8-5D40-ECA2-6F81-8AD073C7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9C7-9DF4-47E6-8519-F76EE26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C5EE-C6F4-B94E-2938-E824C9FF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209B8-C3F5-0873-A4EE-CE9912B18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63B6-13BA-F5B1-0C46-AB6F909F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1C9B-E33F-47D7-A092-9CEF49E0E27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DB4A-C451-EDCD-C1B9-5F43F2F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CFE6A-82D4-C705-F5EB-ADF9AD2BE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9C7-9DF4-47E6-8519-F76EE26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5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C416A-3CAC-E28F-1392-04F7C9A1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7195B-3E79-1670-8134-656FD1F4D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E0D23-BB1D-253A-7886-CF5D03CD8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CE626-220C-3254-721B-4894D884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1C9B-E33F-47D7-A092-9CEF49E0E27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A965B-6366-42E4-69E1-D80F1307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A8DA-3FE9-EC90-C94E-E783B14A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9C7-9DF4-47E6-8519-F76EE26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9D6E1-8BCD-369D-DEBE-7F2A687DB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7E899-7786-2115-6867-317A1F247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9106F-9E21-0C16-0BEA-F4B589D17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05423-84AB-C251-EEBD-19576FCCA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D9B64-86DF-8461-C8AB-005C296B3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87117-1464-B798-A2AA-32860F56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1C9B-E33F-47D7-A092-9CEF49E0E27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F1896-FBFC-A447-53C0-64C10376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DFDC2-D51C-0A47-249E-82DD10317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9C7-9DF4-47E6-8519-F76EE26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17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BC78B-197A-FD2F-9BDD-5FF73925A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76BF3-21F4-4031-2166-BB00C5F6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1C9B-E33F-47D7-A092-9CEF49E0E27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CF83A-B59B-6330-6A8B-7AE52444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DC4EF-E009-CF8A-C31D-CEBBCF58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9C7-9DF4-47E6-8519-F76EE26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D8769-F07C-8DA3-7B6F-40F17621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1C9B-E33F-47D7-A092-9CEF49E0E27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89385-E51D-38DF-B3AB-8D0B171A6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8DCA3-6678-0ADD-6095-FF5EA56D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9C7-9DF4-47E6-8519-F76EE26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DAC7-8846-C2C7-CD39-6AB756CE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9E28-8524-CD70-6676-70A7EF3C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5CEA0-E47C-71C5-8366-16C4077CB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3E28B-24B2-C18D-BAE5-135F3A39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1C9B-E33F-47D7-A092-9CEF49E0E27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70CE-DFC1-9017-EEBF-D9F27331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171DA-6CFD-58C9-C19D-6906D065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9C7-9DF4-47E6-8519-F76EE26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0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8E06-313A-7B9D-30F6-C1263494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CD38A-5962-C39A-2806-68DBE3A95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91C9C-ED0B-5C2D-A507-48EB7E753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9B338-46D9-122C-7FDC-8A9861E51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1C9B-E33F-47D7-A092-9CEF49E0E27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A1950-8D7B-ADA4-98F0-A11E8F42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19AADF-8539-8947-F66A-A945745F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DB9C7-9DF4-47E6-8519-F76EE26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8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C9FAE-90F0-BD4B-FC54-2170D02C5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F08F7-EDF6-5436-C56B-F72D17B55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E9770-7DB7-EE04-3B62-B384003C7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D1C9B-E33F-47D7-A092-9CEF49E0E270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97B6D-9342-33B1-1838-B1EDF40C2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C6D0-DE76-9E46-43BD-6333FCBF0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3DB9C7-9DF4-47E6-8519-F76EE26EF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9" name="Google Shape;3559;p210"/>
          <p:cNvPicPr preferRelativeResize="0"/>
          <p:nvPr/>
        </p:nvPicPr>
        <p:blipFill rotWithShape="1">
          <a:blip r:embed="rId3">
            <a:alphaModFix/>
          </a:blip>
          <a:srcRect l="11086" t="13571" r="14051" b="36987"/>
          <a:stretch/>
        </p:blipFill>
        <p:spPr>
          <a:xfrm>
            <a:off x="0" y="0"/>
            <a:ext cx="12192000" cy="6701049"/>
          </a:xfrm>
          <a:prstGeom prst="rect">
            <a:avLst/>
          </a:prstGeom>
          <a:noFill/>
          <a:ln>
            <a:noFill/>
          </a:ln>
        </p:spPr>
      </p:pic>
      <p:sp>
        <p:nvSpPr>
          <p:cNvPr id="3560" name="Google Shape;3560;p210"/>
          <p:cNvSpPr txBox="1">
            <a:spLocks noGrp="1"/>
          </p:cNvSpPr>
          <p:nvPr>
            <p:ph type="title"/>
          </p:nvPr>
        </p:nvSpPr>
        <p:spPr>
          <a:xfrm>
            <a:off x="305627" y="611024"/>
            <a:ext cx="10296800" cy="375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r>
              <a:rPr lang="en" sz="2667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Delivering value to your organization in weeks, not months</a:t>
            </a:r>
            <a:endParaRPr sz="2667">
              <a:solidFill>
                <a:schemeClr val="lt1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3561" name="Google Shape;3561;p210"/>
          <p:cNvSpPr txBox="1"/>
          <p:nvPr/>
        </p:nvSpPr>
        <p:spPr>
          <a:xfrm>
            <a:off x="322443" y="6577849"/>
            <a:ext cx="2044000" cy="1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sz="8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© 2024 Kore.ai | All Rights Reserved</a:t>
            </a:r>
            <a:endParaRPr sz="800">
              <a:solidFill>
                <a:schemeClr val="dk2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pic>
        <p:nvPicPr>
          <p:cNvPr id="3562" name="Google Shape;3562;p210"/>
          <p:cNvPicPr preferRelativeResize="0"/>
          <p:nvPr/>
        </p:nvPicPr>
        <p:blipFill rotWithShape="1">
          <a:blip r:embed="rId4">
            <a:alphaModFix/>
          </a:blip>
          <a:srcRect t="109" b="119"/>
          <a:stretch/>
        </p:blipFill>
        <p:spPr>
          <a:xfrm>
            <a:off x="10911521" y="356616"/>
            <a:ext cx="941832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3" name="Google Shape;3563;p210"/>
          <p:cNvSpPr/>
          <p:nvPr/>
        </p:nvSpPr>
        <p:spPr>
          <a:xfrm>
            <a:off x="322433" y="3720300"/>
            <a:ext cx="2703200" cy="2638800"/>
          </a:xfrm>
          <a:prstGeom prst="roundRect">
            <a:avLst>
              <a:gd name="adj" fmla="val 5394"/>
            </a:avLst>
          </a:prstGeom>
          <a:solidFill>
            <a:srgbClr val="FFFFFF">
              <a:alpha val="5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3564" name="Google Shape;3564;p210"/>
          <p:cNvSpPr/>
          <p:nvPr/>
        </p:nvSpPr>
        <p:spPr>
          <a:xfrm>
            <a:off x="458833" y="4695367"/>
            <a:ext cx="2423200" cy="1477200"/>
          </a:xfrm>
          <a:prstGeom prst="roundRect">
            <a:avLst>
              <a:gd name="adj" fmla="val 4203"/>
            </a:avLst>
          </a:prstGeom>
          <a:solidFill>
            <a:srgbClr val="FFFFFF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 b="1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rPr>
              <a:t>The business problem</a:t>
            </a:r>
            <a:endParaRPr sz="1467">
              <a:solidFill>
                <a:schemeClr val="lt2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Uncover information 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Build understanding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Develop Kore.ai  proposal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marL="182875">
              <a:spcBef>
                <a:spcPts val="800"/>
              </a:spcBef>
              <a:spcAft>
                <a:spcPts val="800"/>
              </a:spcAft>
            </a:pP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3565" name="Google Shape;3565;p210"/>
          <p:cNvSpPr/>
          <p:nvPr/>
        </p:nvSpPr>
        <p:spPr>
          <a:xfrm>
            <a:off x="425395" y="3905587"/>
            <a:ext cx="2490400" cy="73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en" sz="16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Step One</a:t>
            </a:r>
            <a:r>
              <a:rPr lang="en" sz="24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 </a:t>
            </a:r>
            <a:br>
              <a:rPr lang="en" sz="24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</a:br>
            <a:r>
              <a:rPr lang="en" sz="24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Discovery </a:t>
            </a:r>
            <a:endParaRPr sz="24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566" name="Google Shape;3566;p210"/>
          <p:cNvSpPr/>
          <p:nvPr/>
        </p:nvSpPr>
        <p:spPr>
          <a:xfrm>
            <a:off x="3268373" y="2618611"/>
            <a:ext cx="2703200" cy="3366400"/>
          </a:xfrm>
          <a:prstGeom prst="roundRect">
            <a:avLst>
              <a:gd name="adj" fmla="val 5394"/>
            </a:avLst>
          </a:prstGeom>
          <a:solidFill>
            <a:srgbClr val="FFFFFF">
              <a:alpha val="5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3567" name="Google Shape;3567;p210"/>
          <p:cNvSpPr/>
          <p:nvPr/>
        </p:nvSpPr>
        <p:spPr>
          <a:xfrm>
            <a:off x="3404767" y="3629867"/>
            <a:ext cx="2423200" cy="2170000"/>
          </a:xfrm>
          <a:prstGeom prst="roundRect">
            <a:avLst>
              <a:gd name="adj" fmla="val 4203"/>
            </a:avLst>
          </a:prstGeom>
          <a:solidFill>
            <a:srgbClr val="FFFFFF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 b="1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rPr>
              <a:t>Interactive deep dive</a:t>
            </a:r>
            <a:endParaRPr sz="1467" b="1">
              <a:solidFill>
                <a:srgbClr val="101828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Kore.ai suite education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Strategic planning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Definition scoping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Technical design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Resource allocation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marL="182875">
              <a:spcBef>
                <a:spcPts val="800"/>
              </a:spcBef>
              <a:spcAft>
                <a:spcPts val="800"/>
              </a:spcAft>
            </a:pP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3568" name="Google Shape;3568;p210"/>
          <p:cNvSpPr/>
          <p:nvPr/>
        </p:nvSpPr>
        <p:spPr>
          <a:xfrm>
            <a:off x="3371333" y="2816801"/>
            <a:ext cx="2490400" cy="73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en" sz="16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Step Two</a:t>
            </a:r>
            <a:br>
              <a:rPr lang="en" sz="16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</a:br>
            <a:r>
              <a:rPr lang="en" sz="24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Workshop</a:t>
            </a:r>
            <a:endParaRPr sz="2133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569" name="Google Shape;3569;p210"/>
          <p:cNvSpPr/>
          <p:nvPr/>
        </p:nvSpPr>
        <p:spPr>
          <a:xfrm>
            <a:off x="6203900" y="1901321"/>
            <a:ext cx="2703200" cy="2982000"/>
          </a:xfrm>
          <a:prstGeom prst="roundRect">
            <a:avLst>
              <a:gd name="adj" fmla="val 5394"/>
            </a:avLst>
          </a:prstGeom>
          <a:solidFill>
            <a:srgbClr val="FFFFFF">
              <a:alpha val="5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3570" name="Google Shape;3570;p210"/>
          <p:cNvSpPr/>
          <p:nvPr/>
        </p:nvSpPr>
        <p:spPr>
          <a:xfrm>
            <a:off x="6340300" y="2913067"/>
            <a:ext cx="2423200" cy="1843600"/>
          </a:xfrm>
          <a:prstGeom prst="roundRect">
            <a:avLst>
              <a:gd name="adj" fmla="val 4203"/>
            </a:avLst>
          </a:prstGeom>
          <a:solidFill>
            <a:srgbClr val="FFFFFF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 b="1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rPr>
              <a:t>Build and configure</a:t>
            </a:r>
            <a:endParaRPr sz="1467" b="1">
              <a:solidFill>
                <a:srgbClr val="101828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Data migration/import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Customization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Security &amp; compliance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User acceptance testing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3571" name="Google Shape;3571;p210"/>
          <p:cNvSpPr/>
          <p:nvPr/>
        </p:nvSpPr>
        <p:spPr>
          <a:xfrm>
            <a:off x="6306855" y="2123287"/>
            <a:ext cx="2490400" cy="73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en" sz="16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Step Three</a:t>
            </a:r>
            <a:br>
              <a:rPr lang="en" sz="24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</a:br>
            <a:r>
              <a:rPr lang="en" sz="24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Build</a:t>
            </a:r>
            <a:endParaRPr sz="24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572" name="Google Shape;3572;p210"/>
          <p:cNvSpPr/>
          <p:nvPr/>
        </p:nvSpPr>
        <p:spPr>
          <a:xfrm>
            <a:off x="9151100" y="1184032"/>
            <a:ext cx="2703200" cy="2982000"/>
          </a:xfrm>
          <a:prstGeom prst="roundRect">
            <a:avLst>
              <a:gd name="adj" fmla="val 5394"/>
            </a:avLst>
          </a:prstGeom>
          <a:solidFill>
            <a:srgbClr val="FFFFFF">
              <a:alpha val="50000"/>
            </a:srgb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3573" name="Google Shape;3573;p210"/>
          <p:cNvSpPr/>
          <p:nvPr/>
        </p:nvSpPr>
        <p:spPr>
          <a:xfrm>
            <a:off x="9297900" y="2138500"/>
            <a:ext cx="2423200" cy="1843600"/>
          </a:xfrm>
          <a:prstGeom prst="roundRect">
            <a:avLst>
              <a:gd name="adj" fmla="val 4203"/>
            </a:avLst>
          </a:prstGeom>
          <a:solidFill>
            <a:srgbClr val="FFFFFF">
              <a:alpha val="80380"/>
            </a:srgbClr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467" b="1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rPr>
              <a:t>Deploy the solution</a:t>
            </a:r>
            <a:endParaRPr sz="1467" b="1">
              <a:solidFill>
                <a:srgbClr val="101828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Solution training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Go-live support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>
              <a:spcBef>
                <a:spcPts val="800"/>
              </a:spcBef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Official handover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" sz="1467">
                <a:solidFill>
                  <a:srgbClr val="101828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Continuous engagement</a:t>
            </a:r>
            <a:endParaRPr sz="1467">
              <a:solidFill>
                <a:srgbClr val="101828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3574" name="Google Shape;3574;p210"/>
          <p:cNvSpPr/>
          <p:nvPr/>
        </p:nvSpPr>
        <p:spPr>
          <a:xfrm>
            <a:off x="9264445" y="1348713"/>
            <a:ext cx="2490400" cy="73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400"/>
              </a:spcAft>
            </a:pPr>
            <a:r>
              <a:rPr lang="en" sz="16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Step Four</a:t>
            </a:r>
            <a:br>
              <a:rPr lang="en" sz="16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</a:br>
            <a:r>
              <a:rPr lang="en" sz="1733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Go-Live</a:t>
            </a:r>
            <a:endParaRPr sz="1733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3575" name="Google Shape;3575;p210"/>
          <p:cNvSpPr txBox="1">
            <a:spLocks noGrp="1"/>
          </p:cNvSpPr>
          <p:nvPr>
            <p:ph type="subTitle" idx="1"/>
          </p:nvPr>
        </p:nvSpPr>
        <p:spPr>
          <a:xfrm>
            <a:off x="322417" y="280275"/>
            <a:ext cx="6996400" cy="2000228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spAutoFit/>
          </a:bodyPr>
          <a:lstStyle/>
          <a:p>
            <a:pPr marL="0" indent="0">
              <a:lnSpc>
                <a:spcPct val="95000"/>
              </a:lnSpc>
              <a:spcAft>
                <a:spcPts val="1600"/>
              </a:spcAft>
            </a:pPr>
            <a:r>
              <a:rPr lang="en" sz="1333" dirty="0">
                <a:latin typeface="Inter Tight Medium"/>
                <a:ea typeface="Inter Tight Medium"/>
                <a:cs typeface="Inter Tight Medium"/>
                <a:sym typeface="Inter Tight Medium"/>
              </a:rPr>
              <a:t>Getting Started – implementation – 4 to 6 weeks</a:t>
            </a:r>
          </a:p>
          <a:p>
            <a:pPr marL="0" indent="0">
              <a:lnSpc>
                <a:spcPct val="95000"/>
              </a:lnSpc>
              <a:spcAft>
                <a:spcPts val="1600"/>
              </a:spcAft>
            </a:pPr>
            <a:r>
              <a:rPr lang="en-US" sz="1333" dirty="0">
                <a:latin typeface="Inter Tight Medium"/>
                <a:ea typeface="Inter Tight Medium"/>
                <a:cs typeface="Inter Tight Medium"/>
                <a:sym typeface="Inter Tight Medium"/>
              </a:rPr>
              <a:t>I</a:t>
            </a:r>
            <a:r>
              <a:rPr lang="en" sz="1333" dirty="0">
                <a:latin typeface="Inter Tight Medium"/>
                <a:ea typeface="Inter Tight Medium"/>
                <a:cs typeface="Inter Tight Medium"/>
                <a:sym typeface="Inter Tight Medium"/>
              </a:rPr>
              <a:t>n four steps and </a:t>
            </a:r>
          </a:p>
          <a:p>
            <a:pPr marL="0" indent="0">
              <a:lnSpc>
                <a:spcPct val="95000"/>
              </a:lnSpc>
              <a:spcAft>
                <a:spcPts val="1600"/>
              </a:spcAft>
            </a:pPr>
            <a:r>
              <a:rPr lang="en-US" sz="1333" dirty="0">
                <a:latin typeface="Inter Tight Medium"/>
                <a:ea typeface="Inter Tight Medium"/>
                <a:cs typeface="Inter Tight Medium"/>
                <a:sym typeface="Inter Tight Medium"/>
              </a:rPr>
              <a:t>F</a:t>
            </a:r>
            <a:r>
              <a:rPr lang="en" sz="1333" dirty="0">
                <a:latin typeface="Inter Tight Medium"/>
                <a:ea typeface="Inter Tight Medium"/>
                <a:cs typeface="Inter Tight Medium"/>
                <a:sym typeface="Inter Tight Medium"/>
              </a:rPr>
              <a:t>ixed price $20,000  </a:t>
            </a:r>
          </a:p>
          <a:p>
            <a:pPr marL="0" indent="0">
              <a:lnSpc>
                <a:spcPct val="95000"/>
              </a:lnSpc>
              <a:spcAft>
                <a:spcPts val="1600"/>
              </a:spcAft>
            </a:pPr>
            <a:r>
              <a:rPr lang="en-US" sz="1333" dirty="0">
                <a:latin typeface="Inter Tight Medium"/>
                <a:ea typeface="Inter Tight Medium"/>
                <a:cs typeface="Inter Tight Medium"/>
                <a:sym typeface="Inter Tight Medium"/>
              </a:rPr>
              <a:t>D</a:t>
            </a:r>
            <a:r>
              <a:rPr lang="en" sz="1333" dirty="0">
                <a:latin typeface="Inter Tight Medium"/>
                <a:ea typeface="Inter Tight Medium"/>
                <a:cs typeface="Inter Tight Medium"/>
                <a:sym typeface="Inter Tight Medium"/>
              </a:rPr>
              <a:t>one by Kore Expert services </a:t>
            </a:r>
          </a:p>
          <a:p>
            <a:pPr marL="0" indent="0">
              <a:lnSpc>
                <a:spcPct val="95000"/>
              </a:lnSpc>
              <a:spcAft>
                <a:spcPts val="1600"/>
              </a:spcAft>
            </a:pPr>
            <a:r>
              <a:rPr lang="en" sz="14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we have a proven methodology to ensure success and deliver value </a:t>
            </a:r>
            <a:endParaRPr sz="1333" dirty="0"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139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Inter Tight</vt:lpstr>
      <vt:lpstr>Inter Tight Medium</vt:lpstr>
      <vt:lpstr>Inter Tight SemiBold</vt:lpstr>
      <vt:lpstr>Office Theme</vt:lpstr>
      <vt:lpstr>Delivering value to your organization in weeks, not months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Ginniee Sahi</dc:creator>
  <cp:lastModifiedBy>Ginniee Sahi</cp:lastModifiedBy>
  <cp:revision>1</cp:revision>
  <dcterms:created xsi:type="dcterms:W3CDTF">2025-02-26T22:23:04Z</dcterms:created>
  <dcterms:modified xsi:type="dcterms:W3CDTF">2025-02-26T22:25:39Z</dcterms:modified>
</cp:coreProperties>
</file>