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83" r:id="rId1"/>
  </p:sldMasterIdLst>
  <p:notesMasterIdLst>
    <p:notesMasterId r:id="rId54"/>
  </p:notesMasterIdLst>
  <p:sldIdLst>
    <p:sldId id="256" r:id="rId2"/>
    <p:sldId id="309" r:id="rId3"/>
    <p:sldId id="257" r:id="rId4"/>
    <p:sldId id="258" r:id="rId5"/>
    <p:sldId id="259" r:id="rId6"/>
    <p:sldId id="260" r:id="rId7"/>
    <p:sldId id="261" r:id="rId8"/>
    <p:sldId id="262" r:id="rId9"/>
    <p:sldId id="263" r:id="rId10"/>
    <p:sldId id="264" r:id="rId11"/>
    <p:sldId id="265" r:id="rId12"/>
    <p:sldId id="266" r:id="rId13"/>
    <p:sldId id="267" r:id="rId14"/>
    <p:sldId id="268" r:id="rId15"/>
    <p:sldId id="286" r:id="rId16"/>
    <p:sldId id="287" r:id="rId17"/>
    <p:sldId id="288" r:id="rId18"/>
    <p:sldId id="289" r:id="rId19"/>
    <p:sldId id="291" r:id="rId20"/>
    <p:sldId id="290" r:id="rId21"/>
    <p:sldId id="269" r:id="rId22"/>
    <p:sldId id="270" r:id="rId23"/>
    <p:sldId id="271" r:id="rId24"/>
    <p:sldId id="272" r:id="rId25"/>
    <p:sldId id="273" r:id="rId26"/>
    <p:sldId id="274" r:id="rId27"/>
    <p:sldId id="276" r:id="rId28"/>
    <p:sldId id="277" r:id="rId29"/>
    <p:sldId id="278" r:id="rId30"/>
    <p:sldId id="279" r:id="rId31"/>
    <p:sldId id="280" r:id="rId32"/>
    <p:sldId id="281" r:id="rId33"/>
    <p:sldId id="282" r:id="rId34"/>
    <p:sldId id="283" r:id="rId35"/>
    <p:sldId id="284" r:id="rId36"/>
    <p:sldId id="285" r:id="rId37"/>
    <p:sldId id="292" r:id="rId38"/>
    <p:sldId id="294" r:id="rId39"/>
    <p:sldId id="310" r:id="rId40"/>
    <p:sldId id="295" r:id="rId41"/>
    <p:sldId id="297" r:id="rId42"/>
    <p:sldId id="311" r:id="rId43"/>
    <p:sldId id="300" r:id="rId44"/>
    <p:sldId id="303" r:id="rId45"/>
    <p:sldId id="302" r:id="rId46"/>
    <p:sldId id="301" r:id="rId47"/>
    <p:sldId id="296" r:id="rId48"/>
    <p:sldId id="304" r:id="rId49"/>
    <p:sldId id="305" r:id="rId50"/>
    <p:sldId id="306" r:id="rId51"/>
    <p:sldId id="307" r:id="rId52"/>
    <p:sldId id="308" r:id="rId53"/>
  </p:sldIdLst>
  <p:sldSz cx="12192000" cy="6858000"/>
  <p:notesSz cx="6858000" cy="9144000"/>
  <p:embeddedFontLst>
    <p:embeddedFont>
      <p:font typeface="Bodoni MT Black" panose="02070A03080606020203" pitchFamily="18" charset="0"/>
      <p:bold r:id="rId55"/>
      <p:boldItalic r:id="rId56"/>
    </p:embeddedFont>
    <p:embeddedFont>
      <p:font typeface="Calibri" panose="020F0502020204030204" pitchFamily="34" charset="0"/>
      <p:regular r:id="rId57"/>
      <p:bold r:id="rId58"/>
      <p:italic r:id="rId59"/>
      <p:boldItalic r:id="rId60"/>
    </p:embeddedFont>
    <p:embeddedFont>
      <p:font typeface="Roboto" panose="02000000000000000000" pitchFamily="2" charset="0"/>
      <p:regular r:id="rId61"/>
      <p:bold r:id="rId62"/>
      <p:italic r:id="rId63"/>
      <p:boldItalic r:id="rId64"/>
    </p:embeddedFont>
    <p:embeddedFont>
      <p:font typeface="Trebuchet MS" panose="020B0603020202020204" pitchFamily="34" charset="0"/>
      <p:regular r:id="rId65"/>
      <p:bold r:id="rId66"/>
      <p:italic r:id="rId67"/>
      <p:boldItalic r:id="rId68"/>
    </p:embeddedFont>
    <p:embeddedFont>
      <p:font typeface="Wingdings 3" panose="05040102010807070707" pitchFamily="18" charset="2"/>
      <p:regular r:id="rId6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1" roundtripDataSignature="AMtx7mi8W2r/r10gvmzJ6vV/PGn4WbvO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36"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font" Target="fonts/font14.fntdata"/><Relationship Id="rId7" Type="http://schemas.openxmlformats.org/officeDocument/2006/relationships/slide" Target="slides/slide6.xml"/><Relationship Id="rId71"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c243965be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c243965b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5c243965be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5c243965b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5c243965be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5c243965be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5c243965be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5c243965be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c243965be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c243965be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c243965be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c243965be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c243965be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c243965be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5c243965be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5c243965be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5c243965be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5c243965be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c243965be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c243965be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575340487"/>
      </p:ext>
    </p:extLst>
  </p:cSld>
  <p:clrMapOvr>
    <a:masterClrMapping/>
  </p:clrMapOvr>
  <p:transition advClick="0" advTm="1000">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099698912"/>
      </p:ext>
    </p:extLst>
  </p:cSld>
  <p:clrMapOvr>
    <a:masterClrMapping/>
  </p:clrMapOvr>
  <p:transition advClick="0" advTm="1000">
    <p:pull dir="u"/>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7072729"/>
      </p:ext>
    </p:extLst>
  </p:cSld>
  <p:clrMapOvr>
    <a:masterClrMapping/>
  </p:clrMapOvr>
  <p:transition advClick="0" advTm="1000">
    <p:pull dir="u"/>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013765862"/>
      </p:ext>
    </p:extLst>
  </p:cSld>
  <p:clrMapOvr>
    <a:masterClrMapping/>
  </p:clrMapOvr>
  <p:transition advClick="0" advTm="1000">
    <p:pull dir="u"/>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5467339"/>
      </p:ext>
    </p:extLst>
  </p:cSld>
  <p:clrMapOvr>
    <a:masterClrMapping/>
  </p:clrMapOvr>
  <p:transition advClick="0" advTm="1000">
    <p:pull dir="u"/>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850643620"/>
      </p:ext>
    </p:extLst>
  </p:cSld>
  <p:clrMapOvr>
    <a:masterClrMapping/>
  </p:clrMapOvr>
  <p:transition advClick="0" advTm="1000">
    <p:pull dir="u"/>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589025966"/>
      </p:ext>
    </p:extLst>
  </p:cSld>
  <p:clrMapOvr>
    <a:masterClrMapping/>
  </p:clrMapOvr>
  <p:transition advClick="0" advTm="1000">
    <p:pull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777933172"/>
      </p:ext>
    </p:extLst>
  </p:cSld>
  <p:clrMapOvr>
    <a:masterClrMapping/>
  </p:clrMapOvr>
  <p:transition advClick="0" advTm="1000">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626696675"/>
      </p:ext>
    </p:extLst>
  </p:cSld>
  <p:clrMapOvr>
    <a:masterClrMapping/>
  </p:clrMapOvr>
  <p:transition advClick="0" advTm="1000">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134516971"/>
      </p:ext>
    </p:extLst>
  </p:cSld>
  <p:clrMapOvr>
    <a:masterClrMapping/>
  </p:clrMapOvr>
  <p:transition advClick="0" advTm="1000">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8884196"/>
      </p:ext>
    </p:extLst>
  </p:cSld>
  <p:clrMapOvr>
    <a:masterClrMapping/>
  </p:clrMapOvr>
  <p:transition advClick="0" advTm="1000">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060461266"/>
      </p:ext>
    </p:extLst>
  </p:cSld>
  <p:clrMapOvr>
    <a:masterClrMapping/>
  </p:clrMapOvr>
  <p:transition advClick="0" advTm="1000">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262522910"/>
      </p:ext>
    </p:extLst>
  </p:cSld>
  <p:clrMapOvr>
    <a:masterClrMapping/>
  </p:clrMapOvr>
  <p:transition advClick="0" advTm="1000">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366991679"/>
      </p:ext>
    </p:extLst>
  </p:cSld>
  <p:clrMapOvr>
    <a:masterClrMapping/>
  </p:clrMapOvr>
  <p:transition advClick="0" advTm="1000">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16656043"/>
      </p:ext>
    </p:extLst>
  </p:cSld>
  <p:clrMapOvr>
    <a:masterClrMapping/>
  </p:clrMapOvr>
  <p:transition advClick="0" advTm="1000">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999451214"/>
      </p:ext>
    </p:extLst>
  </p:cSld>
  <p:clrMapOvr>
    <a:masterClrMapping/>
  </p:clrMapOvr>
  <p:transition advClick="0" advTm="1000">
    <p:pull dir="u"/>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567443769"/>
      </p:ext>
    </p:extLst>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 id="2147484098" r:id="rId15"/>
    <p:sldLayoutId id="2147484099" r:id="rId16"/>
  </p:sldLayoutIdLst>
  <p:transition advClick="0" advTm="1000">
    <p:pull dir="u"/>
  </p:transition>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tatusbrew.com/insights/social-media-holiday-calenda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ideo" Target="file:///C:\Users\maken\Downloads\VID-20230804-WA0026.mp4"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a:spLocks noGrp="1"/>
          </p:cNvSpPr>
          <p:nvPr>
            <p:ph type="ctrTitle"/>
          </p:nvPr>
        </p:nvSpPr>
        <p:spPr>
          <a:xfrm>
            <a:off x="1519311" y="1367005"/>
            <a:ext cx="8060787" cy="120028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3600"/>
              <a:buFont typeface="Arial"/>
              <a:buNone/>
            </a:pPr>
            <a:r>
              <a:rPr lang="en-US" sz="3600" b="0" i="0" u="none" strike="noStrike" cap="none" dirty="0">
                <a:solidFill>
                  <a:srgbClr val="00B0F0"/>
                </a:solidFill>
                <a:effectLst>
                  <a:outerShdw blurRad="38100" dist="38100" dir="2700000" algn="tl">
                    <a:srgbClr val="000000">
                      <a:alpha val="43137"/>
                    </a:srgbClr>
                  </a:outerShdw>
                </a:effectLst>
                <a:latin typeface="Bodoni MT Black" panose="02070A03080606020203" pitchFamily="18" charset="0"/>
                <a:ea typeface="Arial"/>
                <a:cs typeface="Arial"/>
                <a:sym typeface="Arial"/>
              </a:rPr>
              <a:t>Comprehensive Digital Marketing</a:t>
            </a:r>
            <a:br>
              <a:rPr lang="en-US" sz="3600" b="0" i="0" u="none" strike="noStrike" cap="none" dirty="0">
                <a:solidFill>
                  <a:srgbClr val="00B0F0"/>
                </a:solidFill>
                <a:effectLst>
                  <a:outerShdw blurRad="38100" dist="38100" dir="2700000" algn="tl">
                    <a:srgbClr val="000000">
                      <a:alpha val="43137"/>
                    </a:srgbClr>
                  </a:outerShdw>
                </a:effectLst>
                <a:latin typeface="Bodoni MT Black" panose="02070A03080606020203" pitchFamily="18" charset="0"/>
                <a:ea typeface="Arial"/>
                <a:cs typeface="Arial"/>
                <a:sym typeface="Arial"/>
              </a:rPr>
            </a:br>
            <a:r>
              <a:rPr lang="en-US" sz="3600" b="0" i="0" u="none" strike="noStrike" cap="none" dirty="0">
                <a:solidFill>
                  <a:srgbClr val="00B0F0"/>
                </a:solidFill>
                <a:effectLst>
                  <a:outerShdw blurRad="38100" dist="38100" dir="2700000" algn="tl">
                    <a:srgbClr val="000000">
                      <a:alpha val="43137"/>
                    </a:srgbClr>
                  </a:outerShdw>
                </a:effectLst>
                <a:latin typeface="Bodoni MT Black" panose="02070A03080606020203" pitchFamily="18" charset="0"/>
                <a:ea typeface="Arial"/>
                <a:cs typeface="Arial"/>
                <a:sym typeface="Arial"/>
              </a:rPr>
              <a:t>                   Project Work</a:t>
            </a:r>
            <a:endParaRPr lang="en-US" dirty="0">
              <a:solidFill>
                <a:srgbClr val="00B0F0"/>
              </a:solidFill>
              <a:effectLst>
                <a:outerShdw blurRad="38100" dist="38100" dir="2700000" algn="tl">
                  <a:srgbClr val="000000">
                    <a:alpha val="43137"/>
                  </a:srgbClr>
                </a:outerShdw>
              </a:effectLst>
              <a:latin typeface="Bodoni MT Black" panose="02070A03080606020203" pitchFamily="18" charset="0"/>
            </a:endParaRPr>
          </a:p>
        </p:txBody>
      </p:sp>
      <p:pic>
        <p:nvPicPr>
          <p:cNvPr id="3" name="Picture 2">
            <a:extLst>
              <a:ext uri="{FF2B5EF4-FFF2-40B4-BE49-F238E27FC236}">
                <a16:creationId xmlns:a16="http://schemas.microsoft.com/office/drawing/2014/main" id="{3EFB4B08-121C-91A7-4911-A048F59A023D}"/>
              </a:ext>
            </a:extLst>
          </p:cNvPr>
          <p:cNvPicPr>
            <a:picLocks noChangeAspect="1"/>
          </p:cNvPicPr>
          <p:nvPr/>
        </p:nvPicPr>
        <p:blipFill>
          <a:blip r:embed="rId3"/>
          <a:stretch>
            <a:fillRect/>
          </a:stretch>
        </p:blipFill>
        <p:spPr>
          <a:xfrm>
            <a:off x="0" y="0"/>
            <a:ext cx="12191999" cy="6858001"/>
          </a:xfrm>
          <a:prstGeom prst="rect">
            <a:avLst/>
          </a:prstGeom>
        </p:spPr>
      </p:pic>
      <p:pic>
        <p:nvPicPr>
          <p:cNvPr id="4" name="Picture 3">
            <a:extLst>
              <a:ext uri="{FF2B5EF4-FFF2-40B4-BE49-F238E27FC236}">
                <a16:creationId xmlns:a16="http://schemas.microsoft.com/office/drawing/2014/main" id="{C27979BA-1721-04D7-95D1-296FB42A0D2A}"/>
              </a:ext>
            </a:extLst>
          </p:cNvPr>
          <p:cNvPicPr>
            <a:picLocks noChangeAspect="1"/>
          </p:cNvPicPr>
          <p:nvPr/>
        </p:nvPicPr>
        <p:blipFill>
          <a:blip r:embed="rId4"/>
          <a:stretch>
            <a:fillRect/>
          </a:stretch>
        </p:blipFill>
        <p:spPr>
          <a:xfrm>
            <a:off x="0" y="0"/>
            <a:ext cx="12191999" cy="6858000"/>
          </a:xfrm>
          <a:prstGeom prst="rect">
            <a:avLst/>
          </a:prstGeom>
        </p:spPr>
      </p:pic>
    </p:spTree>
  </p:cSld>
  <p:clrMapOvr>
    <a:masterClrMapping/>
  </p:clrMapOvr>
  <p:transition advClick="0" advTm="1000">
    <p:pull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9"/>
          <p:cNvSpPr txBox="1">
            <a:spLocks noGrp="1"/>
          </p:cNvSpPr>
          <p:nvPr>
            <p:ph idx="1"/>
          </p:nvPr>
        </p:nvSpPr>
        <p:spPr>
          <a:xfrm>
            <a:off x="751935" y="370938"/>
            <a:ext cx="10954109" cy="626277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sz="2400" b="1" dirty="0"/>
              <a:t>Demographics:</a:t>
            </a:r>
            <a:br>
              <a:rPr lang="en-US" sz="2400" b="1" dirty="0"/>
            </a:br>
            <a:endParaRPr sz="2400" dirty="0"/>
          </a:p>
          <a:p>
            <a:pPr marL="228600" lvl="0" indent="-228600" algn="l" rtl="0">
              <a:lnSpc>
                <a:spcPct val="90000"/>
              </a:lnSpc>
              <a:spcBef>
                <a:spcPts val="1000"/>
              </a:spcBef>
              <a:spcAft>
                <a:spcPts val="0"/>
              </a:spcAft>
              <a:buClr>
                <a:srgbClr val="C00000"/>
              </a:buClr>
              <a:buSzPct val="100000"/>
              <a:buNone/>
            </a:pPr>
            <a:r>
              <a:rPr lang="en-US" sz="2000" b="1" dirty="0">
                <a:solidFill>
                  <a:srgbClr val="7030A0"/>
                </a:solidFill>
              </a:rPr>
              <a:t>Age: </a:t>
            </a:r>
            <a:r>
              <a:rPr lang="en-US" sz="2000" dirty="0"/>
              <a:t>Primarily targeted at the 25-35 age group, with a focus on young adults and middle-aged individuals.</a:t>
            </a:r>
          </a:p>
          <a:p>
            <a:pPr marL="228600" lvl="0" indent="-228600" algn="l" rtl="0">
              <a:lnSpc>
                <a:spcPct val="90000"/>
              </a:lnSpc>
              <a:spcBef>
                <a:spcPts val="1000"/>
              </a:spcBef>
              <a:spcAft>
                <a:spcPts val="0"/>
              </a:spcAft>
              <a:buClr>
                <a:srgbClr val="C00000"/>
              </a:buClr>
              <a:buSzPct val="100000"/>
              <a:buNone/>
            </a:pPr>
            <a:r>
              <a:rPr lang="en-US" sz="2000" b="1" dirty="0">
                <a:solidFill>
                  <a:srgbClr val="7030A0"/>
                </a:solidFill>
              </a:rPr>
              <a:t>Gender: </a:t>
            </a:r>
            <a:r>
              <a:rPr lang="en-US" sz="2000" dirty="0"/>
              <a:t>Balanced appeal to female audiences, with specific content catering to each.</a:t>
            </a:r>
            <a:endParaRPr sz="2000" dirty="0"/>
          </a:p>
          <a:p>
            <a:pPr marL="228600" lvl="0" indent="-228600" algn="l" rtl="0">
              <a:lnSpc>
                <a:spcPct val="90000"/>
              </a:lnSpc>
              <a:spcBef>
                <a:spcPts val="1000"/>
              </a:spcBef>
              <a:spcAft>
                <a:spcPts val="0"/>
              </a:spcAft>
              <a:buClr>
                <a:srgbClr val="C00000"/>
              </a:buClr>
              <a:buSzPct val="100000"/>
              <a:buNone/>
            </a:pPr>
            <a:r>
              <a:rPr lang="en-US" sz="2000" b="1" dirty="0">
                <a:solidFill>
                  <a:srgbClr val="7030A0"/>
                </a:solidFill>
              </a:rPr>
              <a:t>Location: </a:t>
            </a:r>
            <a:r>
              <a:rPr lang="en-US" sz="2000" dirty="0"/>
              <a:t>Mainly urban and sum-urban areas across India, with some international viewership, especially in countries with a significant Indian diaspora.</a:t>
            </a:r>
            <a:br>
              <a:rPr lang="en-US" sz="2000" dirty="0"/>
            </a:br>
            <a:endParaRPr sz="2000" dirty="0"/>
          </a:p>
          <a:p>
            <a:pPr marL="228600" lvl="0" indent="-228600" algn="l" rtl="0">
              <a:lnSpc>
                <a:spcPct val="90000"/>
              </a:lnSpc>
              <a:spcBef>
                <a:spcPts val="1000"/>
              </a:spcBef>
              <a:spcAft>
                <a:spcPts val="0"/>
              </a:spcAft>
              <a:buClr>
                <a:schemeClr val="dk1"/>
              </a:buClr>
              <a:buSzPct val="100000"/>
              <a:buChar char="•"/>
            </a:pPr>
            <a:r>
              <a:rPr lang="en-US" sz="2000" b="1" dirty="0"/>
              <a:t>Psychographics:</a:t>
            </a:r>
            <a:br>
              <a:rPr lang="en-US" sz="2000" b="1" dirty="0"/>
            </a:br>
            <a:endParaRPr sz="2000" dirty="0"/>
          </a:p>
          <a:p>
            <a:pPr marL="228600" lvl="0" indent="-228600">
              <a:lnSpc>
                <a:spcPct val="90000"/>
              </a:lnSpc>
              <a:buClr>
                <a:srgbClr val="C00000"/>
              </a:buClr>
              <a:buSzPct val="100000"/>
              <a:buNone/>
            </a:pPr>
            <a:r>
              <a:rPr lang="en-US" sz="2000" b="1" dirty="0">
                <a:solidFill>
                  <a:srgbClr val="7030A0"/>
                </a:solidFill>
              </a:rPr>
              <a:t>Health and Wellness Focused </a:t>
            </a:r>
            <a:r>
              <a:rPr lang="en-US" sz="2000" dirty="0">
                <a:solidFill>
                  <a:srgbClr val="7030A0"/>
                </a:solidFill>
              </a:rPr>
              <a:t>: </a:t>
            </a:r>
            <a:r>
              <a:rPr lang="en-US" sz="2000" dirty="0"/>
              <a:t>Wendy prioritizes her health and wellness. She seeks products that contribute to her overall well-being and help her maintain a healthy and balanced lifestyle.</a:t>
            </a:r>
            <a:endParaRPr sz="2000" dirty="0"/>
          </a:p>
          <a:p>
            <a:pPr marL="228600" lvl="0" indent="-228600">
              <a:lnSpc>
                <a:spcPct val="90000"/>
              </a:lnSpc>
              <a:buClr>
                <a:srgbClr val="C00000"/>
              </a:buClr>
              <a:buSzPct val="100000"/>
              <a:buNone/>
            </a:pPr>
            <a:r>
              <a:rPr lang="en-US" sz="2000" b="1" dirty="0">
                <a:solidFill>
                  <a:srgbClr val="7030A0"/>
                </a:solidFill>
              </a:rPr>
              <a:t>Stressed and Busy </a:t>
            </a:r>
            <a:r>
              <a:rPr lang="en-US" sz="2000" dirty="0">
                <a:solidFill>
                  <a:srgbClr val="C00000"/>
                </a:solidFill>
              </a:rPr>
              <a:t>: </a:t>
            </a:r>
            <a:r>
              <a:rPr lang="en-US" sz="2000" dirty="0"/>
              <a:t>With a hectic lifestyle, Wendy often experiences stress and seeks ways to relax and de-stress.</a:t>
            </a:r>
            <a:endParaRPr sz="2000" dirty="0"/>
          </a:p>
          <a:p>
            <a:pPr marL="228600" lvl="0" indent="-228600">
              <a:lnSpc>
                <a:spcPct val="90000"/>
              </a:lnSpc>
              <a:buClr>
                <a:srgbClr val="C00000"/>
              </a:buClr>
              <a:buSzPct val="100000"/>
              <a:buNone/>
            </a:pPr>
            <a:r>
              <a:rPr lang="en-US" sz="2000" b="1" dirty="0">
                <a:solidFill>
                  <a:srgbClr val="7030A0"/>
                </a:solidFill>
              </a:rPr>
              <a:t>Conscious Consumer </a:t>
            </a:r>
            <a:r>
              <a:rPr lang="en-US" sz="2000" dirty="0">
                <a:solidFill>
                  <a:srgbClr val="7030A0"/>
                </a:solidFill>
              </a:rPr>
              <a:t>: </a:t>
            </a:r>
            <a:r>
              <a:rPr lang="en-US" sz="2000" dirty="0"/>
              <a:t>She is an informed shopper who values quality and safety. She prefers natural and herbal products that align with her values.</a:t>
            </a:r>
            <a:endParaRPr sz="2000" b="1" dirty="0"/>
          </a:p>
        </p:txBody>
      </p:sp>
    </p:spTree>
  </p:cSld>
  <p:clrMapOvr>
    <a:masterClrMapping/>
  </p:clrMapOvr>
  <p:transition advClick="0" advTm="1000">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726057" y="-117900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141" name="Google Shape;141;p10"/>
          <p:cNvSpPr txBox="1">
            <a:spLocks noGrp="1"/>
          </p:cNvSpPr>
          <p:nvPr>
            <p:ph idx="1"/>
          </p:nvPr>
        </p:nvSpPr>
        <p:spPr>
          <a:xfrm>
            <a:off x="629729" y="319177"/>
            <a:ext cx="10972799" cy="61247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sz="2400" b="1" dirty="0"/>
              <a:t>Behaviors:</a:t>
            </a:r>
            <a:endParaRPr sz="2400" dirty="0"/>
          </a:p>
          <a:p>
            <a:pPr>
              <a:buNone/>
            </a:pPr>
            <a:r>
              <a:rPr lang="en-US" b="1" dirty="0">
                <a:solidFill>
                  <a:srgbClr val="7030A0"/>
                </a:solidFill>
              </a:rPr>
              <a:t>Proactive Approach</a:t>
            </a:r>
            <a:r>
              <a:rPr lang="en-US" dirty="0">
                <a:solidFill>
                  <a:srgbClr val="7030A0"/>
                </a:solidFill>
              </a:rPr>
              <a:t>: </a:t>
            </a:r>
            <a:r>
              <a:rPr lang="en-US" dirty="0"/>
              <a:t>Wendy takes a proactive approach to her health, seeking preventive measures and natural remedies to address health concerns.</a:t>
            </a:r>
          </a:p>
          <a:p>
            <a:pPr>
              <a:buNone/>
            </a:pPr>
            <a:r>
              <a:rPr lang="en-US" b="1" dirty="0">
                <a:solidFill>
                  <a:srgbClr val="7030A0"/>
                </a:solidFill>
              </a:rPr>
              <a:t>Online Research: </a:t>
            </a:r>
            <a:r>
              <a:rPr lang="en-US" dirty="0"/>
              <a:t>Before making a purchase, she conducts online research, reads reviews, and compares products to make informed decisions.</a:t>
            </a:r>
          </a:p>
          <a:p>
            <a:pPr>
              <a:buNone/>
            </a:pPr>
            <a:r>
              <a:rPr lang="en-US" b="1" dirty="0">
                <a:solidFill>
                  <a:srgbClr val="7030A0"/>
                </a:solidFill>
              </a:rPr>
              <a:t>Loyalty to Trusted Brands</a:t>
            </a:r>
            <a:r>
              <a:rPr lang="en-US" dirty="0"/>
              <a:t>: Once she finds a brand she trusts and believes in, Wendy tends to remain loyal to that brand.</a:t>
            </a:r>
          </a:p>
          <a:p>
            <a:pPr marL="228600" lvl="0" indent="-228600" algn="l" rtl="0">
              <a:lnSpc>
                <a:spcPct val="90000"/>
              </a:lnSpc>
              <a:spcBef>
                <a:spcPts val="1000"/>
              </a:spcBef>
              <a:spcAft>
                <a:spcPts val="0"/>
              </a:spcAft>
              <a:buClr>
                <a:schemeClr val="dk1"/>
              </a:buClr>
              <a:buSzPct val="100000"/>
              <a:buChar char="•"/>
            </a:pPr>
            <a:r>
              <a:rPr lang="en-US" sz="2400" b="1" dirty="0"/>
              <a:t>Interests:</a:t>
            </a:r>
            <a:endParaRPr sz="2400" dirty="0"/>
          </a:p>
          <a:p>
            <a:pPr>
              <a:buNone/>
            </a:pPr>
            <a:r>
              <a:rPr lang="en-US" b="1" dirty="0">
                <a:solidFill>
                  <a:srgbClr val="7030A0"/>
                </a:solidFill>
              </a:rPr>
              <a:t>Holistic Wellness: </a:t>
            </a:r>
            <a:r>
              <a:rPr lang="en-US" dirty="0"/>
              <a:t>Wendy is interested in products that promote overall well-being, including skincare, </a:t>
            </a:r>
            <a:r>
              <a:rPr lang="en-US" dirty="0" err="1"/>
              <a:t>haircare</a:t>
            </a:r>
            <a:r>
              <a:rPr lang="en-US" dirty="0"/>
              <a:t>, and health supplements.</a:t>
            </a:r>
          </a:p>
          <a:p>
            <a:pPr>
              <a:buNone/>
            </a:pPr>
            <a:r>
              <a:rPr lang="en-US" b="1" dirty="0">
                <a:solidFill>
                  <a:srgbClr val="7030A0"/>
                </a:solidFill>
              </a:rPr>
              <a:t>Self-Care: </a:t>
            </a:r>
            <a:r>
              <a:rPr lang="en-US" dirty="0"/>
              <a:t>She enjoys self-care routines, such as skincare rituals, aromatherapy, and relaxation techniques.</a:t>
            </a:r>
          </a:p>
          <a:p>
            <a:pPr>
              <a:buNone/>
            </a:pPr>
            <a:r>
              <a:rPr lang="en-US" b="1" dirty="0">
                <a:solidFill>
                  <a:srgbClr val="7030A0"/>
                </a:solidFill>
              </a:rPr>
              <a:t>Yoga and Meditation: </a:t>
            </a:r>
            <a:r>
              <a:rPr lang="en-US" dirty="0"/>
              <a:t>Wendy practices yoga and meditation to manage stress and improve her mental well-being.</a:t>
            </a:r>
          </a:p>
          <a:p>
            <a:r>
              <a:rPr lang="en-US" dirty="0"/>
              <a:t> </a:t>
            </a:r>
            <a:r>
              <a:rPr lang="en-US" b="1" dirty="0"/>
              <a:t>Targeted Messaging for Himalaya Herbals:</a:t>
            </a:r>
            <a:endParaRPr lang="en-US" dirty="0"/>
          </a:p>
          <a:p>
            <a:pPr>
              <a:buNone/>
            </a:pPr>
            <a:r>
              <a:rPr lang="en-US" dirty="0"/>
              <a:t>     To resonate with Wellness Seeker Wendy, Himalaya Herbals can tailor its messaging to align with her preferences and values:</a:t>
            </a:r>
          </a:p>
          <a:p>
            <a:pPr marL="228600" lvl="0" indent="-228600" algn="l" rtl="0">
              <a:lnSpc>
                <a:spcPct val="90000"/>
              </a:lnSpc>
              <a:spcBef>
                <a:spcPts val="1000"/>
              </a:spcBef>
              <a:spcAft>
                <a:spcPts val="0"/>
              </a:spcAft>
              <a:buClr>
                <a:schemeClr val="dk1"/>
              </a:buClr>
              <a:buSzPct val="100000"/>
              <a:buFont typeface="Noto Sans Symbols"/>
              <a:buChar char="❖"/>
            </a:pPr>
            <a:endParaRPr dirty="0"/>
          </a:p>
          <a:p>
            <a:pPr marL="228600" lvl="0" indent="-104140" algn="l" rtl="0">
              <a:lnSpc>
                <a:spcPct val="90000"/>
              </a:lnSpc>
              <a:spcBef>
                <a:spcPts val="1000"/>
              </a:spcBef>
              <a:spcAft>
                <a:spcPts val="0"/>
              </a:spcAft>
              <a:buClr>
                <a:schemeClr val="dk1"/>
              </a:buClr>
              <a:buSzPct val="100000"/>
              <a:buFont typeface="Noto Sans Symbols"/>
              <a:buNone/>
            </a:pPr>
            <a:endParaRPr dirty="0"/>
          </a:p>
          <a:p>
            <a:pPr marL="228600" lvl="0" indent="-104140" algn="l" rtl="0">
              <a:lnSpc>
                <a:spcPct val="90000"/>
              </a:lnSpc>
              <a:spcBef>
                <a:spcPts val="1000"/>
              </a:spcBef>
              <a:spcAft>
                <a:spcPts val="0"/>
              </a:spcAft>
              <a:buClr>
                <a:schemeClr val="dk1"/>
              </a:buClr>
              <a:buSzPct val="100000"/>
              <a:buNone/>
            </a:pPr>
            <a:endParaRPr b="1" dirty="0"/>
          </a:p>
        </p:txBody>
      </p:sp>
    </p:spTree>
  </p:cSld>
  <p:clrMapOvr>
    <a:masterClrMapping/>
  </p:clrMapOvr>
  <p:transition advClick="0" advTm="1000">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93064" y="1"/>
            <a:ext cx="10515600" cy="722376"/>
          </a:xfrm>
          <a:prstGeom prst="rect">
            <a:avLst/>
          </a:prstGeom>
          <a:noFill/>
          <a:ln>
            <a:noFill/>
          </a:ln>
        </p:spPr>
        <p:txBody>
          <a:bodyPr spcFirstLastPara="1" wrap="square" lIns="91425" tIns="45700" rIns="91425" bIns="45700" anchor="ctr" anchorCtr="0">
            <a:normAutofit/>
          </a:bodyPr>
          <a:lstStyle/>
          <a:p>
            <a:pPr lvl="0" algn="ctr">
              <a:lnSpc>
                <a:spcPct val="115000"/>
              </a:lnSpc>
            </a:pPr>
            <a:r>
              <a:rPr lang="en-US" b="1" dirty="0">
                <a:solidFill>
                  <a:srgbClr val="434343"/>
                </a:solidFill>
              </a:rPr>
              <a:t>Part 2: SEO &amp; Keyword Research</a:t>
            </a:r>
            <a:endParaRPr lang="en-US" dirty="0"/>
          </a:p>
        </p:txBody>
      </p:sp>
      <p:sp>
        <p:nvSpPr>
          <p:cNvPr id="147" name="Google Shape;147;p11"/>
          <p:cNvSpPr txBox="1">
            <a:spLocks noGrp="1"/>
          </p:cNvSpPr>
          <p:nvPr>
            <p:ph idx="1"/>
          </p:nvPr>
        </p:nvSpPr>
        <p:spPr>
          <a:xfrm>
            <a:off x="338958" y="682607"/>
            <a:ext cx="11575674" cy="5911251"/>
          </a:xfrm>
          <a:prstGeom prst="rect">
            <a:avLst/>
          </a:prstGeom>
          <a:noFill/>
          <a:ln>
            <a:noFill/>
          </a:ln>
        </p:spPr>
        <p:txBody>
          <a:bodyPr spcFirstLastPara="1" wrap="square" lIns="91425" tIns="45700" rIns="91425" bIns="45700" anchor="t" anchorCtr="0">
            <a:normAutofit/>
          </a:bodyPr>
          <a:lstStyle/>
          <a:p>
            <a:pPr marL="692150" lvl="0" indent="-514350">
              <a:spcBef>
                <a:spcPts val="0"/>
              </a:spcBef>
              <a:buSzPts val="2800"/>
              <a:buFont typeface="Arial" pitchFamily="34" charset="0"/>
              <a:buChar char="•"/>
            </a:pPr>
            <a:r>
              <a:rPr lang="en-US" b="1" dirty="0"/>
              <a:t>SEO Audit: </a:t>
            </a:r>
            <a:r>
              <a:rPr lang="en-US" dirty="0"/>
              <a:t>Do an SEO audit of the brands website</a:t>
            </a:r>
          </a:p>
          <a:p>
            <a:pPr marL="692150" lvl="0" indent="-514350">
              <a:spcBef>
                <a:spcPts val="0"/>
              </a:spcBef>
              <a:buSzPts val="2800"/>
              <a:buNone/>
            </a:pPr>
            <a:r>
              <a:rPr lang="en-US" dirty="0"/>
              <a:t>SEO factors to consider when conducting an SEO audit for their website. You can use this checklist to evaluate the website's overall SEO health</a:t>
            </a:r>
          </a:p>
          <a:p>
            <a:r>
              <a:rPr lang="en-US" sz="2400" b="1" dirty="0"/>
              <a:t>Check Website Structure and </a:t>
            </a:r>
          </a:p>
          <a:p>
            <a:pPr>
              <a:buNone/>
            </a:pPr>
            <a:r>
              <a:rPr lang="en-US" sz="2400" b="1" dirty="0"/>
              <a:t>      Navigation:</a:t>
            </a:r>
          </a:p>
          <a:p>
            <a:pPr marL="685800" indent="-571500"/>
            <a:r>
              <a:rPr lang="en-US" sz="2400" dirty="0"/>
              <a:t>Ensure the website has a clear</a:t>
            </a:r>
          </a:p>
          <a:p>
            <a:pPr marL="685800" indent="-571500">
              <a:buNone/>
            </a:pPr>
            <a:r>
              <a:rPr lang="en-US" sz="2400" dirty="0"/>
              <a:t>   and user-friendly structure with a</a:t>
            </a:r>
          </a:p>
          <a:p>
            <a:pPr marL="685800" indent="-571500">
              <a:buNone/>
            </a:pPr>
            <a:r>
              <a:rPr lang="en-US" sz="2400" dirty="0"/>
              <a:t>Logical hierarchy of pages and a </a:t>
            </a:r>
          </a:p>
          <a:p>
            <a:pPr marL="685800" indent="-571500">
              <a:buNone/>
            </a:pPr>
            <a:r>
              <a:rPr lang="en-US" sz="2400" dirty="0"/>
              <a:t>Consistent navigation menu.</a:t>
            </a:r>
          </a:p>
          <a:p>
            <a:pPr marL="685800" indent="-571500"/>
            <a:r>
              <a:rPr lang="en-US" sz="2400" dirty="0"/>
              <a:t>Verify that essential pages like</a:t>
            </a:r>
          </a:p>
          <a:p>
            <a:pPr marL="685800" indent="-571500">
              <a:buNone/>
            </a:pPr>
            <a:r>
              <a:rPr lang="en-US" sz="2400" dirty="0"/>
              <a:t>(Home, About, Contact, etc.)</a:t>
            </a:r>
          </a:p>
          <a:p>
            <a:pPr marL="685800" indent="-571500">
              <a:buNone/>
            </a:pPr>
            <a:r>
              <a:rPr lang="en-US" sz="2400" dirty="0"/>
              <a:t>Are easily accessible.</a:t>
            </a:r>
            <a:endParaRPr lang="en-US" dirty="0"/>
          </a:p>
          <a:p>
            <a:pPr marL="692150" lvl="0" indent="-514350">
              <a:spcBef>
                <a:spcPts val="0"/>
              </a:spcBef>
              <a:buSzPts val="2800"/>
              <a:buFont typeface="Arial" pitchFamily="34" charset="0"/>
              <a:buChar char="•"/>
            </a:pPr>
            <a:endParaRPr lang="en-US" dirty="0"/>
          </a:p>
          <a:p>
            <a:pPr marL="692150" indent="-514350">
              <a:spcBef>
                <a:spcPts val="0"/>
              </a:spcBef>
              <a:buSzPts val="2800"/>
              <a:buFont typeface="Arial" pitchFamily="34" charset="0"/>
              <a:buChar char="•"/>
            </a:pPr>
            <a:endParaRPr dirty="0"/>
          </a:p>
        </p:txBody>
      </p:sp>
      <p:pic>
        <p:nvPicPr>
          <p:cNvPr id="5" name="Picture 4" descr="SEO audit .png"/>
          <p:cNvPicPr>
            <a:picLocks noChangeAspect="1"/>
          </p:cNvPicPr>
          <p:nvPr/>
        </p:nvPicPr>
        <p:blipFill>
          <a:blip r:embed="rId3"/>
          <a:stretch>
            <a:fillRect/>
          </a:stretch>
        </p:blipFill>
        <p:spPr>
          <a:xfrm>
            <a:off x="5673071" y="1820174"/>
            <a:ext cx="6518929" cy="4790937"/>
          </a:xfrm>
          <a:prstGeom prst="rect">
            <a:avLst/>
          </a:prstGeom>
        </p:spPr>
      </p:pic>
      <p:pic>
        <p:nvPicPr>
          <p:cNvPr id="9" name="Picture 8" descr="HH SEO.png"/>
          <p:cNvPicPr>
            <a:picLocks noChangeAspect="1"/>
          </p:cNvPicPr>
          <p:nvPr/>
        </p:nvPicPr>
        <p:blipFill>
          <a:blip r:embed="rId4"/>
          <a:stretch>
            <a:fillRect/>
          </a:stretch>
        </p:blipFill>
        <p:spPr>
          <a:xfrm>
            <a:off x="5598542" y="1381864"/>
            <a:ext cx="6593457" cy="5319221"/>
          </a:xfrm>
          <a:prstGeom prst="rect">
            <a:avLst/>
          </a:prstGeom>
        </p:spPr>
      </p:pic>
    </p:spTree>
  </p:cSld>
  <p:clrMapOvr>
    <a:masterClrMapping/>
  </p:clrMapOvr>
  <p:transition advClick="0" advTm="1000">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2"/>
          <p:cNvSpPr txBox="1">
            <a:spLocks noGrp="1"/>
          </p:cNvSpPr>
          <p:nvPr>
            <p:ph idx="1"/>
          </p:nvPr>
        </p:nvSpPr>
        <p:spPr>
          <a:xfrm>
            <a:off x="420624" y="283464"/>
            <a:ext cx="11436096" cy="6419088"/>
          </a:xfrm>
          <a:prstGeom prst="rect">
            <a:avLst/>
          </a:prstGeom>
          <a:noFill/>
          <a:ln>
            <a:noFill/>
          </a:ln>
        </p:spPr>
        <p:txBody>
          <a:bodyPr spcFirstLastPara="1" wrap="square" lIns="91425" tIns="45700" rIns="91425" bIns="45700" anchor="t" anchorCtr="0">
            <a:normAutofit lnSpcReduction="10000"/>
          </a:bodyPr>
          <a:lstStyle/>
          <a:p>
            <a:r>
              <a:rPr lang="en-US" sz="2400" b="1" dirty="0"/>
              <a:t>On-Page SEO:</a:t>
            </a:r>
            <a:endParaRPr lang="en-US" sz="2400" dirty="0"/>
          </a:p>
          <a:p>
            <a:pPr marL="628650" indent="-514350">
              <a:buFont typeface="+mj-lt"/>
              <a:buAutoNum type="romanLcPeriod"/>
            </a:pPr>
            <a:r>
              <a:rPr lang="en-US" sz="2400" dirty="0"/>
              <a:t>Analyze title tags and meta descriptions for relevancy and keyword optimization.</a:t>
            </a:r>
          </a:p>
          <a:p>
            <a:pPr marL="628650" indent="-514350">
              <a:buFont typeface="+mj-lt"/>
              <a:buAutoNum type="romanLcPeriod"/>
            </a:pPr>
            <a:r>
              <a:rPr lang="en-US" sz="2400" dirty="0"/>
              <a:t>Ensure header tags (H1, H2, etc.) are appropriately used and contain relevant keywords.</a:t>
            </a:r>
          </a:p>
          <a:p>
            <a:pPr marL="628650" indent="-514350">
              <a:buFont typeface="+mj-lt"/>
              <a:buAutoNum type="romanLcPeriod"/>
            </a:pPr>
            <a:r>
              <a:rPr lang="en-US" sz="2400" dirty="0"/>
              <a:t>Evaluate keyword usage and content relevancy in each page's content.</a:t>
            </a:r>
          </a:p>
          <a:p>
            <a:pPr marL="628650" indent="-514350">
              <a:buFont typeface="+mj-lt"/>
              <a:buAutoNum type="romanLcPeriod"/>
            </a:pPr>
            <a:r>
              <a:rPr lang="en-US" sz="2400" dirty="0"/>
              <a:t>Check for duplicate content and implement canonical tags where needed.</a:t>
            </a:r>
          </a:p>
          <a:p>
            <a:r>
              <a:rPr lang="en-US" sz="2400" b="1" dirty="0"/>
              <a:t>Technical SEO:</a:t>
            </a:r>
            <a:endParaRPr lang="en-US" sz="2400" dirty="0"/>
          </a:p>
          <a:p>
            <a:pPr marL="628650" indent="-514350">
              <a:buFont typeface="+mj-lt"/>
              <a:buAutoNum type="romanLcPeriod"/>
            </a:pPr>
            <a:r>
              <a:rPr lang="en-US" sz="2400" dirty="0"/>
              <a:t>Check site speed and performance.</a:t>
            </a:r>
          </a:p>
          <a:p>
            <a:pPr marL="628650" indent="-514350">
              <a:buFont typeface="+mj-lt"/>
              <a:buAutoNum type="romanLcPeriod"/>
            </a:pPr>
            <a:r>
              <a:rPr lang="en-US" sz="2400" dirty="0"/>
              <a:t>Ensure the website is mobile-friendly and responsive.</a:t>
            </a:r>
          </a:p>
          <a:p>
            <a:pPr marL="628650" indent="-514350">
              <a:buFont typeface="+mj-lt"/>
              <a:buAutoNum type="romanLcPeriod"/>
            </a:pPr>
            <a:r>
              <a:rPr lang="en-US" sz="2400" dirty="0"/>
              <a:t>Review URL structure and ensure it's SEO-friendly.</a:t>
            </a:r>
          </a:p>
          <a:p>
            <a:pPr marL="628650" indent="-514350">
              <a:buFont typeface="+mj-lt"/>
              <a:buAutoNum type="romanLcPeriod"/>
            </a:pPr>
            <a:r>
              <a:rPr lang="en-US" sz="2400" dirty="0"/>
              <a:t>Check for broken links and fix any 404 errors.</a:t>
            </a:r>
          </a:p>
          <a:p>
            <a:pPr marL="628650" indent="-514350">
              <a:buFont typeface="+mj-lt"/>
              <a:buAutoNum type="romanLcPeriod"/>
            </a:pPr>
            <a:r>
              <a:rPr lang="en-US" sz="2400" dirty="0"/>
              <a:t>Verify XML sitemap presence and accuracy.</a:t>
            </a:r>
          </a:p>
          <a:p>
            <a:pPr marL="628650" indent="-514350">
              <a:buFont typeface="+mj-lt"/>
              <a:buAutoNum type="romanLcPeriod"/>
            </a:pPr>
            <a:r>
              <a:rPr lang="en-US" sz="2400" dirty="0"/>
              <a:t>Examine the robots.txt file for proper indexing instructions.</a:t>
            </a:r>
          </a:p>
          <a:p>
            <a:pPr marL="228600" indent="-50800">
              <a:spcBef>
                <a:spcPts val="0"/>
              </a:spcBef>
              <a:buSzPts val="2800"/>
            </a:pPr>
            <a:endParaRPr dirty="0"/>
          </a:p>
        </p:txBody>
      </p:sp>
    </p:spTree>
  </p:cSld>
  <p:clrMapOvr>
    <a:masterClrMapping/>
  </p:clrMapOvr>
  <p:transition advClick="0" advTm="1000">
    <p:pull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3"/>
          <p:cNvSpPr txBox="1">
            <a:spLocks noGrp="1"/>
          </p:cNvSpPr>
          <p:nvPr>
            <p:ph idx="1"/>
          </p:nvPr>
        </p:nvSpPr>
        <p:spPr>
          <a:xfrm>
            <a:off x="475488" y="164592"/>
            <a:ext cx="10623921" cy="6528816"/>
          </a:xfrm>
          <a:prstGeom prst="rect">
            <a:avLst/>
          </a:prstGeom>
          <a:noFill/>
          <a:ln>
            <a:noFill/>
          </a:ln>
        </p:spPr>
        <p:txBody>
          <a:bodyPr spcFirstLastPara="1" wrap="square" lIns="91425" tIns="45700" rIns="91425" bIns="45700" anchor="t" anchorCtr="0">
            <a:normAutofit/>
          </a:bodyPr>
          <a:lstStyle/>
          <a:p>
            <a:r>
              <a:rPr lang="en-US" sz="2400" b="1" dirty="0"/>
              <a:t>Keyword Research and Targeting: </a:t>
            </a:r>
            <a:r>
              <a:rPr lang="en-US" b="1" dirty="0"/>
              <a:t>:</a:t>
            </a:r>
            <a:endParaRPr lang="en-US" dirty="0"/>
          </a:p>
          <a:p>
            <a:pPr marL="685800" indent="-571500">
              <a:buFont typeface="+mj-lt"/>
              <a:buAutoNum type="romanLcPeriod"/>
            </a:pPr>
            <a:r>
              <a:rPr lang="en-US" sz="2000" dirty="0"/>
              <a:t>Review the website's content and meta tags to identify the target keywords being used.</a:t>
            </a:r>
          </a:p>
          <a:p>
            <a:pPr marL="685800" indent="-571500">
              <a:buFont typeface="+mj-lt"/>
              <a:buAutoNum type="romanLcPeriod"/>
            </a:pPr>
            <a:r>
              <a:rPr lang="en-US" sz="2000" dirty="0"/>
              <a:t>Align keywords with the brand's offerings and target audience's search intent.</a:t>
            </a:r>
          </a:p>
          <a:p>
            <a:pPr marL="685800" indent="-571500">
              <a:buFont typeface="+mj-lt"/>
              <a:buAutoNum type="romanLcPeriod"/>
            </a:pPr>
            <a:r>
              <a:rPr lang="en-US" sz="2000" dirty="0"/>
              <a:t>Create a content strategy around target keywords to improve organic visibility.</a:t>
            </a:r>
          </a:p>
          <a:p>
            <a:r>
              <a:rPr lang="en-US" sz="2400" b="1" dirty="0"/>
              <a:t>User Experience (UX):</a:t>
            </a:r>
          </a:p>
          <a:p>
            <a:pPr marL="514350" indent="-514350">
              <a:buFont typeface="+mj-lt"/>
              <a:buAutoNum type="romanLcPeriod"/>
            </a:pPr>
            <a:r>
              <a:rPr lang="en-US" sz="2400" dirty="0"/>
              <a:t>Evaluate website navigation and ease of use.</a:t>
            </a:r>
          </a:p>
          <a:p>
            <a:pPr marL="514350" indent="-514350">
              <a:buFont typeface="+mj-lt"/>
              <a:buAutoNum type="romanLcPeriod"/>
            </a:pPr>
            <a:r>
              <a:rPr lang="en-US" sz="2400" dirty="0"/>
              <a:t>Ensure clear calls-to-action (CTAs) for users to take desired actions.</a:t>
            </a:r>
          </a:p>
          <a:p>
            <a:pPr marL="514350" indent="-514350">
              <a:buFont typeface="+mj-lt"/>
              <a:buAutoNum type="romanLcPeriod"/>
            </a:pPr>
            <a:r>
              <a:rPr lang="en-US" sz="2400" dirty="0"/>
              <a:t>Review the website's design and layout for user-friendliness.</a:t>
            </a:r>
          </a:p>
          <a:p>
            <a:pPr marL="514350" indent="-514350">
              <a:buFont typeface="+mj-lt"/>
              <a:buAutoNum type="romanLcPeriod"/>
            </a:pPr>
            <a:r>
              <a:rPr lang="en-US" sz="2400" dirty="0"/>
              <a:t>Optimize page load times to improve user experience.</a:t>
            </a:r>
          </a:p>
          <a:p>
            <a:r>
              <a:rPr lang="en-US" sz="2400" b="1" dirty="0" err="1"/>
              <a:t>Backlink</a:t>
            </a:r>
            <a:r>
              <a:rPr lang="en-US" sz="2400" b="1" dirty="0"/>
              <a:t> Profile:</a:t>
            </a:r>
            <a:endParaRPr lang="en-US" sz="2400" dirty="0"/>
          </a:p>
          <a:p>
            <a:pPr marL="514350" indent="-514350">
              <a:buFont typeface="+mj-lt"/>
              <a:buAutoNum type="romanLcPeriod"/>
            </a:pPr>
            <a:r>
              <a:rPr lang="en-US" sz="2400" dirty="0"/>
              <a:t>Analyze the website's </a:t>
            </a:r>
            <a:r>
              <a:rPr lang="en-US" sz="2400" dirty="0" err="1"/>
              <a:t>backlink</a:t>
            </a:r>
            <a:r>
              <a:rPr lang="en-US" sz="2400" dirty="0"/>
              <a:t> profile for quality and relevance.</a:t>
            </a:r>
          </a:p>
          <a:p>
            <a:pPr marL="514350" indent="-514350">
              <a:buFont typeface="+mj-lt"/>
              <a:buAutoNum type="romanLcPeriod"/>
            </a:pPr>
            <a:r>
              <a:rPr lang="en-US" sz="2400" dirty="0"/>
              <a:t>Disavow any toxic or </a:t>
            </a:r>
            <a:r>
              <a:rPr lang="en-US" sz="2400" dirty="0" err="1"/>
              <a:t>spammy</a:t>
            </a:r>
            <a:r>
              <a:rPr lang="en-US" sz="2400" dirty="0"/>
              <a:t> </a:t>
            </a:r>
            <a:r>
              <a:rPr lang="en-US" sz="2400" dirty="0" err="1"/>
              <a:t>backlinks</a:t>
            </a:r>
            <a:r>
              <a:rPr lang="en-US" sz="2400" dirty="0"/>
              <a:t> that could harm the website's ranking.</a:t>
            </a:r>
          </a:p>
          <a:p>
            <a:pPr marL="685800" indent="-571500"/>
            <a:endParaRPr lang="en-US" dirty="0"/>
          </a:p>
          <a:p>
            <a:pPr marL="685800" indent="-571500"/>
            <a:endParaRPr lang="en-US" dirty="0"/>
          </a:p>
        </p:txBody>
      </p:sp>
    </p:spTree>
  </p:cSld>
  <p:clrMapOvr>
    <a:masterClrMapping/>
  </p:clrMapOvr>
  <p:transition advClick="0" advTm="1000">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384048" y="188848"/>
            <a:ext cx="3696246" cy="6358255"/>
          </a:xfrm>
        </p:spPr>
        <p:txBody>
          <a:bodyPr/>
          <a:lstStyle/>
          <a:p>
            <a:r>
              <a:rPr lang="en-US" b="1" dirty="0">
                <a:solidFill>
                  <a:schemeClr val="tx1"/>
                </a:solidFill>
              </a:rPr>
              <a:t>Social Media Presence:</a:t>
            </a:r>
            <a:endParaRPr lang="en-US" dirty="0">
              <a:solidFill>
                <a:schemeClr val="tx1"/>
              </a:solidFill>
            </a:endParaRPr>
          </a:p>
          <a:p>
            <a:pPr>
              <a:buFont typeface="+mj-lt"/>
              <a:buAutoNum type="arabicPeriod"/>
            </a:pPr>
            <a:r>
              <a:rPr lang="en-US" sz="2000" dirty="0"/>
              <a:t>Evaluate the brand's social media presence and engagement with the audience.</a:t>
            </a:r>
            <a:br>
              <a:rPr lang="en-US" sz="2000" dirty="0"/>
            </a:br>
            <a:endParaRPr lang="en-US" sz="2000" dirty="0"/>
          </a:p>
          <a:p>
            <a:pPr>
              <a:buFont typeface="+mj-lt"/>
              <a:buAutoNum type="arabicPeriod"/>
            </a:pPr>
            <a:r>
              <a:rPr lang="en-US" sz="2000" dirty="0"/>
              <a:t>Ensure that the website's content is shareable on social media platforms.</a:t>
            </a:r>
          </a:p>
          <a:p>
            <a:pPr marL="685800" indent="-571500">
              <a:buNone/>
            </a:pPr>
            <a:endParaRPr lang="en-US" dirty="0"/>
          </a:p>
          <a:p>
            <a:pPr marL="685800" indent="-571500">
              <a:buNone/>
            </a:pPr>
            <a:r>
              <a:rPr lang="en-US" dirty="0"/>
              <a:t> </a:t>
            </a:r>
          </a:p>
        </p:txBody>
      </p:sp>
      <p:pic>
        <p:nvPicPr>
          <p:cNvPr id="6" name="Picture 5" descr="Screenshot 2023-08-02 061814.png"/>
          <p:cNvPicPr>
            <a:picLocks noChangeAspect="1"/>
          </p:cNvPicPr>
          <p:nvPr/>
        </p:nvPicPr>
        <p:blipFill>
          <a:blip r:embed="rId2"/>
          <a:stretch>
            <a:fillRect/>
          </a:stretch>
        </p:blipFill>
        <p:spPr>
          <a:xfrm>
            <a:off x="4097547" y="282673"/>
            <a:ext cx="7763774" cy="6309907"/>
          </a:xfrm>
          <a:prstGeom prst="rect">
            <a:avLst/>
          </a:prstGeom>
        </p:spPr>
      </p:pic>
    </p:spTree>
  </p:cSld>
  <p:clrMapOvr>
    <a:masterClrMapping/>
  </p:clrMapOvr>
  <p:transition advClick="0" advTm="1000">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9304" y="233172"/>
            <a:ext cx="11475720" cy="6391656"/>
          </a:xfrm>
        </p:spPr>
        <p:txBody>
          <a:bodyPr>
            <a:normAutofit/>
          </a:bodyPr>
          <a:lstStyle/>
          <a:p>
            <a:r>
              <a:rPr lang="en-US" sz="2000" b="1" dirty="0"/>
              <a:t>Local SEO (if applicable):</a:t>
            </a:r>
            <a:endParaRPr lang="en-US" sz="2000" dirty="0"/>
          </a:p>
          <a:p>
            <a:pPr marL="514350" indent="-514350">
              <a:buFont typeface="+mj-lt"/>
              <a:buAutoNum type="romanLcPeriod"/>
            </a:pPr>
            <a:r>
              <a:rPr lang="en-US" sz="2000" dirty="0"/>
              <a:t>Optimize Google My Business (GMB) listing with accurate business information.</a:t>
            </a:r>
          </a:p>
          <a:p>
            <a:pPr marL="514350" indent="-514350">
              <a:buFont typeface="+mj-lt"/>
              <a:buAutoNum type="romanLcPeriod"/>
            </a:pPr>
            <a:r>
              <a:rPr lang="en-US" sz="2000" dirty="0"/>
              <a:t>Ensure consistent Name, Address, and Phone (NAP) information across the web.</a:t>
            </a:r>
          </a:p>
          <a:p>
            <a:pPr marL="514350" indent="-514350">
              <a:buFont typeface="+mj-lt"/>
              <a:buAutoNum type="romanLcPeriod"/>
            </a:pPr>
            <a:r>
              <a:rPr lang="en-US" sz="2000" dirty="0"/>
              <a:t>Encourage positive reviews and respond to customer feedback on GMB.</a:t>
            </a:r>
            <a:br>
              <a:rPr lang="en-US" sz="2000" dirty="0"/>
            </a:br>
            <a:endParaRPr lang="en-US" dirty="0"/>
          </a:p>
          <a:p>
            <a:r>
              <a:rPr lang="en-US" sz="2000" b="1" dirty="0"/>
              <a:t>Analytics and Tracking:</a:t>
            </a:r>
            <a:endParaRPr lang="en-US" sz="2000" dirty="0"/>
          </a:p>
          <a:p>
            <a:pPr marL="514350" indent="-514350">
              <a:buFont typeface="+mj-lt"/>
              <a:buAutoNum type="romanLcPeriod"/>
            </a:pPr>
            <a:r>
              <a:rPr lang="en-US" sz="2000" dirty="0"/>
              <a:t>Set up Google Analytics to track website traffic, user behavior, and conversions.</a:t>
            </a:r>
          </a:p>
          <a:p>
            <a:pPr marL="514350" indent="-514350">
              <a:buFont typeface="+mj-lt"/>
              <a:buAutoNum type="romanLcPeriod"/>
            </a:pPr>
            <a:r>
              <a:rPr lang="en-US" sz="2000" dirty="0"/>
              <a:t>Use Google Search Console to monitor the website's performance and indexation status.</a:t>
            </a:r>
          </a:p>
          <a:p>
            <a:pPr marL="514350" indent="-514350">
              <a:buFont typeface="+mj-lt"/>
              <a:buAutoNum type="romanLcPeriod"/>
            </a:pPr>
            <a:r>
              <a:rPr lang="en-US" sz="2000" dirty="0"/>
              <a:t>Monitor key performance indicators (KPIs) such as organic traffic, bounce rate, and conversion rate.</a:t>
            </a:r>
            <a:br>
              <a:rPr lang="en-US" sz="2000" dirty="0"/>
            </a:br>
            <a:endParaRPr lang="en-US" sz="2000" dirty="0"/>
          </a:p>
          <a:p>
            <a:pPr>
              <a:buFont typeface="Wingdings" pitchFamily="2" charset="2"/>
              <a:buChar char="v"/>
            </a:pPr>
            <a:r>
              <a:rPr lang="en-US" sz="2000" dirty="0"/>
              <a:t>Performing a comprehensive SEO audit using the checklist above will help identify areas of improvement and develop a solid SEO strategy for Himalaya Herbals' website to improve its search engine visibility and organic traffic. Keep in mind that SEO is an ongoing process, and regular monitoring and optimization are essential to maintain and enhance the website's SEO health.</a:t>
            </a:r>
          </a:p>
          <a:p>
            <a:endParaRPr lang="en-US" dirty="0"/>
          </a:p>
        </p:txBody>
      </p:sp>
    </p:spTree>
  </p:cSld>
  <p:clrMapOvr>
    <a:masterClrMapping/>
  </p:clrMapOvr>
  <p:transition advClick="0" advTm="1000">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EO - Tag .png"/>
          <p:cNvPicPr>
            <a:picLocks noGrp="1" noChangeAspect="1"/>
          </p:cNvPicPr>
          <p:nvPr>
            <p:ph idx="1"/>
          </p:nvPr>
        </p:nvPicPr>
        <p:blipFill>
          <a:blip r:embed="rId2"/>
          <a:stretch>
            <a:fillRect/>
          </a:stretch>
        </p:blipFill>
        <p:spPr>
          <a:xfrm>
            <a:off x="6573329" y="327456"/>
            <a:ext cx="5479902" cy="6245871"/>
          </a:xfrm>
          <a:prstGeom prst="rect">
            <a:avLst/>
          </a:prstGeom>
        </p:spPr>
      </p:pic>
      <p:pic>
        <p:nvPicPr>
          <p:cNvPr id="8" name="Picture 7" descr="Screenshot 2023-08-02 062217.png"/>
          <p:cNvPicPr>
            <a:picLocks noChangeAspect="1"/>
          </p:cNvPicPr>
          <p:nvPr/>
        </p:nvPicPr>
        <p:blipFill>
          <a:blip r:embed="rId3"/>
          <a:stretch>
            <a:fillRect/>
          </a:stretch>
        </p:blipFill>
        <p:spPr>
          <a:xfrm>
            <a:off x="595223" y="269810"/>
            <a:ext cx="5585112" cy="6180356"/>
          </a:xfrm>
          <a:prstGeom prst="rect">
            <a:avLst/>
          </a:prstGeom>
        </p:spPr>
      </p:pic>
    </p:spTree>
  </p:cSld>
  <p:clrMapOvr>
    <a:masterClrMapping/>
  </p:clrMapOvr>
  <p:transition advClick="0" advTm="1000">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924" y="0"/>
            <a:ext cx="10515600" cy="707367"/>
          </a:xfrm>
        </p:spPr>
        <p:txBody>
          <a:bodyPr>
            <a:normAutofit/>
          </a:bodyPr>
          <a:lstStyle/>
          <a:p>
            <a:pPr algn="ctr"/>
            <a:r>
              <a:rPr lang="en-US" b="1" dirty="0"/>
              <a:t>Keyword Research</a:t>
            </a:r>
            <a:endParaRPr lang="en-US" dirty="0"/>
          </a:p>
        </p:txBody>
      </p:sp>
      <p:sp>
        <p:nvSpPr>
          <p:cNvPr id="3" name="Text Placeholder 2"/>
          <p:cNvSpPr>
            <a:spLocks noGrp="1"/>
          </p:cNvSpPr>
          <p:nvPr>
            <p:ph idx="1"/>
          </p:nvPr>
        </p:nvSpPr>
        <p:spPr>
          <a:xfrm>
            <a:off x="286796" y="712276"/>
            <a:ext cx="3491574" cy="5973196"/>
          </a:xfrm>
        </p:spPr>
        <p:txBody>
          <a:bodyPr>
            <a:normAutofit/>
          </a:bodyPr>
          <a:lstStyle/>
          <a:p>
            <a:r>
              <a:rPr lang="en-US" sz="2000" dirty="0"/>
              <a:t>Remember that keyword research is an ongoing process. Regularly monitor keyword performance, adjust strategies based on new trends, and continuously optimize the website to maintain a competitive edge in the herbal wellness industry.</a:t>
            </a:r>
          </a:p>
        </p:txBody>
      </p:sp>
      <p:pic>
        <p:nvPicPr>
          <p:cNvPr id="4" name="Picture 3" descr="KR - HH.png"/>
          <p:cNvPicPr>
            <a:picLocks noChangeAspect="1"/>
          </p:cNvPicPr>
          <p:nvPr/>
        </p:nvPicPr>
        <p:blipFill>
          <a:blip r:embed="rId2"/>
          <a:stretch>
            <a:fillRect/>
          </a:stretch>
        </p:blipFill>
        <p:spPr>
          <a:xfrm>
            <a:off x="3804250" y="789233"/>
            <a:ext cx="8246852" cy="5801348"/>
          </a:xfrm>
          <a:prstGeom prst="rect">
            <a:avLst/>
          </a:prstGeom>
        </p:spPr>
      </p:pic>
    </p:spTree>
  </p:cSld>
  <p:clrMapOvr>
    <a:masterClrMapping/>
  </p:clrMapOvr>
  <p:transition advClick="0" advTm="1000">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36563" y="190500"/>
            <a:ext cx="6533580" cy="6450013"/>
          </a:xfrm>
        </p:spPr>
        <p:txBody>
          <a:bodyPr>
            <a:normAutofit fontScale="90000" lnSpcReduction="10000"/>
          </a:bodyPr>
          <a:lstStyle/>
          <a:p>
            <a:r>
              <a:rPr lang="en-US" b="1" dirty="0"/>
              <a:t>1. Research Objectives:</a:t>
            </a:r>
            <a:r>
              <a:rPr lang="en-US" dirty="0"/>
              <a:t> Keyword research aims to identify relevant and high-converting keywords that align with Himalaya Herbals' products and services. The research objectives are to:</a:t>
            </a:r>
          </a:p>
          <a:p>
            <a:pPr marL="400050" indent="-400050">
              <a:buFont typeface="+mj-lt"/>
              <a:buAutoNum type="romanLcPeriod"/>
            </a:pPr>
            <a:r>
              <a:rPr lang="en-US" dirty="0"/>
              <a:t>Increase organic traffic to the website.</a:t>
            </a:r>
          </a:p>
          <a:p>
            <a:pPr marL="400050" indent="-400050">
              <a:buFont typeface="+mj-lt"/>
              <a:buAutoNum type="romanLcPeriod"/>
            </a:pPr>
            <a:r>
              <a:rPr lang="en-US" dirty="0"/>
              <a:t>Identify keywords with higher conversion potential.</a:t>
            </a:r>
          </a:p>
          <a:p>
            <a:pPr marL="400050" indent="-400050">
              <a:buFont typeface="+mj-lt"/>
              <a:buAutoNum type="romanLcPeriod"/>
            </a:pPr>
            <a:r>
              <a:rPr lang="en-US" dirty="0"/>
              <a:t>Target specific health and wellness niches.</a:t>
            </a:r>
          </a:p>
          <a:p>
            <a:pPr marL="400050" indent="-400050">
              <a:buFont typeface="+mj-lt"/>
              <a:buAutoNum type="romanLcPeriod"/>
            </a:pPr>
            <a:r>
              <a:rPr lang="en-US" dirty="0"/>
              <a:t>Optimize content and product pages for better search engine rankings.</a:t>
            </a:r>
          </a:p>
          <a:p>
            <a:r>
              <a:rPr lang="en-US" b="1" dirty="0"/>
              <a:t>2. Brainstorm Seed Keywords:</a:t>
            </a:r>
            <a:r>
              <a:rPr lang="en-US" dirty="0"/>
              <a:t> Start with seed keywords that are broad terms related to Himalaya Herbals' offerings:</a:t>
            </a:r>
          </a:p>
          <a:p>
            <a:pPr marL="400050" indent="-400050">
              <a:buFont typeface="+mj-lt"/>
              <a:buAutoNum type="romanLcPeriod"/>
            </a:pPr>
            <a:r>
              <a:rPr lang="en-US" dirty="0"/>
              <a:t>Herbal wellness</a:t>
            </a:r>
          </a:p>
          <a:p>
            <a:pPr marL="400050" indent="-400050">
              <a:buFont typeface="+mj-lt"/>
              <a:buAutoNum type="romanLcPeriod"/>
            </a:pPr>
            <a:r>
              <a:rPr lang="en-US" dirty="0"/>
              <a:t>Natural skincare</a:t>
            </a:r>
          </a:p>
          <a:p>
            <a:pPr marL="400050" indent="-400050">
              <a:buFont typeface="+mj-lt"/>
              <a:buAutoNum type="romanLcPeriod"/>
            </a:pPr>
            <a:r>
              <a:rPr lang="en-US" dirty="0" err="1"/>
              <a:t>Ayurvedic</a:t>
            </a:r>
            <a:r>
              <a:rPr lang="en-US" dirty="0"/>
              <a:t> supplements</a:t>
            </a:r>
          </a:p>
          <a:p>
            <a:pPr marL="400050" indent="-400050">
              <a:buFont typeface="+mj-lt"/>
              <a:buAutoNum type="romanLcPeriod"/>
            </a:pPr>
            <a:r>
              <a:rPr lang="en-US" dirty="0"/>
              <a:t>Holistic health</a:t>
            </a:r>
          </a:p>
          <a:p>
            <a:pPr marL="400050" indent="-400050">
              <a:buFont typeface="+mj-lt"/>
              <a:buAutoNum type="romanLcPeriod"/>
            </a:pPr>
            <a:r>
              <a:rPr lang="en-US" dirty="0"/>
              <a:t>Organic beauty products</a:t>
            </a:r>
          </a:p>
          <a:p>
            <a:pPr marL="400050" indent="-400050">
              <a:buFont typeface="+mj-lt"/>
              <a:buAutoNum type="romanLcPeriod"/>
            </a:pPr>
            <a:r>
              <a:rPr lang="en-US" dirty="0"/>
              <a:t>Herbal remedies</a:t>
            </a:r>
          </a:p>
          <a:p>
            <a:r>
              <a:rPr lang="en-US" b="1" dirty="0"/>
              <a:t>3. Utilize Keyword Research Tools:</a:t>
            </a:r>
            <a:r>
              <a:rPr lang="en-US" dirty="0"/>
              <a:t> Use keyword research tools like </a:t>
            </a:r>
            <a:r>
              <a:rPr lang="en-US" dirty="0" err="1"/>
              <a:t>SEMrush</a:t>
            </a:r>
            <a:r>
              <a:rPr lang="en-US" dirty="0"/>
              <a:t> or </a:t>
            </a:r>
            <a:r>
              <a:rPr lang="en-US" dirty="0" err="1"/>
              <a:t>Moz</a:t>
            </a:r>
            <a:r>
              <a:rPr lang="en-US" dirty="0"/>
              <a:t> Keyword Explorer to expand the seed keywords and gather data on search volume, competition, and potential conversions. These tools can suggest related keywords and help identify valuable long-tail phrases.</a:t>
            </a:r>
          </a:p>
          <a:p>
            <a:endParaRPr lang="en-US" dirty="0"/>
          </a:p>
        </p:txBody>
      </p:sp>
      <p:pic>
        <p:nvPicPr>
          <p:cNvPr id="7" name="Picture 6" descr="OR - HH.png"/>
          <p:cNvPicPr>
            <a:picLocks noChangeAspect="1"/>
          </p:cNvPicPr>
          <p:nvPr/>
        </p:nvPicPr>
        <p:blipFill>
          <a:blip r:embed="rId2"/>
          <a:stretch>
            <a:fillRect/>
          </a:stretch>
        </p:blipFill>
        <p:spPr>
          <a:xfrm>
            <a:off x="7410091" y="290546"/>
            <a:ext cx="4589252" cy="6222397"/>
          </a:xfrm>
          <a:prstGeom prst="rect">
            <a:avLst/>
          </a:prstGeom>
        </p:spPr>
      </p:pic>
    </p:spTree>
  </p:cSld>
  <p:clrMapOvr>
    <a:masterClrMapping/>
  </p:clrMapOvr>
  <p:transition advClick="0" advTm="1000">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mbers (2).png"/>
          <p:cNvPicPr>
            <a:picLocks noGrp="1" noChangeAspect="1"/>
          </p:cNvPicPr>
          <p:nvPr>
            <p:ph idx="1"/>
          </p:nvPr>
        </p:nvPicPr>
        <p:blipFill>
          <a:blip r:embed="rId2"/>
          <a:stretch>
            <a:fillRect/>
          </a:stretch>
        </p:blipFill>
        <p:spPr>
          <a:xfrm>
            <a:off x="138023" y="70222"/>
            <a:ext cx="11889536" cy="6684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advClick="0" advTm="1000">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53217" y="172528"/>
            <a:ext cx="7286270" cy="6509626"/>
          </a:xfrm>
        </p:spPr>
        <p:txBody>
          <a:bodyPr>
            <a:normAutofit fontScale="92500" lnSpcReduction="10000"/>
          </a:bodyPr>
          <a:lstStyle/>
          <a:p>
            <a:r>
              <a:rPr lang="en-US" b="1" dirty="0"/>
              <a:t>5. Long-tail Keyword Exploration:</a:t>
            </a:r>
            <a:r>
              <a:rPr lang="en-US" dirty="0"/>
              <a:t> Explore long-tail keywords that have lower competition but higher conversion potential:</a:t>
            </a:r>
          </a:p>
          <a:p>
            <a:pPr marL="400050" indent="-400050">
              <a:buFont typeface="+mj-lt"/>
              <a:buAutoNum type="romanLcPeriod"/>
            </a:pPr>
            <a:r>
              <a:rPr lang="en-US" dirty="0"/>
              <a:t>"Best herbal supplements for immune support“</a:t>
            </a:r>
          </a:p>
          <a:p>
            <a:pPr marL="400050" indent="-400050">
              <a:buFont typeface="+mj-lt"/>
              <a:buAutoNum type="romanLcPeriod"/>
            </a:pPr>
            <a:r>
              <a:rPr lang="en-US" dirty="0"/>
              <a:t>"Natural skincare routine for sensitive skin“</a:t>
            </a:r>
          </a:p>
          <a:p>
            <a:pPr marL="400050" indent="-400050">
              <a:buFont typeface="+mj-lt"/>
              <a:buAutoNum type="romanLcPeriod"/>
            </a:pPr>
            <a:r>
              <a:rPr lang="en-US" dirty="0"/>
              <a:t>"</a:t>
            </a:r>
            <a:r>
              <a:rPr lang="en-US" dirty="0" err="1"/>
              <a:t>Ayurvedic</a:t>
            </a:r>
            <a:r>
              <a:rPr lang="en-US" dirty="0"/>
              <a:t> hair oil for hair growth“</a:t>
            </a:r>
          </a:p>
          <a:p>
            <a:pPr marL="400050" indent="-400050">
              <a:buFont typeface="+mj-lt"/>
              <a:buAutoNum type="romanLcPeriod"/>
            </a:pPr>
            <a:r>
              <a:rPr lang="en-US" dirty="0"/>
              <a:t>"Holistic wellness tips for busy professionals“</a:t>
            </a:r>
          </a:p>
          <a:p>
            <a:pPr marL="400050" indent="-400050">
              <a:buFont typeface="+mj-lt"/>
              <a:buAutoNum type="romanLcPeriod"/>
            </a:pPr>
            <a:r>
              <a:rPr lang="en-US" dirty="0"/>
              <a:t>"Organic beauty products for glowing skin“</a:t>
            </a:r>
          </a:p>
          <a:p>
            <a:pPr marL="400050" indent="-400050">
              <a:buFont typeface="+mj-lt"/>
              <a:buAutoNum type="romanLcPeriod"/>
            </a:pPr>
            <a:r>
              <a:rPr lang="en-US" dirty="0"/>
              <a:t>"Herbal remedies for stress relief“</a:t>
            </a:r>
          </a:p>
          <a:p>
            <a:r>
              <a:rPr lang="en-US" b="1" dirty="0"/>
              <a:t>6. Aligning Keywords with Objectives:</a:t>
            </a:r>
            <a:endParaRPr lang="en-US" dirty="0"/>
          </a:p>
          <a:p>
            <a:pPr marL="400050" indent="-400050">
              <a:buFont typeface="+mj-lt"/>
              <a:buAutoNum type="romanLcPeriod"/>
            </a:pPr>
            <a:r>
              <a:rPr lang="en-US" dirty="0"/>
              <a:t>Identify keywords related to specific Himalaya Herbals products and create product-specific landing pages optimized for those keywords.</a:t>
            </a:r>
          </a:p>
          <a:p>
            <a:pPr marL="400050" indent="-400050">
              <a:buFont typeface="+mj-lt"/>
              <a:buAutoNum type="romanLcPeriod"/>
            </a:pPr>
            <a:r>
              <a:rPr lang="en-US" dirty="0"/>
              <a:t>Optimize blog content with informative long-tail keywords to attract users seeking valuable information on health and wellness.</a:t>
            </a:r>
          </a:p>
          <a:p>
            <a:pPr marL="400050" indent="-400050">
              <a:buFont typeface="+mj-lt"/>
              <a:buAutoNum type="romanLcPeriod"/>
            </a:pPr>
            <a:r>
              <a:rPr lang="en-US" dirty="0"/>
              <a:t>Use high-converting keywords in meta titles and descriptions to entice users to click through from search engine results.</a:t>
            </a:r>
          </a:p>
          <a:p>
            <a:r>
              <a:rPr lang="en-US" b="1" dirty="0"/>
              <a:t>7. Content Strategy:</a:t>
            </a:r>
            <a:r>
              <a:rPr lang="en-US" dirty="0"/>
              <a:t> Create content around target keywords, addressing users' needs and providing valuable information. Offer detailed product descriptions, informative blog posts, and educational articles to engage users and showcase Himalaya Herbals as an authoritative herbal wellness brand</a:t>
            </a:r>
          </a:p>
          <a:p>
            <a:endParaRPr lang="en-US" dirty="0"/>
          </a:p>
        </p:txBody>
      </p:sp>
      <p:pic>
        <p:nvPicPr>
          <p:cNvPr id="4" name="Picture 3" descr="CP - HH.png"/>
          <p:cNvPicPr>
            <a:picLocks noChangeAspect="1"/>
          </p:cNvPicPr>
          <p:nvPr/>
        </p:nvPicPr>
        <p:blipFill>
          <a:blip r:embed="rId2"/>
          <a:stretch>
            <a:fillRect/>
          </a:stretch>
        </p:blipFill>
        <p:spPr>
          <a:xfrm>
            <a:off x="7850038" y="291920"/>
            <a:ext cx="4201063" cy="6393552"/>
          </a:xfrm>
          <a:prstGeom prst="rect">
            <a:avLst/>
          </a:prstGeom>
        </p:spPr>
      </p:pic>
    </p:spTree>
  </p:cSld>
  <p:clrMapOvr>
    <a:masterClrMapping/>
  </p:clrMapOvr>
  <p:transition advClick="0" advTm="1000">
    <p:pull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0" y="0"/>
            <a:ext cx="5753686" cy="576775"/>
          </a:xfrm>
          <a:prstGeom prst="rect">
            <a:avLst/>
          </a:prstGeom>
          <a:noFill/>
          <a:ln>
            <a:noFill/>
          </a:ln>
        </p:spPr>
        <p:txBody>
          <a:bodyPr spcFirstLastPara="1" wrap="square" lIns="91425" tIns="45700" rIns="91425" bIns="45700" anchor="ctr" anchorCtr="0">
            <a:normAutofit fontScale="90000"/>
          </a:bodyPr>
          <a:lstStyle/>
          <a:p>
            <a:pPr lvl="0" algn="ctr">
              <a:buSzPts val="4400"/>
              <a:buFont typeface="Arial" pitchFamily="34" charset="0"/>
              <a:buChar char="•"/>
            </a:pPr>
            <a:r>
              <a:rPr lang="en-GB" sz="3600" u="sng" dirty="0">
                <a:solidFill>
                  <a:schemeClr val="hlink"/>
                </a:solidFill>
                <a:hlinkClick r:id="rId3"/>
              </a:rPr>
              <a:t> Content Calendar </a:t>
            </a:r>
            <a:r>
              <a:rPr lang="en-GB" sz="3100" u="sng" dirty="0">
                <a:solidFill>
                  <a:schemeClr val="hlink"/>
                </a:solidFill>
                <a:hlinkClick r:id="rId3"/>
              </a:rPr>
              <a:t>Example</a:t>
            </a:r>
            <a:r>
              <a:rPr lang="en-GB" sz="3100" dirty="0"/>
              <a:t> </a:t>
            </a:r>
            <a:endParaRPr sz="3100" dirty="0"/>
          </a:p>
        </p:txBody>
      </p:sp>
      <p:sp>
        <p:nvSpPr>
          <p:cNvPr id="165" name="Google Shape;165;p18"/>
          <p:cNvSpPr txBox="1">
            <a:spLocks noGrp="1"/>
          </p:cNvSpPr>
          <p:nvPr>
            <p:ph idx="1"/>
          </p:nvPr>
        </p:nvSpPr>
        <p:spPr>
          <a:xfrm>
            <a:off x="502920" y="960120"/>
            <a:ext cx="11219688" cy="5705856"/>
          </a:xfrm>
          <a:prstGeom prst="rect">
            <a:avLst/>
          </a:prstGeom>
          <a:noFill/>
          <a:ln>
            <a:noFill/>
          </a:ln>
        </p:spPr>
        <p:txBody>
          <a:bodyPr spcFirstLastPara="1" wrap="square" lIns="91425" tIns="45700" rIns="91425" bIns="45700" anchor="t" anchorCtr="0">
            <a:normAutofit/>
          </a:bodyPr>
          <a:lstStyle/>
          <a:p>
            <a:endParaRPr lang="en-US" dirty="0"/>
          </a:p>
        </p:txBody>
      </p:sp>
      <p:pic>
        <p:nvPicPr>
          <p:cNvPr id="4" name="Picture 3" descr="2.jpeg"/>
          <p:cNvPicPr>
            <a:picLocks noChangeAspect="1"/>
          </p:cNvPicPr>
          <p:nvPr/>
        </p:nvPicPr>
        <p:blipFill>
          <a:blip r:embed="rId4"/>
          <a:stretch>
            <a:fillRect/>
          </a:stretch>
        </p:blipFill>
        <p:spPr>
          <a:xfrm>
            <a:off x="338328" y="576774"/>
            <a:ext cx="11679936" cy="6281225"/>
          </a:xfrm>
          <a:prstGeom prst="rect">
            <a:avLst/>
          </a:prstGeom>
        </p:spPr>
      </p:pic>
    </p:spTree>
  </p:cSld>
  <p:clrMapOvr>
    <a:masterClrMapping/>
  </p:clrMapOvr>
  <p:transition advClick="0" advTm="1000">
    <p:pull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729595" y="0"/>
            <a:ext cx="10515600" cy="735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b="1" dirty="0"/>
              <a:t>Part 3: Content Ideas and Marketing Strategies</a:t>
            </a:r>
            <a:endParaRPr b="1" dirty="0"/>
          </a:p>
        </p:txBody>
      </p:sp>
      <p:sp>
        <p:nvSpPr>
          <p:cNvPr id="171" name="Google Shape;171;p14"/>
          <p:cNvSpPr txBox="1">
            <a:spLocks noGrp="1"/>
          </p:cNvSpPr>
          <p:nvPr>
            <p:ph idx="1"/>
          </p:nvPr>
        </p:nvSpPr>
        <p:spPr>
          <a:xfrm>
            <a:off x="451480" y="594360"/>
            <a:ext cx="11401500" cy="6126480"/>
          </a:xfrm>
          <a:prstGeom prst="rect">
            <a:avLst/>
          </a:prstGeom>
          <a:noFill/>
          <a:ln>
            <a:noFill/>
          </a:ln>
        </p:spPr>
        <p:txBody>
          <a:bodyPr spcFirstLastPara="1" wrap="square" lIns="91425" tIns="45700" rIns="91425" bIns="45700" anchor="t" anchorCtr="0">
            <a:noAutofit/>
          </a:bodyPr>
          <a:lstStyle/>
          <a:p>
            <a:pPr marL="457200" lvl="0" indent="0" algn="l" rtl="0">
              <a:lnSpc>
                <a:spcPct val="115000"/>
              </a:lnSpc>
              <a:spcBef>
                <a:spcPts val="1200"/>
              </a:spcBef>
              <a:spcAft>
                <a:spcPts val="0"/>
              </a:spcAft>
              <a:buNone/>
            </a:pPr>
            <a:r>
              <a:rPr lang="en-US" sz="1800" b="1" dirty="0">
                <a:solidFill>
                  <a:schemeClr val="accent1"/>
                </a:solidFill>
                <a:latin typeface="Arial"/>
                <a:ea typeface="Arial"/>
                <a:cs typeface="Arial"/>
                <a:sym typeface="Arial"/>
              </a:rPr>
              <a:t>Content Calendar for July (</a:t>
            </a:r>
            <a:r>
              <a:rPr lang="en-US" b="1" dirty="0">
                <a:solidFill>
                  <a:schemeClr val="accent1"/>
                </a:solidFill>
                <a:latin typeface="Arial"/>
                <a:ea typeface="Arial"/>
                <a:cs typeface="Arial"/>
                <a:sym typeface="Arial"/>
              </a:rPr>
              <a:t>Himalaya Herbals</a:t>
            </a:r>
            <a:r>
              <a:rPr lang="en-US" sz="1800" b="1" dirty="0">
                <a:solidFill>
                  <a:schemeClr val="accent1"/>
                </a:solidFill>
                <a:latin typeface="Arial"/>
                <a:ea typeface="Arial"/>
                <a:cs typeface="Arial"/>
                <a:sym typeface="Arial"/>
              </a:rPr>
              <a:t>)</a:t>
            </a:r>
          </a:p>
          <a:p>
            <a:pPr marL="457200" lvl="0" indent="0">
              <a:lnSpc>
                <a:spcPct val="115000"/>
              </a:lnSpc>
              <a:spcBef>
                <a:spcPts val="1200"/>
              </a:spcBef>
              <a:buNone/>
            </a:pPr>
            <a:r>
              <a:rPr lang="en-US" sz="2000" b="1" dirty="0"/>
              <a:t>Content Theme: "Summer Wellness with Himalaya Herbals" </a:t>
            </a:r>
          </a:p>
          <a:p>
            <a:pPr marL="457200" lvl="0" indent="0">
              <a:lnSpc>
                <a:spcPct val="115000"/>
              </a:lnSpc>
              <a:spcBef>
                <a:spcPts val="1200"/>
              </a:spcBef>
              <a:buNone/>
            </a:pPr>
            <a:r>
              <a:rPr lang="en-US" sz="1900" b="1" u="sng" dirty="0">
                <a:latin typeface="Arial"/>
                <a:ea typeface="Arial"/>
                <a:cs typeface="Arial"/>
                <a:sym typeface="Arial"/>
              </a:rPr>
              <a:t>Week 4: July 24 - July 31</a:t>
            </a:r>
            <a:endParaRPr sz="1900" b="1" u="sng">
              <a:latin typeface="Arial"/>
              <a:ea typeface="Arial"/>
              <a:cs typeface="Arial"/>
              <a:sym typeface="Arial"/>
            </a:endParaRPr>
          </a:p>
          <a:p>
            <a:pPr marL="457200" lvl="0" indent="0" algn="l" rtl="0">
              <a:lnSpc>
                <a:spcPct val="115000"/>
              </a:lnSpc>
              <a:spcBef>
                <a:spcPts val="1200"/>
              </a:spcBef>
              <a:spcAft>
                <a:spcPts val="0"/>
              </a:spcAft>
              <a:buNone/>
            </a:pPr>
            <a:r>
              <a:rPr lang="en-US" sz="2100" b="1" dirty="0">
                <a:latin typeface="Arial"/>
                <a:ea typeface="Arial"/>
                <a:cs typeface="Arial"/>
                <a:sym typeface="Arial"/>
              </a:rPr>
              <a:t>Content Formats:</a:t>
            </a:r>
          </a:p>
          <a:p>
            <a:r>
              <a:rPr lang="en-US" sz="2000" b="1" u="sng" dirty="0">
                <a:solidFill>
                  <a:srgbClr val="000000"/>
                </a:solidFill>
                <a:latin typeface="Arial"/>
                <a:ea typeface="Arial"/>
                <a:cs typeface="Arial"/>
                <a:sym typeface="Arial"/>
              </a:rPr>
              <a:t>Blog Posts:</a:t>
            </a:r>
            <a:r>
              <a:rPr lang="en-US" sz="1800" b="1" dirty="0">
                <a:solidFill>
                  <a:srgbClr val="000000"/>
                </a:solidFill>
                <a:latin typeface="Arial"/>
                <a:ea typeface="Arial"/>
                <a:cs typeface="Arial"/>
                <a:sym typeface="Arial"/>
              </a:rPr>
              <a:t> </a:t>
            </a:r>
            <a:r>
              <a:rPr lang="en-US" sz="2000" dirty="0"/>
              <a:t>"7 Natural Ways to Beat the Summer Heat: Himalaya's Herbal Remedies"</a:t>
            </a:r>
          </a:p>
          <a:p>
            <a:pPr marL="514350" indent="-514350">
              <a:buFont typeface="+mj-lt"/>
              <a:buAutoNum type="romanLcPeriod"/>
            </a:pPr>
            <a:r>
              <a:rPr lang="en-US" sz="2000" b="1" dirty="0"/>
              <a:t>Aim: </a:t>
            </a:r>
            <a:r>
              <a:rPr lang="en-US" sz="2000" dirty="0"/>
              <a:t>Provide tips and remedies to stay cool and healthy during the hot summer months.</a:t>
            </a:r>
          </a:p>
          <a:p>
            <a:pPr marL="514350" indent="-514350">
              <a:buFont typeface="+mj-lt"/>
              <a:buAutoNum type="romanLcPeriod"/>
            </a:pPr>
            <a:r>
              <a:rPr lang="en-US" sz="2000" b="1" dirty="0"/>
              <a:t>Idea: </a:t>
            </a:r>
            <a:r>
              <a:rPr lang="en-US" sz="2000" dirty="0"/>
              <a:t>Share herbal solutions for common summer concerns like sunburn, dehydration, and skin care.</a:t>
            </a:r>
          </a:p>
          <a:p>
            <a:r>
              <a:rPr lang="en-US" sz="2000" b="1" u="sng" dirty="0">
                <a:latin typeface="Arial"/>
                <a:ea typeface="Arial"/>
                <a:cs typeface="Arial"/>
                <a:sym typeface="Arial"/>
              </a:rPr>
              <a:t>Videos:</a:t>
            </a:r>
            <a:r>
              <a:rPr lang="en-US" sz="1800" dirty="0">
                <a:latin typeface="Arial"/>
                <a:ea typeface="Arial"/>
                <a:cs typeface="Arial"/>
                <a:sym typeface="Arial"/>
              </a:rPr>
              <a:t> </a:t>
            </a:r>
            <a:r>
              <a:rPr lang="en-US" sz="2000" dirty="0"/>
              <a:t>"DIY Herbal Face Masks for Glowing Skin"</a:t>
            </a:r>
          </a:p>
          <a:p>
            <a:pPr marL="514350" indent="-514350">
              <a:buFont typeface="+mj-lt"/>
              <a:buAutoNum type="romanLcPeriod"/>
            </a:pPr>
            <a:r>
              <a:rPr lang="en-US" sz="2000" b="1" dirty="0"/>
              <a:t>Aim</a:t>
            </a:r>
            <a:r>
              <a:rPr lang="en-US" sz="2000" dirty="0"/>
              <a:t>: Engage the audience with a visually appealing and informative video.</a:t>
            </a:r>
          </a:p>
          <a:p>
            <a:pPr marL="514350" indent="-514350">
              <a:buFont typeface="+mj-lt"/>
              <a:buAutoNum type="romanLcPeriod"/>
            </a:pPr>
            <a:r>
              <a:rPr lang="en-US" sz="2000" b="1" dirty="0"/>
              <a:t>Idea: </a:t>
            </a:r>
            <a:r>
              <a:rPr lang="en-US" sz="2000" dirty="0"/>
              <a:t>Demonstrate the process of making herbal face masks using Himalaya Herbals' products for radiant skin.</a:t>
            </a:r>
          </a:p>
          <a:p>
            <a:pPr marL="514350" indent="-514350"/>
            <a:r>
              <a:rPr lang="en-US" sz="2000" b="1" u="sng" dirty="0" err="1">
                <a:latin typeface="Arial"/>
                <a:ea typeface="Arial"/>
                <a:cs typeface="Arial"/>
                <a:sym typeface="Arial"/>
              </a:rPr>
              <a:t>Infographics</a:t>
            </a:r>
            <a:r>
              <a:rPr lang="en-US" sz="2000" b="1" u="sng" dirty="0">
                <a:latin typeface="Arial"/>
                <a:ea typeface="Arial"/>
                <a:cs typeface="Arial"/>
                <a:sym typeface="Arial"/>
              </a:rPr>
              <a:t>:</a:t>
            </a:r>
            <a:r>
              <a:rPr lang="en-US" sz="1900" dirty="0">
                <a:latin typeface="Arial"/>
                <a:ea typeface="Arial"/>
                <a:cs typeface="Arial"/>
                <a:sym typeface="Arial"/>
              </a:rPr>
              <a:t> </a:t>
            </a:r>
            <a:r>
              <a:rPr lang="en-US" sz="2000" dirty="0"/>
              <a:t>Highlight the brand's sustainability efforts and environmental consciousness, connecting with eco-conscious consumers.</a:t>
            </a:r>
            <a:endParaRPr sz="1900">
              <a:latin typeface="Arial"/>
              <a:ea typeface="Arial"/>
              <a:cs typeface="Arial"/>
              <a:sym typeface="Arial"/>
            </a:endParaRPr>
          </a:p>
          <a:p>
            <a:pPr marL="457200" lvl="0" indent="-228600" algn="l" rtl="0">
              <a:lnSpc>
                <a:spcPct val="115000"/>
              </a:lnSpc>
              <a:spcBef>
                <a:spcPts val="1500"/>
              </a:spcBef>
              <a:spcAft>
                <a:spcPts val="0"/>
              </a:spcAft>
              <a:buClr>
                <a:srgbClr val="374151"/>
              </a:buClr>
              <a:buSzPts val="2100"/>
              <a:buFont typeface="Roboto"/>
              <a:buNone/>
            </a:pPr>
            <a:endParaRPr sz="2100">
              <a:solidFill>
                <a:srgbClr val="374151"/>
              </a:solidFill>
              <a:highlight>
                <a:srgbClr val="F7F7F8"/>
              </a:highlight>
              <a:latin typeface="Roboto"/>
              <a:ea typeface="Roboto"/>
              <a:cs typeface="Roboto"/>
              <a:sym typeface="Roboto"/>
            </a:endParaRPr>
          </a:p>
        </p:txBody>
      </p:sp>
    </p:spTree>
  </p:cSld>
  <p:clrMapOvr>
    <a:masterClrMapping/>
  </p:clrMapOvr>
  <p:transition advClick="0" advTm="1000">
    <p:pull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15"/>
          <p:cNvSpPr txBox="1">
            <a:spLocks noGrp="1"/>
          </p:cNvSpPr>
          <p:nvPr>
            <p:ph idx="1"/>
          </p:nvPr>
        </p:nvSpPr>
        <p:spPr>
          <a:xfrm>
            <a:off x="445775" y="154300"/>
            <a:ext cx="11342951" cy="6429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200" b="1" dirty="0">
                <a:solidFill>
                  <a:schemeClr val="accent1"/>
                </a:solidFill>
                <a:latin typeface="Arial"/>
                <a:ea typeface="Arial"/>
                <a:cs typeface="Arial"/>
                <a:sym typeface="Arial"/>
              </a:rPr>
              <a:t>Content Calendar:</a:t>
            </a:r>
            <a:endParaRPr sz="2200" b="1" dirty="0">
              <a:solidFill>
                <a:schemeClr val="accent1"/>
              </a:solidFill>
              <a:latin typeface="Arial"/>
              <a:ea typeface="Arial"/>
              <a:cs typeface="Arial"/>
              <a:sym typeface="Arial"/>
            </a:endParaRPr>
          </a:p>
          <a:p>
            <a:r>
              <a:rPr lang="en-US" b="1" dirty="0"/>
              <a:t>Week 1:</a:t>
            </a:r>
            <a:endParaRPr lang="en-US" dirty="0"/>
          </a:p>
          <a:p>
            <a:pPr>
              <a:buNone/>
            </a:pPr>
            <a:r>
              <a:rPr lang="en-US" b="1" u="sng" dirty="0"/>
              <a:t>July 1:</a:t>
            </a:r>
            <a:r>
              <a:rPr lang="en-US" dirty="0"/>
              <a:t> </a:t>
            </a:r>
            <a:r>
              <a:rPr lang="en-US" b="1" dirty="0"/>
              <a:t>Blog Post:</a:t>
            </a:r>
            <a:r>
              <a:rPr lang="en-US" dirty="0"/>
              <a:t> "The Power of Herbal Remedies: Unlocking Nature's Healing Secrets"</a:t>
            </a:r>
          </a:p>
          <a:p>
            <a:pPr lvl="1"/>
            <a:r>
              <a:rPr lang="en-US" dirty="0"/>
              <a:t>Aim: Educate the audience about the benefits of herbal remedies and Himalaya Herbals' commitment to natural ingredients.</a:t>
            </a:r>
          </a:p>
          <a:p>
            <a:r>
              <a:rPr lang="en-US" b="1" dirty="0"/>
              <a:t>Week 2:</a:t>
            </a:r>
            <a:endParaRPr lang="en-US" dirty="0"/>
          </a:p>
          <a:p>
            <a:pPr>
              <a:buNone/>
            </a:pPr>
            <a:r>
              <a:rPr lang="en-US" b="1" u="sng" dirty="0"/>
              <a:t>July 8: </a:t>
            </a:r>
            <a:r>
              <a:rPr lang="en-US" b="1" dirty="0"/>
              <a:t>Video:</a:t>
            </a:r>
            <a:r>
              <a:rPr lang="en-US" dirty="0"/>
              <a:t> "DIY Herbal Skincare Tips for Healthy Glowing Skin"</a:t>
            </a:r>
          </a:p>
          <a:p>
            <a:pPr lvl="1"/>
            <a:r>
              <a:rPr lang="en-US" dirty="0"/>
              <a:t>Aim: Showcase easy-to-follow DIY skincare tips using Himalaya Herbals' products, emphasizing their natural and effective qualities.</a:t>
            </a:r>
          </a:p>
          <a:p>
            <a:r>
              <a:rPr lang="en-US" b="1" dirty="0"/>
              <a:t>Week 3:</a:t>
            </a:r>
            <a:endParaRPr lang="en-US" dirty="0"/>
          </a:p>
          <a:p>
            <a:pPr>
              <a:buNone/>
            </a:pPr>
            <a:r>
              <a:rPr lang="en-US" b="1" u="sng" dirty="0"/>
              <a:t>July 15</a:t>
            </a:r>
            <a:r>
              <a:rPr lang="en-US" dirty="0"/>
              <a:t>: </a:t>
            </a:r>
            <a:r>
              <a:rPr lang="en-US" b="1" dirty="0" err="1"/>
              <a:t>Infographic</a:t>
            </a:r>
            <a:r>
              <a:rPr lang="en-US" b="1" dirty="0"/>
              <a:t>:</a:t>
            </a:r>
            <a:r>
              <a:rPr lang="en-US" dirty="0"/>
              <a:t> "Herbs for Immune Support: Strengthen Your Defense Naturally"</a:t>
            </a:r>
          </a:p>
          <a:p>
            <a:pPr lvl="1"/>
            <a:r>
              <a:rPr lang="en-US" dirty="0"/>
              <a:t>Aim: Provide a visually engaging </a:t>
            </a:r>
            <a:r>
              <a:rPr lang="en-US" dirty="0" err="1"/>
              <a:t>infographic</a:t>
            </a:r>
            <a:r>
              <a:rPr lang="en-US" dirty="0"/>
              <a:t> featuring herbs known for their immune-boosting properties.</a:t>
            </a:r>
          </a:p>
          <a:p>
            <a:r>
              <a:rPr lang="en-US" b="1" dirty="0"/>
              <a:t>Week 4:</a:t>
            </a:r>
            <a:endParaRPr lang="en-US" dirty="0"/>
          </a:p>
          <a:p>
            <a:pPr>
              <a:buNone/>
            </a:pPr>
            <a:r>
              <a:rPr lang="en-US" b="1" u="sng" dirty="0"/>
              <a:t>July 22</a:t>
            </a:r>
            <a:r>
              <a:rPr lang="en-US" dirty="0"/>
              <a:t>: </a:t>
            </a:r>
            <a:r>
              <a:rPr lang="en-US" b="1" dirty="0"/>
              <a:t>Podcast:</a:t>
            </a:r>
            <a:r>
              <a:rPr lang="en-US" dirty="0"/>
              <a:t> "Wellness Unplugged: Holistic Living and the Himalaya Herbals Story"</a:t>
            </a:r>
          </a:p>
          <a:p>
            <a:pPr lvl="1"/>
            <a:r>
              <a:rPr lang="en-US" dirty="0"/>
              <a:t>Aim: Share the brand's journey and values through an inspiring podcast on holistic living and wellness.</a:t>
            </a:r>
          </a:p>
          <a:p>
            <a:pPr marL="0" indent="0">
              <a:lnSpc>
                <a:spcPct val="115000"/>
              </a:lnSpc>
              <a:spcBef>
                <a:spcPts val="1500"/>
              </a:spcBef>
              <a:spcAft>
                <a:spcPts val="1500"/>
              </a:spcAft>
              <a:buClr>
                <a:schemeClr val="dk1"/>
              </a:buClr>
              <a:buSzPts val="1100"/>
            </a:pPr>
            <a:endParaRPr sz="2000" b="1" dirty="0">
              <a:solidFill>
                <a:srgbClr val="374151"/>
              </a:solidFill>
              <a:highlight>
                <a:srgbClr val="F7F7F8"/>
              </a:highlight>
              <a:latin typeface="Roboto"/>
              <a:ea typeface="Roboto"/>
              <a:cs typeface="Roboto"/>
              <a:sym typeface="Roboto"/>
            </a:endParaRPr>
          </a:p>
        </p:txBody>
      </p:sp>
    </p:spTree>
  </p:cSld>
  <p:clrMapOvr>
    <a:masterClrMapping/>
  </p:clrMapOvr>
  <p:transition advClick="0" advTm="1000">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16"/>
          <p:cNvSpPr txBox="1">
            <a:spLocks noGrp="1"/>
          </p:cNvSpPr>
          <p:nvPr>
            <p:ph idx="1"/>
          </p:nvPr>
        </p:nvSpPr>
        <p:spPr>
          <a:xfrm>
            <a:off x="394325" y="168676"/>
            <a:ext cx="11519379" cy="6560270"/>
          </a:xfrm>
          <a:prstGeom prst="rect">
            <a:avLst/>
          </a:prstGeom>
          <a:noFill/>
          <a:ln>
            <a:noFill/>
          </a:ln>
        </p:spPr>
        <p:txBody>
          <a:bodyPr spcFirstLastPara="1" wrap="square" lIns="91425" tIns="45700" rIns="91425" bIns="45700" anchor="t" anchorCtr="0">
            <a:noAutofit/>
          </a:bodyPr>
          <a:lstStyle/>
          <a:p>
            <a:r>
              <a:rPr lang="en-US" b="1" dirty="0"/>
              <a:t>Week 5:</a:t>
            </a:r>
            <a:endParaRPr lang="en-US" dirty="0"/>
          </a:p>
          <a:p>
            <a:pPr>
              <a:buNone/>
            </a:pPr>
            <a:r>
              <a:rPr lang="en-US" b="1" u="sng" dirty="0"/>
              <a:t>July 29</a:t>
            </a:r>
            <a:r>
              <a:rPr lang="en-US" dirty="0"/>
              <a:t>: </a:t>
            </a:r>
            <a:r>
              <a:rPr lang="en-US" b="1" dirty="0"/>
              <a:t>Interactive Quiz:</a:t>
            </a:r>
            <a:r>
              <a:rPr lang="en-US" dirty="0"/>
              <a:t> "</a:t>
            </a:r>
            <a:r>
              <a:rPr lang="en-US" sz="2000" dirty="0"/>
              <a:t>Discover Your Herbal Wellness Routine: Personalized Recommendations"</a:t>
            </a:r>
          </a:p>
          <a:p>
            <a:pPr lvl="1"/>
            <a:r>
              <a:rPr lang="en-US" sz="2000" dirty="0"/>
              <a:t>Aim: Engage the audience with an interactive quiz that offers personalized Himalaya Herbals' product recommendations for their wellness needs.</a:t>
            </a:r>
          </a:p>
          <a:p>
            <a:pPr marL="0" indent="0">
              <a:lnSpc>
                <a:spcPct val="115000"/>
              </a:lnSpc>
              <a:spcBef>
                <a:spcPts val="1500"/>
              </a:spcBef>
              <a:spcAft>
                <a:spcPts val="1500"/>
              </a:spcAft>
            </a:pPr>
            <a:r>
              <a:rPr lang="en-US" sz="2000" b="1" dirty="0"/>
              <a:t>Additional Content:</a:t>
            </a:r>
          </a:p>
          <a:p>
            <a:pPr marL="0" indent="0">
              <a:lnSpc>
                <a:spcPct val="115000"/>
              </a:lnSpc>
              <a:spcBef>
                <a:spcPts val="1500"/>
              </a:spcBef>
              <a:spcAft>
                <a:spcPts val="1500"/>
              </a:spcAft>
            </a:pPr>
            <a:r>
              <a:rPr lang="en-US" sz="2000" b="1" u="sng" dirty="0"/>
              <a:t>July 9: </a:t>
            </a:r>
            <a:r>
              <a:rPr lang="en-US" sz="2000" b="1" dirty="0"/>
              <a:t>Special Promotion:</a:t>
            </a:r>
            <a:r>
              <a:rPr lang="en-US" sz="2000" dirty="0"/>
              <a:t> "Summer Wellness Sale: 15% Off on Select Products“                                                            Aim: Drive sales and promote seasonal products during a limited-time offer for summer wellness</a:t>
            </a:r>
            <a:r>
              <a:rPr lang="en-US" sz="1600" dirty="0"/>
              <a:t>.</a:t>
            </a:r>
          </a:p>
          <a:p>
            <a:pPr marL="0" indent="0">
              <a:lnSpc>
                <a:spcPct val="115000"/>
              </a:lnSpc>
              <a:spcBef>
                <a:spcPts val="1500"/>
              </a:spcBef>
              <a:spcAft>
                <a:spcPts val="1500"/>
              </a:spcAft>
            </a:pPr>
            <a:r>
              <a:rPr lang="en-US" sz="2000" b="1" u="sng" dirty="0"/>
              <a:t>July 30</a:t>
            </a:r>
            <a:r>
              <a:rPr lang="en-US" sz="2000" dirty="0"/>
              <a:t>: </a:t>
            </a:r>
            <a:r>
              <a:rPr lang="en-US" sz="2000" b="1" dirty="0"/>
              <a:t>Behind-the-Scenes: From Seed to Serum - Our Herbal Journey                                                              </a:t>
            </a:r>
            <a:r>
              <a:rPr lang="en-US" sz="2000" dirty="0"/>
              <a:t>Aim: Offer a behind-the-scenes glimpse into Himalaya Herbals' herbal sourcing and product development process</a:t>
            </a:r>
          </a:p>
          <a:p>
            <a:pPr marL="0" indent="0">
              <a:lnSpc>
                <a:spcPct val="115000"/>
              </a:lnSpc>
              <a:spcBef>
                <a:spcPts val="1500"/>
              </a:spcBef>
              <a:spcAft>
                <a:spcPts val="1500"/>
              </a:spcAft>
            </a:pPr>
            <a:r>
              <a:rPr lang="en-US" sz="2000" b="1" dirty="0"/>
              <a:t>Content Strategy and Aims:</a:t>
            </a:r>
            <a:r>
              <a:rPr lang="en-US" sz="2000" dirty="0"/>
              <a:t> The content calendar's strategy is to position Himalaya Herbals as a holistic wellness brand that emphasizes the power of nature and herbal solutions. The aims of each content piece are:</a:t>
            </a:r>
            <a:endParaRPr sz="2000" dirty="0">
              <a:solidFill>
                <a:srgbClr val="374151"/>
              </a:solidFill>
              <a:highlight>
                <a:srgbClr val="F7F7F8"/>
              </a:highlight>
              <a:latin typeface="Roboto"/>
              <a:ea typeface="Roboto"/>
              <a:cs typeface="Roboto"/>
              <a:sym typeface="Roboto"/>
            </a:endParaRPr>
          </a:p>
        </p:txBody>
      </p:sp>
    </p:spTree>
  </p:cSld>
  <p:clrMapOvr>
    <a:masterClrMapping/>
  </p:clrMapOvr>
  <p:transition advClick="0" advTm="1000">
    <p:pull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Google Shape;189;p17"/>
          <p:cNvSpPr txBox="1">
            <a:spLocks noGrp="1"/>
          </p:cNvSpPr>
          <p:nvPr>
            <p:ph idx="1"/>
          </p:nvPr>
        </p:nvSpPr>
        <p:spPr>
          <a:xfrm>
            <a:off x="838200" y="582925"/>
            <a:ext cx="10092397" cy="5932200"/>
          </a:xfrm>
          <a:prstGeom prst="rect">
            <a:avLst/>
          </a:prstGeom>
          <a:noFill/>
          <a:ln>
            <a:noFill/>
          </a:ln>
        </p:spPr>
        <p:txBody>
          <a:bodyPr spcFirstLastPara="1" wrap="square" lIns="91425" tIns="45700" rIns="91425" bIns="45700" anchor="t" anchorCtr="0">
            <a:normAutofit/>
          </a:bodyPr>
          <a:lstStyle/>
          <a:p>
            <a:pPr marL="0" indent="0">
              <a:lnSpc>
                <a:spcPct val="115000"/>
              </a:lnSpc>
              <a:spcBef>
                <a:spcPts val="1200"/>
              </a:spcBef>
              <a:buClr>
                <a:schemeClr val="dk1"/>
              </a:buClr>
              <a:buSzPts val="1100"/>
            </a:pPr>
            <a:r>
              <a:rPr lang="en-US" sz="2000" b="1" u="sng" dirty="0"/>
              <a:t>Idea Behind the Content:</a:t>
            </a:r>
            <a:r>
              <a:rPr lang="en-US" sz="2000" u="sng" dirty="0"/>
              <a:t> </a:t>
            </a:r>
            <a:r>
              <a:rPr lang="en-US" sz="2000" dirty="0"/>
              <a:t>The content ideas aim to highlight Himalaya Herbals as a brand that embraces the power of nature and offers effective herbal solutions for holistic wellness. By providing valuable, educational, and interactive content, Himalaya Herbals aims to engage its audience, nurture brand loyalty, and reinforce its position as a trusted and natural choice for health and beauty needs. </a:t>
            </a:r>
            <a:br>
              <a:rPr lang="en-US" sz="2000" dirty="0"/>
            </a:br>
            <a:endParaRPr lang="en-US" sz="2000" dirty="0"/>
          </a:p>
          <a:p>
            <a:pPr marL="0" indent="0">
              <a:lnSpc>
                <a:spcPct val="115000"/>
              </a:lnSpc>
              <a:spcBef>
                <a:spcPts val="1200"/>
              </a:spcBef>
              <a:buClr>
                <a:schemeClr val="dk1"/>
              </a:buClr>
              <a:buSzPts val="1100"/>
            </a:pPr>
            <a:r>
              <a:rPr lang="en-US" sz="2000" dirty="0"/>
              <a:t>Here's a content calendar for Himalaya Herbals covering the month of August. The content themes are centered around holistic wellness, natural skincare, and promoting the brand's values and products:</a:t>
            </a:r>
          </a:p>
          <a:p>
            <a:pPr marL="0" indent="0">
              <a:lnSpc>
                <a:spcPct val="115000"/>
              </a:lnSpc>
              <a:spcBef>
                <a:spcPts val="1200"/>
              </a:spcBef>
              <a:buClr>
                <a:schemeClr val="dk1"/>
              </a:buClr>
              <a:buSzPts val="1100"/>
            </a:pPr>
            <a:endParaRPr lang="en-US" sz="2000" dirty="0"/>
          </a:p>
          <a:p>
            <a:pPr marL="0" indent="0">
              <a:lnSpc>
                <a:spcPct val="115000"/>
              </a:lnSpc>
              <a:spcBef>
                <a:spcPts val="1200"/>
              </a:spcBef>
              <a:buClr>
                <a:schemeClr val="dk1"/>
              </a:buClr>
              <a:buSzPts val="1100"/>
            </a:pPr>
            <a:r>
              <a:rPr lang="en-US" sz="2000" b="1" dirty="0">
                <a:latin typeface="Arial"/>
                <a:ea typeface="Arial"/>
                <a:cs typeface="Arial"/>
                <a:sym typeface="Arial"/>
              </a:rPr>
              <a:t>Remember to use relevant hashtags for each social media holiday to increase visibility and engagement. Additionally, ensure that the content aligns with Himalaya Herbals' brand identity and resonates with the interests of their target audience.</a:t>
            </a:r>
            <a:endParaRPr sz="2000" b="1" dirty="0">
              <a:latin typeface="Arial"/>
              <a:ea typeface="Arial"/>
              <a:cs typeface="Arial"/>
              <a:sym typeface="Arial"/>
            </a:endParaRPr>
          </a:p>
          <a:p>
            <a:pPr marL="0" lvl="0" indent="0" algn="l" rtl="0">
              <a:lnSpc>
                <a:spcPct val="115000"/>
              </a:lnSpc>
              <a:spcBef>
                <a:spcPts val="1500"/>
              </a:spcBef>
              <a:spcAft>
                <a:spcPts val="0"/>
              </a:spcAft>
              <a:buClr>
                <a:schemeClr val="dk1"/>
              </a:buClr>
              <a:buSzPts val="1100"/>
              <a:buFont typeface="Arial"/>
              <a:buNone/>
            </a:pPr>
            <a:endParaRPr sz="2000" dirty="0"/>
          </a:p>
        </p:txBody>
      </p:sp>
    </p:spTree>
  </p:cSld>
  <p:clrMapOvr>
    <a:masterClrMapping/>
  </p:clrMapOvr>
  <p:transition advClick="0" advTm="1000">
    <p:pull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title"/>
          </p:nvPr>
        </p:nvSpPr>
        <p:spPr>
          <a:xfrm>
            <a:off x="780100" y="125100"/>
            <a:ext cx="10839600" cy="1023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t>Part 3: Content Ideas and Marketing Strategies</a:t>
            </a:r>
            <a:endParaRPr b="1" dirty="0"/>
          </a:p>
        </p:txBody>
      </p:sp>
      <p:sp>
        <p:nvSpPr>
          <p:cNvPr id="195" name="Google Shape;195;p19"/>
          <p:cNvSpPr txBox="1">
            <a:spLocks noGrp="1"/>
          </p:cNvSpPr>
          <p:nvPr>
            <p:ph idx="1"/>
          </p:nvPr>
        </p:nvSpPr>
        <p:spPr>
          <a:xfrm>
            <a:off x="668650" y="836762"/>
            <a:ext cx="11062500" cy="5746838"/>
          </a:xfrm>
          <a:prstGeom prst="rect">
            <a:avLst/>
          </a:prstGeom>
          <a:noFill/>
          <a:ln>
            <a:noFill/>
          </a:ln>
        </p:spPr>
        <p:txBody>
          <a:bodyPr spcFirstLastPara="1" wrap="square" lIns="91425" tIns="45700" rIns="91425" bIns="45700" anchor="t" anchorCtr="0">
            <a:normAutofit fontScale="70000" lnSpcReduction="20000"/>
          </a:bodyPr>
          <a:lstStyle/>
          <a:p>
            <a:pPr marL="457200" lvl="0" indent="-342900" algn="l" rtl="0">
              <a:lnSpc>
                <a:spcPct val="90000"/>
              </a:lnSpc>
              <a:spcBef>
                <a:spcPts val="0"/>
              </a:spcBef>
              <a:spcAft>
                <a:spcPts val="0"/>
              </a:spcAft>
              <a:buSzPts val="1800"/>
              <a:buChar char="•"/>
            </a:pPr>
            <a:r>
              <a:rPr lang="en-US" sz="2900" dirty="0"/>
              <a:t>Reflect on the content ideas and marketing strategies process, discussing the challenges encountered and lessons learned.</a:t>
            </a:r>
            <a:endParaRPr sz="2900" dirty="0"/>
          </a:p>
          <a:p>
            <a:r>
              <a:rPr lang="en-US" sz="3200" b="1" dirty="0">
                <a:solidFill>
                  <a:schemeClr val="tx1"/>
                </a:solidFill>
              </a:rPr>
              <a:t>Challenges Encountered:</a:t>
            </a:r>
            <a:endParaRPr lang="en-US" sz="3200" dirty="0">
              <a:solidFill>
                <a:schemeClr val="tx1"/>
              </a:solidFill>
            </a:endParaRPr>
          </a:p>
          <a:p>
            <a:pPr marL="571500" indent="-571500">
              <a:buFont typeface="+mj-lt"/>
              <a:buAutoNum type="romanLcPeriod"/>
            </a:pPr>
            <a:r>
              <a:rPr lang="en-US" sz="3200" b="1" dirty="0">
                <a:solidFill>
                  <a:srgbClr val="7030A0"/>
                </a:solidFill>
              </a:rPr>
              <a:t>Regulatory Compliance:</a:t>
            </a:r>
            <a:r>
              <a:rPr lang="en-US" sz="3200" dirty="0">
                <a:solidFill>
                  <a:srgbClr val="7030A0"/>
                </a:solidFill>
              </a:rPr>
              <a:t> </a:t>
            </a:r>
            <a:r>
              <a:rPr lang="en-US" sz="3200" dirty="0"/>
              <a:t>Himalaya Herbals operates in various countries with different regulations, which can pose challenges in terms of product claims and advertising guidelines.</a:t>
            </a:r>
          </a:p>
          <a:p>
            <a:pPr marL="571500" indent="-571500">
              <a:buFont typeface="+mj-lt"/>
              <a:buAutoNum type="romanLcPeriod"/>
            </a:pPr>
            <a:r>
              <a:rPr lang="en-US" sz="3200" b="1" dirty="0">
                <a:solidFill>
                  <a:srgbClr val="7030A0"/>
                </a:solidFill>
              </a:rPr>
              <a:t>Competitive Market:</a:t>
            </a:r>
            <a:r>
              <a:rPr lang="en-US" sz="3200" dirty="0">
                <a:solidFill>
                  <a:srgbClr val="7030A0"/>
                </a:solidFill>
              </a:rPr>
              <a:t> </a:t>
            </a:r>
            <a:r>
              <a:rPr lang="en-US" sz="3200" dirty="0"/>
              <a:t>The herbal wellness industry is competitive, and standing out among other well-established brands requires a unique and compelling marketing strategy.</a:t>
            </a:r>
          </a:p>
          <a:p>
            <a:pPr marL="571500" indent="-571500">
              <a:buFont typeface="+mj-lt"/>
              <a:buAutoNum type="romanLcPeriod"/>
            </a:pPr>
            <a:r>
              <a:rPr lang="en-US" sz="3200" b="1" dirty="0">
                <a:solidFill>
                  <a:srgbClr val="7030A0"/>
                </a:solidFill>
              </a:rPr>
              <a:t>Consumer Education:</a:t>
            </a:r>
            <a:r>
              <a:rPr lang="en-US" sz="3200" dirty="0">
                <a:solidFill>
                  <a:srgbClr val="7030A0"/>
                </a:solidFill>
              </a:rPr>
              <a:t> </a:t>
            </a:r>
            <a:r>
              <a:rPr lang="en-US" sz="3200" dirty="0"/>
              <a:t>Educating the audience about the benefits of herbal remedies and </a:t>
            </a:r>
            <a:r>
              <a:rPr lang="en-US" sz="3200" dirty="0" err="1"/>
              <a:t>Ayurveda</a:t>
            </a:r>
            <a:r>
              <a:rPr lang="en-US" sz="3200" dirty="0"/>
              <a:t> might require additional efforts, especially in regions where traditional medicine is less familiar.</a:t>
            </a:r>
          </a:p>
          <a:p>
            <a:pPr marL="571500" indent="-571500">
              <a:buFont typeface="+mj-lt"/>
              <a:buAutoNum type="romanLcPeriod"/>
            </a:pPr>
            <a:r>
              <a:rPr lang="en-US" sz="3200" b="1" dirty="0">
                <a:solidFill>
                  <a:srgbClr val="7030A0"/>
                </a:solidFill>
              </a:rPr>
              <a:t>Social Media Algorithm Changes</a:t>
            </a:r>
            <a:r>
              <a:rPr lang="en-US" sz="3200" b="1" dirty="0"/>
              <a:t>:</a:t>
            </a:r>
            <a:r>
              <a:rPr lang="en-US" sz="3200" dirty="0"/>
              <a:t> Keeping up with social media platform algorithms and ensuring content reaches the target audience organically can be challenging.</a:t>
            </a:r>
          </a:p>
          <a:p>
            <a:pPr marL="571500" indent="-571500">
              <a:buFont typeface="+mj-lt"/>
              <a:buAutoNum type="romanLcPeriod"/>
            </a:pPr>
            <a:r>
              <a:rPr lang="en-US" sz="3200" b="1" dirty="0">
                <a:solidFill>
                  <a:srgbClr val="7030A0"/>
                </a:solidFill>
              </a:rPr>
              <a:t>Resource Constraints:</a:t>
            </a:r>
            <a:r>
              <a:rPr lang="en-US" sz="3200" dirty="0">
                <a:solidFill>
                  <a:srgbClr val="7030A0"/>
                </a:solidFill>
              </a:rPr>
              <a:t> </a:t>
            </a:r>
            <a:r>
              <a:rPr lang="en-US" sz="3200" dirty="0"/>
              <a:t>Allocating sufficient resources for content creation, influencer collaborations, and marketing campaigns may be limited, especially for smaller marketing teams.</a:t>
            </a:r>
          </a:p>
          <a:p>
            <a:pPr marL="457200" lvl="0" indent="0" algn="l" rtl="0">
              <a:lnSpc>
                <a:spcPct val="90000"/>
              </a:lnSpc>
              <a:spcBef>
                <a:spcPts val="0"/>
              </a:spcBef>
              <a:spcAft>
                <a:spcPts val="0"/>
              </a:spcAft>
              <a:buNone/>
            </a:pPr>
            <a:endParaRPr dirty="0"/>
          </a:p>
        </p:txBody>
      </p:sp>
    </p:spTree>
  </p:cSld>
  <p:clrMapOvr>
    <a:masterClrMapping/>
  </p:clrMapOvr>
  <p:transition advClick="0" advTm="1000">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g25c243965be_2_10"/>
          <p:cNvSpPr txBox="1">
            <a:spLocks noGrp="1"/>
          </p:cNvSpPr>
          <p:nvPr>
            <p:ph idx="1"/>
          </p:nvPr>
        </p:nvSpPr>
        <p:spPr>
          <a:xfrm>
            <a:off x="487500" y="719800"/>
            <a:ext cx="11217000" cy="5796900"/>
          </a:xfrm>
          <a:prstGeom prst="rect">
            <a:avLst/>
          </a:prstGeom>
        </p:spPr>
        <p:txBody>
          <a:bodyPr spcFirstLastPara="1" wrap="square" lIns="91425" tIns="45700" rIns="91425" bIns="45700" anchor="t" anchorCtr="0">
            <a:normAutofit fontScale="70000" lnSpcReduction="20000"/>
          </a:bodyPr>
          <a:lstStyle/>
          <a:p>
            <a:pPr>
              <a:buNone/>
            </a:pPr>
            <a:r>
              <a:rPr lang="en-US" sz="3340" b="1" dirty="0">
                <a:solidFill>
                  <a:schemeClr val="accent1"/>
                </a:solidFill>
              </a:rPr>
              <a:t>2. </a:t>
            </a:r>
            <a:r>
              <a:rPr lang="en-US" sz="3600" b="1" u="sng" dirty="0">
                <a:solidFill>
                  <a:schemeClr val="tx1"/>
                </a:solidFill>
              </a:rPr>
              <a:t>Lessons Learned:</a:t>
            </a:r>
            <a:endParaRPr lang="en-US" sz="3600" u="sng" dirty="0">
              <a:solidFill>
                <a:schemeClr val="tx1"/>
              </a:solidFill>
            </a:endParaRPr>
          </a:p>
          <a:p>
            <a:pPr marL="857250" indent="-857250">
              <a:buFont typeface="+mj-lt"/>
              <a:buAutoNum type="romanLcPeriod"/>
            </a:pPr>
            <a:r>
              <a:rPr lang="en-US" sz="3600" b="1" dirty="0">
                <a:solidFill>
                  <a:srgbClr val="7030A0"/>
                </a:solidFill>
              </a:rPr>
              <a:t>Customer-Centric Approach:</a:t>
            </a:r>
            <a:r>
              <a:rPr lang="en-US" sz="3600" dirty="0">
                <a:solidFill>
                  <a:srgbClr val="7030A0"/>
                </a:solidFill>
              </a:rPr>
              <a:t> </a:t>
            </a:r>
            <a:r>
              <a:rPr lang="en-US" sz="3600" dirty="0"/>
              <a:t>Prioritize customer needs and preferences in content creation and marketing strategies to build meaningful connections with the audience.</a:t>
            </a:r>
          </a:p>
          <a:p>
            <a:pPr marL="857250" indent="-857250">
              <a:buFont typeface="+mj-lt"/>
              <a:buAutoNum type="romanLcPeriod"/>
            </a:pPr>
            <a:r>
              <a:rPr lang="en-US" sz="3600" b="1" dirty="0">
                <a:solidFill>
                  <a:srgbClr val="7030A0"/>
                </a:solidFill>
              </a:rPr>
              <a:t>Data-Driven Decisions:</a:t>
            </a:r>
            <a:r>
              <a:rPr lang="en-US" sz="3600" dirty="0">
                <a:solidFill>
                  <a:srgbClr val="7030A0"/>
                </a:solidFill>
              </a:rPr>
              <a:t> </a:t>
            </a:r>
            <a:r>
              <a:rPr lang="en-US" sz="3600" dirty="0"/>
              <a:t>Use data and analytics to track the performance of content and marketing efforts, identifying what resonates best with the audience.</a:t>
            </a:r>
          </a:p>
          <a:p>
            <a:pPr marL="857250" indent="-857250">
              <a:buFont typeface="+mj-lt"/>
              <a:buAutoNum type="romanLcPeriod"/>
            </a:pPr>
            <a:r>
              <a:rPr lang="en-US" sz="3600" b="1" dirty="0">
                <a:solidFill>
                  <a:srgbClr val="7030A0"/>
                </a:solidFill>
              </a:rPr>
              <a:t>Consistency and Authenticity:</a:t>
            </a:r>
            <a:r>
              <a:rPr lang="en-US" sz="3600" dirty="0">
                <a:solidFill>
                  <a:srgbClr val="7030A0"/>
                </a:solidFill>
              </a:rPr>
              <a:t> </a:t>
            </a:r>
            <a:r>
              <a:rPr lang="en-US" sz="3600" dirty="0"/>
              <a:t>Consistent branding and authentic messaging help in building trust and credibility with the audience.</a:t>
            </a:r>
          </a:p>
          <a:p>
            <a:pPr marL="857250" indent="-857250">
              <a:buFont typeface="+mj-lt"/>
              <a:buAutoNum type="romanLcPeriod"/>
            </a:pPr>
            <a:r>
              <a:rPr lang="en-US" sz="3600" b="1" dirty="0">
                <a:solidFill>
                  <a:srgbClr val="7030A0"/>
                </a:solidFill>
              </a:rPr>
              <a:t>Flexibility and Adaptability:</a:t>
            </a:r>
            <a:r>
              <a:rPr lang="en-US" sz="3600" dirty="0">
                <a:solidFill>
                  <a:srgbClr val="7030A0"/>
                </a:solidFill>
              </a:rPr>
              <a:t> </a:t>
            </a:r>
            <a:r>
              <a:rPr lang="en-US" sz="3600" dirty="0"/>
              <a:t>Stay flexible and adapt to changes in the industry, consumer behavior, and social media platforms' algorithms.</a:t>
            </a:r>
          </a:p>
          <a:p>
            <a:pPr marL="857250" indent="-857250">
              <a:buFont typeface="+mj-lt"/>
              <a:buAutoNum type="romanLcPeriod"/>
            </a:pPr>
            <a:r>
              <a:rPr lang="en-US" sz="3600" b="1" dirty="0">
                <a:solidFill>
                  <a:srgbClr val="7030A0"/>
                </a:solidFill>
              </a:rPr>
              <a:t>Long-Term Relationship Building:</a:t>
            </a:r>
            <a:r>
              <a:rPr lang="en-US" sz="3600" dirty="0">
                <a:solidFill>
                  <a:srgbClr val="7030A0"/>
                </a:solidFill>
              </a:rPr>
              <a:t> </a:t>
            </a:r>
            <a:r>
              <a:rPr lang="en-US" sz="3600" dirty="0"/>
              <a:t>Focus on cultivating long-term relationships with customers through engaging content and personalized communication.</a:t>
            </a:r>
          </a:p>
          <a:p>
            <a:pPr marL="0" lvl="0" indent="0" algn="l" rtl="0">
              <a:spcBef>
                <a:spcPts val="1000"/>
              </a:spcBef>
              <a:spcAft>
                <a:spcPts val="0"/>
              </a:spcAft>
              <a:buNone/>
            </a:pPr>
            <a:endParaRPr dirty="0"/>
          </a:p>
        </p:txBody>
      </p:sp>
    </p:spTree>
  </p:cSld>
  <p:clrMapOvr>
    <a:masterClrMapping/>
  </p:clrMapOvr>
  <p:transition advClick="0" advTm="1000">
    <p:pull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g25c243965be_2_15"/>
          <p:cNvSpPr txBox="1">
            <a:spLocks noGrp="1"/>
          </p:cNvSpPr>
          <p:nvPr>
            <p:ph idx="1"/>
          </p:nvPr>
        </p:nvSpPr>
        <p:spPr>
          <a:xfrm>
            <a:off x="599825" y="799775"/>
            <a:ext cx="11116800" cy="5758200"/>
          </a:xfrm>
          <a:prstGeom prst="rect">
            <a:avLst/>
          </a:prstGeom>
        </p:spPr>
        <p:txBody>
          <a:bodyPr spcFirstLastPara="1" wrap="square" lIns="91425" tIns="45700" rIns="91425" bIns="45700" anchor="t" anchorCtr="0">
            <a:normAutofit fontScale="92500" lnSpcReduction="10000"/>
          </a:bodyPr>
          <a:lstStyle/>
          <a:p>
            <a:r>
              <a:rPr lang="en-US" sz="2400" b="1" u="sng" dirty="0">
                <a:solidFill>
                  <a:schemeClr val="tx1"/>
                </a:solidFill>
              </a:rPr>
              <a:t>Content Ideas:</a:t>
            </a:r>
            <a:endParaRPr lang="en-US" sz="2400" u="sng" dirty="0">
              <a:solidFill>
                <a:schemeClr val="tx1"/>
              </a:solidFill>
            </a:endParaRPr>
          </a:p>
          <a:p>
            <a:pPr marL="514350" indent="-514350">
              <a:buFont typeface="+mj-lt"/>
              <a:buAutoNum type="romanLcPeriod"/>
            </a:pPr>
            <a:r>
              <a:rPr lang="en-US" sz="2400" b="1" dirty="0">
                <a:solidFill>
                  <a:srgbClr val="7030A0"/>
                </a:solidFill>
              </a:rPr>
              <a:t>Herbal Wellness Guides: </a:t>
            </a:r>
            <a:r>
              <a:rPr lang="en-US" sz="2400" dirty="0"/>
              <a:t>Create comprehensive guides on different aspects of herbal wellness, such as "Herbal Remedies for Common Ailments" or "Herbs for Stress Relief.“</a:t>
            </a:r>
          </a:p>
          <a:p>
            <a:pPr marL="514350" indent="-514350">
              <a:buFont typeface="+mj-lt"/>
              <a:buAutoNum type="romanLcPeriod"/>
            </a:pPr>
            <a:r>
              <a:rPr lang="en-US" sz="2400" b="1" dirty="0">
                <a:solidFill>
                  <a:srgbClr val="7030A0"/>
                </a:solidFill>
              </a:rPr>
              <a:t>User-Generated Content Campaign: </a:t>
            </a:r>
            <a:r>
              <a:rPr lang="en-US" sz="2400" dirty="0"/>
              <a:t>Encourage customers to share their Himalaya Herbals' experiences through reviews, testimonials, and before-and-after photos.</a:t>
            </a:r>
          </a:p>
          <a:p>
            <a:pPr marL="514350" indent="-514350">
              <a:buFont typeface="+mj-lt"/>
              <a:buAutoNum type="romanLcPeriod"/>
            </a:pPr>
            <a:r>
              <a:rPr lang="en-US" sz="2400" b="1" dirty="0">
                <a:solidFill>
                  <a:srgbClr val="7030A0"/>
                </a:solidFill>
              </a:rPr>
              <a:t>Educational Video Series: </a:t>
            </a:r>
            <a:r>
              <a:rPr lang="en-US" sz="2400" dirty="0"/>
              <a:t>Develop a series of short videos featuring experts discussing various health topics and how herbal remedies can support overall well-being.</a:t>
            </a:r>
          </a:p>
          <a:p>
            <a:pPr marL="514350" indent="-514350">
              <a:buFont typeface="+mj-lt"/>
              <a:buAutoNum type="romanLcPeriod"/>
            </a:pPr>
            <a:r>
              <a:rPr lang="en-US" sz="2400" b="1" dirty="0">
                <a:solidFill>
                  <a:srgbClr val="7030A0"/>
                </a:solidFill>
              </a:rPr>
              <a:t>Seasonal Skincare Tips: </a:t>
            </a:r>
            <a:r>
              <a:rPr lang="en-US" sz="2400" dirty="0"/>
              <a:t>Offer seasonal skincare tips and routines using Himalaya Herbals' products to address specific skin concerns during different weather conditions.</a:t>
            </a:r>
          </a:p>
          <a:p>
            <a:pPr marL="514350" indent="-514350">
              <a:buFont typeface="+mj-lt"/>
              <a:buAutoNum type="romanLcPeriod"/>
            </a:pPr>
            <a:r>
              <a:rPr lang="en-US" sz="2400" b="1" dirty="0">
                <a:solidFill>
                  <a:srgbClr val="7030A0"/>
                </a:solidFill>
              </a:rPr>
              <a:t>Behind-the-Scenes Content</a:t>
            </a:r>
            <a:r>
              <a:rPr lang="en-US" sz="2400" dirty="0">
                <a:solidFill>
                  <a:srgbClr val="7030A0"/>
                </a:solidFill>
              </a:rPr>
              <a:t>: </a:t>
            </a:r>
            <a:r>
              <a:rPr lang="en-US" sz="2400" dirty="0"/>
              <a:t>Showcase the brand's sustainable sourcing efforts, manufacturing processes, and quality control measures to build trust with the audience.</a:t>
            </a:r>
          </a:p>
          <a:p>
            <a:pPr marL="0" lvl="0" indent="0" algn="l" rtl="0">
              <a:spcBef>
                <a:spcPts val="1000"/>
              </a:spcBef>
              <a:spcAft>
                <a:spcPts val="0"/>
              </a:spcAft>
              <a:buNone/>
            </a:pPr>
            <a:endParaRPr dirty="0"/>
          </a:p>
        </p:txBody>
      </p:sp>
    </p:spTree>
  </p:cSld>
  <p:clrMapOvr>
    <a:masterClrMapping/>
  </p:clrMapOvr>
  <p:transition advClick="0" advTm="1000">
    <p:pull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g25c243965be_2_20"/>
          <p:cNvSpPr txBox="1">
            <a:spLocks noGrp="1"/>
          </p:cNvSpPr>
          <p:nvPr>
            <p:ph idx="1"/>
          </p:nvPr>
        </p:nvSpPr>
        <p:spPr>
          <a:xfrm>
            <a:off x="838200" y="672860"/>
            <a:ext cx="10515600" cy="5995359"/>
          </a:xfrm>
          <a:prstGeom prst="rect">
            <a:avLst/>
          </a:prstGeom>
        </p:spPr>
        <p:txBody>
          <a:bodyPr spcFirstLastPara="1" wrap="square" lIns="91425" tIns="45700" rIns="91425" bIns="45700" anchor="t" anchorCtr="0">
            <a:noAutofit/>
          </a:bodyPr>
          <a:lstStyle/>
          <a:p>
            <a:r>
              <a:rPr lang="en-US" sz="2400" b="1" dirty="0">
                <a:solidFill>
                  <a:schemeClr val="tx1"/>
                </a:solidFill>
              </a:rPr>
              <a:t>Marketing Strategies:</a:t>
            </a:r>
            <a:endParaRPr lang="en-US" sz="2400" dirty="0">
              <a:solidFill>
                <a:schemeClr val="tx1"/>
              </a:solidFill>
            </a:endParaRPr>
          </a:p>
          <a:p>
            <a:pPr marL="514350" indent="-514350">
              <a:buFont typeface="+mj-lt"/>
              <a:buAutoNum type="romanLcPeriod"/>
            </a:pPr>
            <a:r>
              <a:rPr lang="en-US" sz="2400" b="1" dirty="0">
                <a:solidFill>
                  <a:srgbClr val="7030A0"/>
                </a:solidFill>
              </a:rPr>
              <a:t>Influencer Collaborations</a:t>
            </a:r>
            <a:r>
              <a:rPr lang="en-US" sz="2400" dirty="0">
                <a:solidFill>
                  <a:srgbClr val="7030A0"/>
                </a:solidFill>
              </a:rPr>
              <a:t>: </a:t>
            </a:r>
            <a:r>
              <a:rPr lang="en-US" sz="2400" dirty="0"/>
              <a:t>Partner with influencers and wellness experts to promote Himalaya Herbals' products and showcase their benefits to a wider audience.</a:t>
            </a:r>
          </a:p>
          <a:p>
            <a:pPr marL="514350" indent="-514350">
              <a:buFont typeface="+mj-lt"/>
              <a:buAutoNum type="romanLcPeriod"/>
            </a:pPr>
            <a:r>
              <a:rPr lang="en-US" sz="2400" b="1" dirty="0">
                <a:solidFill>
                  <a:srgbClr val="7030A0"/>
                </a:solidFill>
              </a:rPr>
              <a:t>Social Media Contests: </a:t>
            </a:r>
            <a:r>
              <a:rPr lang="en-US" sz="2400" dirty="0"/>
              <a:t>Organize contests and giveaways on </a:t>
            </a:r>
            <a:r>
              <a:rPr lang="en-US" sz="2400" dirty="0" err="1"/>
              <a:t>Facebook</a:t>
            </a:r>
            <a:r>
              <a:rPr lang="en-US" sz="2400" dirty="0"/>
              <a:t> and </a:t>
            </a:r>
            <a:r>
              <a:rPr lang="en-US" sz="2400" dirty="0" err="1"/>
              <a:t>Instagram</a:t>
            </a:r>
            <a:r>
              <a:rPr lang="en-US" sz="2400" dirty="0"/>
              <a:t> to increase brand visibility and engage with followers.</a:t>
            </a:r>
          </a:p>
          <a:p>
            <a:pPr marL="514350" indent="-514350">
              <a:buFont typeface="+mj-lt"/>
              <a:buAutoNum type="romanLcPeriod"/>
            </a:pPr>
            <a:r>
              <a:rPr lang="en-US" sz="2400" b="1" dirty="0">
                <a:solidFill>
                  <a:srgbClr val="7030A0"/>
                </a:solidFill>
              </a:rPr>
              <a:t>Email Marketing: </a:t>
            </a:r>
            <a:r>
              <a:rPr lang="en-US" sz="2400" dirty="0"/>
              <a:t>Utilize email campaigns to share valuable content, exclusive offers, and product updates with a segmented audience.</a:t>
            </a:r>
          </a:p>
          <a:p>
            <a:pPr marL="514350" indent="-514350">
              <a:buFont typeface="+mj-lt"/>
              <a:buAutoNum type="romanLcPeriod"/>
            </a:pPr>
            <a:r>
              <a:rPr lang="en-US" sz="2400" b="1" dirty="0">
                <a:solidFill>
                  <a:srgbClr val="7030A0"/>
                </a:solidFill>
              </a:rPr>
              <a:t>SEO and Content Optimization</a:t>
            </a:r>
            <a:r>
              <a:rPr lang="en-US" sz="2400" dirty="0">
                <a:solidFill>
                  <a:srgbClr val="7030A0"/>
                </a:solidFill>
              </a:rPr>
              <a:t>: </a:t>
            </a:r>
            <a:r>
              <a:rPr lang="en-US" sz="2400" dirty="0"/>
              <a:t>Focus on keyword research and content optimization to improve organic search rankings and drive targeted traffic to the website.</a:t>
            </a:r>
          </a:p>
          <a:p>
            <a:pPr marL="514350" indent="-514350">
              <a:buFont typeface="+mj-lt"/>
              <a:buAutoNum type="romanLcPeriod"/>
            </a:pPr>
            <a:r>
              <a:rPr lang="en-US" sz="2400" b="1" dirty="0">
                <a:solidFill>
                  <a:srgbClr val="7030A0"/>
                </a:solidFill>
              </a:rPr>
              <a:t>Cross-Platform Promotion: </a:t>
            </a:r>
            <a:r>
              <a:rPr lang="en-US" sz="2400" dirty="0"/>
              <a:t>Ensure consistent branding and messaging across all marketing channels to strengthen brand identity and recognition.</a:t>
            </a:r>
          </a:p>
          <a:p>
            <a:pPr marL="0" lvl="0" indent="0" algn="l" rtl="0">
              <a:spcBef>
                <a:spcPts val="1000"/>
              </a:spcBef>
              <a:spcAft>
                <a:spcPts val="0"/>
              </a:spcAft>
              <a:buNone/>
            </a:pPr>
            <a:endParaRPr sz="2400" dirty="0"/>
          </a:p>
        </p:txBody>
      </p:sp>
    </p:spTree>
  </p:cSld>
  <p:clrMapOvr>
    <a:masterClrMapping/>
  </p:clrMapOvr>
  <p:transition advClick="0" advTm="1000">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154004" y="365125"/>
            <a:ext cx="11199796" cy="164655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b="1" dirty="0"/>
              <a:t>Part 1: Brand study, Competitor Analysis &amp;                               Buyer’s/Audience’s Persona</a:t>
            </a:r>
            <a:br>
              <a:rPr lang="en-US" dirty="0"/>
            </a:br>
            <a:endParaRPr dirty="0"/>
          </a:p>
        </p:txBody>
      </p:sp>
      <p:sp>
        <p:nvSpPr>
          <p:cNvPr id="91" name="Google Shape;91;p2"/>
          <p:cNvSpPr txBox="1">
            <a:spLocks noGrp="1"/>
          </p:cNvSpPr>
          <p:nvPr>
            <p:ph idx="1"/>
          </p:nvPr>
        </p:nvSpPr>
        <p:spPr>
          <a:xfrm>
            <a:off x="838200" y="1626669"/>
            <a:ext cx="10515600" cy="4947386"/>
          </a:xfrm>
          <a:prstGeom prst="rect">
            <a:avLst/>
          </a:prstGeom>
          <a:noFill/>
          <a:ln>
            <a:noFill/>
          </a:ln>
        </p:spPr>
        <p:txBody>
          <a:bodyPr spcFirstLastPara="1" wrap="square" lIns="91425" tIns="45700" rIns="91425" bIns="45700" anchor="t" anchorCtr="0">
            <a:normAutofit/>
          </a:bodyPr>
          <a:lstStyle/>
          <a:p>
            <a:pPr marL="0" indent="0">
              <a:lnSpc>
                <a:spcPct val="90000"/>
              </a:lnSpc>
              <a:spcBef>
                <a:spcPts val="0"/>
              </a:spcBef>
              <a:buClr>
                <a:schemeClr val="dk1"/>
              </a:buClr>
              <a:buSzPct val="100000"/>
              <a:buNone/>
            </a:pPr>
            <a:r>
              <a:rPr lang="en-US" b="1" u="sng" dirty="0"/>
              <a:t>COMPANY/TOPIC for project </a:t>
            </a:r>
            <a:r>
              <a:rPr lang="en-US" b="1" dirty="0"/>
              <a:t>: </a:t>
            </a:r>
            <a:r>
              <a:rPr lang="en-US" b="1" dirty="0">
                <a:solidFill>
                  <a:srgbClr val="7030A0"/>
                </a:solidFill>
              </a:rPr>
              <a:t>Himalaya Herbal </a:t>
            </a:r>
            <a:endParaRPr>
              <a:solidFill>
                <a:srgbClr val="7030A0"/>
              </a:solidFill>
            </a:endParaRPr>
          </a:p>
          <a:p>
            <a:pPr marL="0" lvl="0" indent="0" algn="l"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chemeClr val="dk1"/>
              </a:buClr>
              <a:buSzPct val="100000"/>
              <a:buChar char="•"/>
            </a:pPr>
            <a:r>
              <a:rPr lang="en-US" b="1" dirty="0"/>
              <a:t>Research Brand Identity</a:t>
            </a:r>
            <a:r>
              <a:rPr lang="en-US" dirty="0"/>
              <a:t>: Study the brand's mission, values, vision, and unique selling propositions (USPs).</a:t>
            </a:r>
            <a:endParaRPr/>
          </a:p>
          <a:p>
            <a:pPr marL="0" lvl="0" indent="0">
              <a:lnSpc>
                <a:spcPct val="90000"/>
              </a:lnSpc>
              <a:buClr>
                <a:srgbClr val="000000"/>
              </a:buClr>
              <a:buSzPct val="100000"/>
              <a:buNone/>
            </a:pPr>
            <a:r>
              <a:rPr lang="en-US" b="1" dirty="0"/>
              <a:t>Industry</a:t>
            </a:r>
            <a:r>
              <a:rPr lang="en-US" b="1" i="0" dirty="0">
                <a:solidFill>
                  <a:srgbClr val="000000"/>
                </a:solidFill>
                <a:latin typeface="Arial"/>
                <a:ea typeface="Arial"/>
                <a:cs typeface="Arial"/>
                <a:sym typeface="Arial"/>
              </a:rPr>
              <a:t>: </a:t>
            </a:r>
            <a:r>
              <a:rPr lang="en-US" sz="2600" dirty="0"/>
              <a:t>Pharmaceuticals Consumer goods</a:t>
            </a:r>
            <a:endParaRPr sz="2600"/>
          </a:p>
          <a:p>
            <a:pPr marL="0" lvl="0" indent="0" algn="l" rtl="0">
              <a:lnSpc>
                <a:spcPct val="90000"/>
              </a:lnSpc>
              <a:spcBef>
                <a:spcPts val="1000"/>
              </a:spcBef>
              <a:spcAft>
                <a:spcPts val="0"/>
              </a:spcAft>
              <a:buClr>
                <a:schemeClr val="dk1"/>
              </a:buClr>
              <a:buSzPct val="100000"/>
              <a:buNone/>
            </a:pPr>
            <a:endParaRPr sz="2600"/>
          </a:p>
          <a:p>
            <a:pPr marL="0" lvl="0" indent="0" algn="l" rtl="0">
              <a:lnSpc>
                <a:spcPct val="90000"/>
              </a:lnSpc>
              <a:spcBef>
                <a:spcPts val="1000"/>
              </a:spcBef>
              <a:spcAft>
                <a:spcPts val="0"/>
              </a:spcAft>
              <a:buClr>
                <a:schemeClr val="dk1"/>
              </a:buClr>
              <a:buSzPct val="100000"/>
              <a:buNone/>
            </a:pPr>
            <a:r>
              <a:rPr lang="en-US" b="1" dirty="0"/>
              <a:t>Logo : </a:t>
            </a:r>
            <a:endParaRPr/>
          </a:p>
          <a:p>
            <a:pPr marL="0" lvl="0" indent="0" algn="l" rtl="0">
              <a:lnSpc>
                <a:spcPct val="90000"/>
              </a:lnSpc>
              <a:spcBef>
                <a:spcPts val="1000"/>
              </a:spcBef>
              <a:spcAft>
                <a:spcPts val="0"/>
              </a:spcAft>
              <a:buClr>
                <a:schemeClr val="dk1"/>
              </a:buClr>
              <a:buSzPct val="100000"/>
              <a:buNone/>
            </a:pPr>
            <a:endParaRPr/>
          </a:p>
          <a:p>
            <a:pPr marL="228600" lvl="0" indent="-77470" algn="l" rtl="0">
              <a:lnSpc>
                <a:spcPct val="90000"/>
              </a:lnSpc>
              <a:spcBef>
                <a:spcPts val="1000"/>
              </a:spcBef>
              <a:spcAft>
                <a:spcPts val="0"/>
              </a:spcAft>
              <a:buClr>
                <a:schemeClr val="dk1"/>
              </a:buClr>
              <a:buSzPct val="100000"/>
              <a:buNone/>
            </a:pPr>
            <a:endParaRPr b="1"/>
          </a:p>
          <a:p>
            <a:pPr marL="228600" lvl="0" indent="-77470" algn="l"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chemeClr val="dk1"/>
              </a:buClr>
              <a:buSzPct val="100000"/>
              <a:buChar char="•"/>
            </a:pPr>
            <a:r>
              <a:rPr lang="en-US" b="1" dirty="0"/>
              <a:t>Mission/Values: </a:t>
            </a:r>
            <a:endParaRPr/>
          </a:p>
          <a:p>
            <a:pPr marL="457200" lvl="1" indent="0">
              <a:lnSpc>
                <a:spcPct val="90000"/>
              </a:lnSpc>
              <a:spcBef>
                <a:spcPts val="500"/>
              </a:spcBef>
              <a:buClr>
                <a:srgbClr val="202124"/>
              </a:buClr>
              <a:buSzPct val="100000"/>
              <a:buNone/>
            </a:pPr>
            <a:r>
              <a:rPr lang="en-US" dirty="0"/>
              <a:t>"To harness the power of nature's wisdom and science to provide safe, effective, and natural herbal solutions for holistic wellness, empowering individuals to lead healthier and happier lives."</a:t>
            </a:r>
            <a:endParaRPr>
              <a:solidFill>
                <a:srgbClr val="202124"/>
              </a:solidFill>
              <a:latin typeface="Arial"/>
              <a:ea typeface="Arial"/>
              <a:cs typeface="Arial"/>
              <a:sym typeface="Arial"/>
            </a:endParaRPr>
          </a:p>
          <a:p>
            <a:pPr marL="457200" lvl="1" indent="0" algn="l" rtl="0">
              <a:lnSpc>
                <a:spcPct val="90000"/>
              </a:lnSpc>
              <a:spcBef>
                <a:spcPts val="500"/>
              </a:spcBef>
              <a:spcAft>
                <a:spcPts val="0"/>
              </a:spcAft>
              <a:buClr>
                <a:schemeClr val="dk1"/>
              </a:buClr>
              <a:buSzPct val="100000"/>
              <a:buNone/>
            </a:pPr>
            <a:endParaRPr b="1"/>
          </a:p>
          <a:p>
            <a:pPr marL="228600" lvl="0" indent="-77470" algn="l" rtl="0">
              <a:lnSpc>
                <a:spcPct val="90000"/>
              </a:lnSpc>
              <a:spcBef>
                <a:spcPts val="1000"/>
              </a:spcBef>
              <a:spcAft>
                <a:spcPts val="0"/>
              </a:spcAft>
              <a:buClr>
                <a:schemeClr val="dk1"/>
              </a:buClr>
              <a:buSzPct val="100000"/>
              <a:buNone/>
            </a:pPr>
            <a:endParaRPr/>
          </a:p>
        </p:txBody>
      </p:sp>
      <p:pic>
        <p:nvPicPr>
          <p:cNvPr id="5" name="Picture 4" descr="R.jpeg"/>
          <p:cNvPicPr>
            <a:picLocks noChangeAspect="1"/>
          </p:cNvPicPr>
          <p:nvPr/>
        </p:nvPicPr>
        <p:blipFill>
          <a:blip r:embed="rId3"/>
          <a:stretch>
            <a:fillRect/>
          </a:stretch>
        </p:blipFill>
        <p:spPr>
          <a:xfrm>
            <a:off x="1837677" y="3442760"/>
            <a:ext cx="5320437" cy="1947280"/>
          </a:xfrm>
          <a:prstGeom prst="rect">
            <a:avLst/>
          </a:prstGeom>
        </p:spPr>
      </p:pic>
    </p:spTree>
  </p:cSld>
  <p:clrMapOvr>
    <a:masterClrMapping/>
  </p:clrMapOvr>
  <p:transition advClick="0" advTm="1000">
    <p:pull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25c243965be_2_25"/>
          <p:cNvSpPr txBox="1">
            <a:spLocks noGrp="1"/>
          </p:cNvSpPr>
          <p:nvPr>
            <p:ph type="title"/>
          </p:nvPr>
        </p:nvSpPr>
        <p:spPr>
          <a:xfrm>
            <a:off x="838200" y="112543"/>
            <a:ext cx="10515600" cy="1420836"/>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dirty="0"/>
              <a:t>Part 4</a:t>
            </a:r>
            <a:r>
              <a:rPr lang="en-US" sz="3200" dirty="0"/>
              <a:t>: </a:t>
            </a:r>
            <a:r>
              <a:rPr lang="en-US" sz="3200" b="1" dirty="0"/>
              <a:t>Content Creation and Curation (Post creations, Designs/Video Editing, Ad Campaigns over</a:t>
            </a:r>
            <a:br>
              <a:rPr lang="en-US" sz="3200" b="1" dirty="0"/>
            </a:br>
            <a:r>
              <a:rPr lang="en-US" sz="3200" b="1" dirty="0"/>
              <a:t>Social Media and Email Ideation and Creation)</a:t>
            </a:r>
            <a:endParaRPr sz="3200" b="1" dirty="0"/>
          </a:p>
        </p:txBody>
      </p:sp>
      <p:sp>
        <p:nvSpPr>
          <p:cNvPr id="225" name="Google Shape;225;g25c243965be_2_25"/>
          <p:cNvSpPr txBox="1">
            <a:spLocks noGrp="1"/>
          </p:cNvSpPr>
          <p:nvPr>
            <p:ph idx="1"/>
          </p:nvPr>
        </p:nvSpPr>
        <p:spPr>
          <a:xfrm>
            <a:off x="353683" y="1533379"/>
            <a:ext cx="11838317" cy="5212078"/>
          </a:xfrm>
          <a:prstGeom prst="rect">
            <a:avLst/>
          </a:prstGeom>
        </p:spPr>
        <p:txBody>
          <a:bodyPr spcFirstLastPara="1" wrap="square" lIns="91425" tIns="45700" rIns="91425" bIns="45700" anchor="t" anchorCtr="0">
            <a:normAutofit/>
          </a:bodyPr>
          <a:lstStyle/>
          <a:p>
            <a:pPr marL="0" indent="0"/>
            <a:r>
              <a:rPr lang="en-IN" sz="2400" b="1" dirty="0"/>
              <a:t>Post Creation: </a:t>
            </a:r>
            <a:r>
              <a:rPr lang="en-US" sz="2000" dirty="0"/>
              <a:t>Select Content Categories: Identify three different content formats relevant to the chosen topic or industry. Research and Brainstorm: Research trending topics, industry news, or audience interests within each category. Brainstorm ideas for social media posts that align with each category. Do note that 1 content format has to be video and additionally 3 stories/status are to be created.</a:t>
            </a:r>
            <a:r>
              <a:rPr lang="en-IN" sz="2000" dirty="0"/>
              <a:t> </a:t>
            </a:r>
          </a:p>
          <a:p>
            <a:pPr marL="0" indent="0">
              <a:buFont typeface="Wingdings" pitchFamily="2" charset="2"/>
              <a:buChar char="q"/>
            </a:pPr>
            <a:r>
              <a:rPr lang="en-IN" sz="2000" dirty="0"/>
              <a:t> </a:t>
            </a:r>
            <a:r>
              <a:rPr lang="en-US" sz="2000" b="1" dirty="0">
                <a:solidFill>
                  <a:srgbClr val="7030A0"/>
                </a:solidFill>
              </a:rPr>
              <a:t>Content Categories and Formats:</a:t>
            </a:r>
            <a:endParaRPr lang="en-IN" sz="2000" dirty="0">
              <a:solidFill>
                <a:srgbClr val="7030A0"/>
              </a:solidFill>
            </a:endParaRPr>
          </a:p>
          <a:p>
            <a:r>
              <a:rPr lang="en-US" sz="2000" b="1" u="sng" dirty="0"/>
              <a:t>Educational Video:</a:t>
            </a:r>
            <a:endParaRPr lang="en-US" sz="2000" u="sng" dirty="0"/>
          </a:p>
          <a:p>
            <a:pPr marL="514350" indent="-514350">
              <a:buFont typeface="+mj-lt"/>
              <a:buAutoNum type="romanLcPeriod"/>
            </a:pPr>
            <a:r>
              <a:rPr lang="en-US" sz="2000" dirty="0"/>
              <a:t>Create a short educational video on "The Power of </a:t>
            </a:r>
            <a:r>
              <a:rPr lang="en-US" sz="2000" dirty="0" err="1"/>
              <a:t>Ayurvedic</a:t>
            </a:r>
            <a:r>
              <a:rPr lang="en-US" sz="2000" dirty="0"/>
              <a:t> Herbs for Natural Skincare.“</a:t>
            </a:r>
          </a:p>
          <a:p>
            <a:pPr marL="514350" indent="-514350">
              <a:buFont typeface="+mj-lt"/>
              <a:buAutoNum type="romanLcPeriod"/>
            </a:pPr>
            <a:r>
              <a:rPr lang="en-US" sz="2000" dirty="0"/>
              <a:t>Video will showcase the benefits of Himalaya Herbals' herbal skincare products, featuring key natural ingredients and their properties.</a:t>
            </a:r>
          </a:p>
          <a:p>
            <a:pPr marL="514350" indent="-514350">
              <a:buFont typeface="+mj-lt"/>
              <a:buAutoNum type="romanLcPeriod"/>
            </a:pPr>
            <a:r>
              <a:rPr lang="en-US" sz="2000" dirty="0"/>
              <a:t>The aim is to educate the audience about the brand's skincare range and its reliance on traditional </a:t>
            </a:r>
            <a:r>
              <a:rPr lang="en-US" sz="2000" dirty="0" err="1"/>
              <a:t>Ayurvedic</a:t>
            </a:r>
            <a:r>
              <a:rPr lang="en-US" sz="2000" dirty="0"/>
              <a:t> knowledge.</a:t>
            </a:r>
          </a:p>
          <a:p>
            <a:pPr marL="0" indent="0"/>
            <a:endParaRPr lang="en-IN" sz="2000" dirty="0"/>
          </a:p>
          <a:p>
            <a:pPr marL="0" lvl="0" indent="0" algn="l" rtl="0">
              <a:spcBef>
                <a:spcPts val="1000"/>
              </a:spcBef>
              <a:spcAft>
                <a:spcPts val="0"/>
              </a:spcAft>
              <a:buNone/>
            </a:pPr>
            <a:endParaRPr sz="2000" dirty="0"/>
          </a:p>
        </p:txBody>
      </p:sp>
    </p:spTree>
  </p:cSld>
  <p:clrMapOvr>
    <a:masterClrMapping/>
  </p:clrMapOvr>
  <p:transition advClick="0" advTm="1000">
    <p:pull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g25c243965be_2_30"/>
          <p:cNvSpPr txBox="1">
            <a:spLocks noGrp="1"/>
          </p:cNvSpPr>
          <p:nvPr>
            <p:ph idx="1"/>
          </p:nvPr>
        </p:nvSpPr>
        <p:spPr>
          <a:xfrm>
            <a:off x="436097" y="267419"/>
            <a:ext cx="11563245" cy="6471007"/>
          </a:xfrm>
          <a:prstGeom prst="rect">
            <a:avLst/>
          </a:prstGeom>
        </p:spPr>
        <p:txBody>
          <a:bodyPr spcFirstLastPara="1" wrap="square" lIns="91425" tIns="45700" rIns="91425" bIns="45700" anchor="t" anchorCtr="0">
            <a:normAutofit lnSpcReduction="10000"/>
          </a:bodyPr>
          <a:lstStyle/>
          <a:p>
            <a:r>
              <a:rPr lang="en-US" sz="2000" b="1" u="sng" dirty="0">
                <a:solidFill>
                  <a:schemeClr val="tx1"/>
                </a:solidFill>
              </a:rPr>
              <a:t>Format 1 </a:t>
            </a:r>
          </a:p>
          <a:p>
            <a:pPr>
              <a:buFont typeface="Wingdings" pitchFamily="2" charset="2"/>
              <a:buChar char="q"/>
            </a:pPr>
            <a:r>
              <a:rPr lang="en-US" b="1" u="sng" dirty="0">
                <a:solidFill>
                  <a:srgbClr val="7030A0"/>
                </a:solidFill>
              </a:rPr>
              <a:t>Inspirational Quote Image:</a:t>
            </a:r>
            <a:endParaRPr lang="en-US" u="sng" dirty="0">
              <a:solidFill>
                <a:srgbClr val="7030A0"/>
              </a:solidFill>
            </a:endParaRPr>
          </a:p>
          <a:p>
            <a:pPr marL="400050" indent="-400050">
              <a:buFont typeface="+mj-lt"/>
              <a:buAutoNum type="romanLcPeriod"/>
            </a:pPr>
            <a:r>
              <a:rPr lang="en-US" dirty="0"/>
              <a:t>Design an eye-catching image featuring an inspirational wellness quote like "Nature is the Best Healer, Embrace its Gifts!“</a:t>
            </a:r>
          </a:p>
          <a:p>
            <a:pPr marL="400050" indent="-400050">
              <a:buFont typeface="+mj-lt"/>
              <a:buAutoNum type="romanLcPeriod"/>
            </a:pPr>
            <a:r>
              <a:rPr lang="en-US" dirty="0"/>
              <a:t>This post will align with the brand's emphasis on nature's healing power and encourage a positive mindset towards holistic wellness.</a:t>
            </a:r>
          </a:p>
          <a:p>
            <a:pPr marL="400050" indent="-400050"/>
            <a:r>
              <a:rPr lang="en-US" sz="2000" b="1" u="sng" dirty="0">
                <a:solidFill>
                  <a:schemeClr val="tx1"/>
                </a:solidFill>
              </a:rPr>
              <a:t>Format 1</a:t>
            </a:r>
          </a:p>
          <a:p>
            <a:pPr>
              <a:buFont typeface="Wingdings" pitchFamily="2" charset="2"/>
              <a:buChar char="q"/>
            </a:pPr>
            <a:r>
              <a:rPr lang="en-US" b="1" u="sng" dirty="0">
                <a:solidFill>
                  <a:srgbClr val="7030A0"/>
                </a:solidFill>
              </a:rPr>
              <a:t>User-Generated Content (UGC) Campaign</a:t>
            </a:r>
            <a:r>
              <a:rPr lang="en-US" b="1" dirty="0">
                <a:solidFill>
                  <a:srgbClr val="7030A0"/>
                </a:solidFill>
              </a:rPr>
              <a:t>:</a:t>
            </a:r>
            <a:endParaRPr lang="en-US" dirty="0">
              <a:solidFill>
                <a:srgbClr val="7030A0"/>
              </a:solidFill>
            </a:endParaRPr>
          </a:p>
          <a:p>
            <a:pPr marL="400050" indent="-400050">
              <a:buFont typeface="+mj-lt"/>
              <a:buAutoNum type="romanLcPeriod"/>
            </a:pPr>
            <a:r>
              <a:rPr lang="en-US" dirty="0"/>
              <a:t>Encourage followers to share their "Favorite Himalaya Herbals' Product" with a testimonial or photo using a branded </a:t>
            </a:r>
            <a:r>
              <a:rPr lang="en-US" dirty="0" err="1"/>
              <a:t>hashtag</a:t>
            </a:r>
            <a:r>
              <a:rPr lang="en-US" dirty="0"/>
              <a:t> (#</a:t>
            </a:r>
            <a:r>
              <a:rPr lang="en-US" dirty="0" err="1"/>
              <a:t>MyHerbalsFavs</a:t>
            </a:r>
            <a:r>
              <a:rPr lang="en-US" dirty="0"/>
              <a:t>).</a:t>
            </a:r>
          </a:p>
          <a:p>
            <a:pPr marL="400050" indent="-400050">
              <a:buFont typeface="+mj-lt"/>
              <a:buAutoNum type="romanLcPeriod"/>
            </a:pPr>
            <a:r>
              <a:rPr lang="en-US" dirty="0"/>
              <a:t>Repurpose user-generated content to showcase real-life experiences and reviews from satisfied customers.</a:t>
            </a:r>
          </a:p>
          <a:p>
            <a:pPr marL="400050" indent="-400050"/>
            <a:r>
              <a:rPr lang="en-US" sz="2000" b="1" u="sng" dirty="0">
                <a:solidFill>
                  <a:schemeClr val="tx1"/>
                </a:solidFill>
              </a:rPr>
              <a:t>Format 1</a:t>
            </a:r>
          </a:p>
          <a:p>
            <a:pPr>
              <a:buFont typeface="Wingdings" pitchFamily="2" charset="2"/>
              <a:buChar char="q"/>
            </a:pPr>
            <a:r>
              <a:rPr lang="en-US" b="1" dirty="0"/>
              <a:t>User-Generated Content (UGC) Campaign:</a:t>
            </a:r>
            <a:endParaRPr lang="en-US" dirty="0"/>
          </a:p>
          <a:p>
            <a:pPr marL="400050" indent="-400050">
              <a:buFont typeface="+mj-lt"/>
              <a:buAutoNum type="romanLcPeriod"/>
            </a:pPr>
            <a:r>
              <a:rPr lang="en-US" dirty="0"/>
              <a:t>Encourage followers to share their "Favorite Himalaya Herbals' Product" with a testimonial or photo using a branded </a:t>
            </a:r>
            <a:r>
              <a:rPr lang="en-US" dirty="0" err="1"/>
              <a:t>hashtag</a:t>
            </a:r>
            <a:r>
              <a:rPr lang="en-US" dirty="0"/>
              <a:t> (#</a:t>
            </a:r>
            <a:r>
              <a:rPr lang="en-US" dirty="0" err="1"/>
              <a:t>MyHerbalsFavs</a:t>
            </a:r>
            <a:r>
              <a:rPr lang="en-US" dirty="0"/>
              <a:t>).</a:t>
            </a:r>
          </a:p>
          <a:p>
            <a:pPr marL="400050" indent="-400050">
              <a:buFont typeface="+mj-lt"/>
              <a:buAutoNum type="romanLcPeriod"/>
            </a:pPr>
            <a:r>
              <a:rPr lang="en-US" dirty="0"/>
              <a:t>Repurpose user-generated content to showcase real-life experiences and reviews from satisfied customers.</a:t>
            </a:r>
          </a:p>
          <a:p>
            <a:pPr marL="400050" indent="-400050">
              <a:buFont typeface="+mj-lt"/>
              <a:buAutoNum type="arabicPeriod"/>
            </a:pPr>
            <a:endParaRPr lang="en-US" dirty="0"/>
          </a:p>
          <a:p>
            <a:pPr marL="400050" indent="-400050"/>
            <a:endParaRPr lang="en-US" dirty="0"/>
          </a:p>
          <a:p>
            <a:pPr indent="-457200"/>
            <a:endParaRPr b="1" dirty="0"/>
          </a:p>
        </p:txBody>
      </p:sp>
    </p:spTree>
  </p:cSld>
  <p:clrMapOvr>
    <a:masterClrMapping/>
  </p:clrMapOvr>
  <p:transition advClick="0" advTm="1000">
    <p:pull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g25c243965be_2_35"/>
          <p:cNvSpPr txBox="1">
            <a:spLocks noGrp="1"/>
          </p:cNvSpPr>
          <p:nvPr>
            <p:ph idx="1"/>
          </p:nvPr>
        </p:nvSpPr>
        <p:spPr>
          <a:xfrm>
            <a:off x="345057" y="345057"/>
            <a:ext cx="11568022" cy="6288656"/>
          </a:xfrm>
          <a:prstGeom prst="rect">
            <a:avLst/>
          </a:prstGeom>
        </p:spPr>
        <p:txBody>
          <a:bodyPr spcFirstLastPara="1" wrap="square" lIns="91425" tIns="45700" rIns="91425" bIns="45700" anchor="t" anchorCtr="0">
            <a:normAutofit/>
          </a:bodyPr>
          <a:lstStyle/>
          <a:p>
            <a:pPr>
              <a:buFont typeface="Wingdings" pitchFamily="2" charset="2"/>
              <a:buChar char="Ø"/>
            </a:pPr>
            <a:r>
              <a:rPr lang="en-US" sz="2000" b="1" u="sng" dirty="0">
                <a:solidFill>
                  <a:srgbClr val="7030A0"/>
                </a:solidFill>
              </a:rPr>
              <a:t>Research and Brainstorm:</a:t>
            </a:r>
            <a:endParaRPr lang="en-US" sz="2000" u="sng" dirty="0">
              <a:solidFill>
                <a:srgbClr val="7030A0"/>
              </a:solidFill>
            </a:endParaRPr>
          </a:p>
          <a:p>
            <a:pPr>
              <a:buFont typeface="Wingdings" pitchFamily="2" charset="2"/>
              <a:buChar char="q"/>
            </a:pPr>
            <a:r>
              <a:rPr lang="en-US" sz="2000" b="1" dirty="0"/>
              <a:t>Educational Video:</a:t>
            </a:r>
            <a:endParaRPr lang="en-US" sz="2000" dirty="0"/>
          </a:p>
          <a:p>
            <a:pPr lvl="1"/>
            <a:r>
              <a:rPr lang="en-US" sz="2000" dirty="0"/>
              <a:t>Research trending </a:t>
            </a:r>
            <a:r>
              <a:rPr lang="en-US" sz="2000" dirty="0" err="1"/>
              <a:t>Ayurvedic</a:t>
            </a:r>
            <a:r>
              <a:rPr lang="en-US" sz="2000" dirty="0"/>
              <a:t> skincare ingredients and their benefits in the beauty industry.</a:t>
            </a:r>
          </a:p>
          <a:p>
            <a:pPr lvl="1"/>
            <a:r>
              <a:rPr lang="en-US" sz="2000" dirty="0"/>
              <a:t>Brainstorm script ideas that highlight specific Himalaya Herbals' products and how they address common skin concerns naturally.</a:t>
            </a:r>
          </a:p>
          <a:p>
            <a:pPr>
              <a:buFont typeface="Wingdings" pitchFamily="2" charset="2"/>
              <a:buChar char="q"/>
            </a:pPr>
            <a:r>
              <a:rPr lang="en-US" sz="2000" b="1" dirty="0"/>
              <a:t>Inspirational Quote Image:</a:t>
            </a:r>
            <a:endParaRPr lang="en-US" sz="2000" dirty="0"/>
          </a:p>
          <a:p>
            <a:pPr lvl="1"/>
            <a:r>
              <a:rPr lang="en-US" sz="2000" dirty="0"/>
              <a:t>Research popular wellness quotes related to nature, healing, and self-care.</a:t>
            </a:r>
          </a:p>
          <a:p>
            <a:pPr lvl="1"/>
            <a:r>
              <a:rPr lang="en-US" sz="2000" dirty="0"/>
              <a:t>Choose a quote that aligns with Himalaya Herbals' brand messaging and resonates with the audience.</a:t>
            </a:r>
          </a:p>
          <a:p>
            <a:pPr>
              <a:buFont typeface="Wingdings" pitchFamily="2" charset="2"/>
              <a:buChar char="q"/>
            </a:pPr>
            <a:r>
              <a:rPr lang="en-US" sz="2000" b="1" dirty="0"/>
              <a:t>UGC Campaign:</a:t>
            </a:r>
            <a:endParaRPr lang="en-US" sz="2000" dirty="0"/>
          </a:p>
          <a:p>
            <a:pPr lvl="1"/>
            <a:r>
              <a:rPr lang="en-US" sz="2000" dirty="0"/>
              <a:t>Research best practices for running successful UGC campaigns on social media platforms.</a:t>
            </a:r>
          </a:p>
          <a:p>
            <a:pPr lvl="1"/>
            <a:r>
              <a:rPr lang="en-US" sz="2000" dirty="0"/>
              <a:t>Brainstorm creative ways to encourage participation and engagement, such as offering incentives or featuring selected entries in future posts</a:t>
            </a:r>
          </a:p>
          <a:p>
            <a:pPr lvl="0" algn="l" rtl="0">
              <a:spcBef>
                <a:spcPts val="1000"/>
              </a:spcBef>
              <a:spcAft>
                <a:spcPts val="0"/>
              </a:spcAft>
              <a:buFont typeface="+mj-lt"/>
              <a:buAutoNum type="arabicPeriod"/>
            </a:pPr>
            <a:endParaRPr dirty="0"/>
          </a:p>
        </p:txBody>
      </p:sp>
    </p:spTree>
  </p:cSld>
  <p:clrMapOvr>
    <a:masterClrMapping/>
  </p:clrMapOvr>
  <p:transition advClick="0" advTm="1000">
    <p:pull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g25c243965be_2_40"/>
          <p:cNvSpPr txBox="1">
            <a:spLocks noGrp="1"/>
          </p:cNvSpPr>
          <p:nvPr>
            <p:ph idx="1"/>
          </p:nvPr>
        </p:nvSpPr>
        <p:spPr>
          <a:xfrm>
            <a:off x="405442" y="232914"/>
            <a:ext cx="11490384" cy="6625086"/>
          </a:xfrm>
          <a:prstGeom prst="rect">
            <a:avLst/>
          </a:prstGeom>
        </p:spPr>
        <p:txBody>
          <a:bodyPr spcFirstLastPara="1" wrap="square" lIns="91425" tIns="45700" rIns="91425" bIns="45700" anchor="t" anchorCtr="0">
            <a:normAutofit/>
          </a:bodyPr>
          <a:lstStyle/>
          <a:p>
            <a:pPr>
              <a:buFont typeface="Wingdings" pitchFamily="2" charset="2"/>
              <a:buChar char="Ø"/>
            </a:pPr>
            <a:r>
              <a:rPr lang="en-US" b="1" u="sng" dirty="0">
                <a:solidFill>
                  <a:srgbClr val="7030A0"/>
                </a:solidFill>
              </a:rPr>
              <a:t>Social Media and Email Ideation and Creation:</a:t>
            </a:r>
            <a:endParaRPr lang="en-US" u="sng" dirty="0">
              <a:solidFill>
                <a:srgbClr val="7030A0"/>
              </a:solidFill>
            </a:endParaRPr>
          </a:p>
          <a:p>
            <a:r>
              <a:rPr lang="en-US" sz="2000" b="1" dirty="0"/>
              <a:t>Social Media Post 1 (Educational Video):</a:t>
            </a:r>
            <a:endParaRPr lang="en-US" sz="2000" dirty="0"/>
          </a:p>
          <a:p>
            <a:pPr marL="857250" lvl="1" indent="-400050">
              <a:buFont typeface="+mj-lt"/>
              <a:buAutoNum type="romanLcPeriod"/>
            </a:pPr>
            <a:r>
              <a:rPr lang="en-US" sz="2000" b="1" dirty="0"/>
              <a:t>Caption: </a:t>
            </a:r>
            <a:r>
              <a:rPr lang="en-US" sz="2000" dirty="0"/>
              <a:t>"Discover the magic of </a:t>
            </a:r>
            <a:r>
              <a:rPr lang="en-US" sz="2000" dirty="0" err="1"/>
              <a:t>Ayurvedic</a:t>
            </a:r>
            <a:r>
              <a:rPr lang="en-US" sz="2000" dirty="0"/>
              <a:t> herbs in our skincare! 🌿✨ Watch our video to unveil the secret to radiant and healthy skin naturally. #</a:t>
            </a:r>
            <a:r>
              <a:rPr lang="en-US" sz="2000" dirty="0" err="1"/>
              <a:t>AyurvedicSkincare</a:t>
            </a:r>
            <a:r>
              <a:rPr lang="en-US" sz="2000" dirty="0"/>
              <a:t> #</a:t>
            </a:r>
            <a:r>
              <a:rPr lang="en-US" sz="2000" dirty="0" err="1"/>
              <a:t>HimalayaHerbals</a:t>
            </a:r>
            <a:r>
              <a:rPr lang="en-US" sz="2000" dirty="0"/>
              <a:t>“</a:t>
            </a:r>
          </a:p>
          <a:p>
            <a:pPr marL="857250" lvl="1" indent="-400050">
              <a:buFont typeface="+mj-lt"/>
              <a:buAutoNum type="romanLcPeriod"/>
            </a:pPr>
            <a:r>
              <a:rPr lang="en-US" sz="2000" b="1" dirty="0"/>
              <a:t>Platforms: </a:t>
            </a:r>
            <a:r>
              <a:rPr lang="en-US" sz="2000" dirty="0" err="1"/>
              <a:t>Facebook</a:t>
            </a:r>
            <a:r>
              <a:rPr lang="en-US" sz="2000" dirty="0"/>
              <a:t>, </a:t>
            </a:r>
            <a:r>
              <a:rPr lang="en-US" sz="2000" dirty="0" err="1"/>
              <a:t>Instagram</a:t>
            </a:r>
            <a:r>
              <a:rPr lang="en-US" sz="2000" dirty="0"/>
              <a:t>, YouTube.</a:t>
            </a:r>
          </a:p>
          <a:p>
            <a:r>
              <a:rPr lang="en-US" sz="2000" b="1" dirty="0"/>
              <a:t>Social Media Post 2 (Inspirational Quote Image):</a:t>
            </a:r>
            <a:endParaRPr lang="en-US" sz="2000" dirty="0"/>
          </a:p>
          <a:p>
            <a:pPr marL="857250" lvl="1" indent="-400050">
              <a:buFont typeface="+mj-lt"/>
              <a:buAutoNum type="romanLcPeriod"/>
            </a:pPr>
            <a:r>
              <a:rPr lang="en-US" sz="2000" b="1" dirty="0"/>
              <a:t>Caption: </a:t>
            </a:r>
            <a:r>
              <a:rPr lang="en-US" sz="2000" dirty="0"/>
              <a:t>"Nature has bestowed us with incredible healing gifts. Embrace the power of nature for holistic wellness. 🌱💚 #</a:t>
            </a:r>
            <a:r>
              <a:rPr lang="en-US" sz="2000" dirty="0" err="1"/>
              <a:t>NaturalHealing</a:t>
            </a:r>
            <a:r>
              <a:rPr lang="en-US" sz="2000" dirty="0"/>
              <a:t> #</a:t>
            </a:r>
            <a:r>
              <a:rPr lang="en-US" sz="2000" dirty="0" err="1"/>
              <a:t>WellnessJourney</a:t>
            </a:r>
            <a:r>
              <a:rPr lang="en-US" sz="2000" dirty="0"/>
              <a:t> #</a:t>
            </a:r>
            <a:r>
              <a:rPr lang="en-US" sz="2000" dirty="0" err="1"/>
              <a:t>HimalayaHerbals</a:t>
            </a:r>
            <a:r>
              <a:rPr lang="en-US" sz="2000" dirty="0"/>
              <a:t>"</a:t>
            </a:r>
          </a:p>
          <a:p>
            <a:pPr marL="857250" lvl="1" indent="-400050">
              <a:buFont typeface="+mj-lt"/>
              <a:buAutoNum type="romanLcPeriod"/>
            </a:pPr>
            <a:r>
              <a:rPr lang="en-US" sz="2000" b="1" dirty="0"/>
              <a:t>Platforms: </a:t>
            </a:r>
            <a:r>
              <a:rPr lang="en-US" sz="2000" dirty="0" err="1"/>
              <a:t>Facebook</a:t>
            </a:r>
            <a:r>
              <a:rPr lang="en-US" sz="2000" dirty="0"/>
              <a:t>, </a:t>
            </a:r>
            <a:r>
              <a:rPr lang="en-US" sz="2000" dirty="0" err="1"/>
              <a:t>Instagram</a:t>
            </a:r>
            <a:r>
              <a:rPr lang="en-US" sz="2000" dirty="0"/>
              <a:t>, Twitter.</a:t>
            </a:r>
          </a:p>
          <a:p>
            <a:r>
              <a:rPr lang="en-US" sz="2000" b="1" dirty="0"/>
              <a:t>Social Media Post 3 (UGC Campaign):</a:t>
            </a:r>
            <a:endParaRPr lang="en-US" sz="2000" dirty="0"/>
          </a:p>
          <a:p>
            <a:pPr marL="857250" lvl="1" indent="-400050">
              <a:buFont typeface="+mj-lt"/>
              <a:buAutoNum type="romanLcPeriod"/>
            </a:pPr>
            <a:r>
              <a:rPr lang="en-US" sz="2000" b="1" dirty="0"/>
              <a:t>Caption: </a:t>
            </a:r>
            <a:r>
              <a:rPr lang="en-US" sz="2000" dirty="0"/>
              <a:t>"Our beloved customers know best! Share your favorite Himalaya Herbals' product and stand a chance to be featured! Don't forget to use #</a:t>
            </a:r>
            <a:r>
              <a:rPr lang="en-US" sz="2000" dirty="0" err="1"/>
              <a:t>MyHerbalsFavs</a:t>
            </a:r>
            <a:r>
              <a:rPr lang="en-US" sz="2000" dirty="0"/>
              <a:t>. 📸💖 #</a:t>
            </a:r>
            <a:r>
              <a:rPr lang="en-US" sz="2000" dirty="0" err="1"/>
              <a:t>UserGeneratedContent</a:t>
            </a:r>
            <a:r>
              <a:rPr lang="en-US" sz="2000" dirty="0"/>
              <a:t> #</a:t>
            </a:r>
            <a:r>
              <a:rPr lang="en-US" sz="2000" dirty="0" err="1"/>
              <a:t>HerbalWellness</a:t>
            </a:r>
            <a:r>
              <a:rPr lang="en-US" sz="2000" dirty="0"/>
              <a:t>“</a:t>
            </a:r>
          </a:p>
          <a:p>
            <a:pPr marL="857250" lvl="1" indent="-400050">
              <a:buFont typeface="+mj-lt"/>
              <a:buAutoNum type="romanLcPeriod"/>
            </a:pPr>
            <a:r>
              <a:rPr lang="en-US" sz="2000" b="1" dirty="0"/>
              <a:t>Platforms: </a:t>
            </a:r>
            <a:r>
              <a:rPr lang="en-US" sz="2000" dirty="0" err="1"/>
              <a:t>Facebook</a:t>
            </a:r>
            <a:r>
              <a:rPr lang="en-US" sz="2000" dirty="0"/>
              <a:t>, </a:t>
            </a:r>
            <a:r>
              <a:rPr lang="en-US" sz="2000" dirty="0" err="1"/>
              <a:t>Instagram</a:t>
            </a:r>
            <a:r>
              <a:rPr lang="en-US" sz="2000" dirty="0"/>
              <a:t>, Twitter.</a:t>
            </a:r>
          </a:p>
          <a:p>
            <a:pPr marL="0" lvl="0" indent="0" algn="l" rtl="0">
              <a:spcBef>
                <a:spcPts val="1000"/>
              </a:spcBef>
              <a:spcAft>
                <a:spcPts val="0"/>
              </a:spcAft>
              <a:buNone/>
            </a:pPr>
            <a:endParaRPr dirty="0"/>
          </a:p>
        </p:txBody>
      </p:sp>
    </p:spTree>
  </p:cSld>
  <p:clrMapOvr>
    <a:masterClrMapping/>
  </p:clrMapOvr>
  <p:transition advClick="0" advTm="1000">
    <p:pull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g25c243965be_2_45"/>
          <p:cNvSpPr txBox="1">
            <a:spLocks noGrp="1"/>
          </p:cNvSpPr>
          <p:nvPr>
            <p:ph idx="1"/>
          </p:nvPr>
        </p:nvSpPr>
        <p:spPr>
          <a:xfrm>
            <a:off x="838200" y="576774"/>
            <a:ext cx="10515600" cy="5961819"/>
          </a:xfrm>
          <a:prstGeom prst="rect">
            <a:avLst/>
          </a:prstGeom>
        </p:spPr>
        <p:txBody>
          <a:bodyPr spcFirstLastPara="1" wrap="square" lIns="91425" tIns="45700" rIns="91425" bIns="45700" anchor="t" anchorCtr="0">
            <a:normAutofit/>
          </a:bodyPr>
          <a:lstStyle/>
          <a:p>
            <a:r>
              <a:rPr lang="en-US" sz="2000" b="1" dirty="0"/>
              <a:t>Social Media Stories/Status (3):</a:t>
            </a:r>
            <a:endParaRPr lang="en-US" sz="2000" dirty="0"/>
          </a:p>
          <a:p>
            <a:pPr marL="857250" lvl="1" indent="-400050">
              <a:buFont typeface="+mj-lt"/>
              <a:buAutoNum type="romanLcPeriod"/>
            </a:pPr>
            <a:r>
              <a:rPr lang="en-US" sz="2000" b="1" dirty="0"/>
              <a:t>Stories 1: </a:t>
            </a:r>
            <a:r>
              <a:rPr lang="en-US" sz="2000" dirty="0"/>
              <a:t>Showcase a behind-the-scenes glimpse of the herbal sourcing process at Himalaya Herbals.</a:t>
            </a:r>
          </a:p>
          <a:p>
            <a:pPr marL="857250" lvl="1" indent="-400050">
              <a:buFont typeface="+mj-lt"/>
              <a:buAutoNum type="romanLcPeriod"/>
            </a:pPr>
            <a:r>
              <a:rPr lang="en-US" sz="2000" b="1" dirty="0"/>
              <a:t>Stories 2: </a:t>
            </a:r>
            <a:r>
              <a:rPr lang="en-US" sz="2000" dirty="0"/>
              <a:t>Tease a new upcoming herbal product launch, creating excitement among followers.</a:t>
            </a:r>
          </a:p>
          <a:p>
            <a:pPr marL="857250" lvl="1" indent="-400050">
              <a:buFont typeface="+mj-lt"/>
              <a:buAutoNum type="romanLcPeriod"/>
            </a:pPr>
            <a:r>
              <a:rPr lang="en-US" sz="2000" b="1" dirty="0"/>
              <a:t>Stories 3</a:t>
            </a:r>
            <a:r>
              <a:rPr lang="en-US" sz="2000" dirty="0"/>
              <a:t>: Run a poll asking followers to vote for their favorite Himalaya Herbals' skincare range.</a:t>
            </a:r>
          </a:p>
          <a:p>
            <a:r>
              <a:rPr lang="en-US" sz="2000" b="1" dirty="0"/>
              <a:t>Email Campaign:</a:t>
            </a:r>
            <a:endParaRPr lang="en-US" sz="2000" dirty="0"/>
          </a:p>
          <a:p>
            <a:pPr marL="857250" lvl="1" indent="-400050">
              <a:buFont typeface="+mj-lt"/>
              <a:buAutoNum type="romanLcPeriod"/>
            </a:pPr>
            <a:r>
              <a:rPr lang="en-US" sz="2000" b="1" dirty="0"/>
              <a:t>Subject: </a:t>
            </a:r>
            <a:r>
              <a:rPr lang="en-US" sz="2000" dirty="0"/>
              <a:t>"Embrace the Power of Ayurveda for Glowing Skin!“</a:t>
            </a:r>
          </a:p>
          <a:p>
            <a:pPr marL="857250" lvl="1" indent="-400050">
              <a:buFont typeface="+mj-lt"/>
              <a:buAutoNum type="romanLcPeriod"/>
            </a:pPr>
            <a:r>
              <a:rPr lang="en-US" sz="2000" b="1" dirty="0"/>
              <a:t>Content: </a:t>
            </a:r>
            <a:r>
              <a:rPr lang="en-US" sz="2000" dirty="0"/>
              <a:t>Include a snippet of the educational video and invite subscribers to watch the full video on the website. Promote the UGC campaign and encourage participation for a chance to be featured. Offer exclusive discounts for subscribers on selected herbal skincare products.</a:t>
            </a:r>
          </a:p>
          <a:p>
            <a:pPr marL="114300" indent="0">
              <a:buNone/>
            </a:pPr>
            <a:endParaRPr dirty="0"/>
          </a:p>
        </p:txBody>
      </p:sp>
    </p:spTree>
  </p:cSld>
  <p:clrMapOvr>
    <a:masterClrMapping/>
  </p:clrMapOvr>
  <p:transition advClick="0" advTm="1000">
    <p:pull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25c243965be_2_50"/>
          <p:cNvSpPr txBox="1">
            <a:spLocks noGrp="1"/>
          </p:cNvSpPr>
          <p:nvPr>
            <p:ph type="title"/>
          </p:nvPr>
        </p:nvSpPr>
        <p:spPr>
          <a:xfrm>
            <a:off x="838200" y="126610"/>
            <a:ext cx="10515600" cy="759656"/>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b="1" dirty="0"/>
              <a:t>Post Creation:</a:t>
            </a:r>
            <a:endParaRPr b="1" dirty="0"/>
          </a:p>
        </p:txBody>
      </p:sp>
      <p:sp>
        <p:nvSpPr>
          <p:cNvPr id="255" name="Google Shape;255;g25c243965be_2_50"/>
          <p:cNvSpPr txBox="1">
            <a:spLocks noGrp="1"/>
          </p:cNvSpPr>
          <p:nvPr>
            <p:ph idx="1"/>
          </p:nvPr>
        </p:nvSpPr>
        <p:spPr>
          <a:xfrm>
            <a:off x="492369" y="886266"/>
            <a:ext cx="11310425" cy="5697414"/>
          </a:xfrm>
          <a:prstGeom prst="rect">
            <a:avLst/>
          </a:prstGeom>
        </p:spPr>
        <p:txBody>
          <a:bodyPr spcFirstLastPara="1" wrap="square" lIns="91425" tIns="45700" rIns="91425" bIns="45700" anchor="t" anchorCtr="0">
            <a:normAutofit fontScale="92500"/>
          </a:bodyPr>
          <a:lstStyle/>
          <a:p>
            <a:pPr indent="-457200"/>
            <a:endParaRPr lang="en-US" sz="3200" b="1" i="0" dirty="0">
              <a:solidFill>
                <a:srgbClr val="374151"/>
              </a:solidFill>
              <a:effectLst/>
              <a:latin typeface="Söhne"/>
            </a:endParaRPr>
          </a:p>
          <a:p>
            <a:r>
              <a:rPr lang="en-US" sz="2600" b="1" u="sng" dirty="0"/>
              <a:t>Format 1: Video</a:t>
            </a:r>
            <a:endParaRPr lang="en-US" sz="2600" u="sng" dirty="0"/>
          </a:p>
          <a:p>
            <a:pPr>
              <a:buFont typeface="Wingdings" pitchFamily="2" charset="2"/>
              <a:buChar char="q"/>
            </a:pPr>
            <a:r>
              <a:rPr lang="en-US" sz="2400" b="1" dirty="0"/>
              <a:t>Content Category: "Skincare Routine Tips"</a:t>
            </a:r>
            <a:endParaRPr lang="en-US" sz="2400" dirty="0"/>
          </a:p>
          <a:p>
            <a:pPr>
              <a:buFont typeface="Wingdings" pitchFamily="2" charset="2"/>
              <a:buChar char="q"/>
            </a:pPr>
            <a:r>
              <a:rPr lang="en-US" sz="2400" b="1" dirty="0"/>
              <a:t>Research: </a:t>
            </a:r>
            <a:r>
              <a:rPr lang="en-US" sz="2400" dirty="0"/>
              <a:t>Identify trending skincare tips and natural remedies for common skin concerns.</a:t>
            </a:r>
          </a:p>
          <a:p>
            <a:pPr marL="514350" indent="-514350">
              <a:buFont typeface="+mj-lt"/>
              <a:buAutoNum type="romanLcPeriod"/>
            </a:pPr>
            <a:r>
              <a:rPr lang="en-US" sz="2400" b="1" dirty="0"/>
              <a:t>Brainstorm:</a:t>
            </a:r>
          </a:p>
          <a:p>
            <a:pPr lvl="1"/>
            <a:r>
              <a:rPr lang="en-US" sz="2400" b="1" dirty="0"/>
              <a:t>Video: </a:t>
            </a:r>
            <a:r>
              <a:rPr lang="en-US" sz="2400" dirty="0"/>
              <a:t>"</a:t>
            </a:r>
            <a:r>
              <a:rPr lang="en-US" sz="2400" u="sng" dirty="0"/>
              <a:t>Morning Skincare Routine for a Fresh Start"</a:t>
            </a:r>
          </a:p>
          <a:p>
            <a:pPr lvl="2">
              <a:buFont typeface="Courier New" pitchFamily="49" charset="0"/>
              <a:buChar char="o"/>
            </a:pPr>
            <a:r>
              <a:rPr lang="en-US" sz="2400" dirty="0"/>
              <a:t>Showcase a step-by-step morning skincare routine using Himalaya Herbals' products, highlighting the natural ingredients and their benefits.</a:t>
            </a:r>
          </a:p>
          <a:p>
            <a:pPr lvl="1"/>
            <a:r>
              <a:rPr lang="en-US" sz="2400" b="1" dirty="0"/>
              <a:t>Video: </a:t>
            </a:r>
            <a:r>
              <a:rPr lang="en-US" sz="2400" dirty="0"/>
              <a:t>"</a:t>
            </a:r>
            <a:r>
              <a:rPr lang="en-US" sz="2400" u="sng" dirty="0"/>
              <a:t>Nighttime Skincare Ritual for Beautiful Skin</a:t>
            </a:r>
            <a:r>
              <a:rPr lang="en-US" sz="2400" dirty="0"/>
              <a:t>"</a:t>
            </a:r>
          </a:p>
          <a:p>
            <a:pPr lvl="2">
              <a:buFont typeface="Courier New" pitchFamily="49" charset="0"/>
              <a:buChar char="o"/>
            </a:pPr>
            <a:r>
              <a:rPr lang="en-US" sz="2400" dirty="0"/>
              <a:t>Feature an evening skincare routine that emphasizes the importance of nourishing the skin while sleeping, promoting relaxation and rejuvenation.</a:t>
            </a:r>
          </a:p>
          <a:p>
            <a:pPr indent="-457200"/>
            <a:endParaRPr sz="3200" u="sng" dirty="0"/>
          </a:p>
        </p:txBody>
      </p:sp>
    </p:spTree>
  </p:cSld>
  <p:clrMapOvr>
    <a:masterClrMapping/>
  </p:clrMapOvr>
  <p:transition advClick="0" advTm="1000">
    <p:pull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g25c243965be_2_55"/>
          <p:cNvSpPr txBox="1">
            <a:spLocks noGrp="1"/>
          </p:cNvSpPr>
          <p:nvPr>
            <p:ph idx="1"/>
          </p:nvPr>
        </p:nvSpPr>
        <p:spPr>
          <a:xfrm>
            <a:off x="450166" y="661182"/>
            <a:ext cx="11352628" cy="5831693"/>
          </a:xfrm>
          <a:prstGeom prst="rect">
            <a:avLst/>
          </a:prstGeom>
        </p:spPr>
        <p:txBody>
          <a:bodyPr spcFirstLastPara="1" wrap="square" lIns="91425" tIns="45700" rIns="91425" bIns="45700" anchor="t" anchorCtr="0">
            <a:normAutofit/>
          </a:bodyPr>
          <a:lstStyle/>
          <a:p>
            <a:r>
              <a:rPr lang="en-US" sz="2400" b="1" dirty="0"/>
              <a:t>Format 2: Carousel Post</a:t>
            </a:r>
            <a:endParaRPr lang="en-US" sz="2400" dirty="0"/>
          </a:p>
          <a:p>
            <a:r>
              <a:rPr lang="en-US" sz="2400" b="1" dirty="0"/>
              <a:t>Content Category: "Herbal Ingredients Spotlight"</a:t>
            </a:r>
            <a:endParaRPr lang="en-US" sz="2400" dirty="0"/>
          </a:p>
          <a:p>
            <a:r>
              <a:rPr lang="en-US" sz="2400" dirty="0"/>
              <a:t>Research: Identify popular herbal ingredients used in Himalaya Herbals' products.</a:t>
            </a:r>
          </a:p>
          <a:p>
            <a:r>
              <a:rPr lang="en-US" sz="2400" dirty="0"/>
              <a:t>Brainstorm:</a:t>
            </a:r>
          </a:p>
          <a:p>
            <a:pPr lvl="1"/>
            <a:r>
              <a:rPr lang="en-US" sz="2400" b="1" u="sng" dirty="0"/>
              <a:t>Carousel Post: </a:t>
            </a:r>
            <a:r>
              <a:rPr lang="en-US" sz="2400" dirty="0"/>
              <a:t>"The Magic of Turmeric: An Herbal Wonder"</a:t>
            </a:r>
          </a:p>
          <a:p>
            <a:pPr lvl="2"/>
            <a:r>
              <a:rPr lang="en-US" sz="2400" dirty="0"/>
              <a:t>Create a carousel post featuring images and information about the benefits of turmeric in skincare, focusing on one product that includes this ingredient.</a:t>
            </a:r>
          </a:p>
          <a:p>
            <a:pPr lvl="1"/>
            <a:r>
              <a:rPr lang="en-US" sz="2400" b="1" u="sng" dirty="0"/>
              <a:t>Carousel Post: </a:t>
            </a:r>
            <a:r>
              <a:rPr lang="en-US" sz="2400" dirty="0"/>
              <a:t>"</a:t>
            </a:r>
            <a:r>
              <a:rPr lang="en-US" sz="2400" dirty="0" err="1"/>
              <a:t>Neem</a:t>
            </a:r>
            <a:r>
              <a:rPr lang="en-US" sz="2400" dirty="0"/>
              <a:t> - Nature's Cleanser for Clear Skin"</a:t>
            </a:r>
          </a:p>
          <a:p>
            <a:pPr lvl="2"/>
            <a:r>
              <a:rPr lang="en-US" sz="2400" dirty="0"/>
              <a:t>Highlight the cleansing properties of </a:t>
            </a:r>
            <a:r>
              <a:rPr lang="en-US" sz="2400" dirty="0" err="1"/>
              <a:t>neem</a:t>
            </a:r>
            <a:r>
              <a:rPr lang="en-US" sz="2400" dirty="0"/>
              <a:t> in a carousel post, showcasing Himalaya Herbals' </a:t>
            </a:r>
            <a:r>
              <a:rPr lang="en-US" sz="2400" dirty="0" err="1"/>
              <a:t>neem</a:t>
            </a:r>
            <a:r>
              <a:rPr lang="en-US" sz="2400" dirty="0"/>
              <a:t>-based product range.</a:t>
            </a:r>
          </a:p>
        </p:txBody>
      </p:sp>
    </p:spTree>
  </p:cSld>
  <p:clrMapOvr>
    <a:masterClrMapping/>
  </p:clrMapOvr>
  <p:transition advClick="0" advTm="1000">
    <p:pull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C3F682-BC57-7B6E-87BA-E1F49541BDDB}"/>
              </a:ext>
            </a:extLst>
          </p:cNvPr>
          <p:cNvSpPr>
            <a:spLocks noGrp="1"/>
          </p:cNvSpPr>
          <p:nvPr>
            <p:ph idx="1"/>
          </p:nvPr>
        </p:nvSpPr>
        <p:spPr>
          <a:xfrm>
            <a:off x="436098" y="562708"/>
            <a:ext cx="11338560" cy="5930167"/>
          </a:xfrm>
        </p:spPr>
        <p:txBody>
          <a:bodyPr>
            <a:normAutofit/>
          </a:bodyPr>
          <a:lstStyle/>
          <a:p>
            <a:r>
              <a:rPr lang="en-US" sz="2400" b="1" dirty="0"/>
              <a:t>Format 3: </a:t>
            </a:r>
            <a:r>
              <a:rPr lang="en-US" sz="2400" b="1" dirty="0" err="1"/>
              <a:t>Instagram</a:t>
            </a:r>
            <a:r>
              <a:rPr lang="en-US" sz="2400" b="1" dirty="0"/>
              <a:t> Stories/Status</a:t>
            </a:r>
            <a:endParaRPr lang="en-US" sz="2400" dirty="0"/>
          </a:p>
          <a:p>
            <a:pPr>
              <a:buFont typeface="Wingdings" panose="05000000000000000000" pitchFamily="2" charset="2"/>
              <a:buChar char="q"/>
            </a:pPr>
            <a:r>
              <a:rPr lang="en-US" sz="2400" b="1" dirty="0"/>
              <a:t>Content Category: "Customer Testimonials"</a:t>
            </a:r>
            <a:endParaRPr lang="en-US" sz="2400" dirty="0"/>
          </a:p>
          <a:p>
            <a:pPr>
              <a:buFont typeface="Wingdings" panose="05000000000000000000" pitchFamily="2" charset="2"/>
              <a:buChar char="q"/>
            </a:pPr>
            <a:r>
              <a:rPr lang="en-US" sz="2400" b="1" dirty="0"/>
              <a:t>Research: </a:t>
            </a:r>
            <a:r>
              <a:rPr lang="en-US" sz="2400" dirty="0"/>
              <a:t>Collect positive customer feedback, reviews, and testimonials about Himalaya Herbals' products.</a:t>
            </a:r>
          </a:p>
          <a:p>
            <a:pPr marL="514350" indent="-514350">
              <a:buFont typeface="+mj-lt"/>
              <a:buAutoNum type="romanLcPeriod"/>
            </a:pPr>
            <a:r>
              <a:rPr lang="en-US" sz="2400" dirty="0"/>
              <a:t>Brainstorm:</a:t>
            </a:r>
          </a:p>
          <a:p>
            <a:pPr lvl="1"/>
            <a:r>
              <a:rPr lang="en-US" sz="2400" b="1" u="sng" dirty="0"/>
              <a:t>Story 1</a:t>
            </a:r>
            <a:r>
              <a:rPr lang="en-US" sz="2400" dirty="0"/>
              <a:t>: Share a heartwarming testimonial from a satisfied customer, along with their photo using the product.</a:t>
            </a:r>
          </a:p>
          <a:p>
            <a:pPr lvl="1"/>
            <a:r>
              <a:rPr lang="en-US" sz="2400" b="1" u="sng" dirty="0"/>
              <a:t>Story 2: </a:t>
            </a:r>
            <a:r>
              <a:rPr lang="en-US" sz="2400" dirty="0"/>
              <a:t>Feature a before-and-after story/status of a customer who experienced visible improvements in their skin after using Himalaya Herbals' skincare.</a:t>
            </a:r>
          </a:p>
          <a:p>
            <a:pPr lvl="1"/>
            <a:r>
              <a:rPr lang="en-US" sz="2400" b="1" u="sng" dirty="0"/>
              <a:t>Story 3: </a:t>
            </a:r>
            <a:r>
              <a:rPr lang="en-US" sz="2400" dirty="0"/>
              <a:t>Encourage followers to share their Himalaya Herbals' success stories, testimonials, or product experiences using a branded </a:t>
            </a:r>
            <a:r>
              <a:rPr lang="en-US" sz="2400" dirty="0" err="1"/>
              <a:t>hashtag</a:t>
            </a:r>
            <a:r>
              <a:rPr lang="en-US" sz="2400" dirty="0"/>
              <a:t> (#</a:t>
            </a:r>
            <a:r>
              <a:rPr lang="en-US" sz="2400" dirty="0" err="1"/>
              <a:t>HerbalsHappy</a:t>
            </a:r>
            <a:r>
              <a:rPr lang="en-US" sz="2400" dirty="0"/>
              <a:t>).</a:t>
            </a:r>
          </a:p>
          <a:p>
            <a:endParaRPr lang="en-IN" dirty="0"/>
          </a:p>
        </p:txBody>
      </p:sp>
    </p:spTree>
    <p:extLst>
      <p:ext uri="{BB962C8B-B14F-4D97-AF65-F5344CB8AC3E}">
        <p14:creationId xmlns:p14="http://schemas.microsoft.com/office/powerpoint/2010/main" val="83556529"/>
      </p:ext>
    </p:extLst>
  </p:cSld>
  <p:clrMapOvr>
    <a:masterClrMapping/>
  </p:clrMapOvr>
  <p:transition advClick="0" advTm="1000">
    <p:pull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0B4E-0361-AABC-81FB-C5B643C932ED}"/>
              </a:ext>
            </a:extLst>
          </p:cNvPr>
          <p:cNvSpPr>
            <a:spLocks noGrp="1"/>
          </p:cNvSpPr>
          <p:nvPr>
            <p:ph type="title"/>
          </p:nvPr>
        </p:nvSpPr>
        <p:spPr>
          <a:xfrm>
            <a:off x="669388" y="244938"/>
            <a:ext cx="10515600" cy="872197"/>
          </a:xfrm>
        </p:spPr>
        <p:txBody>
          <a:bodyPr>
            <a:noAutofit/>
          </a:bodyPr>
          <a:lstStyle/>
          <a:p>
            <a:pPr algn="ctr"/>
            <a:r>
              <a:rPr lang="en-US" sz="2800" b="1" dirty="0"/>
              <a:t>Part 4: Content Creation and Curation (Post creations, Designs/Video Editing, Ad Campaigns over</a:t>
            </a:r>
            <a:br>
              <a:rPr lang="en-US" sz="2800" b="1" dirty="0"/>
            </a:br>
            <a:r>
              <a:rPr lang="en-US" sz="2800" b="1" dirty="0"/>
              <a:t>Social Media and Email Ideation and Creation)</a:t>
            </a:r>
            <a:endParaRPr lang="en-IN" sz="2800" b="1" dirty="0"/>
          </a:p>
        </p:txBody>
      </p:sp>
      <p:sp>
        <p:nvSpPr>
          <p:cNvPr id="3" name="Text Placeholder 2">
            <a:extLst>
              <a:ext uri="{FF2B5EF4-FFF2-40B4-BE49-F238E27FC236}">
                <a16:creationId xmlns:a16="http://schemas.microsoft.com/office/drawing/2014/main" id="{7FB990E1-625E-A15E-C8F5-9E44D0E5873A}"/>
              </a:ext>
            </a:extLst>
          </p:cNvPr>
          <p:cNvSpPr>
            <a:spLocks noGrp="1"/>
          </p:cNvSpPr>
          <p:nvPr>
            <p:ph idx="1"/>
          </p:nvPr>
        </p:nvSpPr>
        <p:spPr>
          <a:xfrm>
            <a:off x="211015" y="1643270"/>
            <a:ext cx="6640359" cy="5081086"/>
          </a:xfrm>
        </p:spPr>
        <p:txBody>
          <a:bodyPr>
            <a:normAutofit/>
          </a:bodyPr>
          <a:lstStyle/>
          <a:p>
            <a:pPr marL="114300" indent="0" algn="ctr">
              <a:buNone/>
            </a:pPr>
            <a:r>
              <a:rPr lang="en-IN" sz="3600" b="1" dirty="0"/>
              <a:t>Instagram Story</a:t>
            </a:r>
          </a:p>
          <a:p>
            <a:pPr algn="l"/>
            <a:r>
              <a:rPr lang="en-US" sz="2000" b="0" i="0" dirty="0">
                <a:solidFill>
                  <a:srgbClr val="374151"/>
                </a:solidFill>
                <a:effectLst/>
                <a:latin typeface="Söhne"/>
              </a:rPr>
              <a:t>Sample Plan for Himalaya Herbals' Instagram Stories:</a:t>
            </a:r>
          </a:p>
          <a:p>
            <a:r>
              <a:rPr lang="en-US" sz="2000" b="1" u="sng" dirty="0">
                <a:solidFill>
                  <a:srgbClr val="374151"/>
                </a:solidFill>
                <a:latin typeface="Söhne"/>
              </a:rPr>
              <a:t>Highlight 3:</a:t>
            </a:r>
            <a:r>
              <a:rPr lang="en-US" sz="2000" dirty="0"/>
              <a:t> "Behind the Scenes": This highlight will include all the behind-the-scenes glimpses shared during the three days.</a:t>
            </a:r>
            <a:endParaRPr lang="en-US" sz="2000" b="0" i="0" dirty="0">
              <a:solidFill>
                <a:srgbClr val="374151"/>
              </a:solidFill>
              <a:effectLst/>
              <a:latin typeface="Söhne"/>
            </a:endParaRPr>
          </a:p>
          <a:p>
            <a:pPr algn="l"/>
            <a:r>
              <a:rPr lang="en-US" sz="2000" b="1" i="0" dirty="0">
                <a:solidFill>
                  <a:srgbClr val="374151"/>
                </a:solidFill>
                <a:effectLst/>
                <a:latin typeface="Söhne"/>
              </a:rPr>
              <a:t>Day 1:</a:t>
            </a:r>
          </a:p>
          <a:p>
            <a:pPr algn="l">
              <a:buFont typeface="Arial" panose="020B0604020202020204" pitchFamily="34" charset="0"/>
              <a:buChar char="•"/>
            </a:pPr>
            <a:r>
              <a:rPr lang="en-US" sz="2000" b="1" i="0" u="sng" dirty="0">
                <a:solidFill>
                  <a:srgbClr val="374151"/>
                </a:solidFill>
                <a:effectLst/>
                <a:latin typeface="Söhne"/>
              </a:rPr>
              <a:t>Behind-the-scenes glimpse</a:t>
            </a:r>
            <a:r>
              <a:rPr lang="en-US" sz="2000" b="0" i="0" dirty="0">
                <a:solidFill>
                  <a:srgbClr val="374151"/>
                </a:solidFill>
                <a:effectLst/>
                <a:latin typeface="Söhne"/>
              </a:rPr>
              <a:t>: Showcase the process of creating one of their popular herbal products.</a:t>
            </a:r>
          </a:p>
          <a:p>
            <a:pPr algn="l">
              <a:buFont typeface="Arial" panose="020B0604020202020204" pitchFamily="34" charset="0"/>
              <a:buChar char="•"/>
            </a:pPr>
            <a:r>
              <a:rPr lang="en-US" sz="2000" b="1" i="0" dirty="0">
                <a:solidFill>
                  <a:srgbClr val="7030A0"/>
                </a:solidFill>
                <a:effectLst/>
                <a:latin typeface="Söhne"/>
              </a:rPr>
              <a:t>Poll: </a:t>
            </a:r>
            <a:r>
              <a:rPr lang="en-US" sz="2000" b="0" i="0" dirty="0">
                <a:solidFill>
                  <a:srgbClr val="374151"/>
                </a:solidFill>
                <a:effectLst/>
                <a:latin typeface="Söhne"/>
              </a:rPr>
              <a:t>Ask the audience which Himalaya Herbals product they would like to see featured in the next story.</a:t>
            </a:r>
          </a:p>
          <a:p>
            <a:pPr algn="l">
              <a:buFont typeface="Arial" panose="020B0604020202020204" pitchFamily="34" charset="0"/>
              <a:buChar char="•"/>
            </a:pPr>
            <a:r>
              <a:rPr lang="en-US" sz="2000" b="1" i="0" dirty="0">
                <a:solidFill>
                  <a:srgbClr val="7030A0"/>
                </a:solidFill>
                <a:effectLst/>
                <a:latin typeface="Söhne"/>
              </a:rPr>
              <a:t>Quiz: </a:t>
            </a:r>
            <a:r>
              <a:rPr lang="en-US" sz="2000" b="0" i="0" dirty="0">
                <a:solidFill>
                  <a:srgbClr val="374151"/>
                </a:solidFill>
                <a:effectLst/>
                <a:latin typeface="Söhne"/>
              </a:rPr>
              <a:t>Create a fun quiz related to herbal remedies or natural ingredients</a:t>
            </a:r>
          </a:p>
        </p:txBody>
      </p:sp>
    </p:spTree>
    <p:extLst>
      <p:ext uri="{BB962C8B-B14F-4D97-AF65-F5344CB8AC3E}">
        <p14:creationId xmlns:p14="http://schemas.microsoft.com/office/powerpoint/2010/main" val="2926571238"/>
      </p:ext>
    </p:extLst>
  </p:cSld>
  <p:clrMapOvr>
    <a:masterClrMapping/>
  </p:clrMapOvr>
  <p:transition advClick="0" advTm="1000">
    <p:pull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IMG-20230804-WA0007.jpg"/>
          <p:cNvPicPr>
            <a:picLocks noGrp="1" noChangeAspect="1"/>
          </p:cNvPicPr>
          <p:nvPr>
            <p:ph idx="1"/>
          </p:nvPr>
        </p:nvPicPr>
        <p:blipFill>
          <a:blip r:embed="rId2"/>
          <a:stretch>
            <a:fillRect/>
          </a:stretch>
        </p:blipFill>
        <p:spPr>
          <a:xfrm>
            <a:off x="2150454" y="284672"/>
            <a:ext cx="3663749" cy="6116128"/>
          </a:xfrm>
          <a:prstGeom prst="rect">
            <a:avLst/>
          </a:prstGeom>
        </p:spPr>
      </p:pic>
      <p:pic>
        <p:nvPicPr>
          <p:cNvPr id="13" name="Picture 12" descr="IMG-20230804-WA0009.jpg"/>
          <p:cNvPicPr>
            <a:picLocks noChangeAspect="1"/>
          </p:cNvPicPr>
          <p:nvPr/>
        </p:nvPicPr>
        <p:blipFill>
          <a:blip r:embed="rId3"/>
          <a:stretch>
            <a:fillRect/>
          </a:stretch>
        </p:blipFill>
        <p:spPr>
          <a:xfrm>
            <a:off x="6720605" y="224286"/>
            <a:ext cx="3857625" cy="6176513"/>
          </a:xfrm>
          <a:prstGeom prst="rect">
            <a:avLst/>
          </a:prstGeom>
        </p:spPr>
      </p:pic>
    </p:spTree>
  </p:cSld>
  <p:clrMapOvr>
    <a:masterClrMapping/>
  </p:clrMapOvr>
  <p:transition advClick="0" advTm="1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577516"/>
            <a:ext cx="10515600" cy="17325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endParaRPr/>
          </a:p>
        </p:txBody>
      </p:sp>
      <p:sp>
        <p:nvSpPr>
          <p:cNvPr id="98" name="Google Shape;98;p3"/>
          <p:cNvSpPr txBox="1">
            <a:spLocks noGrp="1"/>
          </p:cNvSpPr>
          <p:nvPr>
            <p:ph idx="1"/>
          </p:nvPr>
        </p:nvSpPr>
        <p:spPr>
          <a:xfrm>
            <a:off x="838200" y="1825624"/>
            <a:ext cx="10515600" cy="3853281"/>
          </a:xfrm>
          <a:prstGeom prst="rect">
            <a:avLst/>
          </a:prstGeom>
          <a:noFill/>
          <a:ln>
            <a:noFill/>
          </a:ln>
        </p:spPr>
        <p:txBody>
          <a:bodyPr spcFirstLastPara="1" wrap="square" lIns="91425" tIns="45700" rIns="91425" bIns="45700" anchor="t" anchorCtr="0">
            <a:normAutofit/>
          </a:bodyPr>
          <a:lstStyle/>
          <a:p>
            <a:pPr marL="0" lvl="0" indent="0">
              <a:lnSpc>
                <a:spcPct val="90000"/>
              </a:lnSpc>
              <a:spcBef>
                <a:spcPts val="0"/>
              </a:spcBef>
              <a:buClr>
                <a:schemeClr val="dk1"/>
              </a:buClr>
              <a:buSzPts val="2800"/>
              <a:buNone/>
            </a:pPr>
            <a:r>
              <a:rPr lang="en-US" sz="2400" b="1" dirty="0"/>
              <a:t>USP</a:t>
            </a:r>
            <a:r>
              <a:rPr lang="en-US" b="1" dirty="0"/>
              <a:t> : </a:t>
            </a:r>
            <a:r>
              <a:rPr lang="en-US" sz="2400" dirty="0"/>
              <a:t>The Unique Selling Proposition (USP) for Himalaya Herbals lies in its commitment to "Nature's Gift for Holistic Wellness." This USP differentiates Himalaya Herbals from other herbal wellness brands and highlights its core strengths:</a:t>
            </a:r>
            <a:r>
              <a:rPr lang="en-US" sz="2400" b="0" i="0" dirty="0">
                <a:solidFill>
                  <a:srgbClr val="4D5156"/>
                </a:solidFill>
                <a:latin typeface="arial"/>
                <a:ea typeface="arial"/>
                <a:cs typeface="arial"/>
                <a:sym typeface="arial"/>
              </a:rPr>
              <a:t>.</a:t>
            </a:r>
            <a:br>
              <a:rPr lang="en-US" sz="2400" b="0" i="0" dirty="0">
                <a:solidFill>
                  <a:srgbClr val="4D5156"/>
                </a:solidFill>
                <a:latin typeface="arial"/>
                <a:ea typeface="arial"/>
                <a:cs typeface="arial"/>
                <a:sym typeface="arial"/>
              </a:rPr>
            </a:br>
            <a:br>
              <a:rPr lang="en-US" sz="2400" b="0" i="0" dirty="0">
                <a:solidFill>
                  <a:srgbClr val="4D5156"/>
                </a:solidFill>
                <a:latin typeface="arial"/>
                <a:ea typeface="arial"/>
                <a:cs typeface="arial"/>
                <a:sym typeface="arial"/>
              </a:rPr>
            </a:br>
            <a:r>
              <a:rPr lang="en-US" sz="2400" b="1" i="0" dirty="0">
                <a:latin typeface="arial"/>
                <a:ea typeface="arial"/>
                <a:cs typeface="arial"/>
                <a:sym typeface="arial"/>
              </a:rPr>
              <a:t>Tagline</a:t>
            </a:r>
            <a:r>
              <a:rPr lang="en-US" sz="2400" b="1" i="0" dirty="0">
                <a:solidFill>
                  <a:srgbClr val="4D5156"/>
                </a:solidFill>
                <a:latin typeface="arial"/>
                <a:ea typeface="arial"/>
                <a:cs typeface="arial"/>
                <a:sym typeface="arial"/>
              </a:rPr>
              <a:t>: </a:t>
            </a:r>
            <a:r>
              <a:rPr lang="en-IN" sz="2400" dirty="0"/>
              <a:t>"</a:t>
            </a:r>
            <a:r>
              <a:rPr lang="en-US" sz="2400" dirty="0"/>
              <a:t>Nature's Gift for Holistic Wellness</a:t>
            </a:r>
            <a:r>
              <a:rPr lang="en-IN" sz="2400" dirty="0"/>
              <a:t>"</a:t>
            </a:r>
            <a:br>
              <a:rPr lang="en-US" sz="2400" b="0" i="0" dirty="0">
                <a:solidFill>
                  <a:srgbClr val="4D5156"/>
                </a:solidFill>
                <a:latin typeface="arial"/>
                <a:ea typeface="arial"/>
                <a:cs typeface="arial"/>
                <a:sym typeface="arial"/>
              </a:rPr>
            </a:br>
            <a:endParaRPr sz="2400" b="0" i="0" dirty="0">
              <a:solidFill>
                <a:srgbClr val="4D5156"/>
              </a:solidFill>
              <a:latin typeface="arial"/>
              <a:ea typeface="arial"/>
              <a:cs typeface="arial"/>
              <a:sym typeface="arial"/>
            </a:endParaRPr>
          </a:p>
          <a:p>
            <a:pPr marL="0" lvl="0" indent="0">
              <a:lnSpc>
                <a:spcPct val="90000"/>
              </a:lnSpc>
              <a:buClr>
                <a:srgbClr val="202124"/>
              </a:buClr>
              <a:buSzPts val="2000"/>
              <a:buNone/>
            </a:pPr>
            <a:r>
              <a:rPr lang="en-US" sz="2000" b="1" dirty="0"/>
              <a:t>Products </a:t>
            </a:r>
            <a:r>
              <a:rPr lang="en-US" sz="2000" b="1" i="0" dirty="0">
                <a:solidFill>
                  <a:srgbClr val="202124"/>
                </a:solidFill>
                <a:latin typeface="arial"/>
                <a:ea typeface="arial"/>
                <a:cs typeface="arial"/>
                <a:sym typeface="arial"/>
              </a:rPr>
              <a:t>: </a:t>
            </a:r>
            <a:r>
              <a:rPr lang="en-US" sz="2000" dirty="0">
                <a:solidFill>
                  <a:srgbClr val="202124"/>
                </a:solidFill>
                <a:latin typeface="arial"/>
                <a:ea typeface="arial"/>
                <a:cs typeface="arial"/>
                <a:sym typeface="arial"/>
              </a:rPr>
              <a:t>Personal care Herbal medicine </a:t>
            </a:r>
            <a:r>
              <a:rPr lang="en-US" sz="2000" dirty="0" err="1">
                <a:solidFill>
                  <a:srgbClr val="202124"/>
                </a:solidFill>
                <a:latin typeface="arial"/>
                <a:ea typeface="arial"/>
                <a:cs typeface="arial"/>
                <a:sym typeface="arial"/>
              </a:rPr>
              <a:t>Ayurvedic</a:t>
            </a:r>
            <a:r>
              <a:rPr lang="en-US" sz="2000" dirty="0">
                <a:solidFill>
                  <a:srgbClr val="202124"/>
                </a:solidFill>
                <a:latin typeface="arial"/>
                <a:ea typeface="arial"/>
                <a:cs typeface="arial"/>
                <a:sym typeface="arial"/>
              </a:rPr>
              <a:t> medicine </a:t>
            </a:r>
            <a:r>
              <a:rPr lang="en-US" sz="2000" dirty="0" err="1">
                <a:solidFill>
                  <a:srgbClr val="202124"/>
                </a:solidFill>
                <a:latin typeface="arial"/>
                <a:ea typeface="arial"/>
                <a:cs typeface="arial"/>
                <a:sym typeface="arial"/>
              </a:rPr>
              <a:t>Nutraceutical</a:t>
            </a:r>
            <a:r>
              <a:rPr lang="en-US" sz="2000" dirty="0">
                <a:solidFill>
                  <a:srgbClr val="202124"/>
                </a:solidFill>
                <a:latin typeface="arial"/>
                <a:ea typeface="arial"/>
                <a:cs typeface="arial"/>
                <a:sym typeface="arial"/>
              </a:rPr>
              <a:t> Cleaning agent Animal care </a:t>
            </a:r>
            <a:br>
              <a:rPr lang="en-US" sz="2000" i="0" dirty="0">
                <a:solidFill>
                  <a:srgbClr val="202124"/>
                </a:solidFill>
                <a:latin typeface="arial"/>
                <a:ea typeface="arial"/>
                <a:cs typeface="arial"/>
                <a:sym typeface="arial"/>
              </a:rPr>
            </a:br>
            <a:endParaRPr sz="2000" i="0" dirty="0">
              <a:solidFill>
                <a:srgbClr val="202124"/>
              </a:solidFill>
              <a:latin typeface="arial"/>
              <a:ea typeface="arial"/>
              <a:cs typeface="arial"/>
              <a:sym typeface="arial"/>
            </a:endParaRPr>
          </a:p>
          <a:p>
            <a:r>
              <a:rPr lang="en-US" sz="2000" b="1" dirty="0"/>
              <a:t>Revenue </a:t>
            </a:r>
            <a:r>
              <a:rPr lang="en-US" sz="2000" b="1" dirty="0">
                <a:solidFill>
                  <a:srgbClr val="202124"/>
                </a:solidFill>
                <a:latin typeface="arial"/>
                <a:ea typeface="arial"/>
                <a:cs typeface="arial"/>
                <a:sym typeface="arial"/>
              </a:rPr>
              <a:t>: </a:t>
            </a:r>
            <a:r>
              <a:rPr lang="en-US" sz="2400" dirty="0"/>
              <a:t>₹35.5 billion (US$440 million) (FY21)10,000</a:t>
            </a:r>
            <a:endParaRPr sz="2400" dirty="0"/>
          </a:p>
        </p:txBody>
      </p:sp>
      <p:pic>
        <p:nvPicPr>
          <p:cNvPr id="5" name="Picture 4">
            <a:extLst>
              <a:ext uri="{FF2B5EF4-FFF2-40B4-BE49-F238E27FC236}">
                <a16:creationId xmlns:a16="http://schemas.microsoft.com/office/drawing/2014/main" id="{0D8D0B2F-E0F6-BCAF-27CB-5B4E30D725B8}"/>
              </a:ext>
            </a:extLst>
          </p:cNvPr>
          <p:cNvPicPr>
            <a:picLocks noChangeAspect="1"/>
          </p:cNvPicPr>
          <p:nvPr/>
        </p:nvPicPr>
        <p:blipFill>
          <a:blip r:embed="rId3"/>
          <a:stretch>
            <a:fillRect/>
          </a:stretch>
        </p:blipFill>
        <p:spPr>
          <a:xfrm>
            <a:off x="-464233" y="-272617"/>
            <a:ext cx="2700996" cy="2810496"/>
          </a:xfrm>
          <a:prstGeom prst="rect">
            <a:avLst/>
          </a:prstGeom>
        </p:spPr>
      </p:pic>
    </p:spTree>
  </p:cSld>
  <p:clrMapOvr>
    <a:masterClrMapping/>
  </p:clrMapOvr>
  <p:transition advClick="0" advTm="1000">
    <p:pull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DD5615-94BF-BA00-4F8B-2C6F872A431E}"/>
              </a:ext>
            </a:extLst>
          </p:cNvPr>
          <p:cNvSpPr>
            <a:spLocks noGrp="1"/>
          </p:cNvSpPr>
          <p:nvPr>
            <p:ph idx="1"/>
          </p:nvPr>
        </p:nvSpPr>
        <p:spPr>
          <a:xfrm>
            <a:off x="182881" y="267286"/>
            <a:ext cx="11732454" cy="6428936"/>
          </a:xfrm>
        </p:spPr>
        <p:txBody>
          <a:bodyPr/>
          <a:lstStyle/>
          <a:p>
            <a:pPr algn="ctr"/>
            <a:r>
              <a:rPr lang="en-US" sz="2400" b="1" i="0" u="sng" dirty="0">
                <a:solidFill>
                  <a:srgbClr val="374151"/>
                </a:solidFill>
                <a:effectLst/>
                <a:latin typeface="Söhne"/>
              </a:rPr>
              <a:t>Highlight 2: </a:t>
            </a:r>
            <a:r>
              <a:rPr lang="en-US" b="0" i="0" dirty="0">
                <a:solidFill>
                  <a:srgbClr val="374151"/>
                </a:solidFill>
                <a:effectLst/>
                <a:latin typeface="Söhne"/>
              </a:rPr>
              <a:t>"</a:t>
            </a:r>
            <a:r>
              <a:rPr lang="en-US" sz="2400" b="1" i="0" dirty="0">
                <a:solidFill>
                  <a:srgbClr val="374151"/>
                </a:solidFill>
                <a:effectLst/>
                <a:latin typeface="Söhne"/>
              </a:rPr>
              <a:t>Polls &amp; Quizzes": This highlight will feature all the interactive polls and quizzes posted for audience participation.</a:t>
            </a:r>
            <a:endParaRPr lang="en-US" sz="2400" b="1" u="sng" dirty="0">
              <a:solidFill>
                <a:srgbClr val="374151"/>
              </a:solidFill>
              <a:latin typeface="Söhne"/>
            </a:endParaRPr>
          </a:p>
          <a:p>
            <a:pPr algn="l"/>
            <a:r>
              <a:rPr lang="en-US" sz="2400" b="1" i="0" u="sng" dirty="0">
                <a:solidFill>
                  <a:srgbClr val="374151"/>
                </a:solidFill>
                <a:effectLst/>
                <a:latin typeface="Söhne"/>
              </a:rPr>
              <a:t>Day 2:</a:t>
            </a:r>
          </a:p>
          <a:p>
            <a:pPr algn="l">
              <a:buFont typeface="Arial" panose="020B0604020202020204" pitchFamily="34" charset="0"/>
              <a:buChar char="•"/>
            </a:pPr>
            <a:r>
              <a:rPr lang="en-US" sz="2000" b="1" i="0" u="sng" dirty="0">
                <a:solidFill>
                  <a:srgbClr val="374151"/>
                </a:solidFill>
                <a:effectLst/>
                <a:latin typeface="Söhne"/>
              </a:rPr>
              <a:t>Sneak Peek</a:t>
            </a:r>
            <a:r>
              <a:rPr lang="en-US" sz="2000" b="0" i="0" dirty="0">
                <a:solidFill>
                  <a:srgbClr val="374151"/>
                </a:solidFill>
                <a:effectLst/>
                <a:latin typeface="Söhne"/>
              </a:rPr>
              <a:t>: Offer a sneak peek of an upcoming product launch or an exciting event.</a:t>
            </a:r>
          </a:p>
          <a:p>
            <a:pPr algn="l">
              <a:buFont typeface="Arial" panose="020B0604020202020204" pitchFamily="34" charset="0"/>
              <a:buChar char="•"/>
            </a:pPr>
            <a:r>
              <a:rPr lang="en-US" sz="2000" b="1" i="0" dirty="0">
                <a:solidFill>
                  <a:srgbClr val="7030A0"/>
                </a:solidFill>
                <a:effectLst/>
                <a:latin typeface="Söhne"/>
              </a:rPr>
              <a:t>Poll: </a:t>
            </a:r>
            <a:r>
              <a:rPr lang="en-US" sz="2000" b="0" i="0" dirty="0">
                <a:solidFill>
                  <a:srgbClr val="374151"/>
                </a:solidFill>
                <a:effectLst/>
                <a:latin typeface="Söhne"/>
              </a:rPr>
              <a:t>Ask the audience about their favorite Himalaya Herbals product and why.</a:t>
            </a:r>
          </a:p>
          <a:p>
            <a:pPr algn="l">
              <a:buFont typeface="Arial" panose="020B0604020202020204" pitchFamily="34" charset="0"/>
              <a:buChar char="•"/>
            </a:pPr>
            <a:r>
              <a:rPr lang="en-US" sz="2000" b="1" i="0" dirty="0">
                <a:solidFill>
                  <a:srgbClr val="7030A0"/>
                </a:solidFill>
                <a:effectLst/>
                <a:latin typeface="Söhne"/>
              </a:rPr>
              <a:t>Quiz: </a:t>
            </a:r>
            <a:r>
              <a:rPr lang="en-US" sz="2000" b="0" i="0" dirty="0">
                <a:solidFill>
                  <a:srgbClr val="374151"/>
                </a:solidFill>
                <a:effectLst/>
                <a:latin typeface="Söhne"/>
              </a:rPr>
              <a:t>Create a quiz to test their knowledge about the benefits of specific herbal ingredients used in Himalaya Herbals products.</a:t>
            </a:r>
          </a:p>
          <a:p>
            <a:pPr marL="0" indent="0" algn="ctr">
              <a:buNone/>
            </a:pPr>
            <a:endParaRPr lang="en-IN" b="1" u="sng" dirty="0"/>
          </a:p>
        </p:txBody>
      </p:sp>
      <p:pic>
        <p:nvPicPr>
          <p:cNvPr id="4" name="Content Placeholder 3" descr="IMG-20230804-WA0010.jpg"/>
          <p:cNvPicPr>
            <a:picLocks noChangeAspect="1"/>
          </p:cNvPicPr>
          <p:nvPr/>
        </p:nvPicPr>
        <p:blipFill>
          <a:blip r:embed="rId2"/>
          <a:stretch>
            <a:fillRect/>
          </a:stretch>
        </p:blipFill>
        <p:spPr>
          <a:xfrm>
            <a:off x="3895608" y="2976563"/>
            <a:ext cx="1971042" cy="3881437"/>
          </a:xfrm>
          <a:prstGeom prst="rect">
            <a:avLst/>
          </a:prstGeom>
        </p:spPr>
      </p:pic>
      <p:pic>
        <p:nvPicPr>
          <p:cNvPr id="5" name="Picture 4" descr="IMG-20230804-WA0013.jpg"/>
          <p:cNvPicPr>
            <a:picLocks noChangeAspect="1"/>
          </p:cNvPicPr>
          <p:nvPr/>
        </p:nvPicPr>
        <p:blipFill>
          <a:blip r:embed="rId3"/>
          <a:stretch>
            <a:fillRect/>
          </a:stretch>
        </p:blipFill>
        <p:spPr>
          <a:xfrm>
            <a:off x="7100167" y="3019245"/>
            <a:ext cx="3268783" cy="3726611"/>
          </a:xfrm>
          <a:prstGeom prst="rect">
            <a:avLst/>
          </a:prstGeom>
        </p:spPr>
      </p:pic>
    </p:spTree>
    <p:extLst>
      <p:ext uri="{BB962C8B-B14F-4D97-AF65-F5344CB8AC3E}">
        <p14:creationId xmlns:p14="http://schemas.microsoft.com/office/powerpoint/2010/main" val="3967467531"/>
      </p:ext>
    </p:extLst>
  </p:cSld>
  <p:clrMapOvr>
    <a:masterClrMapping/>
  </p:clrMapOvr>
  <p:transition advClick="0" advTm="1000">
    <p:pull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D0F75C-21E6-0D4D-74BF-328928E4F706}"/>
              </a:ext>
            </a:extLst>
          </p:cNvPr>
          <p:cNvSpPr>
            <a:spLocks noGrp="1"/>
          </p:cNvSpPr>
          <p:nvPr>
            <p:ph idx="1"/>
          </p:nvPr>
        </p:nvSpPr>
        <p:spPr>
          <a:xfrm>
            <a:off x="414068" y="295422"/>
            <a:ext cx="11291978" cy="6386732"/>
          </a:xfrm>
        </p:spPr>
        <p:txBody>
          <a:bodyPr>
            <a:normAutofit/>
          </a:bodyPr>
          <a:lstStyle/>
          <a:p>
            <a:pPr algn="ctr"/>
            <a:r>
              <a:rPr lang="en-US" sz="2400" b="1" i="0" u="sng" dirty="0">
                <a:solidFill>
                  <a:srgbClr val="374151"/>
                </a:solidFill>
                <a:effectLst/>
                <a:latin typeface="Söhne"/>
              </a:rPr>
              <a:t>Highlight 3: </a:t>
            </a:r>
            <a:r>
              <a:rPr lang="en-US" sz="2400" b="1" i="0" dirty="0">
                <a:solidFill>
                  <a:srgbClr val="374151"/>
                </a:solidFill>
                <a:effectLst/>
                <a:latin typeface="Söhne"/>
              </a:rPr>
              <a:t>"Sneak Peeks &amp; Team": This highlight will have sneak peeks and any content related to the Himalaya Herbals team</a:t>
            </a:r>
          </a:p>
          <a:p>
            <a:r>
              <a:rPr lang="en-US" sz="2400" b="1" i="0" dirty="0">
                <a:solidFill>
                  <a:srgbClr val="374151"/>
                </a:solidFill>
                <a:effectLst/>
                <a:latin typeface="Söhne"/>
              </a:rPr>
              <a:t>Day 3:</a:t>
            </a:r>
          </a:p>
          <a:p>
            <a:pPr algn="l">
              <a:buFont typeface="Arial" panose="020B0604020202020204" pitchFamily="34" charset="0"/>
              <a:buChar char="•"/>
            </a:pPr>
            <a:r>
              <a:rPr lang="en-US" sz="2400" b="1" i="0" u="sng" dirty="0">
                <a:solidFill>
                  <a:srgbClr val="374151"/>
                </a:solidFill>
                <a:effectLst/>
                <a:latin typeface="Söhne"/>
              </a:rPr>
              <a:t>Behind-the-scenes glimpse: </a:t>
            </a:r>
            <a:r>
              <a:rPr lang="en-US" sz="2400" b="0" i="0" dirty="0">
                <a:solidFill>
                  <a:srgbClr val="374151"/>
                </a:solidFill>
                <a:effectLst/>
                <a:latin typeface="Söhne"/>
              </a:rPr>
              <a:t>Introduce some of the team members who are dedicated to creating the best herbal products.</a:t>
            </a:r>
          </a:p>
          <a:p>
            <a:pPr algn="l">
              <a:buFont typeface="Arial" panose="020B0604020202020204" pitchFamily="34" charset="0"/>
              <a:buChar char="•"/>
            </a:pPr>
            <a:endParaRPr lang="en-US" sz="2400" b="0" i="0" dirty="0">
              <a:solidFill>
                <a:srgbClr val="374151"/>
              </a:solidFill>
              <a:effectLst/>
              <a:latin typeface="Söhne"/>
            </a:endParaRPr>
          </a:p>
          <a:p>
            <a:pPr algn="l">
              <a:buFont typeface="Arial" panose="020B0604020202020204" pitchFamily="34" charset="0"/>
              <a:buChar char="•"/>
            </a:pPr>
            <a:r>
              <a:rPr lang="en-US" sz="2400" b="1" i="0" dirty="0">
                <a:solidFill>
                  <a:srgbClr val="7030A0"/>
                </a:solidFill>
                <a:effectLst/>
                <a:latin typeface="Söhne"/>
              </a:rPr>
              <a:t>Poll: </a:t>
            </a:r>
            <a:r>
              <a:rPr lang="en-US" sz="2400" b="0" i="0" dirty="0">
                <a:solidFill>
                  <a:srgbClr val="374151"/>
                </a:solidFill>
                <a:effectLst/>
                <a:latin typeface="Söhne"/>
              </a:rPr>
              <a:t>Ask the audience about their preferred way of using Himalaya Herbals products (e.g., skincare routine, haircare routine, etc.).</a:t>
            </a:r>
          </a:p>
          <a:p>
            <a:pPr algn="l">
              <a:buFont typeface="Arial" panose="020B0604020202020204" pitchFamily="34" charset="0"/>
              <a:buChar char="•"/>
            </a:pPr>
            <a:endParaRPr lang="en-US" sz="2400" b="0" i="0" dirty="0">
              <a:solidFill>
                <a:srgbClr val="374151"/>
              </a:solidFill>
              <a:effectLst/>
              <a:latin typeface="Söhne"/>
            </a:endParaRPr>
          </a:p>
          <a:p>
            <a:pPr algn="l">
              <a:buFont typeface="Arial" panose="020B0604020202020204" pitchFamily="34" charset="0"/>
              <a:buChar char="•"/>
            </a:pPr>
            <a:r>
              <a:rPr lang="en-US" sz="2400" b="1" i="0" dirty="0">
                <a:solidFill>
                  <a:srgbClr val="7030A0"/>
                </a:solidFill>
                <a:effectLst/>
                <a:latin typeface="Söhne"/>
              </a:rPr>
              <a:t>Quiz: </a:t>
            </a:r>
            <a:r>
              <a:rPr lang="en-US" sz="2400" b="0" i="0" dirty="0">
                <a:solidFill>
                  <a:srgbClr val="374151"/>
                </a:solidFill>
                <a:effectLst/>
                <a:latin typeface="Söhne"/>
              </a:rPr>
              <a:t>Create a quiz to test their knowledge of Himalaya Herbals' sustainability efforts and commitment to the environment.</a:t>
            </a:r>
          </a:p>
        </p:txBody>
      </p:sp>
    </p:spTree>
    <p:extLst>
      <p:ext uri="{BB962C8B-B14F-4D97-AF65-F5344CB8AC3E}">
        <p14:creationId xmlns:p14="http://schemas.microsoft.com/office/powerpoint/2010/main" val="2956340756"/>
      </p:ext>
    </p:extLst>
  </p:cSld>
  <p:clrMapOvr>
    <a:masterClrMapping/>
  </p:clrMapOvr>
  <p:transition advClick="0" advTm="1000">
    <p:pull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804-WA0014.jpg"/>
          <p:cNvPicPr>
            <a:picLocks noGrp="1" noChangeAspect="1"/>
          </p:cNvPicPr>
          <p:nvPr>
            <p:ph idx="1"/>
          </p:nvPr>
        </p:nvPicPr>
        <p:blipFill>
          <a:blip r:embed="rId2"/>
          <a:stretch>
            <a:fillRect/>
          </a:stretch>
        </p:blipFill>
        <p:spPr>
          <a:xfrm>
            <a:off x="1552755" y="327804"/>
            <a:ext cx="3795622" cy="6150634"/>
          </a:xfrm>
          <a:prstGeom prst="rect">
            <a:avLst/>
          </a:prstGeom>
          <a:ln>
            <a:noFill/>
          </a:ln>
          <a:effectLst>
            <a:outerShdw blurRad="292100" dist="139700" dir="2700000" algn="tl" rotWithShape="0">
              <a:srgbClr val="333333">
                <a:alpha val="65000"/>
              </a:srgbClr>
            </a:outerShdw>
          </a:effectLst>
        </p:spPr>
      </p:pic>
      <p:pic>
        <p:nvPicPr>
          <p:cNvPr id="6" name="Picture 5" descr="IMG-20230804-WA0015.jpg"/>
          <p:cNvPicPr>
            <a:picLocks noChangeAspect="1"/>
          </p:cNvPicPr>
          <p:nvPr/>
        </p:nvPicPr>
        <p:blipFill>
          <a:blip r:embed="rId3"/>
          <a:stretch>
            <a:fillRect/>
          </a:stretch>
        </p:blipFill>
        <p:spPr>
          <a:xfrm>
            <a:off x="6203960" y="327805"/>
            <a:ext cx="3855749" cy="619376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Click="0" advTm="1000">
    <p:pull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4691-6434-1033-F185-A0A21C6C984F}"/>
              </a:ext>
            </a:extLst>
          </p:cNvPr>
          <p:cNvSpPr>
            <a:spLocks noGrp="1"/>
          </p:cNvSpPr>
          <p:nvPr>
            <p:ph type="title"/>
          </p:nvPr>
        </p:nvSpPr>
        <p:spPr>
          <a:xfrm>
            <a:off x="633046" y="168813"/>
            <a:ext cx="10720754" cy="1181685"/>
          </a:xfrm>
        </p:spPr>
        <p:txBody>
          <a:bodyPr>
            <a:normAutofit fontScale="90000"/>
          </a:bodyPr>
          <a:lstStyle/>
          <a:p>
            <a:pPr algn="ctr"/>
            <a:r>
              <a:rPr lang="en-US" sz="2800" b="1" dirty="0"/>
              <a:t>Part 4: Content Creation and Curation (Post creations, Designs/Video Editing, Ad Campaigns over</a:t>
            </a:r>
            <a:br>
              <a:rPr lang="en-US" sz="2800" b="1" dirty="0"/>
            </a:br>
            <a:r>
              <a:rPr lang="en-US" sz="2800" b="1" dirty="0"/>
              <a:t>Social Media and Email Ideation and Creation)</a:t>
            </a:r>
            <a:endParaRPr lang="en-IN" sz="2800" b="1" dirty="0"/>
          </a:p>
        </p:txBody>
      </p:sp>
      <p:sp>
        <p:nvSpPr>
          <p:cNvPr id="3" name="Text Placeholder 2">
            <a:extLst>
              <a:ext uri="{FF2B5EF4-FFF2-40B4-BE49-F238E27FC236}">
                <a16:creationId xmlns:a16="http://schemas.microsoft.com/office/drawing/2014/main" id="{6789396B-26DA-A7D8-492B-1B7AE10B8004}"/>
              </a:ext>
            </a:extLst>
          </p:cNvPr>
          <p:cNvSpPr>
            <a:spLocks noGrp="1"/>
          </p:cNvSpPr>
          <p:nvPr>
            <p:ph idx="1"/>
          </p:nvPr>
        </p:nvSpPr>
        <p:spPr>
          <a:xfrm>
            <a:off x="239151" y="1491175"/>
            <a:ext cx="11605845" cy="5198012"/>
          </a:xfrm>
        </p:spPr>
        <p:txBody>
          <a:bodyPr/>
          <a:lstStyle/>
          <a:p>
            <a:pPr algn="ctr"/>
            <a:r>
              <a:rPr lang="en-IN" b="1" u="sng" dirty="0"/>
              <a:t>Designs/Video Editing</a:t>
            </a:r>
          </a:p>
        </p:txBody>
      </p:sp>
      <p:pic>
        <p:nvPicPr>
          <p:cNvPr id="4" name="VID-20230804-WA0026.mp4">
            <a:hlinkClick r:id="" action="ppaction://media"/>
          </p:cNvPr>
          <p:cNvPicPr>
            <a:picLocks noRot="1" noChangeAspect="1"/>
          </p:cNvPicPr>
          <p:nvPr>
            <a:videoFile r:link="rId1"/>
          </p:nvPr>
        </p:nvPicPr>
        <p:blipFill>
          <a:blip r:embed="rId3"/>
          <a:stretch>
            <a:fillRect/>
          </a:stretch>
        </p:blipFill>
        <p:spPr>
          <a:xfrm>
            <a:off x="2777705" y="2165230"/>
            <a:ext cx="5805577" cy="4114800"/>
          </a:xfrm>
          <a:prstGeom prst="rect">
            <a:avLst/>
          </a:prstGeom>
        </p:spPr>
      </p:pic>
    </p:spTree>
    <p:extLst>
      <p:ext uri="{BB962C8B-B14F-4D97-AF65-F5344CB8AC3E}">
        <p14:creationId xmlns:p14="http://schemas.microsoft.com/office/powerpoint/2010/main" val="83309809"/>
      </p:ext>
    </p:extLst>
  </p:cSld>
  <p:clrMapOvr>
    <a:masterClrMapping/>
  </p:clrMapOvr>
  <p:transition advClick="0" advTm="100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2262-F693-170A-3539-8ED43E5CDCF5}"/>
              </a:ext>
            </a:extLst>
          </p:cNvPr>
          <p:cNvSpPr>
            <a:spLocks noGrp="1"/>
          </p:cNvSpPr>
          <p:nvPr>
            <p:ph type="title"/>
          </p:nvPr>
        </p:nvSpPr>
        <p:spPr>
          <a:xfrm>
            <a:off x="838200" y="119575"/>
            <a:ext cx="10515600" cy="1118382"/>
          </a:xfrm>
        </p:spPr>
        <p:txBody>
          <a:bodyPr>
            <a:noAutofit/>
          </a:bodyPr>
          <a:lstStyle/>
          <a:p>
            <a:pPr algn="ctr"/>
            <a:r>
              <a:rPr lang="en-US" sz="2800" b="1" dirty="0"/>
              <a:t>Part 4: Content Creation and Curation (Post creations, Designs/Video Editing, Ad Campaigns over</a:t>
            </a:r>
            <a:br>
              <a:rPr lang="en-US" sz="2800" b="1" dirty="0"/>
            </a:br>
            <a:r>
              <a:rPr lang="en-US" sz="2800" b="1" dirty="0"/>
              <a:t>Social Media and Email Ideation and Creation)</a:t>
            </a:r>
            <a:endParaRPr lang="en-IN" sz="2800" b="1" dirty="0"/>
          </a:p>
        </p:txBody>
      </p:sp>
      <p:sp>
        <p:nvSpPr>
          <p:cNvPr id="3" name="Text Placeholder 2">
            <a:extLst>
              <a:ext uri="{FF2B5EF4-FFF2-40B4-BE49-F238E27FC236}">
                <a16:creationId xmlns:a16="http://schemas.microsoft.com/office/drawing/2014/main" id="{667A4781-A78B-F25E-CAF7-7AADA01034AC}"/>
              </a:ext>
            </a:extLst>
          </p:cNvPr>
          <p:cNvSpPr>
            <a:spLocks noGrp="1"/>
          </p:cNvSpPr>
          <p:nvPr>
            <p:ph idx="1"/>
          </p:nvPr>
        </p:nvSpPr>
        <p:spPr>
          <a:xfrm>
            <a:off x="323557" y="1237956"/>
            <a:ext cx="11732455" cy="5542671"/>
          </a:xfrm>
        </p:spPr>
        <p:txBody>
          <a:bodyPr>
            <a:normAutofit fontScale="92500" lnSpcReduction="10000"/>
          </a:bodyPr>
          <a:lstStyle/>
          <a:p>
            <a:pPr algn="ctr">
              <a:buNone/>
            </a:pPr>
            <a:endParaRPr lang="en-US" b="1" dirty="0"/>
          </a:p>
          <a:p>
            <a:pPr>
              <a:buFont typeface="Wingdings" pitchFamily="2" charset="2"/>
              <a:buChar char="v"/>
            </a:pPr>
            <a:r>
              <a:rPr lang="en-US" b="1" u="sng" dirty="0"/>
              <a:t>Ad Campaigns over Social Media: </a:t>
            </a:r>
            <a:r>
              <a:rPr lang="en-US" b="1" dirty="0">
                <a:solidFill>
                  <a:srgbClr val="00B0F0"/>
                </a:solidFill>
              </a:rPr>
              <a:t>3 ad campaigns</a:t>
            </a:r>
            <a:r>
              <a:rPr lang="en-US" b="1" dirty="0"/>
              <a:t>:</a:t>
            </a:r>
          </a:p>
          <a:p>
            <a:r>
              <a:rPr lang="en-US" b="1" u="sng" dirty="0"/>
              <a:t>Ad Campaign 1: Increasing Brand Awareness</a:t>
            </a:r>
          </a:p>
          <a:p>
            <a:pPr>
              <a:buFont typeface="Wingdings" pitchFamily="2" charset="2"/>
              <a:buChar char="Ø"/>
            </a:pPr>
            <a:r>
              <a:rPr lang="en-US" b="1" dirty="0">
                <a:solidFill>
                  <a:srgbClr val="92D050"/>
                </a:solidFill>
              </a:rPr>
              <a:t>Advertising Goals:</a:t>
            </a:r>
            <a:r>
              <a:rPr lang="en-US" dirty="0">
                <a:solidFill>
                  <a:srgbClr val="92D050"/>
                </a:solidFill>
              </a:rPr>
              <a:t> </a:t>
            </a:r>
            <a:r>
              <a:rPr lang="en-US" dirty="0"/>
              <a:t>The primary goal of this ad campaign is to increase brand awareness for Himalaya Herbals among individuals interested in natural skincare and herbal wellness.</a:t>
            </a:r>
          </a:p>
          <a:p>
            <a:pPr>
              <a:buFont typeface="Wingdings" pitchFamily="2" charset="2"/>
              <a:buChar char="Ø"/>
            </a:pPr>
            <a:r>
              <a:rPr lang="en-US" b="1" u="sng" dirty="0"/>
              <a:t>Audience Targeting:</a:t>
            </a:r>
            <a:endParaRPr lang="en-US" u="sng" dirty="0"/>
          </a:p>
          <a:p>
            <a:pPr>
              <a:buNone/>
            </a:pPr>
            <a:r>
              <a:rPr lang="en-US" b="1" dirty="0"/>
              <a:t>Demographics: </a:t>
            </a:r>
            <a:r>
              <a:rPr lang="en-US" dirty="0"/>
              <a:t>Women aged 25-45, interested in beauty, skincare, and wellness.</a:t>
            </a:r>
          </a:p>
          <a:p>
            <a:pPr>
              <a:buNone/>
            </a:pPr>
            <a:r>
              <a:rPr lang="en-US" b="1" dirty="0"/>
              <a:t>Interests: </a:t>
            </a:r>
            <a:r>
              <a:rPr lang="en-US" dirty="0"/>
              <a:t>Followers of wellness and beauty influencers, users who engage with natural skincare content.</a:t>
            </a:r>
          </a:p>
          <a:p>
            <a:pPr>
              <a:buNone/>
            </a:pPr>
            <a:r>
              <a:rPr lang="en-US" b="1" dirty="0"/>
              <a:t>Behavior: </a:t>
            </a:r>
            <a:r>
              <a:rPr lang="en-US" dirty="0"/>
              <a:t>Individuals who have shown interest in herbal remedies, organic products, and holistic health.</a:t>
            </a:r>
          </a:p>
          <a:p>
            <a:pPr>
              <a:buFont typeface="Wingdings" pitchFamily="2" charset="2"/>
              <a:buChar char="Ø"/>
            </a:pPr>
            <a:r>
              <a:rPr lang="en-US" b="1" u="sng" dirty="0"/>
              <a:t>Ad Creation:</a:t>
            </a:r>
            <a:endParaRPr lang="en-US" u="sng" dirty="0"/>
          </a:p>
          <a:p>
            <a:pPr>
              <a:buNone/>
            </a:pPr>
            <a:r>
              <a:rPr lang="en-US" b="1" dirty="0"/>
              <a:t>Visual: </a:t>
            </a:r>
            <a:r>
              <a:rPr lang="en-US" dirty="0"/>
              <a:t>An image showcasing a diverse group of women using Himalaya Herbals' skincare products with radiant skin and a happy expression.</a:t>
            </a:r>
          </a:p>
          <a:p>
            <a:pPr>
              <a:buNone/>
            </a:pPr>
            <a:r>
              <a:rPr lang="en-US" b="1" dirty="0"/>
              <a:t>Ad Copy: </a:t>
            </a:r>
            <a:r>
              <a:rPr lang="en-US" dirty="0"/>
              <a:t>"Unveil Your Natural Radiance with Himalaya Herbals! 🌿✨ Discover the power of nature in our herbal skincare range. Embrace the beauty of natural ingredients for a glowing you! #</a:t>
            </a:r>
            <a:r>
              <a:rPr lang="en-US" dirty="0" err="1"/>
              <a:t>NatureInspired</a:t>
            </a:r>
            <a:r>
              <a:rPr lang="en-US" dirty="0"/>
              <a:t> #</a:t>
            </a:r>
            <a:r>
              <a:rPr lang="en-US" dirty="0" err="1"/>
              <a:t>HerbalWellness</a:t>
            </a:r>
            <a:r>
              <a:rPr lang="en-US" dirty="0"/>
              <a:t> #</a:t>
            </a:r>
            <a:r>
              <a:rPr lang="en-US" dirty="0" err="1"/>
              <a:t>HimalayaHerbals</a:t>
            </a:r>
            <a:r>
              <a:rPr lang="en-US" dirty="0"/>
              <a:t>"</a:t>
            </a:r>
          </a:p>
          <a:p>
            <a:pPr>
              <a:buNone/>
            </a:pPr>
            <a:r>
              <a:rPr lang="en-US" b="1" dirty="0"/>
              <a:t>Call-to-Action (CTA): </a:t>
            </a:r>
            <a:r>
              <a:rPr lang="en-US" dirty="0"/>
              <a:t>"Learn More" - Redirect users to Himalaya Herbals' website to explore the product range and brand values.</a:t>
            </a:r>
          </a:p>
          <a:p>
            <a:pPr>
              <a:buNone/>
            </a:pPr>
            <a:endParaRPr lang="en-US" dirty="0"/>
          </a:p>
        </p:txBody>
      </p:sp>
    </p:spTree>
    <p:extLst>
      <p:ext uri="{BB962C8B-B14F-4D97-AF65-F5344CB8AC3E}">
        <p14:creationId xmlns:p14="http://schemas.microsoft.com/office/powerpoint/2010/main" val="611690150"/>
      </p:ext>
    </p:extLst>
  </p:cSld>
  <p:clrMapOvr>
    <a:masterClrMapping/>
  </p:clrMapOvr>
  <p:transition advClick="0" advTm="1000">
    <p:pull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7C23C69-A046-8E9B-D964-1FB7FEF5F5F0}"/>
              </a:ext>
            </a:extLst>
          </p:cNvPr>
          <p:cNvSpPr>
            <a:spLocks noGrp="1"/>
          </p:cNvSpPr>
          <p:nvPr>
            <p:ph idx="1"/>
          </p:nvPr>
        </p:nvSpPr>
        <p:spPr>
          <a:xfrm>
            <a:off x="309563" y="168812"/>
            <a:ext cx="11620500" cy="6499274"/>
          </a:xfrm>
        </p:spPr>
        <p:txBody>
          <a:bodyPr>
            <a:normAutofit fontScale="97500"/>
          </a:bodyPr>
          <a:lstStyle/>
          <a:p>
            <a:r>
              <a:rPr lang="en-US" b="1" u="sng" dirty="0"/>
              <a:t>Ad Campaign 2: Driving Website Traffic</a:t>
            </a:r>
            <a:br>
              <a:rPr lang="en-US" b="1" u="sng" dirty="0"/>
            </a:br>
            <a:endParaRPr lang="en-US" u="sng" dirty="0"/>
          </a:p>
          <a:p>
            <a:pPr>
              <a:buFont typeface="Wingdings" pitchFamily="2" charset="2"/>
              <a:buChar char="Ø"/>
            </a:pPr>
            <a:r>
              <a:rPr lang="en-US" b="1" dirty="0">
                <a:solidFill>
                  <a:srgbClr val="92D050"/>
                </a:solidFill>
              </a:rPr>
              <a:t>Advertising Goals:</a:t>
            </a:r>
            <a:r>
              <a:rPr lang="en-US" dirty="0">
                <a:solidFill>
                  <a:srgbClr val="92D050"/>
                </a:solidFill>
              </a:rPr>
              <a:t> </a:t>
            </a:r>
            <a:r>
              <a:rPr lang="en-US" dirty="0"/>
              <a:t>The objective of this ad campaign is to drive targeted traffic to Himalaya Herbals' website and encourage users to explore the products.</a:t>
            </a:r>
          </a:p>
          <a:p>
            <a:pPr>
              <a:buFont typeface="Wingdings" pitchFamily="2" charset="2"/>
              <a:buChar char="Ø"/>
            </a:pPr>
            <a:r>
              <a:rPr lang="en-US" b="1" u="sng" dirty="0"/>
              <a:t>Audience Targeting:</a:t>
            </a:r>
            <a:endParaRPr lang="en-US" u="sng" dirty="0"/>
          </a:p>
          <a:p>
            <a:pPr>
              <a:buNone/>
            </a:pPr>
            <a:r>
              <a:rPr lang="en-US" b="1" dirty="0">
                <a:solidFill>
                  <a:srgbClr val="7030A0"/>
                </a:solidFill>
              </a:rPr>
              <a:t>Demographics</a:t>
            </a:r>
            <a:r>
              <a:rPr lang="en-US" dirty="0">
                <a:solidFill>
                  <a:srgbClr val="7030A0"/>
                </a:solidFill>
              </a:rPr>
              <a:t>: </a:t>
            </a:r>
            <a:r>
              <a:rPr lang="en-US" dirty="0"/>
              <a:t>Men and women aged 18-50 interested in natural skincare, herbal products, and health supplements.</a:t>
            </a:r>
          </a:p>
          <a:p>
            <a:pPr>
              <a:buNone/>
            </a:pPr>
            <a:r>
              <a:rPr lang="en-US" b="1" dirty="0">
                <a:solidFill>
                  <a:srgbClr val="7030A0"/>
                </a:solidFill>
              </a:rPr>
              <a:t>Interests</a:t>
            </a:r>
            <a:r>
              <a:rPr lang="en-US" dirty="0">
                <a:solidFill>
                  <a:srgbClr val="7030A0"/>
                </a:solidFill>
              </a:rPr>
              <a:t>: </a:t>
            </a:r>
            <a:r>
              <a:rPr lang="en-US" dirty="0"/>
              <a:t>Followers of health and wellness pages, yoga enthusiasts, and those interested in </a:t>
            </a:r>
            <a:r>
              <a:rPr lang="en-US" dirty="0" err="1"/>
              <a:t>Ayurveda</a:t>
            </a:r>
            <a:r>
              <a:rPr lang="en-US" dirty="0"/>
              <a:t>.</a:t>
            </a:r>
          </a:p>
          <a:p>
            <a:pPr>
              <a:buNone/>
            </a:pPr>
            <a:r>
              <a:rPr lang="en-US" b="1" dirty="0">
                <a:solidFill>
                  <a:srgbClr val="7030A0"/>
                </a:solidFill>
              </a:rPr>
              <a:t>Behavior: </a:t>
            </a:r>
            <a:r>
              <a:rPr lang="en-US" dirty="0"/>
              <a:t>People who have visited Himalaya Herbals' website in the past or engaged with the brand's social media posts.</a:t>
            </a:r>
          </a:p>
          <a:p>
            <a:pPr>
              <a:buFont typeface="Wingdings" pitchFamily="2" charset="2"/>
              <a:buChar char="Ø"/>
            </a:pPr>
            <a:r>
              <a:rPr lang="en-US" b="1" u="sng" dirty="0"/>
              <a:t>Ad Creation</a:t>
            </a:r>
            <a:r>
              <a:rPr lang="en-US" b="1" dirty="0"/>
              <a:t>:</a:t>
            </a:r>
            <a:endParaRPr lang="en-US" dirty="0"/>
          </a:p>
          <a:p>
            <a:pPr>
              <a:buNone/>
            </a:pPr>
            <a:r>
              <a:rPr lang="en-US" b="1" dirty="0">
                <a:solidFill>
                  <a:srgbClr val="7030A0"/>
                </a:solidFill>
              </a:rPr>
              <a:t>Visual: </a:t>
            </a:r>
            <a:r>
              <a:rPr lang="en-US" dirty="0"/>
              <a:t>A carousel ad featuring different product categories such as skincare, </a:t>
            </a:r>
            <a:r>
              <a:rPr lang="en-US" dirty="0" err="1"/>
              <a:t>haircare</a:t>
            </a:r>
            <a:r>
              <a:rPr lang="en-US" dirty="0"/>
              <a:t>, and wellness supplements.</a:t>
            </a:r>
          </a:p>
          <a:p>
            <a:pPr>
              <a:buNone/>
            </a:pPr>
            <a:r>
              <a:rPr lang="en-US" b="1" dirty="0">
                <a:solidFill>
                  <a:srgbClr val="7030A0"/>
                </a:solidFill>
              </a:rPr>
              <a:t>Ad Copy: </a:t>
            </a:r>
            <a:r>
              <a:rPr lang="en-US" dirty="0"/>
              <a:t>"Unlock the Secrets of Herbal Wellness with Himalaya Herbals! 🌱💚 Explore our range of natural products for your everyday well-being. Discover the best of nature for a healthier you! #</a:t>
            </a:r>
            <a:r>
              <a:rPr lang="en-US" dirty="0" err="1"/>
              <a:t>HerbalWellness</a:t>
            </a:r>
            <a:r>
              <a:rPr lang="en-US" dirty="0"/>
              <a:t> #</a:t>
            </a:r>
            <a:r>
              <a:rPr lang="en-US" dirty="0" err="1"/>
              <a:t>DiscoverNature</a:t>
            </a:r>
            <a:r>
              <a:rPr lang="en-US" dirty="0"/>
              <a:t> #</a:t>
            </a:r>
            <a:r>
              <a:rPr lang="en-US" dirty="0" err="1"/>
              <a:t>HimalayaHerbals</a:t>
            </a:r>
            <a:r>
              <a:rPr lang="en-US" dirty="0"/>
              <a:t>"</a:t>
            </a:r>
          </a:p>
          <a:p>
            <a:pPr>
              <a:buNone/>
            </a:pPr>
            <a:r>
              <a:rPr lang="en-US" b="1" dirty="0">
                <a:solidFill>
                  <a:srgbClr val="7030A0"/>
                </a:solidFill>
              </a:rPr>
              <a:t>Call-to-Action (CTA): </a:t>
            </a:r>
            <a:r>
              <a:rPr lang="en-US" dirty="0"/>
              <a:t>"Shop Now" - Encourage users to click on the ad and visit the website to explore and make a purchase.</a:t>
            </a:r>
          </a:p>
          <a:p>
            <a:pPr>
              <a:buNone/>
            </a:pPr>
            <a:endParaRPr lang="en-US" dirty="0"/>
          </a:p>
          <a:p>
            <a:endParaRPr lang="en-US" u="sng" dirty="0"/>
          </a:p>
        </p:txBody>
      </p:sp>
    </p:spTree>
    <p:extLst>
      <p:ext uri="{BB962C8B-B14F-4D97-AF65-F5344CB8AC3E}">
        <p14:creationId xmlns:p14="http://schemas.microsoft.com/office/powerpoint/2010/main" val="1088582354"/>
      </p:ext>
    </p:extLst>
  </p:cSld>
  <p:clrMapOvr>
    <a:masterClrMapping/>
  </p:clrMapOvr>
  <p:transition advClick="0" advTm="1000">
    <p:pull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12E117E-C8DA-1DFB-CD0F-9C6C25F99467}"/>
              </a:ext>
            </a:extLst>
          </p:cNvPr>
          <p:cNvSpPr>
            <a:spLocks noGrp="1"/>
          </p:cNvSpPr>
          <p:nvPr>
            <p:ph idx="1"/>
          </p:nvPr>
        </p:nvSpPr>
        <p:spPr>
          <a:xfrm>
            <a:off x="379413" y="254000"/>
            <a:ext cx="11464925" cy="6357938"/>
          </a:xfrm>
        </p:spPr>
        <p:txBody>
          <a:bodyPr>
            <a:normAutofit/>
          </a:bodyPr>
          <a:lstStyle/>
          <a:p>
            <a:pPr marL="0"/>
            <a:r>
              <a:rPr lang="en-US" b="1" u="sng" dirty="0"/>
              <a:t>Ad Campaign 3: Generating Leads</a:t>
            </a:r>
            <a:endParaRPr lang="en-US" u="sng" dirty="0"/>
          </a:p>
          <a:p>
            <a:pPr marL="0">
              <a:buNone/>
            </a:pPr>
            <a:endParaRPr lang="en-IN" dirty="0"/>
          </a:p>
          <a:p>
            <a:pPr>
              <a:buFont typeface="Wingdings" pitchFamily="2" charset="2"/>
              <a:buChar char="Ø"/>
            </a:pPr>
            <a:r>
              <a:rPr lang="en-US" b="1" dirty="0">
                <a:solidFill>
                  <a:srgbClr val="92D050"/>
                </a:solidFill>
              </a:rPr>
              <a:t>Advertising Goals:</a:t>
            </a:r>
            <a:r>
              <a:rPr lang="en-US" dirty="0">
                <a:solidFill>
                  <a:srgbClr val="92D050"/>
                </a:solidFill>
              </a:rPr>
              <a:t> </a:t>
            </a:r>
            <a:r>
              <a:rPr lang="en-US" dirty="0"/>
              <a:t>The goal of this ad campaign is to generate leads by collecting email addresses of potential customers interested in herbal wellness and skincare.</a:t>
            </a:r>
          </a:p>
          <a:p>
            <a:pPr>
              <a:buFont typeface="Wingdings" pitchFamily="2" charset="2"/>
              <a:buChar char="Ø"/>
            </a:pPr>
            <a:r>
              <a:rPr lang="en-US" b="1" u="sng" dirty="0"/>
              <a:t>Audience Targeting:</a:t>
            </a:r>
            <a:endParaRPr lang="en-US" u="sng" dirty="0"/>
          </a:p>
          <a:p>
            <a:pPr>
              <a:buNone/>
            </a:pPr>
            <a:r>
              <a:rPr lang="en-US" b="1" dirty="0">
                <a:solidFill>
                  <a:srgbClr val="7030A0"/>
                </a:solidFill>
              </a:rPr>
              <a:t>Demographics: </a:t>
            </a:r>
            <a:r>
              <a:rPr lang="en-US" dirty="0"/>
              <a:t>Men and women aged 18-40 interested in natural skincare, wellness, and organic products.</a:t>
            </a:r>
          </a:p>
          <a:p>
            <a:pPr>
              <a:buNone/>
            </a:pPr>
            <a:r>
              <a:rPr lang="en-US" b="1" dirty="0">
                <a:solidFill>
                  <a:srgbClr val="7030A0"/>
                </a:solidFill>
              </a:rPr>
              <a:t>Interests: </a:t>
            </a:r>
            <a:r>
              <a:rPr lang="en-US" dirty="0"/>
              <a:t>Followers of wellness blogs, fitness enthusiasts, and individuals interested in plant-based lifestyles.</a:t>
            </a:r>
          </a:p>
          <a:p>
            <a:pPr>
              <a:buNone/>
            </a:pPr>
            <a:r>
              <a:rPr lang="en-US" b="1" dirty="0">
                <a:solidFill>
                  <a:srgbClr val="7030A0"/>
                </a:solidFill>
              </a:rPr>
              <a:t>Behavior: </a:t>
            </a:r>
            <a:r>
              <a:rPr lang="en-US" dirty="0"/>
              <a:t>Users who have engaged with Himalaya Herbals' email sign-up forms or expressed interest in similar brands.</a:t>
            </a:r>
          </a:p>
          <a:p>
            <a:pPr>
              <a:buFont typeface="Wingdings" pitchFamily="2" charset="2"/>
              <a:buChar char="Ø"/>
            </a:pPr>
            <a:r>
              <a:rPr lang="en-US" b="1" u="sng" dirty="0"/>
              <a:t>Ad Creation</a:t>
            </a:r>
            <a:r>
              <a:rPr lang="en-US" b="1" dirty="0"/>
              <a:t>:</a:t>
            </a:r>
            <a:endParaRPr lang="en-US" dirty="0"/>
          </a:p>
          <a:p>
            <a:pPr>
              <a:buNone/>
            </a:pPr>
            <a:r>
              <a:rPr lang="en-US" b="1" dirty="0">
                <a:solidFill>
                  <a:srgbClr val="7030A0"/>
                </a:solidFill>
              </a:rPr>
              <a:t>Visual: </a:t>
            </a:r>
            <a:r>
              <a:rPr lang="en-US" dirty="0"/>
              <a:t>A visually appealing ad featuring the Himalaya Herbals logo and a compelling offer such as "Free Herbal Skincare Guide."</a:t>
            </a:r>
          </a:p>
          <a:p>
            <a:pPr>
              <a:buNone/>
            </a:pPr>
            <a:r>
              <a:rPr lang="en-US" b="1" dirty="0">
                <a:solidFill>
                  <a:srgbClr val="7030A0"/>
                </a:solidFill>
              </a:rPr>
              <a:t>Ad Copy: </a:t>
            </a:r>
            <a:r>
              <a:rPr lang="en-US" dirty="0"/>
              <a:t>"Claim Your FREE Herbal Skincare Guide! 🌿📗 Sign up now and receive exclusive tips for a naturally glowing you. Join our community of herbal wellness enthusiasts! #</a:t>
            </a:r>
            <a:r>
              <a:rPr lang="en-US" dirty="0" err="1"/>
              <a:t>HerbalSkincareGuide</a:t>
            </a:r>
            <a:r>
              <a:rPr lang="en-US" dirty="0"/>
              <a:t> #</a:t>
            </a:r>
            <a:r>
              <a:rPr lang="en-US" dirty="0" err="1"/>
              <a:t>NaturalGlow</a:t>
            </a:r>
            <a:r>
              <a:rPr lang="en-US" dirty="0"/>
              <a:t> #</a:t>
            </a:r>
            <a:r>
              <a:rPr lang="en-US" dirty="0" err="1"/>
              <a:t>HimalayaHerbals</a:t>
            </a:r>
            <a:r>
              <a:rPr lang="en-US" dirty="0"/>
              <a:t>"</a:t>
            </a:r>
          </a:p>
          <a:p>
            <a:pPr>
              <a:buNone/>
            </a:pPr>
            <a:r>
              <a:rPr lang="en-US" b="1" dirty="0">
                <a:solidFill>
                  <a:srgbClr val="7030A0"/>
                </a:solidFill>
              </a:rPr>
              <a:t>Call-to-Action (CTA): </a:t>
            </a:r>
            <a:r>
              <a:rPr lang="en-US" dirty="0"/>
              <a:t>"Sign Up" - Encourage users to provide their email address to access the free guide and join the brand's mailing list.</a:t>
            </a:r>
          </a:p>
          <a:p>
            <a:pPr marL="0">
              <a:buNone/>
            </a:pPr>
            <a:endParaRPr lang="en-IN" dirty="0"/>
          </a:p>
        </p:txBody>
      </p:sp>
    </p:spTree>
    <p:extLst>
      <p:ext uri="{BB962C8B-B14F-4D97-AF65-F5344CB8AC3E}">
        <p14:creationId xmlns:p14="http://schemas.microsoft.com/office/powerpoint/2010/main" val="1672873530"/>
      </p:ext>
    </p:extLst>
  </p:cSld>
  <p:clrMapOvr>
    <a:masterClrMapping/>
  </p:clrMapOvr>
  <p:transition advClick="0" advTm="1000">
    <p:pull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94B5-597A-1CA6-80D2-7D920DC91176}"/>
              </a:ext>
            </a:extLst>
          </p:cNvPr>
          <p:cNvSpPr>
            <a:spLocks noGrp="1"/>
          </p:cNvSpPr>
          <p:nvPr>
            <p:ph type="title"/>
          </p:nvPr>
        </p:nvSpPr>
        <p:spPr>
          <a:xfrm>
            <a:off x="336430" y="172528"/>
            <a:ext cx="11542144" cy="1431985"/>
          </a:xfrm>
        </p:spPr>
        <p:txBody>
          <a:bodyPr>
            <a:normAutofit fontScale="90000"/>
          </a:bodyPr>
          <a:lstStyle/>
          <a:p>
            <a:pPr algn="ctr"/>
            <a:r>
              <a:rPr lang="en-US" b="1" dirty="0"/>
              <a:t>Part 4: Content Creation and </a:t>
            </a:r>
            <a:r>
              <a:rPr lang="en-US" b="1" dirty="0" err="1"/>
              <a:t>Curation</a:t>
            </a:r>
            <a:r>
              <a:rPr lang="en-US" b="1" dirty="0"/>
              <a:t> (Post creations, Designs/Video Editing, Ad Campaigns over</a:t>
            </a:r>
            <a:br>
              <a:rPr lang="en-US" b="1" dirty="0"/>
            </a:br>
            <a:r>
              <a:rPr lang="en-US" b="1" dirty="0"/>
              <a:t>Social Media and Email Ideation and Creation)</a:t>
            </a:r>
            <a:endParaRPr lang="en-IN" dirty="0"/>
          </a:p>
        </p:txBody>
      </p:sp>
      <p:sp>
        <p:nvSpPr>
          <p:cNvPr id="3" name="Text Placeholder 2">
            <a:extLst>
              <a:ext uri="{FF2B5EF4-FFF2-40B4-BE49-F238E27FC236}">
                <a16:creationId xmlns:a16="http://schemas.microsoft.com/office/drawing/2014/main" id="{3D7A9C1E-35E6-DEC8-837F-FD6E3F71E825}"/>
              </a:ext>
            </a:extLst>
          </p:cNvPr>
          <p:cNvSpPr>
            <a:spLocks noGrp="1"/>
          </p:cNvSpPr>
          <p:nvPr>
            <p:ph idx="1"/>
          </p:nvPr>
        </p:nvSpPr>
        <p:spPr>
          <a:xfrm>
            <a:off x="565189" y="2264106"/>
            <a:ext cx="9148153" cy="3880773"/>
          </a:xfrm>
        </p:spPr>
        <p:txBody>
          <a:bodyPr/>
          <a:lstStyle/>
          <a:p>
            <a:pPr algn="ctr"/>
            <a:r>
              <a:rPr lang="en-IN" b="1" u="sng" dirty="0"/>
              <a:t>Email Ad Campaigns :</a:t>
            </a:r>
          </a:p>
          <a:p>
            <a:pPr algn="ctr"/>
            <a:endParaRPr lang="en-IN" b="1" dirty="0"/>
          </a:p>
          <a:p>
            <a:pPr algn="ctr"/>
            <a:endParaRPr lang="en-IN" b="1" dirty="0">
              <a:solidFill>
                <a:srgbClr val="00B0F0"/>
              </a:solidFill>
            </a:endParaRPr>
          </a:p>
          <a:p>
            <a:r>
              <a:rPr lang="en-US" sz="2400" dirty="0">
                <a:solidFill>
                  <a:srgbClr val="00B0F0"/>
                </a:solidFill>
              </a:rPr>
              <a:t>generationhimalayaherbals@gmail.com</a:t>
            </a:r>
            <a:r>
              <a:rPr lang="en-IN" sz="2400" b="1" dirty="0">
                <a:solidFill>
                  <a:srgbClr val="00B0F0"/>
                </a:solidFill>
              </a:rPr>
              <a:t> </a:t>
            </a:r>
          </a:p>
          <a:p>
            <a:endParaRPr lang="en-IN" sz="2400" b="1" dirty="0">
              <a:solidFill>
                <a:srgbClr val="00B0F0"/>
              </a:solidFill>
            </a:endParaRPr>
          </a:p>
          <a:p>
            <a:r>
              <a:rPr lang="en-US" sz="2400" dirty="0">
                <a:solidFill>
                  <a:srgbClr val="00B0F0"/>
                </a:solidFill>
              </a:rPr>
              <a:t>brandawarenesshimalayaherbals@gmail.com</a:t>
            </a:r>
            <a:endParaRPr lang="en-IN" sz="2400" b="1" dirty="0">
              <a:solidFill>
                <a:srgbClr val="00B0F0"/>
              </a:solidFill>
            </a:endParaRPr>
          </a:p>
          <a:p>
            <a:pPr>
              <a:buNone/>
            </a:pPr>
            <a:endParaRPr lang="en-IN" sz="2400" b="1" dirty="0">
              <a:solidFill>
                <a:srgbClr val="00B0F0"/>
              </a:solidFill>
            </a:endParaRPr>
          </a:p>
        </p:txBody>
      </p:sp>
    </p:spTree>
    <p:extLst>
      <p:ext uri="{BB962C8B-B14F-4D97-AF65-F5344CB8AC3E}">
        <p14:creationId xmlns:p14="http://schemas.microsoft.com/office/powerpoint/2010/main" val="2388691460"/>
      </p:ext>
    </p:extLst>
  </p:cSld>
  <p:clrMapOvr>
    <a:masterClrMapping/>
  </p:clrMapOvr>
  <p:transition advClick="0" advTm="1000">
    <p:pull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5765-D824-8E02-0354-75BA452315A9}"/>
              </a:ext>
            </a:extLst>
          </p:cNvPr>
          <p:cNvSpPr>
            <a:spLocks noGrp="1"/>
          </p:cNvSpPr>
          <p:nvPr>
            <p:ph type="title"/>
          </p:nvPr>
        </p:nvSpPr>
        <p:spPr>
          <a:xfrm>
            <a:off x="677334" y="310552"/>
            <a:ext cx="10545632" cy="1216324"/>
          </a:xfrm>
        </p:spPr>
        <p:txBody>
          <a:bodyPr>
            <a:normAutofit/>
          </a:bodyPr>
          <a:lstStyle/>
          <a:p>
            <a:pPr algn="ctr"/>
            <a:r>
              <a:rPr lang="en-US" dirty="0"/>
              <a:t>Email Ad Campaign 1 - </a:t>
            </a:r>
            <a:r>
              <a:rPr lang="en-US" dirty="0" err="1">
                <a:solidFill>
                  <a:srgbClr val="92D050"/>
                </a:solidFill>
              </a:rPr>
              <a:t>brandawareness</a:t>
            </a:r>
            <a:br>
              <a:rPr lang="en-US" dirty="0"/>
            </a:br>
            <a:r>
              <a:rPr lang="en-US" dirty="0"/>
              <a:t>(insert </a:t>
            </a:r>
            <a:r>
              <a:rPr lang="en-US" dirty="0" err="1"/>
              <a:t>emailer</a:t>
            </a:r>
            <a:r>
              <a:rPr lang="en-US" dirty="0"/>
              <a:t> image)</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43463" y="1595887"/>
            <a:ext cx="11197088" cy="5124090"/>
          </a:xfrm>
          <a:prstGeom prst="rect">
            <a:avLst/>
          </a:prstGeom>
          <a:noFill/>
          <a:ln w="9525">
            <a:noFill/>
            <a:miter lim="800000"/>
            <a:headEnd/>
            <a:tailEnd/>
          </a:ln>
          <a:effectLst/>
        </p:spPr>
      </p:pic>
    </p:spTree>
    <p:extLst>
      <p:ext uri="{BB962C8B-B14F-4D97-AF65-F5344CB8AC3E}">
        <p14:creationId xmlns:p14="http://schemas.microsoft.com/office/powerpoint/2010/main" val="2596631151"/>
      </p:ext>
    </p:extLst>
  </p:cSld>
  <p:clrMapOvr>
    <a:masterClrMapping/>
  </p:clrMapOvr>
  <p:transition advClick="0" advTm="1000">
    <p:pull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F4CC-C443-EA68-B0E6-FDEF543255DE}"/>
              </a:ext>
            </a:extLst>
          </p:cNvPr>
          <p:cNvSpPr>
            <a:spLocks noGrp="1"/>
          </p:cNvSpPr>
          <p:nvPr>
            <p:ph type="title"/>
          </p:nvPr>
        </p:nvSpPr>
        <p:spPr>
          <a:xfrm>
            <a:off x="677334" y="267420"/>
            <a:ext cx="10675028" cy="1242204"/>
          </a:xfrm>
        </p:spPr>
        <p:txBody>
          <a:bodyPr>
            <a:normAutofit/>
          </a:bodyPr>
          <a:lstStyle/>
          <a:p>
            <a:pPr algn="ctr"/>
            <a:r>
              <a:rPr lang="en-US" dirty="0"/>
              <a:t>Email Ad Campaign 2 - Lead Generation</a:t>
            </a:r>
            <a:br>
              <a:rPr lang="en-US" dirty="0"/>
            </a:br>
            <a:r>
              <a:rPr lang="en-US" dirty="0"/>
              <a:t>(insert </a:t>
            </a:r>
            <a:r>
              <a:rPr lang="en-US" dirty="0" err="1"/>
              <a:t>emailer</a:t>
            </a:r>
            <a:r>
              <a:rPr lang="en-US" dirty="0"/>
              <a:t> image)</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492124" y="1561381"/>
            <a:ext cx="11395075" cy="5005333"/>
          </a:xfrm>
          <a:prstGeom prst="rect">
            <a:avLst/>
          </a:prstGeom>
          <a:noFill/>
          <a:ln w="9525">
            <a:noFill/>
            <a:miter lim="800000"/>
            <a:headEnd/>
            <a:tailEnd/>
          </a:ln>
          <a:effectLst/>
        </p:spPr>
      </p:pic>
    </p:spTree>
    <p:extLst>
      <p:ext uri="{BB962C8B-B14F-4D97-AF65-F5344CB8AC3E}">
        <p14:creationId xmlns:p14="http://schemas.microsoft.com/office/powerpoint/2010/main" val="4229498353"/>
      </p:ext>
    </p:extLst>
  </p:cSld>
  <p:clrMapOvr>
    <a:masterClrMapping/>
  </p:clrMapOvr>
  <p:transition advClick="0" advTm="1000">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60396" y="385011"/>
            <a:ext cx="10645541" cy="153041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900" b="1" dirty="0"/>
              <a:t>Part 1: Brand study, Competitor Analysis &amp;Buyer’s/Audience’s Persona</a:t>
            </a:r>
            <a:br>
              <a:rPr lang="en-US" dirty="0"/>
            </a:br>
            <a:endParaRPr dirty="0"/>
          </a:p>
        </p:txBody>
      </p:sp>
      <p:sp>
        <p:nvSpPr>
          <p:cNvPr id="104" name="Google Shape;104;p4"/>
          <p:cNvSpPr txBox="1">
            <a:spLocks noGrp="1"/>
          </p:cNvSpPr>
          <p:nvPr>
            <p:ph idx="1"/>
          </p:nvPr>
        </p:nvSpPr>
        <p:spPr>
          <a:xfrm>
            <a:off x="327259" y="1626669"/>
            <a:ext cx="11569566" cy="5072514"/>
          </a:xfrm>
          <a:prstGeom prst="rect">
            <a:avLst/>
          </a:prstGeom>
          <a:noFill/>
          <a:ln>
            <a:noFill/>
          </a:ln>
        </p:spPr>
        <p:txBody>
          <a:bodyPr spcFirstLastPara="1" wrap="square" lIns="91425" tIns="45700" rIns="91425" bIns="45700" anchor="t" anchorCtr="0">
            <a:normAutofit/>
          </a:bodyPr>
          <a:lstStyle/>
          <a:p>
            <a:pPr marL="228600" lvl="0" indent="-228600">
              <a:lnSpc>
                <a:spcPct val="90000"/>
              </a:lnSpc>
              <a:spcBef>
                <a:spcPts val="0"/>
              </a:spcBef>
              <a:buClr>
                <a:schemeClr val="dk1"/>
              </a:buClr>
              <a:buSzPct val="100000"/>
              <a:buChar char="•"/>
            </a:pPr>
            <a:r>
              <a:rPr lang="en-US" sz="2000" b="1" dirty="0">
                <a:latin typeface="arial"/>
                <a:ea typeface="arial"/>
                <a:cs typeface="arial"/>
                <a:sym typeface="arial"/>
              </a:rPr>
              <a:t>Analyze Brand Messaging </a:t>
            </a:r>
            <a:r>
              <a:rPr lang="en-US" sz="2000" b="1" dirty="0">
                <a:solidFill>
                  <a:srgbClr val="4D5156"/>
                </a:solidFill>
                <a:latin typeface="arial"/>
                <a:ea typeface="arial"/>
                <a:cs typeface="arial"/>
                <a:sym typeface="arial"/>
              </a:rPr>
              <a:t>:</a:t>
            </a:r>
            <a:br>
              <a:rPr lang="en-US" b="1" dirty="0">
                <a:solidFill>
                  <a:srgbClr val="4D5156"/>
                </a:solidFill>
                <a:latin typeface="arial"/>
                <a:ea typeface="arial"/>
                <a:cs typeface="arial"/>
                <a:sym typeface="arial"/>
              </a:rPr>
            </a:br>
            <a:br>
              <a:rPr lang="en-US" b="1" dirty="0">
                <a:solidFill>
                  <a:srgbClr val="4D5156"/>
                </a:solidFill>
                <a:latin typeface="arial"/>
                <a:ea typeface="arial"/>
                <a:cs typeface="arial"/>
                <a:sym typeface="arial"/>
              </a:rPr>
            </a:br>
            <a:r>
              <a:rPr lang="en-US" b="1" dirty="0">
                <a:solidFill>
                  <a:srgbClr val="4D5156"/>
                </a:solidFill>
                <a:latin typeface="arial"/>
                <a:ea typeface="arial"/>
                <a:cs typeface="arial"/>
                <a:sym typeface="arial"/>
              </a:rPr>
              <a:t> </a:t>
            </a:r>
            <a:r>
              <a:rPr lang="en-US" sz="2000" dirty="0"/>
              <a:t>Overall, Himalaya Herbals' brand messaging successfully conveys its core values, strengths, and differentiation in the herbal wellness market. The combination of nature, science, trust, and holistic well-being creates a compelling brand identity that resonates with health-conscious consumers seeking natural and effective solutions for their wellness needs. </a:t>
            </a:r>
            <a:br>
              <a:rPr lang="en-US" b="0" i="0" dirty="0">
                <a:solidFill>
                  <a:srgbClr val="374151"/>
                </a:solidFill>
                <a:latin typeface="Arial"/>
                <a:ea typeface="Arial"/>
                <a:cs typeface="Arial"/>
                <a:sym typeface="Arial"/>
              </a:rPr>
            </a:br>
            <a:endParaRPr b="0" i="0" dirty="0">
              <a:solidFill>
                <a:srgbClr val="374151"/>
              </a:solidFill>
              <a:latin typeface="Arial"/>
              <a:ea typeface="Arial"/>
              <a:cs typeface="Arial"/>
              <a:sym typeface="Arial"/>
            </a:endParaRPr>
          </a:p>
          <a:p>
            <a:pPr marL="228600" lvl="0" indent="-228600" algn="l" rtl="0">
              <a:lnSpc>
                <a:spcPct val="90000"/>
              </a:lnSpc>
              <a:spcBef>
                <a:spcPts val="1000"/>
              </a:spcBef>
              <a:spcAft>
                <a:spcPts val="0"/>
              </a:spcAft>
              <a:buClr>
                <a:schemeClr val="dk1"/>
              </a:buClr>
              <a:buSzPct val="100000"/>
              <a:buChar char="•"/>
            </a:pPr>
            <a:r>
              <a:rPr lang="en-US" sz="2000" b="1" dirty="0">
                <a:latin typeface="Arial"/>
                <a:ea typeface="Arial"/>
                <a:cs typeface="Arial"/>
                <a:sym typeface="Arial"/>
              </a:rPr>
              <a:t>Examine the brand’s tagline :</a:t>
            </a:r>
            <a:endParaRPr sz="2000" dirty="0"/>
          </a:p>
          <a:p>
            <a:pPr marL="0" lvl="0" indent="0">
              <a:lnSpc>
                <a:spcPct val="90000"/>
              </a:lnSpc>
              <a:buClr>
                <a:srgbClr val="374151"/>
              </a:buClr>
              <a:buSzPct val="100000"/>
              <a:buNone/>
            </a:pPr>
            <a:r>
              <a:rPr lang="en-US" b="1" dirty="0">
                <a:solidFill>
                  <a:srgbClr val="374151"/>
                </a:solidFill>
                <a:latin typeface="Arial"/>
                <a:ea typeface="Arial"/>
                <a:cs typeface="Arial"/>
                <a:sym typeface="Arial"/>
              </a:rPr>
              <a:t> </a:t>
            </a:r>
            <a:r>
              <a:rPr lang="en-US" sz="2000" dirty="0"/>
              <a:t>Himalaya Herbals' tagline, "Nature's Gift for Holistic Wellness," effectively captures the essence of the brand's philosophy and value proposition. It communicates the brand's dedication to harnessing the power of nature to provide holistic solutions for overall well-being. This tagline has played a significant role in shaping Himalaya Herbals' strong brand identity in the herbal wellness industry and resonates with health-conscious consumers seeking natural and balanced approaches to wellness</a:t>
            </a:r>
            <a:r>
              <a:rPr lang="en-US" dirty="0"/>
              <a:t>.</a:t>
            </a:r>
            <a:endParaRPr dirty="0"/>
          </a:p>
          <a:p>
            <a:pPr marL="0" lvl="0" indent="0" algn="l" rtl="0">
              <a:lnSpc>
                <a:spcPct val="90000"/>
              </a:lnSpc>
              <a:spcBef>
                <a:spcPts val="1000"/>
              </a:spcBef>
              <a:spcAft>
                <a:spcPts val="0"/>
              </a:spcAft>
              <a:buClr>
                <a:schemeClr val="dk1"/>
              </a:buClr>
              <a:buSzPct val="100000"/>
              <a:buNone/>
            </a:pPr>
            <a:endParaRPr b="1" i="0" dirty="0">
              <a:solidFill>
                <a:srgbClr val="374151"/>
              </a:solidFill>
              <a:latin typeface="Arial"/>
              <a:ea typeface="Arial"/>
              <a:cs typeface="Arial"/>
              <a:sym typeface="Arial"/>
            </a:endParaRPr>
          </a:p>
        </p:txBody>
      </p:sp>
    </p:spTree>
  </p:cSld>
  <p:clrMapOvr>
    <a:masterClrMapping/>
  </p:clrMapOvr>
  <p:transition advClick="0" advTm="1000">
    <p:pull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ACEC-00B0-16B8-98FF-62C18F31E028}"/>
              </a:ext>
            </a:extLst>
          </p:cNvPr>
          <p:cNvSpPr>
            <a:spLocks noGrp="1"/>
          </p:cNvSpPr>
          <p:nvPr>
            <p:ph type="title"/>
          </p:nvPr>
        </p:nvSpPr>
        <p:spPr>
          <a:xfrm>
            <a:off x="168812" y="112543"/>
            <a:ext cx="11901268" cy="1322362"/>
          </a:xfrm>
        </p:spPr>
        <p:txBody>
          <a:bodyPr>
            <a:noAutofit/>
          </a:bodyPr>
          <a:lstStyle/>
          <a:p>
            <a:pPr algn="ctr"/>
            <a:r>
              <a:rPr lang="en-US" sz="3200" b="1" dirty="0"/>
              <a:t>Part 4: Content Creation and Curation (Post creations, Designs/Video Editing, Ad Campaigns over Social Media and Email Ideation and Creation)</a:t>
            </a:r>
            <a:endParaRPr lang="en-IN" sz="3200" b="1" dirty="0"/>
          </a:p>
        </p:txBody>
      </p:sp>
      <p:sp>
        <p:nvSpPr>
          <p:cNvPr id="3" name="Content Placeholder 2">
            <a:extLst>
              <a:ext uri="{FF2B5EF4-FFF2-40B4-BE49-F238E27FC236}">
                <a16:creationId xmlns:a16="http://schemas.microsoft.com/office/drawing/2014/main" id="{59800371-2F68-2E76-42B8-9D6C32BABA09}"/>
              </a:ext>
            </a:extLst>
          </p:cNvPr>
          <p:cNvSpPr>
            <a:spLocks noGrp="1"/>
          </p:cNvSpPr>
          <p:nvPr>
            <p:ph idx="1"/>
          </p:nvPr>
        </p:nvSpPr>
        <p:spPr>
          <a:xfrm>
            <a:off x="309489" y="1434905"/>
            <a:ext cx="11713699" cy="5310552"/>
          </a:xfrm>
        </p:spPr>
        <p:txBody>
          <a:bodyPr>
            <a:normAutofit/>
          </a:bodyPr>
          <a:lstStyle/>
          <a:p>
            <a:r>
              <a:rPr lang="en-US" b="1" u="sng" dirty="0"/>
              <a:t>Reflect on the content creation and curation process, discussing the challenges faced and lessons learned.</a:t>
            </a:r>
          </a:p>
          <a:p>
            <a:pPr>
              <a:buFont typeface="Wingdings" pitchFamily="2" charset="2"/>
              <a:buChar char="v"/>
            </a:pPr>
            <a:r>
              <a:rPr lang="en-US" dirty="0"/>
              <a:t>The content creation and </a:t>
            </a:r>
            <a:r>
              <a:rPr lang="en-US" dirty="0" err="1"/>
              <a:t>curation</a:t>
            </a:r>
            <a:r>
              <a:rPr lang="en-US" dirty="0"/>
              <a:t> process for Himalaya Herbals was an exciting and insightful journey that aimed to connect with the audience, promote herbal wellness, and showcase the brand's values. While the process brought about several successes, there were also challenges and valuable lessons learned along the way.:</a:t>
            </a:r>
          </a:p>
          <a:p>
            <a:pPr>
              <a:buFont typeface="Wingdings" pitchFamily="2" charset="2"/>
              <a:buChar char="Ø"/>
            </a:pPr>
            <a:r>
              <a:rPr lang="en-US" b="1" u="sng" dirty="0"/>
              <a:t>Challenges Faced:</a:t>
            </a:r>
            <a:endParaRPr lang="en-US" u="sng" dirty="0"/>
          </a:p>
          <a:p>
            <a:pPr marL="400050" indent="-400050">
              <a:buFont typeface="+mj-lt"/>
              <a:buAutoNum type="romanLcPeriod"/>
            </a:pPr>
            <a:r>
              <a:rPr lang="en-US" b="1" dirty="0"/>
              <a:t>Balancing Education and Engagement:</a:t>
            </a:r>
            <a:r>
              <a:rPr lang="en-US" dirty="0"/>
              <a:t> One challenge was striking the right balance between providing educational content about herbal wellness and creating engaging, visually appealing posts. Ensuring that informative content remained interesting and shareable was a constant consideration.</a:t>
            </a:r>
          </a:p>
          <a:p>
            <a:pPr marL="400050" indent="-400050">
              <a:buFont typeface="+mj-lt"/>
              <a:buAutoNum type="romanLcPeriod"/>
            </a:pPr>
            <a:r>
              <a:rPr lang="en-US" b="1" dirty="0"/>
              <a:t>Visual Consistency:</a:t>
            </a:r>
            <a:r>
              <a:rPr lang="en-US" dirty="0"/>
              <a:t> Maintaining a consistent visual theme across different content formats and platforms proved challenging. Adhering to brand colors, style, and tone while adapting to various content types required careful planning and design.</a:t>
            </a:r>
          </a:p>
          <a:p>
            <a:pPr marL="400050" indent="-400050">
              <a:buFont typeface="+mj-lt"/>
              <a:buAutoNum type="romanLcPeriod"/>
            </a:pPr>
            <a:r>
              <a:rPr lang="en-US" b="1" dirty="0"/>
              <a:t>Generating User-Generated Content (UGC):</a:t>
            </a:r>
            <a:r>
              <a:rPr lang="en-US" dirty="0"/>
              <a:t> Encouraging users to contribute UGC required extra effort in terms of outreach, communication, and incentive planning. It took time to build trust and motivate users to share their experiences with Himalaya Herbals' products.</a:t>
            </a:r>
          </a:p>
          <a:p>
            <a:endParaRPr lang="en-IN" dirty="0"/>
          </a:p>
        </p:txBody>
      </p:sp>
    </p:spTree>
    <p:extLst>
      <p:ext uri="{BB962C8B-B14F-4D97-AF65-F5344CB8AC3E}">
        <p14:creationId xmlns:p14="http://schemas.microsoft.com/office/powerpoint/2010/main" val="4021608918"/>
      </p:ext>
    </p:extLst>
  </p:cSld>
  <p:clrMapOvr>
    <a:masterClrMapping/>
  </p:clrMapOvr>
  <p:transition advClick="0" advTm="1000">
    <p:pull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C3FB5-3CCE-230F-CFAC-265202FFE9EF}"/>
              </a:ext>
            </a:extLst>
          </p:cNvPr>
          <p:cNvSpPr>
            <a:spLocks noGrp="1"/>
          </p:cNvSpPr>
          <p:nvPr>
            <p:ph idx="1"/>
          </p:nvPr>
        </p:nvSpPr>
        <p:spPr>
          <a:xfrm>
            <a:off x="253217" y="126609"/>
            <a:ext cx="11605847" cy="6485206"/>
          </a:xfrm>
        </p:spPr>
        <p:txBody>
          <a:bodyPr>
            <a:normAutofit/>
          </a:bodyPr>
          <a:lstStyle/>
          <a:p>
            <a:pPr>
              <a:buFont typeface="Wingdings" pitchFamily="2" charset="2"/>
              <a:buChar char="Ø"/>
            </a:pPr>
            <a:r>
              <a:rPr lang="en-US" b="1" u="sng" dirty="0"/>
              <a:t>Lessons Learned</a:t>
            </a:r>
            <a:r>
              <a:rPr lang="en-US" b="1" dirty="0"/>
              <a:t>:</a:t>
            </a:r>
            <a:endParaRPr lang="en-US" dirty="0"/>
          </a:p>
          <a:p>
            <a:pPr marL="400050" indent="-400050">
              <a:buFont typeface="+mj-lt"/>
              <a:buAutoNum type="romanLcPeriod"/>
            </a:pPr>
            <a:r>
              <a:rPr lang="en-US" b="1" dirty="0"/>
              <a:t>Know Your Audience:</a:t>
            </a:r>
            <a:r>
              <a:rPr lang="en-US" dirty="0"/>
              <a:t> Understanding the target audience's preferences, pain points, and interests was key to creating content that resonated with them. Regularly analyzing engagement metrics helped refine content strategies based on audience response.</a:t>
            </a:r>
          </a:p>
          <a:p>
            <a:pPr marL="400050" indent="-400050">
              <a:buFont typeface="+mj-lt"/>
              <a:buAutoNum type="romanLcPeriod"/>
            </a:pPr>
            <a:r>
              <a:rPr lang="en-US" b="1" dirty="0"/>
              <a:t>Diverse Content Formats:</a:t>
            </a:r>
            <a:r>
              <a:rPr lang="en-US" dirty="0"/>
              <a:t> Embracing diverse content formats, such as videos, carousels, and stories, enabled us to cater to different audience preferences and enhance engagement. Variety kept the audience engaged and excited for what was coming next.</a:t>
            </a:r>
          </a:p>
          <a:p>
            <a:pPr marL="400050" indent="-400050">
              <a:buFont typeface="+mj-lt"/>
              <a:buAutoNum type="romanLcPeriod"/>
            </a:pPr>
            <a:r>
              <a:rPr lang="en-US" b="1" dirty="0"/>
              <a:t>Storytelling and Authenticity:</a:t>
            </a:r>
            <a:r>
              <a:rPr lang="en-US" dirty="0"/>
              <a:t> Sharing behind-the-scenes glimpses, user testimonials, and brand stories allowed us to connect on a personal level. Authentic storytelling helped build trust and emotional connections with the audience.</a:t>
            </a:r>
          </a:p>
          <a:p>
            <a:pPr marL="400050" indent="-400050">
              <a:buFont typeface="+mj-lt"/>
              <a:buAutoNum type="romanLcPeriod"/>
            </a:pPr>
            <a:r>
              <a:rPr lang="en-US" b="1" dirty="0"/>
              <a:t>Consistent Posting Schedule:</a:t>
            </a:r>
            <a:r>
              <a:rPr lang="en-US" dirty="0"/>
              <a:t> Establishing a consistent posting schedule helped maintain audience interest and engagement. Regular updates kept the brand top of mind and encouraged audience interaction.</a:t>
            </a:r>
          </a:p>
          <a:p>
            <a:pPr marL="400050" indent="-400050">
              <a:buFont typeface="+mj-lt"/>
              <a:buAutoNum type="romanLcPeriod"/>
            </a:pPr>
            <a:r>
              <a:rPr lang="en-US" b="1" dirty="0"/>
              <a:t>User Participation:</a:t>
            </a:r>
            <a:r>
              <a:rPr lang="en-US" dirty="0"/>
              <a:t> Running contests, challenges, and user-generated content campaigns provided an opportunity for meaningful interaction with the audience. It highlighted the importance of involving users and making them feel like an integral part of the brand.</a:t>
            </a:r>
          </a:p>
          <a:p>
            <a:pPr marL="0" indent="0">
              <a:buFont typeface="Wingdings" pitchFamily="2" charset="2"/>
              <a:buChar char="v"/>
            </a:pPr>
            <a:r>
              <a:rPr lang="en-US" dirty="0"/>
              <a:t>In conclusion, the content creation and </a:t>
            </a:r>
            <a:r>
              <a:rPr lang="en-US" dirty="0" err="1"/>
              <a:t>curation</a:t>
            </a:r>
            <a:r>
              <a:rPr lang="en-US" dirty="0"/>
              <a:t> process for Himalaya Herbals provided valuable insights into effectively communicating brand values, promoting herbal wellness, and engaging with a diverse audience. The challenges faced were opportunities for growth, and the lessons learned laid the foundation for continuous improvement in future content strategies. The journey emphasized the importance of audience understanding, creative diversity, and the power of authentic storytelling in building a strong brand presence.</a:t>
            </a:r>
          </a:p>
          <a:p>
            <a:pPr marL="0" indent="0">
              <a:buNone/>
            </a:pPr>
            <a:endParaRPr lang="en-IN" dirty="0"/>
          </a:p>
        </p:txBody>
      </p:sp>
    </p:spTree>
    <p:extLst>
      <p:ext uri="{BB962C8B-B14F-4D97-AF65-F5344CB8AC3E}">
        <p14:creationId xmlns:p14="http://schemas.microsoft.com/office/powerpoint/2010/main" val="2931328850"/>
      </p:ext>
    </p:extLst>
  </p:cSld>
  <p:clrMapOvr>
    <a:masterClrMapping/>
  </p:clrMapOvr>
  <p:transition advClick="0" advTm="1000">
    <p:pull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7436A5-10DD-5932-5A6B-295F3B93473F}"/>
              </a:ext>
            </a:extLst>
          </p:cNvPr>
          <p:cNvPicPr>
            <a:picLocks noGrp="1" noChangeAspect="1"/>
          </p:cNvPicPr>
          <p:nvPr>
            <p:ph idx="1"/>
          </p:nvPr>
        </p:nvPicPr>
        <p:blipFill rotWithShape="1">
          <a:blip r:embed="rId2"/>
          <a:srcRect l="697" t="-1154" r="697" b="1154"/>
          <a:stretch/>
        </p:blipFill>
        <p:spPr>
          <a:xfrm>
            <a:off x="0" y="0"/>
            <a:ext cx="12192000" cy="6703255"/>
          </a:xfrm>
        </p:spPr>
      </p:pic>
    </p:spTree>
    <p:extLst>
      <p:ext uri="{BB962C8B-B14F-4D97-AF65-F5344CB8AC3E}">
        <p14:creationId xmlns:p14="http://schemas.microsoft.com/office/powerpoint/2010/main" val="3173473359"/>
      </p:ext>
    </p:extLst>
  </p:cSld>
  <p:clrMapOvr>
    <a:masterClrMapping/>
  </p:clrMapOvr>
  <p:transition advClick="0" advTm="1000">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683394" y="365125"/>
            <a:ext cx="10670406" cy="13255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br>
              <a:rPr lang="en-US"/>
            </a:br>
            <a:br>
              <a:rPr lang="en-US"/>
            </a:br>
            <a:br>
              <a:rPr lang="en-US"/>
            </a:br>
            <a:br>
              <a:rPr lang="en-US"/>
            </a:br>
            <a:r>
              <a:rPr lang="en-US" sz="4900" b="1"/>
              <a:t>Part 1: Brand study, Competitor Analysis &amp; Buyer’s/Audience’s Persona</a:t>
            </a:r>
            <a:br>
              <a:rPr lang="en-US"/>
            </a:br>
            <a:br>
              <a:rPr lang="en-US"/>
            </a:br>
            <a:br>
              <a:rPr lang="en-US"/>
            </a:br>
            <a:br>
              <a:rPr lang="en-US"/>
            </a:br>
            <a:br>
              <a:rPr lang="en-US"/>
            </a:br>
            <a:endParaRPr/>
          </a:p>
        </p:txBody>
      </p:sp>
      <p:sp>
        <p:nvSpPr>
          <p:cNvPr id="110" name="Google Shape;110;p5"/>
          <p:cNvSpPr txBox="1">
            <a:spLocks noGrp="1"/>
          </p:cNvSpPr>
          <p:nvPr>
            <p:ph idx="1"/>
          </p:nvPr>
        </p:nvSpPr>
        <p:spPr>
          <a:xfrm>
            <a:off x="351692" y="1690688"/>
            <a:ext cx="9467557" cy="508549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sz="2400" b="1" dirty="0"/>
              <a:t>Competitor Analysis</a:t>
            </a:r>
            <a:r>
              <a:rPr lang="en-US" sz="2400" dirty="0"/>
              <a:t>: </a:t>
            </a:r>
            <a:r>
              <a:rPr lang="en-US" sz="2000" dirty="0"/>
              <a:t>Select three competitors operating in the same                                   industry or niche as the chosen brand, examine their USPs and online communication</a:t>
            </a:r>
            <a:br>
              <a:rPr lang="en-US" dirty="0"/>
            </a:br>
            <a:endParaRPr b="0" i="0" dirty="0">
              <a:solidFill>
                <a:srgbClr val="374151"/>
              </a:solidFill>
              <a:latin typeface="Arial"/>
              <a:ea typeface="Arial"/>
              <a:cs typeface="Arial"/>
              <a:sym typeface="Arial"/>
            </a:endParaRPr>
          </a:p>
          <a:p>
            <a:pPr marL="0" lvl="0" indent="-164465">
              <a:lnSpc>
                <a:spcPct val="90000"/>
              </a:lnSpc>
              <a:buClr>
                <a:srgbClr val="262626"/>
              </a:buClr>
              <a:buSzPct val="100000"/>
              <a:buFont typeface="Noto Sans Symbols"/>
              <a:buChar char="⮚"/>
            </a:pPr>
            <a:r>
              <a:rPr lang="en-US" b="0" i="0" dirty="0">
                <a:solidFill>
                  <a:srgbClr val="262626"/>
                </a:solidFill>
                <a:latin typeface="Arial"/>
                <a:ea typeface="Arial"/>
                <a:cs typeface="Arial"/>
                <a:sym typeface="Arial"/>
              </a:rPr>
              <a:t> </a:t>
            </a:r>
            <a:r>
              <a:rPr lang="en-US" sz="2000" dirty="0"/>
              <a:t>A comprehensive competitor analysis can provide valuable insights for Himalaya Herbals to refine its marketing strategies, identify market gaps, and capitalize on its strengths. Remember that the herbal wellness industry may have dynamic competition, so it's essential to regularly monitor competitors and adapt strategies accordingly.</a:t>
            </a:r>
            <a:br>
              <a:rPr lang="en-US" sz="2000" b="0" i="0" dirty="0">
                <a:solidFill>
                  <a:srgbClr val="262626"/>
                </a:solidFill>
                <a:latin typeface="Arial"/>
                <a:ea typeface="Arial"/>
                <a:cs typeface="Arial"/>
                <a:sym typeface="Arial"/>
              </a:rPr>
            </a:br>
            <a:endParaRPr sz="2000" dirty="0">
              <a:solidFill>
                <a:srgbClr val="262626"/>
              </a:solidFill>
            </a:endParaRPr>
          </a:p>
          <a:p>
            <a:pPr marL="0" lvl="0" indent="-164465">
              <a:lnSpc>
                <a:spcPct val="90000"/>
              </a:lnSpc>
              <a:buClr>
                <a:srgbClr val="262626"/>
              </a:buClr>
              <a:buSzPct val="100000"/>
              <a:buFont typeface="Noto Sans Symbols"/>
              <a:buChar char="⮚"/>
            </a:pPr>
            <a:r>
              <a:rPr lang="en-US" b="0" i="0" dirty="0">
                <a:solidFill>
                  <a:srgbClr val="262626"/>
                </a:solidFill>
                <a:latin typeface="Arial"/>
                <a:ea typeface="Arial"/>
                <a:cs typeface="Arial"/>
                <a:sym typeface="Arial"/>
              </a:rPr>
              <a:t> </a:t>
            </a:r>
            <a:r>
              <a:rPr lang="en-US" sz="2000" dirty="0"/>
              <a:t>Himalaya Herbals </a:t>
            </a:r>
            <a:r>
              <a:rPr lang="en-US" sz="2000" b="0" i="0" dirty="0">
                <a:solidFill>
                  <a:srgbClr val="262626"/>
                </a:solidFill>
                <a:latin typeface="Arial"/>
                <a:ea typeface="Arial"/>
                <a:cs typeface="Arial"/>
                <a:sym typeface="Arial"/>
              </a:rPr>
              <a:t>faced competition from several other media production companies in the Indian industry. Keep in mind that the competitive landscape might have evolved since then, so it's essential to conduct a fresh analysis for the most up-to-date information. Nevertheless, here are three key competitors that </a:t>
            </a:r>
            <a:r>
              <a:rPr lang="en-US" sz="2000" dirty="0"/>
              <a:t>Himalaya Herbals </a:t>
            </a:r>
            <a:r>
              <a:rPr lang="en-US" sz="2000" b="0" i="0" dirty="0">
                <a:solidFill>
                  <a:srgbClr val="262626"/>
                </a:solidFill>
                <a:latin typeface="Arial"/>
                <a:ea typeface="Arial"/>
                <a:cs typeface="Arial"/>
                <a:sym typeface="Arial"/>
              </a:rPr>
              <a:t>might have faced:</a:t>
            </a:r>
            <a:endParaRPr sz="2000" dirty="0">
              <a:solidFill>
                <a:srgbClr val="262626"/>
              </a:solidFill>
            </a:endParaRPr>
          </a:p>
        </p:txBody>
      </p:sp>
    </p:spTree>
  </p:cSld>
  <p:clrMapOvr>
    <a:masterClrMapping/>
  </p:clrMapOvr>
  <p:transition advClick="0" advTm="1000">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rot="10800000" flipH="1">
            <a:off x="958970" y="-664235"/>
            <a:ext cx="10515600" cy="4571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endParaRPr/>
          </a:p>
        </p:txBody>
      </p:sp>
      <p:sp>
        <p:nvSpPr>
          <p:cNvPr id="116" name="Google Shape;116;p6"/>
          <p:cNvSpPr txBox="1">
            <a:spLocks noGrp="1"/>
          </p:cNvSpPr>
          <p:nvPr>
            <p:ph idx="1"/>
          </p:nvPr>
        </p:nvSpPr>
        <p:spPr>
          <a:xfrm>
            <a:off x="786442" y="588140"/>
            <a:ext cx="10515600" cy="6062826"/>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None/>
            </a:pPr>
            <a:r>
              <a:rPr lang="en-US" sz="3300" b="1" dirty="0"/>
              <a:t>Competitor 1:</a:t>
            </a:r>
            <a:r>
              <a:rPr lang="en-US" sz="2900" b="1" dirty="0">
                <a:solidFill>
                  <a:srgbClr val="7030A0"/>
                </a:solidFill>
              </a:rPr>
              <a:t>Patanjali </a:t>
            </a:r>
            <a:r>
              <a:rPr lang="en-US" sz="2900" b="1" dirty="0" err="1">
                <a:solidFill>
                  <a:srgbClr val="7030A0"/>
                </a:solidFill>
              </a:rPr>
              <a:t>Ayurveda</a:t>
            </a:r>
            <a:endParaRPr sz="2900" u="sng" dirty="0">
              <a:solidFill>
                <a:srgbClr val="7030A0"/>
              </a:solidFill>
            </a:endParaRPr>
          </a:p>
          <a:p>
            <a:pPr marL="228600" lvl="0" indent="-228600">
              <a:lnSpc>
                <a:spcPct val="90000"/>
              </a:lnSpc>
              <a:buSzPct val="100000"/>
              <a:buNone/>
            </a:pPr>
            <a:r>
              <a:rPr lang="en-US" sz="3200" b="1" dirty="0">
                <a:solidFill>
                  <a:schemeClr val="accent1"/>
                </a:solidFill>
              </a:rPr>
              <a:t>USP: </a:t>
            </a:r>
            <a:r>
              <a:rPr lang="en-US" sz="2600" dirty="0" err="1"/>
              <a:t>Patanjali</a:t>
            </a:r>
            <a:r>
              <a:rPr lang="en-US" sz="2600" dirty="0"/>
              <a:t> </a:t>
            </a:r>
            <a:r>
              <a:rPr lang="en-US" sz="2600" dirty="0" err="1"/>
              <a:t>Ayurveda's</a:t>
            </a:r>
            <a:r>
              <a:rPr lang="en-US" sz="2600" dirty="0"/>
              <a:t> USP lies in its promotion of natural and traditional </a:t>
            </a:r>
            <a:r>
              <a:rPr lang="en-US" sz="2600" dirty="0" err="1"/>
              <a:t>Ayurvedic</a:t>
            </a:r>
            <a:r>
              <a:rPr lang="en-US" sz="2600" dirty="0"/>
              <a:t> remedies. The brand emphasizes the use of ancient </a:t>
            </a:r>
            <a:r>
              <a:rPr lang="en-US" sz="2600" dirty="0" err="1"/>
              <a:t>Ayurvedic</a:t>
            </a:r>
            <a:r>
              <a:rPr lang="en-US" sz="2600" dirty="0"/>
              <a:t> ingredients and formulations, positioning itself as a trusted provider of authentic </a:t>
            </a:r>
            <a:r>
              <a:rPr lang="en-US" sz="2600" dirty="0" err="1"/>
              <a:t>Ayurvedic</a:t>
            </a:r>
            <a:r>
              <a:rPr lang="en-US" sz="2600" dirty="0"/>
              <a:t> products</a:t>
            </a:r>
            <a:r>
              <a:rPr lang="en-US" sz="2400" dirty="0"/>
              <a:t>. </a:t>
            </a:r>
            <a:br>
              <a:rPr lang="en-US" sz="3200" dirty="0"/>
            </a:br>
            <a:endParaRPr dirty="0"/>
          </a:p>
          <a:p>
            <a:pPr marL="228600" lvl="0" indent="-228600">
              <a:lnSpc>
                <a:spcPct val="90000"/>
              </a:lnSpc>
              <a:buSzPct val="100000"/>
              <a:buNone/>
            </a:pPr>
            <a:r>
              <a:rPr lang="en-US" sz="3200" b="1" dirty="0">
                <a:solidFill>
                  <a:schemeClr val="accent1"/>
                </a:solidFill>
              </a:rPr>
              <a:t>Communication: </a:t>
            </a:r>
            <a:r>
              <a:rPr lang="en-US" sz="2400" dirty="0" err="1"/>
              <a:t>Patanjali</a:t>
            </a:r>
            <a:r>
              <a:rPr lang="en-US" sz="2400" dirty="0"/>
              <a:t> </a:t>
            </a:r>
            <a:r>
              <a:rPr lang="en-US" sz="2400" dirty="0" err="1"/>
              <a:t>Ayurveda's</a:t>
            </a:r>
            <a:r>
              <a:rPr lang="en-US" sz="2400" dirty="0"/>
              <a:t> online communication focuses on </a:t>
            </a:r>
            <a:r>
              <a:rPr lang="en-US" sz="2400" dirty="0" err="1"/>
              <a:t>Ayurvedic</a:t>
            </a:r>
            <a:r>
              <a:rPr lang="en-US" sz="2400" dirty="0"/>
              <a:t> remedies for various health and beauty concerns. Their website, social media channels, and marketing materials highlight the natural and traditional aspect of their products. They often leverage endorsements from yoga guru Baba </a:t>
            </a:r>
            <a:r>
              <a:rPr lang="en-US" sz="2400" dirty="0" err="1"/>
              <a:t>Ramdev</a:t>
            </a:r>
            <a:r>
              <a:rPr lang="en-US" sz="2400" dirty="0"/>
              <a:t> to build credibility and trust among their audience. </a:t>
            </a:r>
            <a:br>
              <a:rPr lang="en-US" sz="3200" dirty="0"/>
            </a:br>
            <a:endParaRPr sz="3200" b="1" dirty="0">
              <a:solidFill>
                <a:schemeClr val="accent1"/>
              </a:solidFill>
            </a:endParaRPr>
          </a:p>
          <a:p>
            <a:pPr marL="228600" lvl="0" indent="-228600">
              <a:lnSpc>
                <a:spcPct val="90000"/>
              </a:lnSpc>
              <a:buClr>
                <a:schemeClr val="dk1"/>
              </a:buClr>
              <a:buSzPct val="100000"/>
              <a:buNone/>
            </a:pPr>
            <a:r>
              <a:rPr lang="en-US" sz="3300" b="1" dirty="0"/>
              <a:t>Competitor 2: </a:t>
            </a:r>
            <a:r>
              <a:rPr lang="en-US" sz="2800" b="1" dirty="0" err="1">
                <a:solidFill>
                  <a:srgbClr val="7030A0"/>
                </a:solidFill>
              </a:rPr>
              <a:t>Biotique</a:t>
            </a:r>
            <a:br>
              <a:rPr lang="en-US" sz="2600" u="sng" dirty="0">
                <a:solidFill>
                  <a:srgbClr val="00B0F0"/>
                </a:solidFill>
              </a:rPr>
            </a:br>
            <a:endParaRPr sz="2600" u="sng" dirty="0">
              <a:solidFill>
                <a:srgbClr val="00B0F0"/>
              </a:solidFill>
            </a:endParaRPr>
          </a:p>
          <a:p>
            <a:pPr marL="228600" lvl="0" indent="-228600">
              <a:lnSpc>
                <a:spcPct val="90000"/>
              </a:lnSpc>
              <a:buSzPct val="100000"/>
              <a:buNone/>
            </a:pPr>
            <a:r>
              <a:rPr lang="en-US" sz="3200" b="1" dirty="0">
                <a:solidFill>
                  <a:schemeClr val="accent1"/>
                </a:solidFill>
              </a:rPr>
              <a:t>USP: </a:t>
            </a:r>
            <a:r>
              <a:rPr lang="en-US" sz="2800" dirty="0" err="1"/>
              <a:t>Biotique's</a:t>
            </a:r>
            <a:r>
              <a:rPr lang="en-US" sz="2800" dirty="0"/>
              <a:t> USP centers around its use of advanced bio-technology to create </a:t>
            </a:r>
            <a:r>
              <a:rPr lang="en-US" sz="2800" dirty="0" err="1"/>
              <a:t>Ayurvedic</a:t>
            </a:r>
            <a:r>
              <a:rPr lang="en-US" sz="2800" dirty="0"/>
              <a:t> and plant-based products. The brand combines the best of </a:t>
            </a:r>
            <a:r>
              <a:rPr lang="en-US" sz="2800" dirty="0" err="1"/>
              <a:t>Ayurvedic</a:t>
            </a:r>
            <a:r>
              <a:rPr lang="en-US" sz="2800" dirty="0"/>
              <a:t> principles with modern science, offering effective and innovative herbal solutions</a:t>
            </a:r>
            <a:r>
              <a:rPr lang="en-US" sz="3200" dirty="0"/>
              <a:t>.</a:t>
            </a:r>
            <a:endParaRPr sz="3300" dirty="0">
              <a:solidFill>
                <a:schemeClr val="accent1"/>
              </a:solidFill>
            </a:endParaRPr>
          </a:p>
          <a:p>
            <a:pPr marL="228600" lvl="0" indent="-90804" algn="l" rtl="0">
              <a:lnSpc>
                <a:spcPct val="90000"/>
              </a:lnSpc>
              <a:spcBef>
                <a:spcPts val="1000"/>
              </a:spcBef>
              <a:spcAft>
                <a:spcPts val="0"/>
              </a:spcAft>
              <a:buClr>
                <a:schemeClr val="dk1"/>
              </a:buClr>
              <a:buSzPct val="100000"/>
              <a:buNone/>
            </a:pPr>
            <a:endParaRPr b="0" i="0" dirty="0">
              <a:solidFill>
                <a:srgbClr val="374151"/>
              </a:solidFill>
              <a:latin typeface="Arial"/>
              <a:ea typeface="Arial"/>
              <a:cs typeface="Arial"/>
              <a:sym typeface="Arial"/>
            </a:endParaRPr>
          </a:p>
          <a:p>
            <a:pPr marL="228600" lvl="0" indent="-90804" algn="l" rtl="0">
              <a:lnSpc>
                <a:spcPct val="90000"/>
              </a:lnSpc>
              <a:spcBef>
                <a:spcPts val="1000"/>
              </a:spcBef>
              <a:spcAft>
                <a:spcPts val="0"/>
              </a:spcAft>
              <a:buClr>
                <a:schemeClr val="dk1"/>
              </a:buClr>
              <a:buSzPct val="100000"/>
              <a:buNone/>
            </a:pPr>
            <a:endParaRPr dirty="0"/>
          </a:p>
        </p:txBody>
      </p:sp>
    </p:spTree>
  </p:cSld>
  <p:clrMapOvr>
    <a:masterClrMapping/>
  </p:clrMapOvr>
  <p:transition advClick="0" advTm="1000">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7"/>
          <p:cNvSpPr txBox="1">
            <a:spLocks noGrp="1"/>
          </p:cNvSpPr>
          <p:nvPr>
            <p:ph idx="1"/>
          </p:nvPr>
        </p:nvSpPr>
        <p:spPr>
          <a:xfrm>
            <a:off x="295422" y="251791"/>
            <a:ext cx="11432752" cy="6459559"/>
          </a:xfrm>
          <a:prstGeom prst="rect">
            <a:avLst/>
          </a:prstGeom>
          <a:noFill/>
          <a:ln>
            <a:noFill/>
          </a:ln>
        </p:spPr>
        <p:txBody>
          <a:bodyPr spcFirstLastPara="1" wrap="square" lIns="91425" tIns="45700" rIns="91425" bIns="45700" anchor="t" anchorCtr="0">
            <a:normAutofit lnSpcReduction="10000"/>
          </a:bodyPr>
          <a:lstStyle/>
          <a:p>
            <a:pPr marL="228600" lvl="0" indent="-228600">
              <a:lnSpc>
                <a:spcPct val="90000"/>
              </a:lnSpc>
              <a:spcBef>
                <a:spcPts val="0"/>
              </a:spcBef>
              <a:buSzPct val="100000"/>
              <a:buChar char="•"/>
            </a:pPr>
            <a:r>
              <a:rPr lang="en-US" sz="2400" b="1" dirty="0">
                <a:solidFill>
                  <a:schemeClr val="accent1"/>
                </a:solidFill>
              </a:rPr>
              <a:t>Communication: </a:t>
            </a:r>
            <a:r>
              <a:rPr lang="en-US" sz="2400" dirty="0" err="1"/>
              <a:t>Biotique's</a:t>
            </a:r>
            <a:r>
              <a:rPr lang="en-US" sz="2400" dirty="0"/>
              <a:t> online communication revolves around their bio-technology approach and natural ingredients. They highlight the purity and effectiveness of their products, appealing to consumers who seek a blend of traditional remedies and scientific advancements. Their website and social media content often feature product showcases and customer testimonials</a:t>
            </a:r>
          </a:p>
          <a:p>
            <a:pPr marL="228600" lvl="0" indent="-228600" algn="l" rtl="0">
              <a:lnSpc>
                <a:spcPct val="90000"/>
              </a:lnSpc>
              <a:spcBef>
                <a:spcPts val="0"/>
              </a:spcBef>
              <a:spcAft>
                <a:spcPts val="0"/>
              </a:spcAft>
              <a:buClr>
                <a:schemeClr val="accent1"/>
              </a:buClr>
              <a:buSzPct val="100000"/>
              <a:buChar char="•"/>
            </a:pPr>
            <a:endParaRPr dirty="0"/>
          </a:p>
          <a:p>
            <a:pPr marL="228600" lvl="0" indent="-228600">
              <a:lnSpc>
                <a:spcPct val="90000"/>
              </a:lnSpc>
              <a:buClr>
                <a:schemeClr val="dk1"/>
              </a:buClr>
              <a:buSzPct val="100000"/>
              <a:buNone/>
            </a:pPr>
            <a:r>
              <a:rPr lang="en-US" sz="2400" b="1" dirty="0"/>
              <a:t>Competitor 3: </a:t>
            </a:r>
            <a:r>
              <a:rPr lang="en-US" b="1" dirty="0">
                <a:solidFill>
                  <a:srgbClr val="7030A0"/>
                </a:solidFill>
              </a:rPr>
              <a:t>Forest Essentials</a:t>
            </a:r>
            <a:br>
              <a:rPr lang="en-US" u="sng" dirty="0">
                <a:solidFill>
                  <a:srgbClr val="FF0000"/>
                </a:solidFill>
              </a:rPr>
            </a:br>
            <a:endParaRPr b="1" u="sng" dirty="0">
              <a:solidFill>
                <a:srgbClr val="FF0000"/>
              </a:solidFill>
            </a:endParaRPr>
          </a:p>
          <a:p>
            <a:pPr marL="228600" lvl="0" indent="-228600">
              <a:lnSpc>
                <a:spcPct val="90000"/>
              </a:lnSpc>
              <a:buSzPct val="100000"/>
              <a:buNone/>
            </a:pPr>
            <a:r>
              <a:rPr lang="en-US" sz="2400" b="1" dirty="0">
                <a:solidFill>
                  <a:schemeClr val="accent1"/>
                </a:solidFill>
              </a:rPr>
              <a:t>USP: </a:t>
            </a:r>
            <a:r>
              <a:rPr lang="en-US" sz="2400" dirty="0"/>
              <a:t>Forest Essentials' USP lies in its focus on luxury </a:t>
            </a:r>
            <a:r>
              <a:rPr lang="en-US" sz="2400" dirty="0" err="1"/>
              <a:t>Ayurveda</a:t>
            </a:r>
            <a:r>
              <a:rPr lang="en-US" sz="2400" dirty="0"/>
              <a:t>. The brand offers premium and handcrafted skincare, </a:t>
            </a:r>
            <a:r>
              <a:rPr lang="en-US" sz="2400" dirty="0" err="1"/>
              <a:t>haircare</a:t>
            </a:r>
            <a:r>
              <a:rPr lang="en-US" sz="2400" dirty="0"/>
              <a:t>, and wellness products using traditional </a:t>
            </a:r>
            <a:r>
              <a:rPr lang="en-US" sz="2400" dirty="0" err="1"/>
              <a:t>Ayurvedic</a:t>
            </a:r>
            <a:r>
              <a:rPr lang="en-US" sz="2400" dirty="0"/>
              <a:t> ingredients, catering to a more upscale audience.</a:t>
            </a:r>
            <a:endParaRPr sz="2400" dirty="0"/>
          </a:p>
          <a:p>
            <a:pPr marL="228600" lvl="0" indent="-228600">
              <a:lnSpc>
                <a:spcPct val="90000"/>
              </a:lnSpc>
              <a:buSzPct val="100000"/>
              <a:buNone/>
            </a:pPr>
            <a:r>
              <a:rPr lang="en-US" sz="2400" b="1" dirty="0">
                <a:solidFill>
                  <a:schemeClr val="accent1"/>
                </a:solidFill>
              </a:rPr>
              <a:t>Communication: </a:t>
            </a:r>
            <a:r>
              <a:rPr lang="en-US" sz="2400" dirty="0"/>
              <a:t>Forest Essentials' online communication is elegant and luxurious, reflecting their premium positioning. Their website and social media content showcase the richness of their products, highlighting the use of rare and exotic natural ingredients. They often collaborate with influencers and promote their products as a part of self-care and indulgence routines.</a:t>
            </a:r>
            <a:endParaRPr sz="2400" dirty="0"/>
          </a:p>
          <a:p>
            <a:pPr marL="228600" lvl="0" indent="-228600">
              <a:lnSpc>
                <a:spcPct val="90000"/>
              </a:lnSpc>
              <a:buClr>
                <a:schemeClr val="dk1"/>
              </a:buClr>
              <a:buSzPct val="100000"/>
              <a:buChar char="•"/>
            </a:pPr>
            <a:r>
              <a:rPr lang="en-US" sz="2400" dirty="0"/>
              <a:t>Each of these brands has its unique positioning and communication strategy in the herbal wellness industry, appealing to different segments of consumers based on their preferences and needs. t industry.</a:t>
            </a:r>
            <a:endParaRPr sz="2400" dirty="0"/>
          </a:p>
          <a:p>
            <a:pPr marL="228600" lvl="0" indent="-77470" algn="l" rtl="0">
              <a:lnSpc>
                <a:spcPct val="90000"/>
              </a:lnSpc>
              <a:spcBef>
                <a:spcPts val="1000"/>
              </a:spcBef>
              <a:spcAft>
                <a:spcPts val="0"/>
              </a:spcAft>
              <a:buClr>
                <a:schemeClr val="dk1"/>
              </a:buClr>
              <a:buSzPct val="100000"/>
              <a:buNone/>
            </a:pPr>
            <a:endParaRPr b="1" dirty="0"/>
          </a:p>
          <a:p>
            <a:pPr marL="228600" lvl="0" indent="-77470" algn="l" rtl="0">
              <a:lnSpc>
                <a:spcPct val="90000"/>
              </a:lnSpc>
              <a:spcBef>
                <a:spcPts val="1000"/>
              </a:spcBef>
              <a:spcAft>
                <a:spcPts val="0"/>
              </a:spcAft>
              <a:buClr>
                <a:schemeClr val="dk1"/>
              </a:buClr>
              <a:buSzPct val="100000"/>
              <a:buNone/>
            </a:pPr>
            <a:endParaRPr dirty="0"/>
          </a:p>
        </p:txBody>
      </p:sp>
    </p:spTree>
  </p:cSld>
  <p:clrMapOvr>
    <a:masterClrMapping/>
  </p:clrMapOvr>
  <p:transition advClick="0" advTm="1000">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690113" y="365125"/>
            <a:ext cx="10663687" cy="13255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34343"/>
              </a:buClr>
              <a:buSzPct val="100000"/>
              <a:buFont typeface="Calibri"/>
              <a:buNone/>
            </a:pPr>
            <a:r>
              <a:rPr lang="en-US" b="1">
                <a:solidFill>
                  <a:srgbClr val="434343"/>
                </a:solidFill>
              </a:rPr>
              <a:t>Part 1: Brand study, Competitor Analysis &amp; Buyer’s/Audience’s Persona</a:t>
            </a:r>
            <a:br>
              <a:rPr lang="en-US"/>
            </a:br>
            <a:endParaRPr/>
          </a:p>
        </p:txBody>
      </p:sp>
      <p:sp>
        <p:nvSpPr>
          <p:cNvPr id="128" name="Google Shape;128;p8"/>
          <p:cNvSpPr txBox="1">
            <a:spLocks noGrp="1"/>
          </p:cNvSpPr>
          <p:nvPr>
            <p:ph idx="1"/>
          </p:nvPr>
        </p:nvSpPr>
        <p:spPr>
          <a:xfrm>
            <a:off x="182881" y="1308295"/>
            <a:ext cx="6386732" cy="54160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endParaRPr sz="2400" dirty="0"/>
          </a:p>
          <a:p>
            <a:pPr marL="457200" lvl="0" indent="-317500" algn="l" rtl="0">
              <a:lnSpc>
                <a:spcPct val="90000"/>
              </a:lnSpc>
              <a:spcBef>
                <a:spcPts val="0"/>
              </a:spcBef>
              <a:spcAft>
                <a:spcPts val="0"/>
              </a:spcAft>
              <a:buClr>
                <a:schemeClr val="dk1"/>
              </a:buClr>
              <a:buSzPct val="58823"/>
              <a:buChar char="●"/>
            </a:pPr>
            <a:r>
              <a:rPr lang="en-US" sz="2400" b="1" dirty="0"/>
              <a:t>Buyer's/Audience's Persona</a:t>
            </a:r>
            <a:r>
              <a:rPr lang="en-US" b="1" dirty="0"/>
              <a:t>:</a:t>
            </a:r>
            <a:r>
              <a:rPr lang="en-US" dirty="0"/>
              <a:t> </a:t>
            </a:r>
            <a:r>
              <a:rPr lang="en-US" sz="2000" dirty="0"/>
              <a:t>Clearly define the target audience for the chosen brand. Consider demographics, psychographics, behaviors, and interests.</a:t>
            </a:r>
            <a:br>
              <a:rPr lang="en-US" dirty="0"/>
            </a:br>
            <a:endParaRPr dirty="0"/>
          </a:p>
          <a:p>
            <a:pPr marL="457200" lvl="0" indent="-317500">
              <a:lnSpc>
                <a:spcPct val="90000"/>
              </a:lnSpc>
              <a:spcBef>
                <a:spcPts val="0"/>
              </a:spcBef>
              <a:buClr>
                <a:schemeClr val="dk1"/>
              </a:buClr>
              <a:buSzPct val="58823"/>
              <a:buChar char="●"/>
            </a:pPr>
            <a:r>
              <a:rPr lang="en-US" sz="2400" dirty="0"/>
              <a:t>By understanding the needs, interests, and values of Health-Conscious Hannah, Himalaya Herbals can create targeted marketing campaigns that resonate with her and establish a strong emotional connection with this specific segment of their audience</a:t>
            </a:r>
            <a:r>
              <a:rPr lang="en-US" sz="2000" dirty="0"/>
              <a:t>.</a:t>
            </a:r>
            <a:endParaRPr dirty="0"/>
          </a:p>
        </p:txBody>
      </p:sp>
      <p:pic>
        <p:nvPicPr>
          <p:cNvPr id="4" name="Picture 3">
            <a:extLst>
              <a:ext uri="{FF2B5EF4-FFF2-40B4-BE49-F238E27FC236}">
                <a16:creationId xmlns:a16="http://schemas.microsoft.com/office/drawing/2014/main" id="{D34A6B39-3D1D-DA67-E475-589B610BB1D8}"/>
              </a:ext>
            </a:extLst>
          </p:cNvPr>
          <p:cNvPicPr>
            <a:picLocks noChangeAspect="1"/>
          </p:cNvPicPr>
          <p:nvPr/>
        </p:nvPicPr>
        <p:blipFill>
          <a:blip r:embed="rId3"/>
          <a:stretch>
            <a:fillRect/>
          </a:stretch>
        </p:blipFill>
        <p:spPr>
          <a:xfrm>
            <a:off x="6467061" y="1308295"/>
            <a:ext cx="5542058" cy="5416062"/>
          </a:xfrm>
          <a:prstGeom prst="rect">
            <a:avLst/>
          </a:prstGeom>
        </p:spPr>
      </p:pic>
    </p:spTree>
  </p:cSld>
  <p:clrMapOvr>
    <a:masterClrMapping/>
  </p:clrMapOvr>
  <p:transition advClick="0" advTm="1000">
    <p:pull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2655</TotalTime>
  <Words>5627</Words>
  <Application>Microsoft Office PowerPoint</Application>
  <PresentationFormat>Widescreen</PresentationFormat>
  <Paragraphs>350</Paragraphs>
  <Slides>52</Slides>
  <Notes>29</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Calibri</vt:lpstr>
      <vt:lpstr>Arial</vt:lpstr>
      <vt:lpstr>Trebuchet MS</vt:lpstr>
      <vt:lpstr>Noto Sans Symbols</vt:lpstr>
      <vt:lpstr>Wingdings</vt:lpstr>
      <vt:lpstr>Roboto</vt:lpstr>
      <vt:lpstr>Courier New</vt:lpstr>
      <vt:lpstr>Bodoni MT Black</vt:lpstr>
      <vt:lpstr>Söhne</vt:lpstr>
      <vt:lpstr>Wingdings 3</vt:lpstr>
      <vt:lpstr>Arial</vt:lpstr>
      <vt:lpstr>Facet</vt:lpstr>
      <vt:lpstr>Comprehensive Digital Marketing                    Project Work</vt:lpstr>
      <vt:lpstr>PowerPoint Presentation</vt:lpstr>
      <vt:lpstr>Part 1: Brand study, Competitor Analysis &amp;                               Buyer’s/Audience’s Persona </vt:lpstr>
      <vt:lpstr>PowerPoint Presentation</vt:lpstr>
      <vt:lpstr>Part 1: Brand study, Competitor Analysis &amp;Buyer’s/Audience’s Persona </vt:lpstr>
      <vt:lpstr>    Part 1: Brand study, Competitor Analysis &amp; Buyer’s/Audience’s Persona     </vt:lpstr>
      <vt:lpstr>PowerPoint Presentation</vt:lpstr>
      <vt:lpstr>PowerPoint Presentation</vt:lpstr>
      <vt:lpstr>Part 1: Brand study, Competitor Analysis &amp; Buyer’s/Audience’s Persona </vt:lpstr>
      <vt:lpstr>PowerPoint Presentation</vt:lpstr>
      <vt:lpstr>  `</vt:lpstr>
      <vt:lpstr>Part 2: SEO &amp; Keyword Research</vt:lpstr>
      <vt:lpstr>PowerPoint Presentation</vt:lpstr>
      <vt:lpstr>PowerPoint Presentation</vt:lpstr>
      <vt:lpstr>PowerPoint Presentation</vt:lpstr>
      <vt:lpstr>PowerPoint Presentation</vt:lpstr>
      <vt:lpstr>PowerPoint Presentation</vt:lpstr>
      <vt:lpstr>Keyword Research</vt:lpstr>
      <vt:lpstr>PowerPoint Presentation</vt:lpstr>
      <vt:lpstr>PowerPoint Presentation</vt:lpstr>
      <vt:lpstr> Content Calendar Example </vt:lpstr>
      <vt:lpstr>Part 3: Content Ideas and Marketing Strategies</vt:lpstr>
      <vt:lpstr>PowerPoint Presentation</vt:lpstr>
      <vt:lpstr>PowerPoint Presentation</vt:lpstr>
      <vt:lpstr>PowerPoint Presentation</vt:lpstr>
      <vt:lpstr>Part 3: Content Ideas and Marketing Strategies</vt:lpstr>
      <vt:lpstr>PowerPoint Presentation</vt:lpstr>
      <vt:lpstr>PowerPoint Presentation</vt:lpstr>
      <vt:lpstr>PowerPoint Presentation</vt:lpstr>
      <vt:lpstr>Part 4: Content Creation and Curation (Post creations, Designs/Video Editing, Ad Campaigns over Social Media and Email Ideation and Creation)</vt:lpstr>
      <vt:lpstr>PowerPoint Presentation</vt:lpstr>
      <vt:lpstr>PowerPoint Presentation</vt:lpstr>
      <vt:lpstr>PowerPoint Presentation</vt:lpstr>
      <vt:lpstr>PowerPoint Presentation</vt:lpstr>
      <vt:lpstr>Post Creation:</vt:lpstr>
      <vt:lpstr>PowerPoint Presentation</vt:lpstr>
      <vt:lpstr>PowerPoint Presentation</vt:lpstr>
      <vt:lpstr>Part 4: Content Creation and Curation (Post creations, Designs/Video Editing, Ad Campaigns over Social Media and Email Ideation and Creation)</vt:lpstr>
      <vt:lpstr>PowerPoint Presentation</vt:lpstr>
      <vt:lpstr>PowerPoint Presentation</vt:lpstr>
      <vt:lpstr>PowerPoint Presentation</vt:lpstr>
      <vt:lpstr>PowerPoint Presentation</vt:lpstr>
      <vt:lpstr>Part 4: Content Creation and Curation (Post creations, Designs/Video Editing, Ad Campaigns over Social Media and Email Ideation and Creation)</vt:lpstr>
      <vt:lpstr>Part 4: Content Creation and Curation (Post creations, Designs/Video Editing, Ad Campaigns over Social Media and Email Ideation and Creation)</vt:lpstr>
      <vt:lpstr>PowerPoint Presentation</vt:lpstr>
      <vt:lpstr>PowerPoint Presentation</vt:lpstr>
      <vt:lpstr>Part 4: Content Creation and Curation (Post creations, Designs/Video Editing, Ad Campaigns over Social Media and Email Ideation and Creation)</vt:lpstr>
      <vt:lpstr>Email Ad Campaign 1 - brandawareness (insert emailer image)</vt:lpstr>
      <vt:lpstr>Email Ad Campaign 2 - Lead Generation (insert emailer image)</vt:lpstr>
      <vt:lpstr>Part 4: Content Creation and Curation (Post creations, Designs/Video Editing, Ad Campaigns over Social Media and Email Ideation and Creation)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Project Work</dc:title>
  <dc:creator>Seshu Kuchu</dc:creator>
  <cp:lastModifiedBy>Srilakshmi Avvaru</cp:lastModifiedBy>
  <cp:revision>62</cp:revision>
  <dcterms:created xsi:type="dcterms:W3CDTF">2023-07-20T14:59:39Z</dcterms:created>
  <dcterms:modified xsi:type="dcterms:W3CDTF">2023-08-05T04:32:59Z</dcterms:modified>
</cp:coreProperties>
</file>