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93" r:id="rId5"/>
    <p:sldId id="296" r:id="rId6"/>
    <p:sldId id="302" r:id="rId7"/>
    <p:sldId id="301" r:id="rId8"/>
    <p:sldId id="259" r:id="rId9"/>
    <p:sldId id="260" r:id="rId10"/>
    <p:sldId id="261" r:id="rId11"/>
    <p:sldId id="262" r:id="rId12"/>
    <p:sldId id="263" r:id="rId13"/>
    <p:sldId id="264" r:id="rId14"/>
    <p:sldId id="297" r:id="rId15"/>
    <p:sldId id="265" r:id="rId16"/>
    <p:sldId id="266" r:id="rId17"/>
    <p:sldId id="267" r:id="rId18"/>
    <p:sldId id="268" r:id="rId19"/>
    <p:sldId id="269" r:id="rId20"/>
    <p:sldId id="270" r:id="rId21"/>
    <p:sldId id="271" r:id="rId22"/>
    <p:sldId id="272" r:id="rId23"/>
    <p:sldId id="294" r:id="rId24"/>
    <p:sldId id="295" r:id="rId25"/>
    <p:sldId id="277" r:id="rId26"/>
    <p:sldId id="278" r:id="rId27"/>
    <p:sldId id="298" r:id="rId28"/>
    <p:sldId id="280" r:id="rId29"/>
    <p:sldId id="281" r:id="rId30"/>
    <p:sldId id="282" r:id="rId31"/>
    <p:sldId id="283" r:id="rId32"/>
    <p:sldId id="284" r:id="rId33"/>
    <p:sldId id="286" r:id="rId34"/>
    <p:sldId id="287" r:id="rId35"/>
    <p:sldId id="288" r:id="rId36"/>
    <p:sldId id="289" r:id="rId37"/>
    <p:sldId id="290" r:id="rId38"/>
    <p:sldId id="300" r:id="rId39"/>
    <p:sldId id="299" r:id="rId4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30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BFE51050-74F2-4DAA-B201-C87D6C205DE2}" type="datetimeFigureOut">
              <a:rPr lang="en-US" smtClean="0"/>
              <a:t>8/3/2023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850A34D4-6B1C-4E17-BEBA-93D76CC2EAEF}" type="slidenum">
              <a:rPr lang="en-US" smtClean="0"/>
              <a:t>‹#›</a:t>
            </a:fld>
            <a:endParaRPr lang="en-US"/>
          </a:p>
        </p:txBody>
      </p:sp>
    </p:spTree>
    <p:extLst>
      <p:ext uri="{BB962C8B-B14F-4D97-AF65-F5344CB8AC3E}">
        <p14:creationId xmlns:p14="http://schemas.microsoft.com/office/powerpoint/2010/main" val="386101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A34D4-6B1C-4E17-BEBA-93D76CC2EAEF}" type="slidenum">
              <a:rPr lang="en-US" smtClean="0"/>
              <a:t>13</a:t>
            </a:fld>
            <a:endParaRPr lang="en-US"/>
          </a:p>
        </p:txBody>
      </p:sp>
    </p:spTree>
    <p:extLst>
      <p:ext uri="{BB962C8B-B14F-4D97-AF65-F5344CB8AC3E}">
        <p14:creationId xmlns:p14="http://schemas.microsoft.com/office/powerpoint/2010/main" val="342232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1" i="0">
                <a:solidFill>
                  <a:srgbClr val="43434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1" i="0">
                <a:solidFill>
                  <a:srgbClr val="434343"/>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0" b="1" i="0">
                <a:solidFill>
                  <a:srgbClr val="43434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25487" y="156527"/>
            <a:ext cx="7693025" cy="693419"/>
          </a:xfrm>
          <a:prstGeom prst="rect">
            <a:avLst/>
          </a:prstGeom>
        </p:spPr>
        <p:txBody>
          <a:bodyPr wrap="square" lIns="0" tIns="0" rIns="0" bIns="0">
            <a:spAutoFit/>
          </a:bodyPr>
          <a:lstStyle>
            <a:lvl1pPr>
              <a:defRPr sz="1850" b="1" i="0">
                <a:solidFill>
                  <a:srgbClr val="434343"/>
                </a:solidFill>
                <a:latin typeface="Arial"/>
                <a:cs typeface="Arial"/>
              </a:defRPr>
            </a:lvl1pPr>
          </a:lstStyle>
          <a:p>
            <a:endParaRPr/>
          </a:p>
        </p:txBody>
      </p:sp>
      <p:sp>
        <p:nvSpPr>
          <p:cNvPr id="3" name="Holder 3"/>
          <p:cNvSpPr>
            <a:spLocks noGrp="1"/>
          </p:cNvSpPr>
          <p:nvPr>
            <p:ph type="body" idx="1"/>
          </p:nvPr>
        </p:nvSpPr>
        <p:spPr>
          <a:xfrm>
            <a:off x="911542" y="816292"/>
            <a:ext cx="7320914" cy="1732280"/>
          </a:xfrm>
          <a:prstGeom prst="rect">
            <a:avLst/>
          </a:prstGeom>
        </p:spPr>
        <p:txBody>
          <a:bodyPr wrap="square" lIns="0" tIns="0" rIns="0" bIns="0">
            <a:spAutoFit/>
          </a:bodyPr>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www.icicipruamc.com/" TargetMode="External" /><Relationship Id="rId2" Type="http://schemas.openxmlformats.org/officeDocument/2006/relationships/hyperlink" Target="https://www.hdfcbank.com/" TargetMode="External" /><Relationship Id="rId1" Type="http://schemas.openxmlformats.org/officeDocument/2006/relationships/slideLayout" Target="../slideLayouts/slideLayout2.xml" /><Relationship Id="rId4" Type="http://schemas.openxmlformats.org/officeDocument/2006/relationships/hyperlink" Target="https://juno.axisbank.com/"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5.xml" /><Relationship Id="rId5" Type="http://schemas.openxmlformats.org/officeDocument/2006/relationships/image" Target="../media/image10.jpg" /><Relationship Id="rId4" Type="http://schemas.openxmlformats.org/officeDocument/2006/relationships/image" Target="../media/image9.jpg" /></Relationships>
</file>

<file path=ppt/slides/_rels/slide1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jpg" /><Relationship Id="rId1" Type="http://schemas.openxmlformats.org/officeDocument/2006/relationships/slideLayout" Target="../slideLayouts/slideLayout5.xml" /><Relationship Id="rId5" Type="http://schemas.openxmlformats.org/officeDocument/2006/relationships/image" Target="../media/image14.jpg" /><Relationship Id="rId4" Type="http://schemas.openxmlformats.org/officeDocument/2006/relationships/image" Target="../media/image13.jpg" /></Relationships>
</file>

<file path=ppt/slides/_rels/slide17.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hyperlink" Target="https://statusbrew.com/insights/social-media-holiday-calendar/" TargetMode="Externa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hyperlink" Target="https://api4o.ilovepdf.com/v1/download/qznmg3g5h4Alxp7n8sgA9jm8dshy3mchj10tfkblqjmdl3444zyjsjw7vntxl0p2rddhf3kd42pr0y506s39vgls9zzw12s5hp8fl58qhvv59468yj1yy95hj6v444wtmAw580AtApnyq5pyst3lk39lj9myjc02ttdkwhy1rpwygndv5wtk2xfljb3ftncxb22mgtr164tm3" TargetMode="External" /><Relationship Id="rId1" Type="http://schemas.openxmlformats.org/officeDocument/2006/relationships/slideLayout" Target="../slideLayouts/slideLayout5.xml" /><Relationship Id="rId4" Type="http://schemas.openxmlformats.org/officeDocument/2006/relationships/image" Target="../media/image20.jpeg" /></Relationships>
</file>

<file path=ppt/slides/_rels/slide25.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21.jpg" /><Relationship Id="rId1" Type="http://schemas.openxmlformats.org/officeDocument/2006/relationships/slideLayout" Target="../slideLayouts/slideLayout4.xml" /><Relationship Id="rId4" Type="http://schemas.openxmlformats.org/officeDocument/2006/relationships/image" Target="../media/image23.jpg" /></Relationships>
</file>

<file path=ppt/slides/_rels/slide2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image" Target="../media/image24.jpg"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2" Type="http://schemas.openxmlformats.org/officeDocument/2006/relationships/image" Target="../media/image28.jpg" /><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slide" Target="slide33.xml"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3" Type="http://schemas.openxmlformats.org/officeDocument/2006/relationships/image" Target="../media/image30.jpg" /><Relationship Id="rId2" Type="http://schemas.openxmlformats.org/officeDocument/2006/relationships/hyperlink" Target="mailto:Customerservices.cards@hdfcbank.com" TargetMode="External" /><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image" Target="../media/image31.jp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3" Type="http://schemas.openxmlformats.org/officeDocument/2006/relationships/slide" Target="slide38.xml" /><Relationship Id="rId2" Type="http://schemas.openxmlformats.org/officeDocument/2006/relationships/image" Target="../media/image32.png" /><Relationship Id="rId1" Type="http://schemas.openxmlformats.org/officeDocument/2006/relationships/slideLayout" Target="../slideLayouts/slideLayout5.xml" /><Relationship Id="rId4" Type="http://schemas.openxmlformats.org/officeDocument/2006/relationships/image" Target="../media/image33.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hyperlink" Target="https://api4o.ilovepdf.com/v1/download/qznmg3g5h4Alxp7n8sgA9jm8dshy3mchj10tfkblqjmdl3444zyjsjw7vntxl0p2rddhf3kd42pr0y506s39vgls9zzw12s5hp8fl58qhvv59468yj1yy95hj6v444wtmAw580AtApnyq5pyst3lk39lj9myjc02ttdkwhy1rpwygndv5wtk2xfljb3ftncxb22mgtr164tm3" TargetMode="Externa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3620" y="1950720"/>
            <a:ext cx="5878830" cy="1037590"/>
          </a:xfrm>
          <a:prstGeom prst="rect">
            <a:avLst/>
          </a:prstGeom>
        </p:spPr>
        <p:txBody>
          <a:bodyPr vert="horz" wrap="square" lIns="0" tIns="11430" rIns="0" bIns="0" rtlCol="0">
            <a:spAutoFit/>
          </a:bodyPr>
          <a:lstStyle/>
          <a:p>
            <a:pPr marL="1814830" marR="5080" indent="-1802130">
              <a:lnSpc>
                <a:spcPct val="114500"/>
              </a:lnSpc>
              <a:spcBef>
                <a:spcPts val="90"/>
              </a:spcBef>
            </a:pPr>
            <a:r>
              <a:rPr sz="2900" spc="5" dirty="0"/>
              <a:t>C</a:t>
            </a:r>
            <a:r>
              <a:rPr sz="2900" spc="20" dirty="0"/>
              <a:t>o</a:t>
            </a:r>
            <a:r>
              <a:rPr sz="2900" spc="45" dirty="0"/>
              <a:t>m</a:t>
            </a:r>
            <a:r>
              <a:rPr sz="2900" spc="20" dirty="0"/>
              <a:t>p</a:t>
            </a:r>
            <a:r>
              <a:rPr sz="2900" spc="-5" dirty="0"/>
              <a:t>r</a:t>
            </a:r>
            <a:r>
              <a:rPr sz="2900" spc="30" dirty="0"/>
              <a:t>e</a:t>
            </a:r>
            <a:r>
              <a:rPr sz="2900" spc="20" dirty="0"/>
              <a:t>h</a:t>
            </a:r>
            <a:r>
              <a:rPr sz="2900" spc="30" dirty="0"/>
              <a:t>e</a:t>
            </a:r>
            <a:r>
              <a:rPr sz="2900" spc="20" dirty="0"/>
              <a:t>n</a:t>
            </a:r>
            <a:r>
              <a:rPr sz="2900" spc="-40" dirty="0"/>
              <a:t>s</a:t>
            </a:r>
            <a:r>
              <a:rPr sz="2900" spc="10" dirty="0"/>
              <a:t>i</a:t>
            </a:r>
            <a:r>
              <a:rPr sz="2900" spc="-40" dirty="0"/>
              <a:t>v</a:t>
            </a:r>
            <a:r>
              <a:rPr sz="2900" spc="15" dirty="0"/>
              <a:t>e</a:t>
            </a:r>
            <a:r>
              <a:rPr sz="2900" spc="-190" dirty="0"/>
              <a:t> </a:t>
            </a:r>
            <a:r>
              <a:rPr sz="2900" spc="5" dirty="0"/>
              <a:t>D</a:t>
            </a:r>
            <a:r>
              <a:rPr sz="2900" spc="10" dirty="0"/>
              <a:t>i</a:t>
            </a:r>
            <a:r>
              <a:rPr sz="2900" spc="20" dirty="0"/>
              <a:t>g</a:t>
            </a:r>
            <a:r>
              <a:rPr sz="2900" spc="10" dirty="0"/>
              <a:t>i</a:t>
            </a:r>
            <a:r>
              <a:rPr sz="2900" spc="5" dirty="0"/>
              <a:t>t</a:t>
            </a:r>
            <a:r>
              <a:rPr sz="2900" spc="30" dirty="0"/>
              <a:t>a</a:t>
            </a:r>
            <a:r>
              <a:rPr sz="2900" spc="5" dirty="0"/>
              <a:t>l</a:t>
            </a:r>
            <a:r>
              <a:rPr sz="2900" spc="-200" dirty="0"/>
              <a:t> </a:t>
            </a:r>
            <a:r>
              <a:rPr sz="2900" spc="60" dirty="0"/>
              <a:t>M</a:t>
            </a:r>
            <a:r>
              <a:rPr sz="2900" spc="30" dirty="0"/>
              <a:t>a</a:t>
            </a:r>
            <a:r>
              <a:rPr sz="2900" spc="-5" dirty="0"/>
              <a:t>r</a:t>
            </a:r>
            <a:r>
              <a:rPr sz="2900" spc="30" dirty="0"/>
              <a:t>ke</a:t>
            </a:r>
            <a:r>
              <a:rPr sz="2900" spc="10" dirty="0"/>
              <a:t>t</a:t>
            </a:r>
            <a:r>
              <a:rPr sz="2900" spc="15" dirty="0"/>
              <a:t>in</a:t>
            </a:r>
            <a:r>
              <a:rPr sz="2900" spc="10" dirty="0"/>
              <a:t>g  </a:t>
            </a:r>
            <a:r>
              <a:rPr sz="2900" spc="15" dirty="0"/>
              <a:t>Project</a:t>
            </a:r>
            <a:r>
              <a:rPr sz="2900" spc="-140" dirty="0"/>
              <a:t> </a:t>
            </a:r>
            <a:r>
              <a:rPr sz="2900" spc="-20" dirty="0"/>
              <a:t>Work</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3149600" marR="5080" indent="-3137535">
              <a:lnSpc>
                <a:spcPct val="118500"/>
              </a:lnSpc>
              <a:spcBef>
                <a:spcPts val="90"/>
              </a:spcBef>
            </a:pPr>
            <a:r>
              <a:rPr spc="20" dirty="0"/>
              <a:t>Part</a:t>
            </a:r>
            <a:r>
              <a:rPr spc="-10" dirty="0"/>
              <a:t> </a:t>
            </a:r>
            <a:r>
              <a:rPr spc="15" dirty="0"/>
              <a:t>1:</a:t>
            </a:r>
            <a:r>
              <a:rPr spc="65" dirty="0"/>
              <a:t> </a:t>
            </a:r>
            <a:r>
              <a:rPr spc="10" dirty="0"/>
              <a:t>Brand</a:t>
            </a:r>
            <a:r>
              <a:rPr spc="75" dirty="0"/>
              <a:t> </a:t>
            </a:r>
            <a:r>
              <a:rPr spc="-10" dirty="0"/>
              <a:t>study,</a:t>
            </a:r>
            <a:r>
              <a:rPr spc="250" dirty="0"/>
              <a:t> </a:t>
            </a:r>
            <a:r>
              <a:rPr spc="-10" dirty="0"/>
              <a:t>Competitor</a:t>
            </a:r>
            <a:r>
              <a:rPr spc="340" dirty="0"/>
              <a:t> </a:t>
            </a:r>
            <a:r>
              <a:rPr spc="-5" dirty="0"/>
              <a:t>Analysis</a:t>
            </a:r>
            <a:r>
              <a:rPr spc="335" dirty="0"/>
              <a:t> </a:t>
            </a:r>
            <a:r>
              <a:rPr spc="15" dirty="0"/>
              <a:t>&amp;</a:t>
            </a:r>
            <a:r>
              <a:rPr spc="10" dirty="0"/>
              <a:t> </a:t>
            </a:r>
            <a:r>
              <a:rPr spc="5" dirty="0"/>
              <a:t>Buyer’s/Audience’s </a:t>
            </a:r>
            <a:r>
              <a:rPr spc="-495" dirty="0"/>
              <a:t> </a:t>
            </a:r>
            <a:r>
              <a:rPr spc="10" dirty="0"/>
              <a:t>Persona</a:t>
            </a:r>
          </a:p>
        </p:txBody>
      </p:sp>
      <p:sp>
        <p:nvSpPr>
          <p:cNvPr id="3" name="object 3"/>
          <p:cNvSpPr txBox="1"/>
          <p:nvPr/>
        </p:nvSpPr>
        <p:spPr>
          <a:xfrm>
            <a:off x="457200" y="905573"/>
            <a:ext cx="7235190" cy="3229610"/>
          </a:xfrm>
          <a:prstGeom prst="rect">
            <a:avLst/>
          </a:prstGeom>
        </p:spPr>
        <p:txBody>
          <a:bodyPr vert="horz" wrap="square" lIns="0" tIns="17145" rIns="0" bIns="0" rtlCol="0">
            <a:spAutoFit/>
          </a:bodyPr>
          <a:lstStyle/>
          <a:p>
            <a:pPr marL="327025" marR="47625" indent="-314960">
              <a:lnSpc>
                <a:spcPct val="99500"/>
              </a:lnSpc>
              <a:spcBef>
                <a:spcPts val="135"/>
              </a:spcBef>
              <a:buFont typeface="Arial MT"/>
              <a:buChar char="●"/>
              <a:tabLst>
                <a:tab pos="327025" algn="l"/>
                <a:tab pos="327660" algn="l"/>
              </a:tabLst>
            </a:pPr>
            <a:r>
              <a:rPr sz="1400" b="1" u="sng" spc="15" dirty="0">
                <a:latin typeface="Arial"/>
                <a:cs typeface="Arial"/>
              </a:rPr>
              <a:t>Analyze</a:t>
            </a:r>
            <a:r>
              <a:rPr sz="1400" b="1" u="sng" spc="-130" dirty="0">
                <a:latin typeface="Arial"/>
                <a:cs typeface="Arial"/>
              </a:rPr>
              <a:t> </a:t>
            </a:r>
            <a:r>
              <a:rPr sz="1400" b="1" u="sng" spc="35" dirty="0">
                <a:latin typeface="Arial"/>
                <a:cs typeface="Arial"/>
              </a:rPr>
              <a:t>Brand</a:t>
            </a:r>
            <a:r>
              <a:rPr sz="1400" b="1" u="sng" spc="-215" dirty="0">
                <a:latin typeface="Arial"/>
                <a:cs typeface="Arial"/>
              </a:rPr>
              <a:t> </a:t>
            </a:r>
            <a:r>
              <a:rPr sz="1400" b="1" u="sng" spc="10" dirty="0">
                <a:latin typeface="Arial"/>
                <a:cs typeface="Arial"/>
              </a:rPr>
              <a:t>Messaging</a:t>
            </a:r>
            <a:r>
              <a:rPr sz="1400" b="1" spc="10" dirty="0">
                <a:latin typeface="Arial"/>
                <a:cs typeface="Arial"/>
              </a:rPr>
              <a:t>:</a:t>
            </a:r>
            <a:r>
              <a:rPr sz="1400" b="1" spc="-75" dirty="0">
                <a:latin typeface="Arial"/>
                <a:cs typeface="Arial"/>
              </a:rPr>
              <a:t> </a:t>
            </a:r>
            <a:r>
              <a:rPr sz="1400" spc="10" dirty="0">
                <a:latin typeface="Arial MT"/>
                <a:cs typeface="Arial MT"/>
              </a:rPr>
              <a:t>HDFC</a:t>
            </a:r>
            <a:r>
              <a:rPr sz="1400" spc="-140" dirty="0">
                <a:latin typeface="Arial MT"/>
                <a:cs typeface="Arial MT"/>
              </a:rPr>
              <a:t> </a:t>
            </a:r>
            <a:r>
              <a:rPr sz="1400" spc="-10" dirty="0">
                <a:latin typeface="Arial MT"/>
                <a:cs typeface="Arial MT"/>
              </a:rPr>
              <a:t>Bank,</a:t>
            </a:r>
            <a:r>
              <a:rPr sz="1400" spc="45" dirty="0">
                <a:latin typeface="Arial MT"/>
                <a:cs typeface="Arial MT"/>
              </a:rPr>
              <a:t> </a:t>
            </a:r>
            <a:r>
              <a:rPr sz="1400" dirty="0">
                <a:latin typeface="Arial MT"/>
                <a:cs typeface="Arial MT"/>
              </a:rPr>
              <a:t>headquartered</a:t>
            </a:r>
            <a:r>
              <a:rPr sz="1400" spc="-130" dirty="0">
                <a:latin typeface="Arial MT"/>
                <a:cs typeface="Arial MT"/>
              </a:rPr>
              <a:t> </a:t>
            </a:r>
            <a:r>
              <a:rPr sz="1400" dirty="0">
                <a:latin typeface="Arial MT"/>
                <a:cs typeface="Arial MT"/>
              </a:rPr>
              <a:t>in</a:t>
            </a:r>
            <a:r>
              <a:rPr sz="1400" spc="-55" dirty="0">
                <a:latin typeface="Arial MT"/>
                <a:cs typeface="Arial MT"/>
              </a:rPr>
              <a:t> </a:t>
            </a:r>
            <a:r>
              <a:rPr sz="1400" spc="-5" dirty="0">
                <a:latin typeface="Arial MT"/>
                <a:cs typeface="Arial MT"/>
              </a:rPr>
              <a:t>Mumbai,</a:t>
            </a:r>
            <a:r>
              <a:rPr sz="1400" spc="45" dirty="0">
                <a:latin typeface="Arial MT"/>
                <a:cs typeface="Arial MT"/>
              </a:rPr>
              <a:t> </a:t>
            </a:r>
            <a:r>
              <a:rPr sz="1400" spc="5" dirty="0">
                <a:latin typeface="Arial MT"/>
                <a:cs typeface="Arial MT"/>
              </a:rPr>
              <a:t>India,</a:t>
            </a:r>
            <a:r>
              <a:rPr sz="1400" spc="-110" dirty="0">
                <a:latin typeface="Arial MT"/>
                <a:cs typeface="Arial MT"/>
              </a:rPr>
              <a:t> </a:t>
            </a:r>
            <a:r>
              <a:rPr sz="1400" spc="-5" dirty="0">
                <a:latin typeface="Arial MT"/>
                <a:cs typeface="Arial MT"/>
              </a:rPr>
              <a:t>is</a:t>
            </a:r>
            <a:r>
              <a:rPr sz="1400" spc="30" dirty="0">
                <a:latin typeface="Arial MT"/>
                <a:cs typeface="Arial MT"/>
              </a:rPr>
              <a:t> </a:t>
            </a:r>
            <a:r>
              <a:rPr sz="1400" spc="15" dirty="0">
                <a:latin typeface="Arial MT"/>
                <a:cs typeface="Arial MT"/>
              </a:rPr>
              <a:t>a</a:t>
            </a:r>
            <a:r>
              <a:rPr sz="1400" spc="20" dirty="0">
                <a:latin typeface="Arial MT"/>
                <a:cs typeface="Arial MT"/>
              </a:rPr>
              <a:t> </a:t>
            </a:r>
            <a:r>
              <a:rPr sz="1400" dirty="0">
                <a:latin typeface="Arial MT"/>
                <a:cs typeface="Arial MT"/>
              </a:rPr>
              <a:t>leading </a:t>
            </a:r>
            <a:r>
              <a:rPr sz="1400" spc="-375" dirty="0">
                <a:latin typeface="Arial MT"/>
                <a:cs typeface="Arial MT"/>
              </a:rPr>
              <a:t> </a:t>
            </a:r>
            <a:r>
              <a:rPr sz="1400" spc="-10" dirty="0">
                <a:latin typeface="Arial MT"/>
                <a:cs typeface="Arial MT"/>
              </a:rPr>
              <a:t>private </a:t>
            </a:r>
            <a:r>
              <a:rPr sz="1400" spc="25" dirty="0">
                <a:latin typeface="Arial MT"/>
                <a:cs typeface="Arial MT"/>
              </a:rPr>
              <a:t>sector </a:t>
            </a:r>
            <a:r>
              <a:rPr sz="1400" spc="-5" dirty="0">
                <a:latin typeface="Arial MT"/>
                <a:cs typeface="Arial MT"/>
              </a:rPr>
              <a:t>bank </a:t>
            </a:r>
            <a:r>
              <a:rPr sz="1400" spc="-20" dirty="0">
                <a:latin typeface="Arial MT"/>
                <a:cs typeface="Arial MT"/>
              </a:rPr>
              <a:t>that </a:t>
            </a:r>
            <a:r>
              <a:rPr sz="1400" spc="15" dirty="0">
                <a:latin typeface="Arial MT"/>
                <a:cs typeface="Arial MT"/>
              </a:rPr>
              <a:t>provides a </a:t>
            </a:r>
            <a:r>
              <a:rPr sz="1400" dirty="0">
                <a:latin typeface="Arial MT"/>
                <a:cs typeface="Arial MT"/>
              </a:rPr>
              <a:t>wide </a:t>
            </a:r>
            <a:r>
              <a:rPr sz="1400" spc="-5" dirty="0">
                <a:latin typeface="Arial MT"/>
                <a:cs typeface="Arial MT"/>
              </a:rPr>
              <a:t>range </a:t>
            </a:r>
            <a:r>
              <a:rPr sz="1400" spc="25" dirty="0">
                <a:latin typeface="Arial MT"/>
                <a:cs typeface="Arial MT"/>
              </a:rPr>
              <a:t>of </a:t>
            </a:r>
            <a:r>
              <a:rPr sz="1400" spc="-5" dirty="0">
                <a:latin typeface="Arial MT"/>
                <a:cs typeface="Arial MT"/>
              </a:rPr>
              <a:t>financial </a:t>
            </a:r>
            <a:r>
              <a:rPr sz="1400" spc="15" dirty="0">
                <a:latin typeface="Arial MT"/>
                <a:cs typeface="Arial MT"/>
              </a:rPr>
              <a:t>products </a:t>
            </a:r>
            <a:r>
              <a:rPr sz="1400" spc="-15" dirty="0">
                <a:latin typeface="Arial MT"/>
                <a:cs typeface="Arial MT"/>
              </a:rPr>
              <a:t>and </a:t>
            </a:r>
            <a:r>
              <a:rPr sz="1400" spc="15" dirty="0">
                <a:latin typeface="Arial MT"/>
                <a:cs typeface="Arial MT"/>
              </a:rPr>
              <a:t>services. </a:t>
            </a:r>
            <a:r>
              <a:rPr sz="1400" spc="5" dirty="0">
                <a:latin typeface="Arial MT"/>
                <a:cs typeface="Arial MT"/>
              </a:rPr>
              <a:t>The </a:t>
            </a:r>
            <a:r>
              <a:rPr sz="1400" spc="10" dirty="0">
                <a:latin typeface="Arial MT"/>
                <a:cs typeface="Arial MT"/>
              </a:rPr>
              <a:t> </a:t>
            </a:r>
            <a:r>
              <a:rPr sz="1400" spc="-5" dirty="0">
                <a:latin typeface="Arial MT"/>
                <a:cs typeface="Arial MT"/>
              </a:rPr>
              <a:t>bank </a:t>
            </a:r>
            <a:r>
              <a:rPr sz="1400" spc="-20" dirty="0">
                <a:latin typeface="Arial MT"/>
                <a:cs typeface="Arial MT"/>
              </a:rPr>
              <a:t>was </a:t>
            </a:r>
            <a:r>
              <a:rPr sz="1400" spc="20" dirty="0">
                <a:latin typeface="Arial MT"/>
                <a:cs typeface="Arial MT"/>
              </a:rPr>
              <a:t>founded </a:t>
            </a:r>
            <a:r>
              <a:rPr sz="1400" dirty="0">
                <a:latin typeface="Arial MT"/>
                <a:cs typeface="Arial MT"/>
              </a:rPr>
              <a:t>in </a:t>
            </a:r>
            <a:r>
              <a:rPr sz="1400" spc="10" dirty="0">
                <a:latin typeface="Arial MT"/>
                <a:cs typeface="Arial MT"/>
              </a:rPr>
              <a:t>August </a:t>
            </a:r>
            <a:r>
              <a:rPr sz="1400" spc="35" dirty="0">
                <a:latin typeface="Arial MT"/>
                <a:cs typeface="Arial MT"/>
              </a:rPr>
              <a:t>1994 </a:t>
            </a:r>
            <a:r>
              <a:rPr sz="1400" spc="25" dirty="0">
                <a:latin typeface="Arial MT"/>
                <a:cs typeface="Arial MT"/>
              </a:rPr>
              <a:t>by </a:t>
            </a:r>
            <a:r>
              <a:rPr sz="1400" spc="-5" dirty="0">
                <a:latin typeface="Arial MT"/>
                <a:cs typeface="Arial MT"/>
              </a:rPr>
              <a:t>Housing </a:t>
            </a:r>
            <a:r>
              <a:rPr sz="1400" spc="10" dirty="0">
                <a:latin typeface="Arial MT"/>
                <a:cs typeface="Arial MT"/>
              </a:rPr>
              <a:t>Development </a:t>
            </a:r>
            <a:r>
              <a:rPr sz="1400" spc="-5" dirty="0">
                <a:latin typeface="Arial MT"/>
                <a:cs typeface="Arial MT"/>
              </a:rPr>
              <a:t>Finance </a:t>
            </a:r>
            <a:r>
              <a:rPr sz="1400" spc="10" dirty="0">
                <a:latin typeface="Arial MT"/>
                <a:cs typeface="Arial MT"/>
              </a:rPr>
              <a:t>Corporation </a:t>
            </a:r>
            <a:r>
              <a:rPr sz="1400" spc="15" dirty="0">
                <a:latin typeface="Arial MT"/>
                <a:cs typeface="Arial MT"/>
              </a:rPr>
              <a:t> </a:t>
            </a:r>
            <a:r>
              <a:rPr sz="1400" spc="10" dirty="0">
                <a:latin typeface="Arial MT"/>
                <a:cs typeface="Arial MT"/>
              </a:rPr>
              <a:t>Limited </a:t>
            </a:r>
            <a:r>
              <a:rPr sz="1400" spc="5" dirty="0">
                <a:latin typeface="Arial MT"/>
                <a:cs typeface="Arial MT"/>
              </a:rPr>
              <a:t>(HDFC) </a:t>
            </a:r>
            <a:r>
              <a:rPr sz="1400" spc="-15" dirty="0">
                <a:latin typeface="Arial MT"/>
                <a:cs typeface="Arial MT"/>
              </a:rPr>
              <a:t>and </a:t>
            </a:r>
            <a:r>
              <a:rPr sz="1400" spc="-5" dirty="0">
                <a:latin typeface="Arial MT"/>
                <a:cs typeface="Arial MT"/>
              </a:rPr>
              <a:t>is currently </a:t>
            </a:r>
            <a:r>
              <a:rPr sz="1400" spc="10" dirty="0">
                <a:latin typeface="Arial MT"/>
                <a:cs typeface="Arial MT"/>
              </a:rPr>
              <a:t>one </a:t>
            </a:r>
            <a:r>
              <a:rPr sz="1400" spc="25" dirty="0">
                <a:latin typeface="Arial MT"/>
                <a:cs typeface="Arial MT"/>
              </a:rPr>
              <a:t>of </a:t>
            </a:r>
            <a:r>
              <a:rPr sz="1400" spc="-15" dirty="0">
                <a:latin typeface="Arial MT"/>
                <a:cs typeface="Arial MT"/>
              </a:rPr>
              <a:t>the </a:t>
            </a:r>
            <a:r>
              <a:rPr sz="1400" spc="10" dirty="0">
                <a:latin typeface="Arial MT"/>
                <a:cs typeface="Arial MT"/>
              </a:rPr>
              <a:t>largest </a:t>
            </a:r>
            <a:r>
              <a:rPr sz="1400" spc="-10" dirty="0">
                <a:latin typeface="Arial MT"/>
                <a:cs typeface="Arial MT"/>
              </a:rPr>
              <a:t>banks </a:t>
            </a:r>
            <a:r>
              <a:rPr sz="1400" dirty="0">
                <a:latin typeface="Arial MT"/>
                <a:cs typeface="Arial MT"/>
              </a:rPr>
              <a:t>in </a:t>
            </a:r>
            <a:r>
              <a:rPr sz="1400" spc="10" dirty="0">
                <a:latin typeface="Arial MT"/>
                <a:cs typeface="Arial MT"/>
              </a:rPr>
              <a:t>India </a:t>
            </a:r>
            <a:r>
              <a:rPr sz="1400" spc="25" dirty="0">
                <a:latin typeface="Arial MT"/>
                <a:cs typeface="Arial MT"/>
              </a:rPr>
              <a:t>by </a:t>
            </a:r>
            <a:r>
              <a:rPr sz="1400" dirty="0">
                <a:latin typeface="Arial MT"/>
                <a:cs typeface="Arial MT"/>
              </a:rPr>
              <a:t>market </a:t>
            </a:r>
            <a:r>
              <a:rPr sz="1400" spc="5" dirty="0">
                <a:latin typeface="Arial MT"/>
                <a:cs typeface="Arial MT"/>
              </a:rPr>
              <a:t> </a:t>
            </a:r>
            <a:r>
              <a:rPr sz="1400" spc="-10" dirty="0">
                <a:latin typeface="Arial MT"/>
                <a:cs typeface="Arial MT"/>
              </a:rPr>
              <a:t>capitalization.</a:t>
            </a:r>
            <a:endParaRPr sz="1400" dirty="0">
              <a:latin typeface="Arial MT"/>
              <a:cs typeface="Arial MT"/>
            </a:endParaRPr>
          </a:p>
          <a:p>
            <a:pPr marL="12700">
              <a:lnSpc>
                <a:spcPts val="1664"/>
              </a:lnSpc>
              <a:spcBef>
                <a:spcPts val="45"/>
              </a:spcBef>
            </a:pPr>
            <a:r>
              <a:rPr sz="1400" spc="-540" dirty="0">
                <a:latin typeface="Arial MT"/>
                <a:cs typeface="Arial MT"/>
              </a:rPr>
              <a:t>●</a:t>
            </a:r>
            <a:endParaRPr sz="1400" dirty="0">
              <a:latin typeface="Arial MT"/>
              <a:cs typeface="Arial MT"/>
            </a:endParaRPr>
          </a:p>
          <a:p>
            <a:pPr marL="327025" indent="-314960">
              <a:lnSpc>
                <a:spcPts val="1650"/>
              </a:lnSpc>
              <a:buChar char="●"/>
              <a:tabLst>
                <a:tab pos="327025" algn="l"/>
                <a:tab pos="327660" algn="l"/>
              </a:tabLst>
            </a:pPr>
            <a:r>
              <a:rPr sz="1400" spc="5" dirty="0">
                <a:latin typeface="Arial MT"/>
                <a:cs typeface="Arial MT"/>
              </a:rPr>
              <a:t>The</a:t>
            </a:r>
            <a:r>
              <a:rPr sz="1400" spc="-60" dirty="0">
                <a:latin typeface="Arial MT"/>
                <a:cs typeface="Arial MT"/>
              </a:rPr>
              <a:t> </a:t>
            </a:r>
            <a:r>
              <a:rPr sz="1400" spc="-5" dirty="0">
                <a:latin typeface="Arial MT"/>
                <a:cs typeface="Arial MT"/>
              </a:rPr>
              <a:t>bank</a:t>
            </a:r>
            <a:r>
              <a:rPr sz="1400" spc="25" dirty="0">
                <a:latin typeface="Arial MT"/>
                <a:cs typeface="Arial MT"/>
              </a:rPr>
              <a:t> </a:t>
            </a:r>
            <a:r>
              <a:rPr sz="1400" spc="-20" dirty="0">
                <a:latin typeface="Arial MT"/>
                <a:cs typeface="Arial MT"/>
              </a:rPr>
              <a:t>was</a:t>
            </a:r>
            <a:r>
              <a:rPr sz="1400" spc="25" dirty="0">
                <a:latin typeface="Arial MT"/>
                <a:cs typeface="Arial MT"/>
              </a:rPr>
              <a:t> </a:t>
            </a:r>
            <a:r>
              <a:rPr sz="1400" spc="20" dirty="0">
                <a:latin typeface="Arial MT"/>
                <a:cs typeface="Arial MT"/>
              </a:rPr>
              <a:t>founded</a:t>
            </a:r>
            <a:r>
              <a:rPr sz="1400" spc="-135" dirty="0">
                <a:latin typeface="Arial MT"/>
                <a:cs typeface="Arial MT"/>
              </a:rPr>
              <a:t> </a:t>
            </a:r>
            <a:r>
              <a:rPr sz="1400" spc="25" dirty="0">
                <a:latin typeface="Arial MT"/>
                <a:cs typeface="Arial MT"/>
              </a:rPr>
              <a:t>by</a:t>
            </a:r>
            <a:r>
              <a:rPr sz="1400" spc="-125" dirty="0">
                <a:latin typeface="Arial MT"/>
                <a:cs typeface="Arial MT"/>
              </a:rPr>
              <a:t> </a:t>
            </a:r>
            <a:r>
              <a:rPr sz="1400" spc="15" dirty="0">
                <a:latin typeface="Arial MT"/>
                <a:cs typeface="Arial MT"/>
              </a:rPr>
              <a:t>a</a:t>
            </a:r>
            <a:r>
              <a:rPr sz="1400" spc="20" dirty="0">
                <a:latin typeface="Arial MT"/>
                <a:cs typeface="Arial MT"/>
              </a:rPr>
              <a:t> </a:t>
            </a:r>
            <a:r>
              <a:rPr sz="1400" spc="5" dirty="0">
                <a:latin typeface="Arial MT"/>
                <a:cs typeface="Arial MT"/>
              </a:rPr>
              <a:t>team</a:t>
            </a:r>
            <a:r>
              <a:rPr sz="1400" spc="-80" dirty="0">
                <a:latin typeface="Arial MT"/>
                <a:cs typeface="Arial MT"/>
              </a:rPr>
              <a:t> </a:t>
            </a:r>
            <a:r>
              <a:rPr sz="1400" spc="25" dirty="0">
                <a:latin typeface="Arial MT"/>
                <a:cs typeface="Arial MT"/>
              </a:rPr>
              <a:t>of</a:t>
            </a:r>
            <a:r>
              <a:rPr sz="1400" spc="-35" dirty="0">
                <a:latin typeface="Arial MT"/>
                <a:cs typeface="Arial MT"/>
              </a:rPr>
              <a:t> </a:t>
            </a:r>
            <a:r>
              <a:rPr sz="1400" spc="20" dirty="0">
                <a:latin typeface="Arial MT"/>
                <a:cs typeface="Arial MT"/>
              </a:rPr>
              <a:t>four</a:t>
            </a:r>
            <a:r>
              <a:rPr sz="1400" spc="-110" dirty="0">
                <a:latin typeface="Arial MT"/>
                <a:cs typeface="Arial MT"/>
              </a:rPr>
              <a:t> </a:t>
            </a:r>
            <a:r>
              <a:rPr sz="1400" spc="-5" dirty="0">
                <a:latin typeface="Arial MT"/>
                <a:cs typeface="Arial MT"/>
              </a:rPr>
              <a:t>individuals,</a:t>
            </a:r>
            <a:r>
              <a:rPr sz="1400" spc="-35" dirty="0">
                <a:latin typeface="Arial MT"/>
                <a:cs typeface="Arial MT"/>
              </a:rPr>
              <a:t> </a:t>
            </a:r>
            <a:r>
              <a:rPr sz="1400" spc="15" dirty="0">
                <a:latin typeface="Arial MT"/>
                <a:cs typeface="Arial MT"/>
              </a:rPr>
              <a:t>led</a:t>
            </a:r>
            <a:r>
              <a:rPr sz="1400" spc="-55" dirty="0">
                <a:latin typeface="Arial MT"/>
                <a:cs typeface="Arial MT"/>
              </a:rPr>
              <a:t> </a:t>
            </a:r>
            <a:r>
              <a:rPr sz="1400" spc="25" dirty="0">
                <a:latin typeface="Arial MT"/>
                <a:cs typeface="Arial MT"/>
              </a:rPr>
              <a:t>by</a:t>
            </a:r>
            <a:r>
              <a:rPr sz="1400" spc="-50" dirty="0">
                <a:latin typeface="Arial MT"/>
                <a:cs typeface="Arial MT"/>
              </a:rPr>
              <a:t> </a:t>
            </a:r>
            <a:r>
              <a:rPr sz="1400" spc="-10" dirty="0">
                <a:latin typeface="Arial MT"/>
                <a:cs typeface="Arial MT"/>
              </a:rPr>
              <a:t>its</a:t>
            </a:r>
            <a:r>
              <a:rPr sz="1400" spc="20" dirty="0">
                <a:latin typeface="Arial MT"/>
                <a:cs typeface="Arial MT"/>
              </a:rPr>
              <a:t> </a:t>
            </a:r>
            <a:r>
              <a:rPr sz="1400" spc="10" dirty="0">
                <a:latin typeface="Arial MT"/>
                <a:cs typeface="Arial MT"/>
              </a:rPr>
              <a:t>first</a:t>
            </a:r>
            <a:r>
              <a:rPr sz="1400" spc="-110" dirty="0">
                <a:latin typeface="Arial MT"/>
                <a:cs typeface="Arial MT"/>
              </a:rPr>
              <a:t> </a:t>
            </a:r>
            <a:r>
              <a:rPr sz="1400" spc="-10" dirty="0">
                <a:latin typeface="Arial MT"/>
                <a:cs typeface="Arial MT"/>
              </a:rPr>
              <a:t>Chairman,</a:t>
            </a:r>
            <a:r>
              <a:rPr sz="1400" spc="145" dirty="0">
                <a:latin typeface="Arial MT"/>
                <a:cs typeface="Arial MT"/>
              </a:rPr>
              <a:t> </a:t>
            </a:r>
            <a:r>
              <a:rPr sz="1400" spc="5" dirty="0">
                <a:latin typeface="Arial MT"/>
                <a:cs typeface="Arial MT"/>
              </a:rPr>
              <a:t>Dr.</a:t>
            </a:r>
            <a:endParaRPr sz="1400" dirty="0">
              <a:latin typeface="Arial MT"/>
              <a:cs typeface="Arial MT"/>
            </a:endParaRPr>
          </a:p>
          <a:p>
            <a:pPr marL="327025">
              <a:lnSpc>
                <a:spcPts val="1664"/>
              </a:lnSpc>
              <a:tabLst>
                <a:tab pos="1791970" algn="l"/>
              </a:tabLst>
            </a:pPr>
            <a:r>
              <a:rPr sz="1400" spc="20" dirty="0">
                <a:latin typeface="Arial MT"/>
                <a:cs typeface="Arial MT"/>
              </a:rPr>
              <a:t>Deepak</a:t>
            </a:r>
            <a:r>
              <a:rPr sz="1400" spc="-200" dirty="0">
                <a:latin typeface="Arial MT"/>
                <a:cs typeface="Arial MT"/>
              </a:rPr>
              <a:t> </a:t>
            </a:r>
            <a:r>
              <a:rPr sz="1400" spc="-5" dirty="0">
                <a:latin typeface="Arial MT"/>
                <a:cs typeface="Arial MT"/>
              </a:rPr>
              <a:t>Parekh.	</a:t>
            </a:r>
            <a:r>
              <a:rPr sz="1400" spc="10" dirty="0">
                <a:latin typeface="Arial MT"/>
                <a:cs typeface="Arial MT"/>
              </a:rPr>
              <a:t>Since</a:t>
            </a:r>
            <a:r>
              <a:rPr sz="1400" spc="-60" dirty="0">
                <a:latin typeface="Arial MT"/>
                <a:cs typeface="Arial MT"/>
              </a:rPr>
              <a:t> </a:t>
            </a:r>
            <a:r>
              <a:rPr sz="1400" spc="-5" dirty="0">
                <a:latin typeface="Arial MT"/>
                <a:cs typeface="Arial MT"/>
              </a:rPr>
              <a:t>its</a:t>
            </a:r>
            <a:r>
              <a:rPr sz="1400" spc="25" dirty="0">
                <a:latin typeface="Arial MT"/>
                <a:cs typeface="Arial MT"/>
              </a:rPr>
              <a:t> </a:t>
            </a:r>
            <a:r>
              <a:rPr sz="1400" spc="5" dirty="0">
                <a:latin typeface="Arial MT"/>
                <a:cs typeface="Arial MT"/>
              </a:rPr>
              <a:t>inception,</a:t>
            </a:r>
            <a:r>
              <a:rPr sz="1400" spc="-110" dirty="0">
                <a:latin typeface="Arial MT"/>
                <a:cs typeface="Arial MT"/>
              </a:rPr>
              <a:t> </a:t>
            </a:r>
            <a:r>
              <a:rPr sz="1400" spc="-15" dirty="0">
                <a:latin typeface="Arial MT"/>
                <a:cs typeface="Arial MT"/>
              </a:rPr>
              <a:t>the</a:t>
            </a:r>
            <a:r>
              <a:rPr sz="1400" spc="20" dirty="0">
                <a:latin typeface="Arial MT"/>
                <a:cs typeface="Arial MT"/>
              </a:rPr>
              <a:t> </a:t>
            </a:r>
            <a:r>
              <a:rPr sz="1400" spc="-5" dirty="0">
                <a:latin typeface="Arial MT"/>
                <a:cs typeface="Arial MT"/>
              </a:rPr>
              <a:t>bank</a:t>
            </a:r>
            <a:r>
              <a:rPr sz="1400" spc="-50" dirty="0">
                <a:latin typeface="Arial MT"/>
                <a:cs typeface="Arial MT"/>
              </a:rPr>
              <a:t> </a:t>
            </a:r>
            <a:r>
              <a:rPr sz="1400" spc="-20" dirty="0">
                <a:latin typeface="Arial MT"/>
                <a:cs typeface="Arial MT"/>
              </a:rPr>
              <a:t>has</a:t>
            </a:r>
            <a:r>
              <a:rPr sz="1400" spc="25" dirty="0">
                <a:latin typeface="Arial MT"/>
                <a:cs typeface="Arial MT"/>
              </a:rPr>
              <a:t> </a:t>
            </a:r>
            <a:r>
              <a:rPr sz="1400" spc="5" dirty="0">
                <a:latin typeface="Arial MT"/>
                <a:cs typeface="Arial MT"/>
              </a:rPr>
              <a:t>grown</a:t>
            </a:r>
            <a:r>
              <a:rPr sz="1400" spc="-60" dirty="0">
                <a:latin typeface="Arial MT"/>
                <a:cs typeface="Arial MT"/>
              </a:rPr>
              <a:t> </a:t>
            </a:r>
            <a:r>
              <a:rPr sz="1400" spc="-5" dirty="0">
                <a:latin typeface="Arial MT"/>
                <a:cs typeface="Arial MT"/>
              </a:rPr>
              <a:t>exponentially</a:t>
            </a:r>
            <a:r>
              <a:rPr sz="1400" spc="-50" dirty="0">
                <a:latin typeface="Arial MT"/>
                <a:cs typeface="Arial MT"/>
              </a:rPr>
              <a:t> </a:t>
            </a:r>
            <a:r>
              <a:rPr sz="1400" spc="-20" dirty="0">
                <a:latin typeface="Arial MT"/>
                <a:cs typeface="Arial MT"/>
              </a:rPr>
              <a:t>and</a:t>
            </a:r>
            <a:r>
              <a:rPr sz="1400" spc="20" dirty="0">
                <a:latin typeface="Arial MT"/>
                <a:cs typeface="Arial MT"/>
              </a:rPr>
              <a:t> </a:t>
            </a:r>
            <a:r>
              <a:rPr sz="1400" spc="15" dirty="0">
                <a:latin typeface="Arial MT"/>
                <a:cs typeface="Arial MT"/>
              </a:rPr>
              <a:t>employs</a:t>
            </a:r>
            <a:endParaRPr sz="1400" dirty="0">
              <a:latin typeface="Arial MT"/>
              <a:cs typeface="Arial MT"/>
            </a:endParaRPr>
          </a:p>
          <a:p>
            <a:pPr marL="327025" marR="5080">
              <a:lnSpc>
                <a:spcPct val="100600"/>
              </a:lnSpc>
              <a:spcBef>
                <a:spcPts val="40"/>
              </a:spcBef>
            </a:pPr>
            <a:r>
              <a:rPr sz="1400" spc="15" dirty="0">
                <a:latin typeface="Arial MT"/>
                <a:cs typeface="Arial MT"/>
              </a:rPr>
              <a:t>over </a:t>
            </a:r>
            <a:r>
              <a:rPr sz="1400" spc="30" dirty="0">
                <a:latin typeface="Arial MT"/>
                <a:cs typeface="Arial MT"/>
              </a:rPr>
              <a:t>120,000 </a:t>
            </a:r>
            <a:r>
              <a:rPr sz="1400" spc="-10" dirty="0">
                <a:latin typeface="Arial MT"/>
                <a:cs typeface="Arial MT"/>
              </a:rPr>
              <a:t>individuals </a:t>
            </a:r>
            <a:r>
              <a:rPr sz="1400" spc="15" dirty="0">
                <a:latin typeface="Arial MT"/>
                <a:cs typeface="Arial MT"/>
              </a:rPr>
              <a:t>across </a:t>
            </a:r>
            <a:r>
              <a:rPr sz="1400" spc="-10" dirty="0">
                <a:latin typeface="Arial MT"/>
                <a:cs typeface="Arial MT"/>
              </a:rPr>
              <a:t>various </a:t>
            </a:r>
            <a:r>
              <a:rPr sz="1400" dirty="0">
                <a:latin typeface="Arial MT"/>
                <a:cs typeface="Arial MT"/>
              </a:rPr>
              <a:t>branches in </a:t>
            </a:r>
            <a:r>
              <a:rPr sz="1400" spc="10" dirty="0">
                <a:latin typeface="Arial MT"/>
                <a:cs typeface="Arial MT"/>
              </a:rPr>
              <a:t>India </a:t>
            </a:r>
            <a:r>
              <a:rPr sz="1400" spc="-15" dirty="0">
                <a:latin typeface="Arial MT"/>
                <a:cs typeface="Arial MT"/>
              </a:rPr>
              <a:t>and </a:t>
            </a:r>
            <a:r>
              <a:rPr sz="1400" spc="15" dirty="0">
                <a:latin typeface="Arial MT"/>
                <a:cs typeface="Arial MT"/>
              </a:rPr>
              <a:t>overseas. </a:t>
            </a:r>
            <a:r>
              <a:rPr sz="1400" spc="10" dirty="0">
                <a:latin typeface="Arial MT"/>
                <a:cs typeface="Arial MT"/>
              </a:rPr>
              <a:t>HDFC </a:t>
            </a:r>
            <a:r>
              <a:rPr sz="1400" spc="-5" dirty="0">
                <a:latin typeface="Arial MT"/>
                <a:cs typeface="Arial MT"/>
              </a:rPr>
              <a:t>Bank </a:t>
            </a:r>
            <a:r>
              <a:rPr sz="1400" dirty="0">
                <a:latin typeface="Arial MT"/>
                <a:cs typeface="Arial MT"/>
              </a:rPr>
              <a:t> </a:t>
            </a:r>
            <a:r>
              <a:rPr sz="1400" spc="15" dirty="0">
                <a:latin typeface="Arial MT"/>
                <a:cs typeface="Arial MT"/>
              </a:rPr>
              <a:t>operates</a:t>
            </a:r>
            <a:r>
              <a:rPr sz="1400" spc="-125" dirty="0">
                <a:latin typeface="Arial MT"/>
                <a:cs typeface="Arial MT"/>
              </a:rPr>
              <a:t> </a:t>
            </a:r>
            <a:r>
              <a:rPr sz="1400" dirty="0">
                <a:latin typeface="Arial MT"/>
                <a:cs typeface="Arial MT"/>
              </a:rPr>
              <a:t>through</a:t>
            </a:r>
            <a:r>
              <a:rPr sz="1400" spc="-55" dirty="0">
                <a:latin typeface="Arial MT"/>
                <a:cs typeface="Arial MT"/>
              </a:rPr>
              <a:t> </a:t>
            </a:r>
            <a:r>
              <a:rPr sz="1400" spc="15" dirty="0">
                <a:latin typeface="Arial MT"/>
                <a:cs typeface="Arial MT"/>
              </a:rPr>
              <a:t>a</a:t>
            </a:r>
            <a:r>
              <a:rPr sz="1400" spc="-55" dirty="0">
                <a:latin typeface="Arial MT"/>
                <a:cs typeface="Arial MT"/>
              </a:rPr>
              <a:t> </a:t>
            </a:r>
            <a:r>
              <a:rPr sz="1400" spc="-5" dirty="0">
                <a:latin typeface="Arial MT"/>
                <a:cs typeface="Arial MT"/>
              </a:rPr>
              <a:t>network</a:t>
            </a:r>
            <a:r>
              <a:rPr sz="1400" spc="-45" dirty="0">
                <a:latin typeface="Arial MT"/>
                <a:cs typeface="Arial MT"/>
              </a:rPr>
              <a:t> </a:t>
            </a:r>
            <a:r>
              <a:rPr sz="1400" spc="25" dirty="0">
                <a:latin typeface="Arial MT"/>
                <a:cs typeface="Arial MT"/>
              </a:rPr>
              <a:t>of</a:t>
            </a:r>
            <a:r>
              <a:rPr sz="1400" spc="-35" dirty="0">
                <a:latin typeface="Arial MT"/>
                <a:cs typeface="Arial MT"/>
              </a:rPr>
              <a:t> </a:t>
            </a:r>
            <a:r>
              <a:rPr sz="1400" spc="25" dirty="0">
                <a:latin typeface="Arial MT"/>
                <a:cs typeface="Arial MT"/>
              </a:rPr>
              <a:t>5,684</a:t>
            </a:r>
            <a:r>
              <a:rPr sz="1400" spc="-130" dirty="0">
                <a:latin typeface="Arial MT"/>
                <a:cs typeface="Arial MT"/>
              </a:rPr>
              <a:t> </a:t>
            </a:r>
            <a:r>
              <a:rPr sz="1400" dirty="0">
                <a:latin typeface="Arial MT"/>
                <a:cs typeface="Arial MT"/>
              </a:rPr>
              <a:t>branches</a:t>
            </a:r>
            <a:r>
              <a:rPr sz="1400" spc="-120" dirty="0">
                <a:latin typeface="Arial MT"/>
                <a:cs typeface="Arial MT"/>
              </a:rPr>
              <a:t> </a:t>
            </a:r>
            <a:r>
              <a:rPr sz="1400" spc="-15" dirty="0">
                <a:latin typeface="Arial MT"/>
                <a:cs typeface="Arial MT"/>
              </a:rPr>
              <a:t>and</a:t>
            </a:r>
            <a:r>
              <a:rPr sz="1400" spc="95" dirty="0">
                <a:latin typeface="Arial MT"/>
                <a:cs typeface="Arial MT"/>
              </a:rPr>
              <a:t> </a:t>
            </a:r>
            <a:r>
              <a:rPr sz="1400" spc="25" dirty="0">
                <a:latin typeface="Arial MT"/>
                <a:cs typeface="Arial MT"/>
              </a:rPr>
              <a:t>16,103</a:t>
            </a:r>
            <a:r>
              <a:rPr sz="1400" spc="-55" dirty="0">
                <a:latin typeface="Arial MT"/>
                <a:cs typeface="Arial MT"/>
              </a:rPr>
              <a:t> </a:t>
            </a:r>
            <a:r>
              <a:rPr sz="1400" spc="-10" dirty="0">
                <a:latin typeface="Arial MT"/>
                <a:cs typeface="Arial MT"/>
              </a:rPr>
              <a:t>ATMs</a:t>
            </a:r>
            <a:r>
              <a:rPr sz="1400" spc="-125" dirty="0">
                <a:latin typeface="Arial MT"/>
                <a:cs typeface="Arial MT"/>
              </a:rPr>
              <a:t> </a:t>
            </a:r>
            <a:r>
              <a:rPr sz="1400" dirty="0">
                <a:latin typeface="Arial MT"/>
                <a:cs typeface="Arial MT"/>
              </a:rPr>
              <a:t>in</a:t>
            </a:r>
            <a:r>
              <a:rPr sz="1400" spc="-50" dirty="0">
                <a:latin typeface="Arial MT"/>
                <a:cs typeface="Arial MT"/>
              </a:rPr>
              <a:t> </a:t>
            </a:r>
            <a:r>
              <a:rPr sz="1400" spc="25" dirty="0">
                <a:latin typeface="Arial MT"/>
                <a:cs typeface="Arial MT"/>
              </a:rPr>
              <a:t>2,896</a:t>
            </a:r>
            <a:r>
              <a:rPr sz="1400" spc="-130" dirty="0">
                <a:latin typeface="Arial MT"/>
                <a:cs typeface="Arial MT"/>
              </a:rPr>
              <a:t> </a:t>
            </a:r>
            <a:r>
              <a:rPr sz="1400" dirty="0">
                <a:latin typeface="Arial MT"/>
                <a:cs typeface="Arial MT"/>
              </a:rPr>
              <a:t>cities/towns</a:t>
            </a:r>
            <a:r>
              <a:rPr sz="1400" spc="-125" dirty="0">
                <a:latin typeface="Arial MT"/>
                <a:cs typeface="Arial MT"/>
              </a:rPr>
              <a:t> </a:t>
            </a:r>
            <a:r>
              <a:rPr sz="1400" dirty="0">
                <a:latin typeface="Arial MT"/>
                <a:cs typeface="Arial MT"/>
              </a:rPr>
              <a:t>in </a:t>
            </a:r>
            <a:r>
              <a:rPr sz="1400" spc="-375" dirty="0">
                <a:latin typeface="Arial MT"/>
                <a:cs typeface="Arial MT"/>
              </a:rPr>
              <a:t> </a:t>
            </a:r>
            <a:r>
              <a:rPr sz="1400" spc="10" dirty="0">
                <a:latin typeface="Arial MT"/>
                <a:cs typeface="Arial MT"/>
              </a:rPr>
              <a:t>India</a:t>
            </a:r>
            <a:r>
              <a:rPr sz="1400" spc="-140" dirty="0">
                <a:latin typeface="Arial MT"/>
                <a:cs typeface="Arial MT"/>
              </a:rPr>
              <a:t> </a:t>
            </a:r>
            <a:r>
              <a:rPr sz="1400" spc="-10" dirty="0">
                <a:latin typeface="Arial MT"/>
                <a:cs typeface="Arial MT"/>
              </a:rPr>
              <a:t>as</a:t>
            </a:r>
            <a:r>
              <a:rPr sz="1400" spc="20" dirty="0">
                <a:latin typeface="Arial MT"/>
                <a:cs typeface="Arial MT"/>
              </a:rPr>
              <a:t> </a:t>
            </a:r>
            <a:r>
              <a:rPr sz="1400" spc="25" dirty="0">
                <a:latin typeface="Arial MT"/>
                <a:cs typeface="Arial MT"/>
              </a:rPr>
              <a:t>of</a:t>
            </a:r>
            <a:r>
              <a:rPr sz="1400" spc="-40" dirty="0">
                <a:latin typeface="Arial MT"/>
                <a:cs typeface="Arial MT"/>
              </a:rPr>
              <a:t> </a:t>
            </a:r>
            <a:r>
              <a:rPr sz="1400" spc="-10" dirty="0">
                <a:latin typeface="Arial MT"/>
                <a:cs typeface="Arial MT"/>
              </a:rPr>
              <a:t>March</a:t>
            </a:r>
            <a:r>
              <a:rPr sz="1400" spc="15" dirty="0">
                <a:latin typeface="Arial MT"/>
                <a:cs typeface="Arial MT"/>
              </a:rPr>
              <a:t> </a:t>
            </a:r>
            <a:r>
              <a:rPr sz="1400" spc="35" dirty="0">
                <a:latin typeface="Arial MT"/>
                <a:cs typeface="Arial MT"/>
              </a:rPr>
              <a:t>2021.</a:t>
            </a:r>
            <a:endParaRPr sz="1400" dirty="0">
              <a:latin typeface="Arial MT"/>
              <a:cs typeface="Arial MT"/>
            </a:endParaRPr>
          </a:p>
          <a:p>
            <a:pPr>
              <a:lnSpc>
                <a:spcPct val="100000"/>
              </a:lnSpc>
              <a:spcBef>
                <a:spcPts val="10"/>
              </a:spcBef>
            </a:pPr>
            <a:endParaRPr sz="1400" dirty="0">
              <a:latin typeface="Arial MT"/>
              <a:cs typeface="Arial MT"/>
            </a:endParaRPr>
          </a:p>
          <a:p>
            <a:pPr marL="327025" marR="302895" indent="-314960" algn="just">
              <a:lnSpc>
                <a:spcPct val="100600"/>
              </a:lnSpc>
              <a:buChar char="●"/>
              <a:tabLst>
                <a:tab pos="327660" algn="l"/>
              </a:tabLst>
            </a:pPr>
            <a:r>
              <a:rPr sz="1400" spc="5" dirty="0">
                <a:latin typeface="Arial MT"/>
                <a:cs typeface="Arial MT"/>
              </a:rPr>
              <a:t>Expleline </a:t>
            </a:r>
            <a:r>
              <a:rPr sz="1400" spc="-15" dirty="0">
                <a:latin typeface="Arial MT"/>
                <a:cs typeface="Arial MT"/>
              </a:rPr>
              <a:t>the </a:t>
            </a:r>
            <a:r>
              <a:rPr sz="1400" spc="-5" dirty="0">
                <a:latin typeface="Arial MT"/>
                <a:cs typeface="Arial MT"/>
              </a:rPr>
              <a:t>brand tagline:</a:t>
            </a:r>
            <a:r>
              <a:rPr sz="1400" dirty="0">
                <a:latin typeface="Arial MT"/>
                <a:cs typeface="Arial MT"/>
              </a:rPr>
              <a:t> </a:t>
            </a:r>
            <a:r>
              <a:rPr sz="1400" spc="10" dirty="0">
                <a:latin typeface="Arial MT"/>
                <a:cs typeface="Arial MT"/>
              </a:rPr>
              <a:t>HDFC </a:t>
            </a:r>
            <a:r>
              <a:rPr sz="1400" spc="-5" dirty="0">
                <a:latin typeface="Arial MT"/>
                <a:cs typeface="Arial MT"/>
              </a:rPr>
              <a:t>Bank is </a:t>
            </a:r>
            <a:r>
              <a:rPr sz="1400" spc="-10" dirty="0">
                <a:latin typeface="Arial MT"/>
                <a:cs typeface="Arial MT"/>
              </a:rPr>
              <a:t>an </a:t>
            </a:r>
            <a:r>
              <a:rPr sz="1400" spc="5" dirty="0">
                <a:latin typeface="Arial MT"/>
                <a:cs typeface="Arial MT"/>
              </a:rPr>
              <a:t>Indian </a:t>
            </a:r>
            <a:r>
              <a:rPr sz="1400" spc="-10" dirty="0">
                <a:latin typeface="Arial MT"/>
                <a:cs typeface="Arial MT"/>
              </a:rPr>
              <a:t>banking </a:t>
            </a:r>
            <a:r>
              <a:rPr sz="1400" spc="-15" dirty="0">
                <a:latin typeface="Arial MT"/>
                <a:cs typeface="Arial MT"/>
              </a:rPr>
              <a:t>and </a:t>
            </a:r>
            <a:r>
              <a:rPr sz="1400" spc="-5" dirty="0">
                <a:latin typeface="Arial MT"/>
                <a:cs typeface="Arial MT"/>
              </a:rPr>
              <a:t>financial </a:t>
            </a:r>
            <a:r>
              <a:rPr sz="1400" spc="15" dirty="0">
                <a:latin typeface="Arial MT"/>
                <a:cs typeface="Arial MT"/>
              </a:rPr>
              <a:t>services </a:t>
            </a:r>
            <a:r>
              <a:rPr sz="1400" spc="-375" dirty="0">
                <a:latin typeface="Arial MT"/>
                <a:cs typeface="Arial MT"/>
              </a:rPr>
              <a:t> </a:t>
            </a:r>
            <a:r>
              <a:rPr sz="1400" spc="15" dirty="0">
                <a:latin typeface="Arial MT"/>
                <a:cs typeface="Arial MT"/>
              </a:rPr>
              <a:t>company</a:t>
            </a:r>
            <a:r>
              <a:rPr sz="1400" spc="-125" dirty="0">
                <a:latin typeface="Arial MT"/>
                <a:cs typeface="Arial MT"/>
              </a:rPr>
              <a:t> </a:t>
            </a:r>
            <a:r>
              <a:rPr sz="1400" dirty="0">
                <a:latin typeface="Arial MT"/>
                <a:cs typeface="Arial MT"/>
              </a:rPr>
              <a:t>headquartered</a:t>
            </a:r>
            <a:r>
              <a:rPr sz="1400" spc="-130" dirty="0">
                <a:latin typeface="Arial MT"/>
                <a:cs typeface="Arial MT"/>
              </a:rPr>
              <a:t> </a:t>
            </a:r>
            <a:r>
              <a:rPr sz="1400" dirty="0">
                <a:latin typeface="Arial MT"/>
                <a:cs typeface="Arial MT"/>
              </a:rPr>
              <a:t>in</a:t>
            </a:r>
            <a:r>
              <a:rPr sz="1400" spc="-55" dirty="0">
                <a:latin typeface="Arial MT"/>
                <a:cs typeface="Arial MT"/>
              </a:rPr>
              <a:t> </a:t>
            </a:r>
            <a:r>
              <a:rPr sz="1400" spc="-5" dirty="0">
                <a:latin typeface="Arial MT"/>
                <a:cs typeface="Arial MT"/>
              </a:rPr>
              <a:t>Mumbai,</a:t>
            </a:r>
            <a:r>
              <a:rPr sz="1400" spc="40" dirty="0">
                <a:latin typeface="Arial MT"/>
                <a:cs typeface="Arial MT"/>
              </a:rPr>
              <a:t> </a:t>
            </a:r>
            <a:r>
              <a:rPr sz="1400" spc="-20" dirty="0">
                <a:latin typeface="Arial MT"/>
                <a:cs typeface="Arial MT"/>
              </a:rPr>
              <a:t>Maharashtra.</a:t>
            </a:r>
            <a:r>
              <a:rPr sz="1400" spc="120" dirty="0">
                <a:latin typeface="Arial MT"/>
                <a:cs typeface="Arial MT"/>
              </a:rPr>
              <a:t> </a:t>
            </a:r>
            <a:r>
              <a:rPr sz="1400" spc="10" dirty="0">
                <a:latin typeface="Arial MT"/>
                <a:cs typeface="Arial MT"/>
              </a:rPr>
              <a:t>HDFC</a:t>
            </a:r>
            <a:r>
              <a:rPr sz="1400" spc="-65" dirty="0">
                <a:latin typeface="Arial MT"/>
                <a:cs typeface="Arial MT"/>
              </a:rPr>
              <a:t> </a:t>
            </a:r>
            <a:r>
              <a:rPr sz="1400" spc="-5" dirty="0">
                <a:latin typeface="Arial MT"/>
                <a:cs typeface="Arial MT"/>
              </a:rPr>
              <a:t>bank</a:t>
            </a:r>
            <a:r>
              <a:rPr sz="1400" spc="25" dirty="0">
                <a:latin typeface="Arial MT"/>
                <a:cs typeface="Arial MT"/>
              </a:rPr>
              <a:t> </a:t>
            </a:r>
            <a:r>
              <a:rPr sz="1400" spc="-5" dirty="0">
                <a:latin typeface="Arial MT"/>
                <a:cs typeface="Arial MT"/>
              </a:rPr>
              <a:t>is</a:t>
            </a:r>
            <a:r>
              <a:rPr sz="1400" spc="30" dirty="0">
                <a:latin typeface="Arial MT"/>
                <a:cs typeface="Arial MT"/>
              </a:rPr>
              <a:t> </a:t>
            </a:r>
            <a:r>
              <a:rPr sz="1400" spc="-15" dirty="0">
                <a:latin typeface="Arial MT"/>
                <a:cs typeface="Arial MT"/>
              </a:rPr>
              <a:t>the</a:t>
            </a:r>
            <a:r>
              <a:rPr sz="1400" spc="20" dirty="0">
                <a:latin typeface="Arial MT"/>
                <a:cs typeface="Arial MT"/>
              </a:rPr>
              <a:t> </a:t>
            </a:r>
            <a:r>
              <a:rPr sz="1400" spc="25" dirty="0">
                <a:latin typeface="Arial MT"/>
                <a:cs typeface="Arial MT"/>
              </a:rPr>
              <a:t>second</a:t>
            </a:r>
            <a:r>
              <a:rPr sz="1400" spc="-130" dirty="0">
                <a:latin typeface="Arial MT"/>
                <a:cs typeface="Arial MT"/>
              </a:rPr>
              <a:t> </a:t>
            </a:r>
            <a:r>
              <a:rPr sz="1400" spc="10" dirty="0">
                <a:latin typeface="Arial MT"/>
                <a:cs typeface="Arial MT"/>
              </a:rPr>
              <a:t>largest </a:t>
            </a:r>
            <a:r>
              <a:rPr sz="1400" spc="-375" dirty="0">
                <a:latin typeface="Arial MT"/>
                <a:cs typeface="Arial MT"/>
              </a:rPr>
              <a:t> </a:t>
            </a:r>
            <a:r>
              <a:rPr sz="1400" spc="-10" dirty="0">
                <a:latin typeface="Arial MT"/>
                <a:cs typeface="Arial MT"/>
              </a:rPr>
              <a:t>private</a:t>
            </a:r>
            <a:r>
              <a:rPr sz="1400" spc="15" dirty="0">
                <a:latin typeface="Arial MT"/>
                <a:cs typeface="Arial MT"/>
              </a:rPr>
              <a:t> </a:t>
            </a:r>
            <a:r>
              <a:rPr sz="1400" spc="-5" dirty="0">
                <a:latin typeface="Arial MT"/>
                <a:cs typeface="Arial MT"/>
              </a:rPr>
              <a:t>bank</a:t>
            </a:r>
            <a:r>
              <a:rPr sz="1400" spc="-55" dirty="0">
                <a:latin typeface="Arial MT"/>
                <a:cs typeface="Arial MT"/>
              </a:rPr>
              <a:t> </a:t>
            </a:r>
            <a:r>
              <a:rPr sz="1400" dirty="0">
                <a:latin typeface="Arial MT"/>
                <a:cs typeface="Arial MT"/>
              </a:rPr>
              <a:t>in</a:t>
            </a:r>
            <a:r>
              <a:rPr sz="1400" spc="15" dirty="0">
                <a:latin typeface="Arial MT"/>
                <a:cs typeface="Arial MT"/>
              </a:rPr>
              <a:t> </a:t>
            </a:r>
            <a:r>
              <a:rPr sz="1400" spc="10" dirty="0">
                <a:latin typeface="Arial MT"/>
                <a:cs typeface="Arial MT"/>
              </a:rPr>
              <a:t>India</a:t>
            </a:r>
            <a:r>
              <a:rPr sz="1400" spc="-60" dirty="0">
                <a:latin typeface="Arial MT"/>
                <a:cs typeface="Arial MT"/>
              </a:rPr>
              <a:t> </a:t>
            </a:r>
            <a:r>
              <a:rPr sz="1400" spc="-10" dirty="0">
                <a:latin typeface="Arial MT"/>
                <a:cs typeface="Arial MT"/>
              </a:rPr>
              <a:t>as</a:t>
            </a:r>
            <a:r>
              <a:rPr sz="1400" spc="-55" dirty="0">
                <a:latin typeface="Arial MT"/>
                <a:cs typeface="Arial MT"/>
              </a:rPr>
              <a:t> </a:t>
            </a:r>
            <a:r>
              <a:rPr sz="1400" spc="10" dirty="0">
                <a:latin typeface="Arial MT"/>
                <a:cs typeface="Arial MT"/>
              </a:rPr>
              <a:t>measured</a:t>
            </a:r>
            <a:r>
              <a:rPr sz="1400" spc="-135" dirty="0">
                <a:latin typeface="Arial MT"/>
                <a:cs typeface="Arial MT"/>
              </a:rPr>
              <a:t> </a:t>
            </a:r>
            <a:r>
              <a:rPr sz="1400" spc="25" dirty="0">
                <a:latin typeface="Arial MT"/>
                <a:cs typeface="Arial MT"/>
              </a:rPr>
              <a:t>by</a:t>
            </a:r>
            <a:r>
              <a:rPr sz="1400" spc="-55" dirty="0">
                <a:latin typeface="Arial MT"/>
                <a:cs typeface="Arial MT"/>
              </a:rPr>
              <a:t> </a:t>
            </a:r>
            <a:r>
              <a:rPr sz="1400" spc="15" dirty="0">
                <a:latin typeface="Arial MT"/>
                <a:cs typeface="Arial MT"/>
              </a:rPr>
              <a:t>assets.</a:t>
            </a:r>
            <a:endParaRPr sz="14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3260725" marR="5080" indent="-3137535">
              <a:lnSpc>
                <a:spcPct val="118500"/>
              </a:lnSpc>
              <a:spcBef>
                <a:spcPts val="90"/>
              </a:spcBef>
            </a:pPr>
            <a:r>
              <a:rPr spc="20" dirty="0"/>
              <a:t>Part </a:t>
            </a:r>
            <a:r>
              <a:rPr spc="15" dirty="0"/>
              <a:t>1: </a:t>
            </a:r>
            <a:r>
              <a:rPr spc="10" dirty="0"/>
              <a:t>Brand </a:t>
            </a:r>
            <a:r>
              <a:rPr spc="-10" dirty="0"/>
              <a:t>study, Competitor</a:t>
            </a:r>
            <a:r>
              <a:rPr spc="-5" dirty="0"/>
              <a:t> Analysis</a:t>
            </a:r>
            <a:r>
              <a:rPr dirty="0"/>
              <a:t> </a:t>
            </a:r>
            <a:r>
              <a:rPr spc="20" dirty="0"/>
              <a:t>&amp; </a:t>
            </a:r>
            <a:r>
              <a:rPr spc="5" dirty="0"/>
              <a:t>Buyer’s/Audience’s </a:t>
            </a:r>
            <a:r>
              <a:rPr spc="-500" dirty="0"/>
              <a:t> </a:t>
            </a:r>
            <a:r>
              <a:rPr spc="15" dirty="0"/>
              <a:t>Persona</a:t>
            </a:r>
          </a:p>
        </p:txBody>
      </p:sp>
      <p:sp>
        <p:nvSpPr>
          <p:cNvPr id="3" name="object 3"/>
          <p:cNvSpPr txBox="1"/>
          <p:nvPr/>
        </p:nvSpPr>
        <p:spPr>
          <a:xfrm>
            <a:off x="874394" y="824166"/>
            <a:ext cx="6796405" cy="4386584"/>
          </a:xfrm>
          <a:prstGeom prst="rect">
            <a:avLst/>
          </a:prstGeom>
        </p:spPr>
        <p:txBody>
          <a:bodyPr vert="horz" wrap="square" lIns="0" tIns="26034" rIns="0" bIns="0" rtlCol="0">
            <a:spAutoFit/>
          </a:bodyPr>
          <a:lstStyle/>
          <a:p>
            <a:pPr marL="327025" marR="87630" indent="-314960">
              <a:lnSpc>
                <a:spcPts val="1650"/>
              </a:lnSpc>
              <a:spcBef>
                <a:spcPts val="204"/>
              </a:spcBef>
              <a:buFont typeface="Arial MT"/>
              <a:buChar char="●"/>
              <a:tabLst>
                <a:tab pos="327025" algn="l"/>
                <a:tab pos="327660" algn="l"/>
              </a:tabLst>
            </a:pPr>
            <a:r>
              <a:rPr sz="1400" b="1" u="sng" spc="15" dirty="0">
                <a:latin typeface="Arial"/>
                <a:cs typeface="Arial"/>
              </a:rPr>
              <a:t>Competitor</a:t>
            </a:r>
            <a:r>
              <a:rPr sz="1400" b="1" u="sng" spc="-190" dirty="0">
                <a:latin typeface="Arial"/>
                <a:cs typeface="Arial"/>
              </a:rPr>
              <a:t> </a:t>
            </a:r>
            <a:r>
              <a:rPr sz="1400" b="1" u="sng" spc="15" dirty="0">
                <a:latin typeface="Arial"/>
                <a:cs typeface="Arial"/>
              </a:rPr>
              <a:t>Analysis</a:t>
            </a:r>
            <a:r>
              <a:rPr sz="1400" b="1" spc="15" dirty="0">
                <a:latin typeface="Arial"/>
                <a:cs typeface="Arial"/>
              </a:rPr>
              <a:t>:</a:t>
            </a:r>
            <a:r>
              <a:rPr sz="1400" b="1" spc="-160" dirty="0">
                <a:latin typeface="Arial"/>
                <a:cs typeface="Arial"/>
              </a:rPr>
              <a:t> </a:t>
            </a:r>
            <a:r>
              <a:rPr sz="1400" spc="25" dirty="0">
                <a:latin typeface="Arial MT"/>
                <a:cs typeface="Arial MT"/>
              </a:rPr>
              <a:t>Select</a:t>
            </a:r>
            <a:r>
              <a:rPr sz="1400" spc="-175" dirty="0">
                <a:latin typeface="Arial MT"/>
                <a:cs typeface="Arial MT"/>
              </a:rPr>
              <a:t> </a:t>
            </a:r>
            <a:r>
              <a:rPr sz="1400" spc="-5" dirty="0">
                <a:latin typeface="Arial MT"/>
                <a:cs typeface="Arial MT"/>
              </a:rPr>
              <a:t>three</a:t>
            </a:r>
            <a:r>
              <a:rPr sz="1400" spc="-50" dirty="0">
                <a:latin typeface="Arial MT"/>
                <a:cs typeface="Arial MT"/>
              </a:rPr>
              <a:t> </a:t>
            </a:r>
            <a:r>
              <a:rPr sz="1400" spc="10" dirty="0">
                <a:latin typeface="Arial MT"/>
                <a:cs typeface="Arial MT"/>
              </a:rPr>
              <a:t>competitors</a:t>
            </a:r>
            <a:r>
              <a:rPr sz="1400" spc="-120" dirty="0">
                <a:latin typeface="Arial MT"/>
                <a:cs typeface="Arial MT"/>
              </a:rPr>
              <a:t> </a:t>
            </a:r>
            <a:r>
              <a:rPr sz="1400" dirty="0">
                <a:latin typeface="Arial MT"/>
                <a:cs typeface="Arial MT"/>
              </a:rPr>
              <a:t>operating</a:t>
            </a:r>
            <a:r>
              <a:rPr sz="1400" spc="-130" dirty="0">
                <a:latin typeface="Arial MT"/>
                <a:cs typeface="Arial MT"/>
              </a:rPr>
              <a:t> </a:t>
            </a:r>
            <a:r>
              <a:rPr sz="1400" dirty="0">
                <a:latin typeface="Arial MT"/>
                <a:cs typeface="Arial MT"/>
              </a:rPr>
              <a:t>in</a:t>
            </a:r>
            <a:r>
              <a:rPr sz="1400" spc="-45" dirty="0">
                <a:latin typeface="Arial MT"/>
                <a:cs typeface="Arial MT"/>
              </a:rPr>
              <a:t> </a:t>
            </a:r>
            <a:r>
              <a:rPr sz="1400" spc="-15" dirty="0">
                <a:latin typeface="Arial MT"/>
                <a:cs typeface="Arial MT"/>
              </a:rPr>
              <a:t>the</a:t>
            </a:r>
            <a:r>
              <a:rPr sz="1400" spc="25" dirty="0">
                <a:latin typeface="Arial MT"/>
                <a:cs typeface="Arial MT"/>
              </a:rPr>
              <a:t> </a:t>
            </a:r>
            <a:r>
              <a:rPr sz="1400" spc="15" dirty="0">
                <a:latin typeface="Arial MT"/>
                <a:cs typeface="Arial MT"/>
              </a:rPr>
              <a:t>same</a:t>
            </a:r>
            <a:r>
              <a:rPr sz="1400" spc="-45" dirty="0">
                <a:latin typeface="Arial MT"/>
                <a:cs typeface="Arial MT"/>
              </a:rPr>
              <a:t> </a:t>
            </a:r>
            <a:r>
              <a:rPr sz="1400" spc="-5" dirty="0">
                <a:latin typeface="Arial MT"/>
                <a:cs typeface="Arial MT"/>
              </a:rPr>
              <a:t>industry</a:t>
            </a:r>
            <a:r>
              <a:rPr sz="1400" spc="-45" dirty="0">
                <a:latin typeface="Arial MT"/>
                <a:cs typeface="Arial MT"/>
              </a:rPr>
              <a:t> </a:t>
            </a:r>
            <a:r>
              <a:rPr sz="1400" spc="25" dirty="0">
                <a:latin typeface="Arial MT"/>
                <a:cs typeface="Arial MT"/>
              </a:rPr>
              <a:t>or </a:t>
            </a:r>
            <a:r>
              <a:rPr sz="1400" spc="-375" dirty="0">
                <a:latin typeface="Arial MT"/>
                <a:cs typeface="Arial MT"/>
              </a:rPr>
              <a:t> </a:t>
            </a:r>
            <a:r>
              <a:rPr sz="1400" spc="-5" dirty="0">
                <a:latin typeface="Arial MT"/>
                <a:cs typeface="Arial MT"/>
              </a:rPr>
              <a:t>niche</a:t>
            </a:r>
            <a:r>
              <a:rPr sz="1400" spc="15" dirty="0">
                <a:latin typeface="Arial MT"/>
                <a:cs typeface="Arial MT"/>
              </a:rPr>
              <a:t> </a:t>
            </a:r>
            <a:r>
              <a:rPr sz="1400" spc="-10" dirty="0">
                <a:latin typeface="Arial MT"/>
                <a:cs typeface="Arial MT"/>
              </a:rPr>
              <a:t>as</a:t>
            </a:r>
            <a:r>
              <a:rPr sz="1400" spc="-55" dirty="0">
                <a:latin typeface="Arial MT"/>
                <a:cs typeface="Arial MT"/>
              </a:rPr>
              <a:t> </a:t>
            </a:r>
            <a:r>
              <a:rPr sz="1400" spc="-15" dirty="0">
                <a:latin typeface="Arial MT"/>
                <a:cs typeface="Arial MT"/>
              </a:rPr>
              <a:t>the</a:t>
            </a:r>
            <a:r>
              <a:rPr sz="1400" spc="15" dirty="0">
                <a:latin typeface="Arial MT"/>
                <a:cs typeface="Arial MT"/>
              </a:rPr>
              <a:t> </a:t>
            </a:r>
            <a:r>
              <a:rPr sz="1400" spc="25" dirty="0">
                <a:latin typeface="Arial MT"/>
                <a:cs typeface="Arial MT"/>
              </a:rPr>
              <a:t>chosen</a:t>
            </a:r>
            <a:r>
              <a:rPr sz="1400" spc="240" dirty="0">
                <a:latin typeface="Arial MT"/>
                <a:cs typeface="Arial MT"/>
              </a:rPr>
              <a:t> </a:t>
            </a:r>
            <a:r>
              <a:rPr sz="1400" spc="-5" dirty="0">
                <a:latin typeface="Arial MT"/>
                <a:cs typeface="Arial MT"/>
              </a:rPr>
              <a:t>their</a:t>
            </a:r>
            <a:r>
              <a:rPr sz="1400" spc="-40" dirty="0">
                <a:latin typeface="Arial MT"/>
                <a:cs typeface="Arial MT"/>
              </a:rPr>
              <a:t> </a:t>
            </a:r>
            <a:r>
              <a:rPr sz="1400" spc="10" dirty="0">
                <a:latin typeface="Arial MT"/>
                <a:cs typeface="Arial MT"/>
              </a:rPr>
              <a:t>USPs</a:t>
            </a:r>
            <a:r>
              <a:rPr sz="1400" spc="-55" dirty="0">
                <a:latin typeface="Arial MT"/>
                <a:cs typeface="Arial MT"/>
              </a:rPr>
              <a:t> </a:t>
            </a:r>
            <a:r>
              <a:rPr sz="1400" spc="-15" dirty="0">
                <a:latin typeface="Arial MT"/>
                <a:cs typeface="Arial MT"/>
              </a:rPr>
              <a:t>and</a:t>
            </a:r>
            <a:r>
              <a:rPr sz="1400" spc="15" dirty="0">
                <a:latin typeface="Arial MT"/>
                <a:cs typeface="Arial MT"/>
              </a:rPr>
              <a:t> </a:t>
            </a:r>
            <a:r>
              <a:rPr sz="1400" spc="-5" dirty="0">
                <a:latin typeface="Arial MT"/>
                <a:cs typeface="Arial MT"/>
              </a:rPr>
              <a:t>online</a:t>
            </a:r>
            <a:r>
              <a:rPr sz="1400" spc="15" dirty="0">
                <a:latin typeface="Arial MT"/>
                <a:cs typeface="Arial MT"/>
              </a:rPr>
              <a:t> </a:t>
            </a:r>
            <a:r>
              <a:rPr sz="1400" spc="5" dirty="0">
                <a:latin typeface="Arial MT"/>
                <a:cs typeface="Arial MT"/>
              </a:rPr>
              <a:t>communication</a:t>
            </a:r>
            <a:endParaRPr sz="1400" dirty="0">
              <a:latin typeface="Arial MT"/>
              <a:cs typeface="Arial MT"/>
            </a:endParaRPr>
          </a:p>
          <a:p>
            <a:pPr>
              <a:lnSpc>
                <a:spcPct val="100000"/>
              </a:lnSpc>
              <a:spcBef>
                <a:spcPts val="45"/>
              </a:spcBef>
              <a:buFont typeface="Arial MT"/>
              <a:buChar char="●"/>
            </a:pPr>
            <a:endParaRPr sz="1400" dirty="0">
              <a:latin typeface="Arial MT"/>
              <a:cs typeface="Arial MT"/>
            </a:endParaRPr>
          </a:p>
          <a:p>
            <a:pPr marL="327025" indent="-314960">
              <a:lnSpc>
                <a:spcPct val="100000"/>
              </a:lnSpc>
              <a:buChar char="●"/>
              <a:tabLst>
                <a:tab pos="327025" algn="l"/>
                <a:tab pos="327660" algn="l"/>
              </a:tabLst>
            </a:pPr>
            <a:r>
              <a:rPr sz="1400" spc="35" dirty="0">
                <a:latin typeface="Arial MT"/>
                <a:cs typeface="Arial MT"/>
              </a:rPr>
              <a:t>C</a:t>
            </a:r>
            <a:r>
              <a:rPr sz="1400" spc="45" dirty="0">
                <a:latin typeface="Arial MT"/>
                <a:cs typeface="Arial MT"/>
              </a:rPr>
              <a:t>o</a:t>
            </a:r>
            <a:r>
              <a:rPr sz="1400" spc="30" dirty="0">
                <a:latin typeface="Arial MT"/>
                <a:cs typeface="Arial MT"/>
              </a:rPr>
              <a:t>m</a:t>
            </a:r>
            <a:r>
              <a:rPr sz="1400" spc="45" dirty="0">
                <a:latin typeface="Arial MT"/>
                <a:cs typeface="Arial MT"/>
              </a:rPr>
              <a:t>pe</a:t>
            </a:r>
            <a:r>
              <a:rPr sz="1400" spc="-20" dirty="0">
                <a:latin typeface="Arial MT"/>
                <a:cs typeface="Arial MT"/>
              </a:rPr>
              <a:t>t</a:t>
            </a:r>
            <a:r>
              <a:rPr sz="1400" spc="-15" dirty="0">
                <a:latin typeface="Arial MT"/>
                <a:cs typeface="Arial MT"/>
              </a:rPr>
              <a:t>i</a:t>
            </a:r>
            <a:r>
              <a:rPr sz="1400" spc="-20" dirty="0">
                <a:latin typeface="Arial MT"/>
                <a:cs typeface="Arial MT"/>
              </a:rPr>
              <a:t>t</a:t>
            </a:r>
            <a:r>
              <a:rPr sz="1400" spc="45" dirty="0">
                <a:latin typeface="Arial MT"/>
                <a:cs typeface="Arial MT"/>
              </a:rPr>
              <a:t>o</a:t>
            </a:r>
            <a:r>
              <a:rPr sz="1400" spc="-25" dirty="0">
                <a:latin typeface="Arial MT"/>
                <a:cs typeface="Arial MT"/>
              </a:rPr>
              <a:t>r</a:t>
            </a:r>
            <a:r>
              <a:rPr sz="1400" spc="-30" dirty="0">
                <a:latin typeface="Arial MT"/>
                <a:cs typeface="Arial MT"/>
              </a:rPr>
              <a:t>1</a:t>
            </a:r>
            <a:r>
              <a:rPr sz="1400" spc="5" dirty="0">
                <a:latin typeface="Arial MT"/>
                <a:cs typeface="Arial MT"/>
              </a:rPr>
              <a:t>:</a:t>
            </a:r>
            <a:r>
              <a:rPr sz="1400" spc="-175" dirty="0">
                <a:latin typeface="Arial MT"/>
                <a:cs typeface="Arial MT"/>
              </a:rPr>
              <a:t> </a:t>
            </a:r>
            <a:r>
              <a:rPr sz="1400" u="sng" spc="-30" dirty="0">
                <a:solidFill>
                  <a:srgbClr val="0096A7"/>
                </a:solidFill>
                <a:uFill>
                  <a:solidFill>
                    <a:srgbClr val="0096A7"/>
                  </a:solidFill>
                </a:uFill>
                <a:latin typeface="Arial MT"/>
                <a:cs typeface="Arial MT"/>
                <a:hlinkClick r:id="rId2"/>
              </a:rPr>
              <a:t>h</a:t>
            </a:r>
            <a:r>
              <a:rPr sz="1400" u="sng" spc="-20" dirty="0">
                <a:solidFill>
                  <a:srgbClr val="0096A7"/>
                </a:solidFill>
                <a:uFill>
                  <a:solidFill>
                    <a:srgbClr val="0096A7"/>
                  </a:solidFill>
                </a:uFill>
                <a:latin typeface="Arial MT"/>
                <a:cs typeface="Arial MT"/>
                <a:hlinkClick r:id="rId2"/>
              </a:rPr>
              <a:t>tt</a:t>
            </a:r>
            <a:r>
              <a:rPr sz="1400" u="sng" spc="45" dirty="0">
                <a:solidFill>
                  <a:srgbClr val="0096A7"/>
                </a:solidFill>
                <a:uFill>
                  <a:solidFill>
                    <a:srgbClr val="0096A7"/>
                  </a:solidFill>
                </a:uFill>
                <a:latin typeface="Arial MT"/>
                <a:cs typeface="Arial MT"/>
                <a:hlinkClick r:id="rId2"/>
              </a:rPr>
              <a:t>p</a:t>
            </a:r>
            <a:r>
              <a:rPr sz="1400" u="sng" spc="40" dirty="0">
                <a:solidFill>
                  <a:srgbClr val="0096A7"/>
                </a:solidFill>
                <a:uFill>
                  <a:solidFill>
                    <a:srgbClr val="0096A7"/>
                  </a:solidFill>
                </a:uFill>
                <a:latin typeface="Arial MT"/>
                <a:cs typeface="Arial MT"/>
                <a:hlinkClick r:id="rId2"/>
              </a:rPr>
              <a:t>s</a:t>
            </a:r>
            <a:r>
              <a:rPr sz="1400" u="sng" spc="-20" dirty="0">
                <a:solidFill>
                  <a:srgbClr val="0096A7"/>
                </a:solidFill>
                <a:uFill>
                  <a:solidFill>
                    <a:srgbClr val="0096A7"/>
                  </a:solidFill>
                </a:uFill>
                <a:latin typeface="Arial MT"/>
                <a:cs typeface="Arial MT"/>
                <a:hlinkClick r:id="rId2"/>
              </a:rPr>
              <a:t>://</a:t>
            </a:r>
            <a:r>
              <a:rPr sz="1400" u="sng" spc="-45" dirty="0">
                <a:solidFill>
                  <a:srgbClr val="0096A7"/>
                </a:solidFill>
                <a:uFill>
                  <a:solidFill>
                    <a:srgbClr val="0096A7"/>
                  </a:solidFill>
                </a:uFill>
                <a:latin typeface="Arial MT"/>
                <a:cs typeface="Arial MT"/>
                <a:hlinkClick r:id="rId2"/>
              </a:rPr>
              <a:t>www</a:t>
            </a:r>
            <a:r>
              <a:rPr sz="1400" u="sng" spc="-20" dirty="0">
                <a:solidFill>
                  <a:srgbClr val="0096A7"/>
                </a:solidFill>
                <a:uFill>
                  <a:solidFill>
                    <a:srgbClr val="0096A7"/>
                  </a:solidFill>
                </a:uFill>
                <a:latin typeface="Arial MT"/>
                <a:cs typeface="Arial MT"/>
                <a:hlinkClick r:id="rId2"/>
              </a:rPr>
              <a:t>.</a:t>
            </a:r>
            <a:r>
              <a:rPr sz="1400" u="sng" spc="-30" dirty="0">
                <a:solidFill>
                  <a:srgbClr val="0096A7"/>
                </a:solidFill>
                <a:uFill>
                  <a:solidFill>
                    <a:srgbClr val="0096A7"/>
                  </a:solidFill>
                </a:uFill>
                <a:latin typeface="Arial MT"/>
                <a:cs typeface="Arial MT"/>
                <a:hlinkClick r:id="rId2"/>
              </a:rPr>
              <a:t>h</a:t>
            </a:r>
            <a:r>
              <a:rPr sz="1400" u="sng" spc="45" dirty="0">
                <a:solidFill>
                  <a:srgbClr val="0096A7"/>
                </a:solidFill>
                <a:uFill>
                  <a:solidFill>
                    <a:srgbClr val="0096A7"/>
                  </a:solidFill>
                </a:uFill>
                <a:latin typeface="Arial MT"/>
                <a:cs typeface="Arial MT"/>
                <a:hlinkClick r:id="rId2"/>
              </a:rPr>
              <a:t>d</a:t>
            </a:r>
            <a:r>
              <a:rPr sz="1400" u="sng" spc="55" dirty="0">
                <a:solidFill>
                  <a:srgbClr val="0096A7"/>
                </a:solidFill>
                <a:uFill>
                  <a:solidFill>
                    <a:srgbClr val="0096A7"/>
                  </a:solidFill>
                </a:uFill>
                <a:latin typeface="Arial MT"/>
                <a:cs typeface="Arial MT"/>
                <a:hlinkClick r:id="rId2"/>
              </a:rPr>
              <a:t>f</a:t>
            </a:r>
            <a:r>
              <a:rPr sz="1400" u="sng" spc="40" dirty="0">
                <a:solidFill>
                  <a:srgbClr val="0096A7"/>
                </a:solidFill>
                <a:uFill>
                  <a:solidFill>
                    <a:srgbClr val="0096A7"/>
                  </a:solidFill>
                </a:uFill>
                <a:latin typeface="Arial MT"/>
                <a:cs typeface="Arial MT"/>
                <a:hlinkClick r:id="rId2"/>
              </a:rPr>
              <a:t>c</a:t>
            </a:r>
            <a:r>
              <a:rPr sz="1400" u="sng" spc="45" dirty="0">
                <a:solidFill>
                  <a:srgbClr val="0096A7"/>
                </a:solidFill>
                <a:uFill>
                  <a:solidFill>
                    <a:srgbClr val="0096A7"/>
                  </a:solidFill>
                </a:uFill>
                <a:latin typeface="Arial MT"/>
                <a:cs typeface="Arial MT"/>
                <a:hlinkClick r:id="rId2"/>
              </a:rPr>
              <a:t>b</a:t>
            </a:r>
            <a:r>
              <a:rPr sz="1400" u="sng" spc="-30" dirty="0">
                <a:solidFill>
                  <a:srgbClr val="0096A7"/>
                </a:solidFill>
                <a:uFill>
                  <a:solidFill>
                    <a:srgbClr val="0096A7"/>
                  </a:solidFill>
                </a:uFill>
                <a:latin typeface="Arial MT"/>
                <a:cs typeface="Arial MT"/>
                <a:hlinkClick r:id="rId2"/>
              </a:rPr>
              <a:t>ank</a:t>
            </a:r>
            <a:r>
              <a:rPr sz="1400" u="sng" spc="-20" dirty="0">
                <a:solidFill>
                  <a:srgbClr val="0096A7"/>
                </a:solidFill>
                <a:uFill>
                  <a:solidFill>
                    <a:srgbClr val="0096A7"/>
                  </a:solidFill>
                </a:uFill>
                <a:latin typeface="Arial MT"/>
                <a:cs typeface="Arial MT"/>
                <a:hlinkClick r:id="rId2"/>
              </a:rPr>
              <a:t>.</a:t>
            </a:r>
            <a:r>
              <a:rPr sz="1400" u="sng" spc="40" dirty="0">
                <a:solidFill>
                  <a:srgbClr val="0096A7"/>
                </a:solidFill>
                <a:uFill>
                  <a:solidFill>
                    <a:srgbClr val="0096A7"/>
                  </a:solidFill>
                </a:uFill>
                <a:latin typeface="Arial MT"/>
                <a:cs typeface="Arial MT"/>
                <a:hlinkClick r:id="rId2"/>
              </a:rPr>
              <a:t>c</a:t>
            </a:r>
            <a:r>
              <a:rPr sz="1400" u="sng" spc="45" dirty="0">
                <a:solidFill>
                  <a:srgbClr val="0096A7"/>
                </a:solidFill>
                <a:uFill>
                  <a:solidFill>
                    <a:srgbClr val="0096A7"/>
                  </a:solidFill>
                </a:uFill>
                <a:latin typeface="Arial MT"/>
                <a:cs typeface="Arial MT"/>
                <a:hlinkClick r:id="rId2"/>
              </a:rPr>
              <a:t>o</a:t>
            </a:r>
            <a:r>
              <a:rPr sz="1400" u="sng" spc="20" dirty="0">
                <a:solidFill>
                  <a:srgbClr val="0096A7"/>
                </a:solidFill>
                <a:uFill>
                  <a:solidFill>
                    <a:srgbClr val="0096A7"/>
                  </a:solidFill>
                </a:uFill>
                <a:latin typeface="Arial MT"/>
                <a:cs typeface="Arial MT"/>
                <a:hlinkClick r:id="rId2"/>
              </a:rPr>
              <a:t>m</a:t>
            </a:r>
            <a:endParaRPr sz="1400" dirty="0">
              <a:latin typeface="Arial MT"/>
              <a:cs typeface="Arial MT"/>
            </a:endParaRPr>
          </a:p>
          <a:p>
            <a:pPr>
              <a:lnSpc>
                <a:spcPct val="100000"/>
              </a:lnSpc>
              <a:spcBef>
                <a:spcPts val="35"/>
              </a:spcBef>
              <a:buFont typeface="Arial MT"/>
              <a:buChar char="●"/>
            </a:pPr>
            <a:endParaRPr sz="1450" dirty="0">
              <a:latin typeface="Arial MT"/>
              <a:cs typeface="Arial MT"/>
            </a:endParaRPr>
          </a:p>
          <a:p>
            <a:pPr marL="327025" indent="-314960">
              <a:lnSpc>
                <a:spcPct val="100000"/>
              </a:lnSpc>
              <a:buChar char="●"/>
              <a:tabLst>
                <a:tab pos="327025" algn="l"/>
                <a:tab pos="327660" algn="l"/>
              </a:tabLst>
            </a:pPr>
            <a:r>
              <a:rPr sz="1400" spc="-45" dirty="0">
                <a:latin typeface="Arial MT"/>
                <a:cs typeface="Arial MT"/>
              </a:rPr>
              <a:t>U</a:t>
            </a:r>
            <a:r>
              <a:rPr sz="1400" spc="35" dirty="0">
                <a:latin typeface="Arial MT"/>
                <a:cs typeface="Arial MT"/>
              </a:rPr>
              <a:t>SP</a:t>
            </a:r>
            <a:r>
              <a:rPr sz="1400" spc="-20" dirty="0">
                <a:latin typeface="Arial MT"/>
                <a:cs typeface="Arial MT"/>
              </a:rPr>
              <a:t>:</a:t>
            </a:r>
            <a:r>
              <a:rPr sz="1400" spc="-45" dirty="0">
                <a:latin typeface="Arial MT"/>
                <a:cs typeface="Arial MT"/>
              </a:rPr>
              <a:t>H</a:t>
            </a:r>
            <a:r>
              <a:rPr sz="1400" spc="35" dirty="0">
                <a:latin typeface="Arial MT"/>
                <a:cs typeface="Arial MT"/>
              </a:rPr>
              <a:t>D</a:t>
            </a:r>
            <a:r>
              <a:rPr sz="1400" spc="40" dirty="0">
                <a:latin typeface="Arial MT"/>
                <a:cs typeface="Arial MT"/>
              </a:rPr>
              <a:t>F</a:t>
            </a:r>
            <a:r>
              <a:rPr sz="1400" spc="15" dirty="0">
                <a:latin typeface="Arial MT"/>
                <a:cs typeface="Arial MT"/>
              </a:rPr>
              <a:t>C</a:t>
            </a:r>
            <a:r>
              <a:rPr sz="1400" spc="-70" dirty="0">
                <a:latin typeface="Arial MT"/>
                <a:cs typeface="Arial MT"/>
              </a:rPr>
              <a:t> </a:t>
            </a:r>
            <a:r>
              <a:rPr sz="1400" spc="-15" dirty="0">
                <a:latin typeface="Arial MT"/>
                <a:cs typeface="Arial MT"/>
              </a:rPr>
              <a:t>i</a:t>
            </a:r>
            <a:r>
              <a:rPr sz="1400" spc="10" dirty="0">
                <a:latin typeface="Arial MT"/>
                <a:cs typeface="Arial MT"/>
              </a:rPr>
              <a:t>s</a:t>
            </a:r>
            <a:r>
              <a:rPr sz="1400" spc="-55" dirty="0">
                <a:latin typeface="Arial MT"/>
                <a:cs typeface="Arial MT"/>
              </a:rPr>
              <a:t> </a:t>
            </a:r>
            <a:r>
              <a:rPr sz="1400" spc="45" dirty="0">
                <a:latin typeface="Arial MT"/>
                <a:cs typeface="Arial MT"/>
              </a:rPr>
              <a:t>o</a:t>
            </a:r>
            <a:r>
              <a:rPr sz="1400" spc="-30" dirty="0">
                <a:latin typeface="Arial MT"/>
                <a:cs typeface="Arial MT"/>
              </a:rPr>
              <a:t>n</a:t>
            </a:r>
            <a:r>
              <a:rPr sz="1400" spc="15" dirty="0">
                <a:latin typeface="Arial MT"/>
                <a:cs typeface="Arial MT"/>
              </a:rPr>
              <a:t>e</a:t>
            </a:r>
            <a:r>
              <a:rPr sz="1400" spc="-60" dirty="0">
                <a:latin typeface="Arial MT"/>
                <a:cs typeface="Arial MT"/>
              </a:rPr>
              <a:t> </a:t>
            </a:r>
            <a:r>
              <a:rPr sz="1400" spc="45" dirty="0">
                <a:latin typeface="Arial MT"/>
                <a:cs typeface="Arial MT"/>
              </a:rPr>
              <a:t>o</a:t>
            </a:r>
            <a:r>
              <a:rPr sz="1400" spc="5" dirty="0">
                <a:latin typeface="Arial MT"/>
                <a:cs typeface="Arial MT"/>
              </a:rPr>
              <a:t>f</a:t>
            </a:r>
            <a:r>
              <a:rPr sz="1400" spc="-40" dirty="0">
                <a:latin typeface="Arial MT"/>
                <a:cs typeface="Arial MT"/>
              </a:rPr>
              <a:t> </a:t>
            </a:r>
            <a:r>
              <a:rPr sz="1400" spc="-20" dirty="0">
                <a:latin typeface="Arial MT"/>
                <a:cs typeface="Arial MT"/>
              </a:rPr>
              <a:t>t</a:t>
            </a:r>
            <a:r>
              <a:rPr sz="1400" spc="-30" dirty="0">
                <a:latin typeface="Arial MT"/>
                <a:cs typeface="Arial MT"/>
              </a:rPr>
              <a:t>h</a:t>
            </a:r>
            <a:r>
              <a:rPr sz="1400" spc="15" dirty="0">
                <a:latin typeface="Arial MT"/>
                <a:cs typeface="Arial MT"/>
              </a:rPr>
              <a:t>e </a:t>
            </a:r>
            <a:r>
              <a:rPr sz="1400" spc="45" dirty="0">
                <a:latin typeface="Arial MT"/>
                <a:cs typeface="Arial MT"/>
              </a:rPr>
              <a:t>b</a:t>
            </a:r>
            <a:r>
              <a:rPr sz="1400" spc="-15" dirty="0">
                <a:latin typeface="Arial MT"/>
                <a:cs typeface="Arial MT"/>
              </a:rPr>
              <a:t>i</a:t>
            </a:r>
            <a:r>
              <a:rPr sz="1400" spc="15" dirty="0">
                <a:latin typeface="Arial MT"/>
                <a:cs typeface="Arial MT"/>
              </a:rPr>
              <a:t>g</a:t>
            </a:r>
            <a:r>
              <a:rPr sz="1400" spc="-60" dirty="0">
                <a:latin typeface="Arial MT"/>
                <a:cs typeface="Arial MT"/>
              </a:rPr>
              <a:t> </a:t>
            </a:r>
            <a:r>
              <a:rPr sz="1400" spc="55" dirty="0">
                <a:latin typeface="Arial MT"/>
                <a:cs typeface="Arial MT"/>
              </a:rPr>
              <a:t>f</a:t>
            </a:r>
            <a:r>
              <a:rPr sz="1400" spc="45" dirty="0">
                <a:latin typeface="Arial MT"/>
                <a:cs typeface="Arial MT"/>
              </a:rPr>
              <a:t>o</a:t>
            </a:r>
            <a:r>
              <a:rPr sz="1400" spc="-30" dirty="0">
                <a:latin typeface="Arial MT"/>
                <a:cs typeface="Arial MT"/>
              </a:rPr>
              <a:t>u</a:t>
            </a:r>
            <a:r>
              <a:rPr sz="1400" spc="5" dirty="0">
                <a:latin typeface="Arial MT"/>
                <a:cs typeface="Arial MT"/>
              </a:rPr>
              <a:t>r</a:t>
            </a:r>
            <a:r>
              <a:rPr sz="1400" spc="-114" dirty="0">
                <a:latin typeface="Arial MT"/>
                <a:cs typeface="Arial MT"/>
              </a:rPr>
              <a:t> </a:t>
            </a:r>
            <a:r>
              <a:rPr sz="1400" spc="45" dirty="0">
                <a:latin typeface="Arial MT"/>
                <a:cs typeface="Arial MT"/>
              </a:rPr>
              <a:t>b</a:t>
            </a:r>
            <a:r>
              <a:rPr sz="1400" spc="-30" dirty="0">
                <a:latin typeface="Arial MT"/>
                <a:cs typeface="Arial MT"/>
              </a:rPr>
              <a:t>ank</a:t>
            </a:r>
            <a:r>
              <a:rPr sz="1400" spc="10" dirty="0">
                <a:latin typeface="Arial MT"/>
                <a:cs typeface="Arial MT"/>
              </a:rPr>
              <a:t>s</a:t>
            </a:r>
            <a:r>
              <a:rPr sz="1400" spc="20" dirty="0">
                <a:latin typeface="Arial MT"/>
                <a:cs typeface="Arial MT"/>
              </a:rPr>
              <a:t> </a:t>
            </a:r>
            <a:r>
              <a:rPr sz="1400" spc="-15" dirty="0">
                <a:latin typeface="Arial MT"/>
                <a:cs typeface="Arial MT"/>
              </a:rPr>
              <a:t>i</a:t>
            </a:r>
            <a:r>
              <a:rPr sz="1400" spc="15" dirty="0">
                <a:latin typeface="Arial MT"/>
                <a:cs typeface="Arial MT"/>
              </a:rPr>
              <a:t>n </a:t>
            </a:r>
            <a:r>
              <a:rPr sz="1400" spc="55" dirty="0">
                <a:latin typeface="Arial MT"/>
                <a:cs typeface="Arial MT"/>
              </a:rPr>
              <a:t>I</a:t>
            </a:r>
            <a:r>
              <a:rPr sz="1400" spc="-30" dirty="0">
                <a:latin typeface="Arial MT"/>
                <a:cs typeface="Arial MT"/>
              </a:rPr>
              <a:t>n</a:t>
            </a:r>
            <a:r>
              <a:rPr sz="1400" spc="45" dirty="0">
                <a:latin typeface="Arial MT"/>
                <a:cs typeface="Arial MT"/>
              </a:rPr>
              <a:t>d</a:t>
            </a:r>
            <a:r>
              <a:rPr sz="1400" spc="-15" dirty="0">
                <a:latin typeface="Arial MT"/>
                <a:cs typeface="Arial MT"/>
              </a:rPr>
              <a:t>i</a:t>
            </a:r>
            <a:r>
              <a:rPr sz="1400" spc="15" dirty="0">
                <a:latin typeface="Arial MT"/>
                <a:cs typeface="Arial MT"/>
              </a:rPr>
              <a:t>a</a:t>
            </a:r>
            <a:endParaRPr sz="1400" dirty="0">
              <a:latin typeface="Arial MT"/>
              <a:cs typeface="Arial MT"/>
            </a:endParaRPr>
          </a:p>
          <a:p>
            <a:pPr>
              <a:lnSpc>
                <a:spcPct val="100000"/>
              </a:lnSpc>
              <a:spcBef>
                <a:spcPts val="25"/>
              </a:spcBef>
              <a:buFont typeface="Arial MT"/>
              <a:buChar char="●"/>
            </a:pPr>
            <a:endParaRPr sz="1350" dirty="0">
              <a:latin typeface="Arial MT"/>
              <a:cs typeface="Arial MT"/>
            </a:endParaRPr>
          </a:p>
          <a:p>
            <a:pPr marL="327025" marR="631190" indent="-314960">
              <a:lnSpc>
                <a:spcPct val="102800"/>
              </a:lnSpc>
              <a:buChar char="●"/>
              <a:tabLst>
                <a:tab pos="327025" algn="l"/>
                <a:tab pos="327660" algn="l"/>
              </a:tabLst>
            </a:pPr>
            <a:r>
              <a:rPr sz="1400" spc="5" dirty="0">
                <a:latin typeface="Arial MT"/>
                <a:cs typeface="Arial MT"/>
              </a:rPr>
              <a:t>Communication:</a:t>
            </a:r>
            <a:r>
              <a:rPr sz="1400" spc="-114" dirty="0">
                <a:latin typeface="Arial MT"/>
                <a:cs typeface="Arial MT"/>
              </a:rPr>
              <a:t> </a:t>
            </a:r>
            <a:r>
              <a:rPr sz="1400" spc="5" dirty="0">
                <a:latin typeface="Arial MT"/>
                <a:cs typeface="Arial MT"/>
              </a:rPr>
              <a:t>The</a:t>
            </a:r>
            <a:r>
              <a:rPr sz="1400" spc="-60" dirty="0">
                <a:latin typeface="Arial MT"/>
                <a:cs typeface="Arial MT"/>
              </a:rPr>
              <a:t> </a:t>
            </a:r>
            <a:r>
              <a:rPr sz="1400" spc="5" dirty="0">
                <a:latin typeface="Arial MT"/>
                <a:cs typeface="Arial MT"/>
              </a:rPr>
              <a:t>information</a:t>
            </a:r>
            <a:r>
              <a:rPr sz="1400" spc="-135" dirty="0">
                <a:latin typeface="Arial MT"/>
                <a:cs typeface="Arial MT"/>
              </a:rPr>
              <a:t> </a:t>
            </a:r>
            <a:r>
              <a:rPr sz="1400" spc="-10" dirty="0">
                <a:latin typeface="Arial MT"/>
                <a:cs typeface="Arial MT"/>
              </a:rPr>
              <a:t>relating</a:t>
            </a:r>
            <a:r>
              <a:rPr sz="1400" spc="20" dirty="0">
                <a:latin typeface="Arial MT"/>
                <a:cs typeface="Arial MT"/>
              </a:rPr>
              <a:t> </a:t>
            </a:r>
            <a:r>
              <a:rPr sz="1400" spc="-5" dirty="0">
                <a:latin typeface="Arial MT"/>
                <a:cs typeface="Arial MT"/>
              </a:rPr>
              <a:t>to</a:t>
            </a:r>
            <a:r>
              <a:rPr sz="1400" spc="15" dirty="0">
                <a:latin typeface="Arial MT"/>
                <a:cs typeface="Arial MT"/>
              </a:rPr>
              <a:t> </a:t>
            </a:r>
            <a:r>
              <a:rPr sz="1400" spc="-15" dirty="0">
                <a:latin typeface="Arial MT"/>
                <a:cs typeface="Arial MT"/>
              </a:rPr>
              <a:t>the</a:t>
            </a:r>
            <a:r>
              <a:rPr sz="1400" spc="15" dirty="0">
                <a:latin typeface="Arial MT"/>
                <a:cs typeface="Arial MT"/>
              </a:rPr>
              <a:t> </a:t>
            </a:r>
            <a:r>
              <a:rPr sz="1400" spc="-10" dirty="0">
                <a:latin typeface="Arial MT"/>
                <a:cs typeface="Arial MT"/>
              </a:rPr>
              <a:t>Banks</a:t>
            </a:r>
            <a:r>
              <a:rPr sz="1400" spc="25" dirty="0">
                <a:latin typeface="Arial MT"/>
                <a:cs typeface="Arial MT"/>
              </a:rPr>
              <a:t> </a:t>
            </a:r>
            <a:r>
              <a:rPr sz="1400" spc="-5" dirty="0">
                <a:latin typeface="Arial MT"/>
                <a:cs typeface="Arial MT"/>
              </a:rPr>
              <a:t>financial</a:t>
            </a:r>
            <a:r>
              <a:rPr sz="1400" spc="-35" dirty="0">
                <a:latin typeface="Arial MT"/>
                <a:cs typeface="Arial MT"/>
              </a:rPr>
              <a:t> </a:t>
            </a:r>
            <a:r>
              <a:rPr sz="1400" dirty="0">
                <a:latin typeface="Arial MT"/>
                <a:cs typeface="Arial MT"/>
              </a:rPr>
              <a:t>results</a:t>
            </a:r>
            <a:r>
              <a:rPr sz="1400" spc="-55" dirty="0">
                <a:latin typeface="Arial MT"/>
                <a:cs typeface="Arial MT"/>
              </a:rPr>
              <a:t> </a:t>
            </a:r>
            <a:r>
              <a:rPr sz="1400" spc="-15" dirty="0">
                <a:latin typeface="Arial MT"/>
                <a:cs typeface="Arial MT"/>
              </a:rPr>
              <a:t>and </a:t>
            </a:r>
            <a:r>
              <a:rPr sz="1400" spc="-370" dirty="0">
                <a:latin typeface="Arial MT"/>
                <a:cs typeface="Arial MT"/>
              </a:rPr>
              <a:t> </a:t>
            </a:r>
            <a:r>
              <a:rPr sz="1400" dirty="0">
                <a:latin typeface="Arial MT"/>
                <a:cs typeface="Arial MT"/>
              </a:rPr>
              <a:t>shareholding</a:t>
            </a:r>
            <a:r>
              <a:rPr sz="1400" spc="-65" dirty="0">
                <a:latin typeface="Arial MT"/>
                <a:cs typeface="Arial MT"/>
              </a:rPr>
              <a:t> </a:t>
            </a:r>
            <a:r>
              <a:rPr sz="1400" spc="-5" dirty="0">
                <a:latin typeface="Arial MT"/>
                <a:cs typeface="Arial MT"/>
              </a:rPr>
              <a:t>pattern.</a:t>
            </a:r>
            <a:endParaRPr sz="1400" dirty="0">
              <a:latin typeface="Arial MT"/>
              <a:cs typeface="Arial MT"/>
            </a:endParaRPr>
          </a:p>
          <a:p>
            <a:pPr marL="298450" indent="-286385">
              <a:lnSpc>
                <a:spcPts val="1655"/>
              </a:lnSpc>
              <a:buChar char="•"/>
              <a:tabLst>
                <a:tab pos="298450" algn="l"/>
                <a:tab pos="299085" algn="l"/>
              </a:tabLst>
            </a:pPr>
            <a:r>
              <a:rPr sz="1400" dirty="0">
                <a:latin typeface="Arial MT"/>
                <a:cs typeface="Arial MT"/>
              </a:rPr>
              <a:t>Competitor2:</a:t>
            </a:r>
            <a:r>
              <a:rPr sz="1400" u="sng" dirty="0">
                <a:solidFill>
                  <a:srgbClr val="0096A7"/>
                </a:solidFill>
                <a:uFill>
                  <a:solidFill>
                    <a:srgbClr val="0096A7"/>
                  </a:solidFill>
                </a:uFill>
                <a:latin typeface="Arial MT"/>
                <a:cs typeface="Arial MT"/>
                <a:hlinkClick r:id="rId3"/>
              </a:rPr>
              <a:t>https://www.icicipruamc.com</a:t>
            </a:r>
            <a:endParaRPr sz="1400" dirty="0">
              <a:latin typeface="Arial MT"/>
              <a:cs typeface="Arial MT"/>
            </a:endParaRPr>
          </a:p>
          <a:p>
            <a:pPr>
              <a:lnSpc>
                <a:spcPct val="100000"/>
              </a:lnSpc>
              <a:spcBef>
                <a:spcPts val="35"/>
              </a:spcBef>
              <a:buFont typeface="Arial MT"/>
              <a:buChar char="•"/>
            </a:pPr>
            <a:endParaRPr sz="1450" dirty="0">
              <a:latin typeface="Arial MT"/>
              <a:cs typeface="Arial MT"/>
            </a:endParaRPr>
          </a:p>
          <a:p>
            <a:pPr marL="298450" indent="-286385">
              <a:lnSpc>
                <a:spcPct val="100000"/>
              </a:lnSpc>
              <a:buChar char="•"/>
              <a:tabLst>
                <a:tab pos="298450" algn="l"/>
                <a:tab pos="299085" algn="l"/>
              </a:tabLst>
            </a:pPr>
            <a:r>
              <a:rPr sz="1400" spc="10" dirty="0">
                <a:latin typeface="Arial MT"/>
                <a:cs typeface="Arial MT"/>
              </a:rPr>
              <a:t>USP:</a:t>
            </a:r>
            <a:r>
              <a:rPr sz="1400" spc="-30" dirty="0">
                <a:latin typeface="Arial MT"/>
                <a:cs typeface="Arial MT"/>
              </a:rPr>
              <a:t> </a:t>
            </a:r>
            <a:r>
              <a:rPr sz="1400" spc="35" dirty="0">
                <a:latin typeface="Arial MT"/>
                <a:cs typeface="Arial MT"/>
              </a:rPr>
              <a:t>ICICI</a:t>
            </a:r>
            <a:r>
              <a:rPr sz="1400" spc="-180" dirty="0">
                <a:latin typeface="Arial MT"/>
                <a:cs typeface="Arial MT"/>
              </a:rPr>
              <a:t> </a:t>
            </a:r>
            <a:r>
              <a:rPr sz="1400" spc="-5" dirty="0">
                <a:latin typeface="Arial MT"/>
                <a:cs typeface="Arial MT"/>
              </a:rPr>
              <a:t>is</a:t>
            </a:r>
            <a:r>
              <a:rPr sz="1400" spc="-50" dirty="0">
                <a:latin typeface="Arial MT"/>
                <a:cs typeface="Arial MT"/>
              </a:rPr>
              <a:t> </a:t>
            </a:r>
            <a:r>
              <a:rPr sz="1400" spc="-15" dirty="0">
                <a:latin typeface="Arial MT"/>
                <a:cs typeface="Arial MT"/>
              </a:rPr>
              <a:t>the</a:t>
            </a:r>
            <a:r>
              <a:rPr sz="1400" spc="20" dirty="0">
                <a:latin typeface="Arial MT"/>
                <a:cs typeface="Arial MT"/>
              </a:rPr>
              <a:t> </a:t>
            </a:r>
            <a:r>
              <a:rPr sz="1400" spc="30" dirty="0">
                <a:latin typeface="Arial MT"/>
                <a:cs typeface="Arial MT"/>
              </a:rPr>
              <a:t>most</a:t>
            </a:r>
            <a:r>
              <a:rPr sz="1400" spc="-110" dirty="0">
                <a:latin typeface="Arial MT"/>
                <a:cs typeface="Arial MT"/>
              </a:rPr>
              <a:t> </a:t>
            </a:r>
            <a:r>
              <a:rPr sz="1400" spc="10" dirty="0">
                <a:latin typeface="Arial MT"/>
                <a:cs typeface="Arial MT"/>
              </a:rPr>
              <a:t>efficient</a:t>
            </a:r>
            <a:r>
              <a:rPr sz="1400" spc="-180" dirty="0">
                <a:latin typeface="Arial MT"/>
                <a:cs typeface="Arial MT"/>
              </a:rPr>
              <a:t> </a:t>
            </a:r>
            <a:r>
              <a:rPr sz="1400" spc="-15" dirty="0">
                <a:latin typeface="Arial MT"/>
                <a:cs typeface="Arial MT"/>
              </a:rPr>
              <a:t>and</a:t>
            </a:r>
            <a:r>
              <a:rPr sz="1400" spc="25" dirty="0">
                <a:latin typeface="Arial MT"/>
                <a:cs typeface="Arial MT"/>
              </a:rPr>
              <a:t> </a:t>
            </a:r>
            <a:r>
              <a:rPr sz="1400" spc="20" dirty="0">
                <a:latin typeface="Arial MT"/>
                <a:cs typeface="Arial MT"/>
              </a:rPr>
              <a:t>tech</a:t>
            </a:r>
            <a:r>
              <a:rPr sz="1400" spc="-130" dirty="0">
                <a:latin typeface="Arial MT"/>
                <a:cs typeface="Arial MT"/>
              </a:rPr>
              <a:t> </a:t>
            </a:r>
            <a:r>
              <a:rPr sz="1400" spc="-10" dirty="0">
                <a:latin typeface="Arial MT"/>
                <a:cs typeface="Arial MT"/>
              </a:rPr>
              <a:t>Savvy</a:t>
            </a:r>
            <a:r>
              <a:rPr sz="1400" spc="25" dirty="0">
                <a:latin typeface="Arial MT"/>
                <a:cs typeface="Arial MT"/>
              </a:rPr>
              <a:t> </a:t>
            </a:r>
            <a:r>
              <a:rPr sz="1400" spc="-5" dirty="0">
                <a:latin typeface="Arial MT"/>
                <a:cs typeface="Arial MT"/>
              </a:rPr>
              <a:t>bank</a:t>
            </a:r>
            <a:r>
              <a:rPr sz="1400" spc="30" dirty="0">
                <a:latin typeface="Arial MT"/>
                <a:cs typeface="Arial MT"/>
              </a:rPr>
              <a:t> </a:t>
            </a:r>
            <a:r>
              <a:rPr sz="1400" dirty="0">
                <a:latin typeface="Arial MT"/>
                <a:cs typeface="Arial MT"/>
              </a:rPr>
              <a:t>in</a:t>
            </a:r>
            <a:r>
              <a:rPr sz="1400" spc="20" dirty="0">
                <a:latin typeface="Arial MT"/>
                <a:cs typeface="Arial MT"/>
              </a:rPr>
              <a:t> </a:t>
            </a:r>
            <a:r>
              <a:rPr sz="1400" spc="-15" dirty="0">
                <a:latin typeface="Arial MT"/>
                <a:cs typeface="Arial MT"/>
              </a:rPr>
              <a:t>the</a:t>
            </a:r>
            <a:r>
              <a:rPr sz="1400" spc="25" dirty="0">
                <a:latin typeface="Arial MT"/>
                <a:cs typeface="Arial MT"/>
              </a:rPr>
              <a:t> </a:t>
            </a:r>
            <a:r>
              <a:rPr sz="1400" spc="5" dirty="0">
                <a:latin typeface="Arial MT"/>
                <a:cs typeface="Arial MT"/>
              </a:rPr>
              <a:t>Indian</a:t>
            </a:r>
            <a:r>
              <a:rPr sz="1400" spc="-130" dirty="0">
                <a:latin typeface="Arial MT"/>
                <a:cs typeface="Arial MT"/>
              </a:rPr>
              <a:t> </a:t>
            </a:r>
            <a:r>
              <a:rPr sz="1400" spc="-10" dirty="0">
                <a:latin typeface="Arial MT"/>
                <a:cs typeface="Arial MT"/>
              </a:rPr>
              <a:t>banking</a:t>
            </a:r>
            <a:r>
              <a:rPr sz="1400" spc="90" dirty="0">
                <a:latin typeface="Arial MT"/>
                <a:cs typeface="Arial MT"/>
              </a:rPr>
              <a:t> </a:t>
            </a:r>
            <a:r>
              <a:rPr sz="1400" spc="-5" dirty="0">
                <a:latin typeface="Arial MT"/>
                <a:cs typeface="Arial MT"/>
              </a:rPr>
              <a:t>industry</a:t>
            </a:r>
            <a:endParaRPr sz="1400" dirty="0">
              <a:latin typeface="Arial MT"/>
              <a:cs typeface="Arial MT"/>
            </a:endParaRPr>
          </a:p>
          <a:p>
            <a:pPr>
              <a:lnSpc>
                <a:spcPct val="100000"/>
              </a:lnSpc>
              <a:spcBef>
                <a:spcPts val="35"/>
              </a:spcBef>
              <a:buFont typeface="Arial MT"/>
              <a:buChar char="•"/>
            </a:pPr>
            <a:endParaRPr sz="1450" dirty="0">
              <a:latin typeface="Arial MT"/>
              <a:cs typeface="Arial MT"/>
            </a:endParaRPr>
          </a:p>
          <a:p>
            <a:pPr marL="298450" indent="-286385">
              <a:lnSpc>
                <a:spcPct val="100000"/>
              </a:lnSpc>
              <a:buChar char="•"/>
              <a:tabLst>
                <a:tab pos="298450" algn="l"/>
                <a:tab pos="299085" algn="l"/>
              </a:tabLst>
            </a:pPr>
            <a:r>
              <a:rPr sz="1400" spc="5" dirty="0">
                <a:latin typeface="Arial MT"/>
                <a:cs typeface="Arial MT"/>
              </a:rPr>
              <a:t>Communication:</a:t>
            </a:r>
            <a:r>
              <a:rPr sz="1400" spc="-114" dirty="0">
                <a:latin typeface="Arial MT"/>
                <a:cs typeface="Arial MT"/>
              </a:rPr>
              <a:t> </a:t>
            </a:r>
            <a:r>
              <a:rPr sz="1400" spc="-15" dirty="0">
                <a:latin typeface="Arial MT"/>
                <a:cs typeface="Arial MT"/>
              </a:rPr>
              <a:t>the</a:t>
            </a:r>
            <a:r>
              <a:rPr sz="1400" spc="15" dirty="0">
                <a:latin typeface="Arial MT"/>
                <a:cs typeface="Arial MT"/>
              </a:rPr>
              <a:t> </a:t>
            </a:r>
            <a:r>
              <a:rPr sz="1400" spc="20" dirty="0">
                <a:latin typeface="Arial MT"/>
                <a:cs typeface="Arial MT"/>
              </a:rPr>
              <a:t>address</a:t>
            </a:r>
            <a:r>
              <a:rPr sz="1400" spc="-125" dirty="0">
                <a:latin typeface="Arial MT"/>
                <a:cs typeface="Arial MT"/>
              </a:rPr>
              <a:t> </a:t>
            </a:r>
            <a:r>
              <a:rPr sz="1400" spc="25" dirty="0">
                <a:latin typeface="Arial MT"/>
                <a:cs typeface="Arial MT"/>
              </a:rPr>
              <a:t>of</a:t>
            </a:r>
            <a:r>
              <a:rPr sz="1400" spc="-114" dirty="0">
                <a:latin typeface="Arial MT"/>
                <a:cs typeface="Arial MT"/>
              </a:rPr>
              <a:t> </a:t>
            </a:r>
            <a:r>
              <a:rPr sz="1400" spc="-5" dirty="0">
                <a:latin typeface="Arial MT"/>
                <a:cs typeface="Arial MT"/>
              </a:rPr>
              <a:t>your</a:t>
            </a:r>
            <a:r>
              <a:rPr sz="1400" spc="-40" dirty="0">
                <a:latin typeface="Arial MT"/>
                <a:cs typeface="Arial MT"/>
              </a:rPr>
              <a:t> </a:t>
            </a:r>
            <a:r>
              <a:rPr sz="1400" spc="5" dirty="0">
                <a:latin typeface="Arial MT"/>
                <a:cs typeface="Arial MT"/>
              </a:rPr>
              <a:t>house</a:t>
            </a:r>
            <a:r>
              <a:rPr sz="1400" spc="-55" dirty="0">
                <a:latin typeface="Arial MT"/>
                <a:cs typeface="Arial MT"/>
              </a:rPr>
              <a:t> </a:t>
            </a:r>
            <a:r>
              <a:rPr sz="1400" spc="-10" dirty="0">
                <a:latin typeface="Arial MT"/>
                <a:cs typeface="Arial MT"/>
              </a:rPr>
              <a:t>where</a:t>
            </a:r>
            <a:r>
              <a:rPr sz="1400" spc="15" dirty="0">
                <a:latin typeface="Arial MT"/>
                <a:cs typeface="Arial MT"/>
              </a:rPr>
              <a:t> </a:t>
            </a:r>
            <a:r>
              <a:rPr sz="1400" spc="10" dirty="0">
                <a:latin typeface="Arial MT"/>
                <a:cs typeface="Arial MT"/>
              </a:rPr>
              <a:t>you</a:t>
            </a:r>
            <a:r>
              <a:rPr sz="1400" spc="-60" dirty="0">
                <a:latin typeface="Arial MT"/>
                <a:cs typeface="Arial MT"/>
              </a:rPr>
              <a:t> </a:t>
            </a:r>
            <a:r>
              <a:rPr sz="1400" spc="-15" dirty="0">
                <a:latin typeface="Arial MT"/>
                <a:cs typeface="Arial MT"/>
              </a:rPr>
              <a:t>are</a:t>
            </a:r>
            <a:r>
              <a:rPr sz="1400" spc="20" dirty="0">
                <a:latin typeface="Arial MT"/>
                <a:cs typeface="Arial MT"/>
              </a:rPr>
              <a:t> </a:t>
            </a:r>
            <a:r>
              <a:rPr sz="1400" spc="-10" dirty="0">
                <a:latin typeface="Arial MT"/>
                <a:cs typeface="Arial MT"/>
              </a:rPr>
              <a:t>actually</a:t>
            </a:r>
            <a:r>
              <a:rPr sz="1400" spc="20" dirty="0">
                <a:latin typeface="Arial MT"/>
                <a:cs typeface="Arial MT"/>
              </a:rPr>
              <a:t> </a:t>
            </a:r>
            <a:r>
              <a:rPr sz="1400" spc="-10" dirty="0">
                <a:latin typeface="Arial MT"/>
                <a:cs typeface="Arial MT"/>
              </a:rPr>
              <a:t>living.</a:t>
            </a:r>
            <a:endParaRPr sz="1400" dirty="0">
              <a:latin typeface="Arial MT"/>
              <a:cs typeface="Arial MT"/>
            </a:endParaRPr>
          </a:p>
          <a:p>
            <a:pPr>
              <a:lnSpc>
                <a:spcPct val="100000"/>
              </a:lnSpc>
              <a:spcBef>
                <a:spcPts val="35"/>
              </a:spcBef>
              <a:buFont typeface="Arial MT"/>
              <a:buChar char="•"/>
            </a:pPr>
            <a:endParaRPr sz="1450" dirty="0">
              <a:latin typeface="Arial MT"/>
              <a:cs typeface="Arial MT"/>
            </a:endParaRPr>
          </a:p>
          <a:p>
            <a:pPr marL="298450" indent="-286385">
              <a:lnSpc>
                <a:spcPct val="100000"/>
              </a:lnSpc>
              <a:buChar char="•"/>
              <a:tabLst>
                <a:tab pos="298450" algn="l"/>
                <a:tab pos="299085" algn="l"/>
              </a:tabLst>
            </a:pPr>
            <a:r>
              <a:rPr sz="1400" dirty="0">
                <a:latin typeface="Arial MT"/>
                <a:cs typeface="Arial MT"/>
              </a:rPr>
              <a:t>Competitor3:</a:t>
            </a:r>
            <a:r>
              <a:rPr sz="1400" u="sng" dirty="0">
                <a:solidFill>
                  <a:srgbClr val="0096A7"/>
                </a:solidFill>
                <a:uFill>
                  <a:solidFill>
                    <a:srgbClr val="0096A7"/>
                  </a:solidFill>
                </a:uFill>
                <a:latin typeface="Arial MT"/>
                <a:cs typeface="Arial MT"/>
                <a:hlinkClick r:id="rId4"/>
              </a:rPr>
              <a:t>https://juno.axisbank.com</a:t>
            </a:r>
            <a:endParaRPr sz="1400" dirty="0">
              <a:latin typeface="Arial MT"/>
              <a:cs typeface="Arial MT"/>
            </a:endParaRPr>
          </a:p>
          <a:p>
            <a:pPr>
              <a:lnSpc>
                <a:spcPct val="100000"/>
              </a:lnSpc>
              <a:spcBef>
                <a:spcPts val="15"/>
              </a:spcBef>
              <a:buFont typeface="Arial MT"/>
              <a:buChar char="•"/>
            </a:pPr>
            <a:endParaRPr sz="1400" dirty="0">
              <a:latin typeface="Arial MT"/>
              <a:cs typeface="Arial MT"/>
            </a:endParaRPr>
          </a:p>
          <a:p>
            <a:pPr marL="298450" indent="-286385">
              <a:lnSpc>
                <a:spcPct val="100000"/>
              </a:lnSpc>
              <a:buChar char="•"/>
              <a:tabLst>
                <a:tab pos="298450" algn="l"/>
                <a:tab pos="299085" algn="l"/>
              </a:tabLst>
            </a:pPr>
            <a:r>
              <a:rPr sz="1400" spc="10" dirty="0">
                <a:latin typeface="Arial MT"/>
                <a:cs typeface="Arial MT"/>
              </a:rPr>
              <a:t>USP:</a:t>
            </a:r>
            <a:r>
              <a:rPr sz="1400" spc="-35" dirty="0">
                <a:latin typeface="Arial MT"/>
                <a:cs typeface="Arial MT"/>
              </a:rPr>
              <a:t> </a:t>
            </a:r>
            <a:r>
              <a:rPr sz="1400" dirty="0">
                <a:latin typeface="Arial MT"/>
                <a:cs typeface="Arial MT"/>
              </a:rPr>
              <a:t>Axis</a:t>
            </a:r>
            <a:r>
              <a:rPr sz="1400" spc="-50" dirty="0">
                <a:latin typeface="Arial MT"/>
                <a:cs typeface="Arial MT"/>
              </a:rPr>
              <a:t> </a:t>
            </a:r>
            <a:r>
              <a:rPr sz="1400" spc="-5" dirty="0">
                <a:latin typeface="Arial MT"/>
                <a:cs typeface="Arial MT"/>
              </a:rPr>
              <a:t>Bank</a:t>
            </a:r>
            <a:r>
              <a:rPr sz="1400" spc="30" dirty="0">
                <a:latin typeface="Arial MT"/>
                <a:cs typeface="Arial MT"/>
              </a:rPr>
              <a:t> </a:t>
            </a:r>
            <a:r>
              <a:rPr sz="1400" spc="-5" dirty="0">
                <a:latin typeface="Arial MT"/>
                <a:cs typeface="Arial MT"/>
              </a:rPr>
              <a:t>is</a:t>
            </a:r>
            <a:r>
              <a:rPr sz="1400" spc="25" dirty="0">
                <a:latin typeface="Arial MT"/>
                <a:cs typeface="Arial MT"/>
              </a:rPr>
              <a:t> </a:t>
            </a:r>
            <a:r>
              <a:rPr sz="1400" spc="10" dirty="0">
                <a:latin typeface="Arial MT"/>
                <a:cs typeface="Arial MT"/>
              </a:rPr>
              <a:t>one</a:t>
            </a:r>
            <a:r>
              <a:rPr sz="1400" spc="-55" dirty="0">
                <a:latin typeface="Arial MT"/>
                <a:cs typeface="Arial MT"/>
              </a:rPr>
              <a:t> </a:t>
            </a:r>
            <a:r>
              <a:rPr sz="1400" spc="25" dirty="0">
                <a:latin typeface="Arial MT"/>
                <a:cs typeface="Arial MT"/>
              </a:rPr>
              <a:t>of</a:t>
            </a:r>
            <a:r>
              <a:rPr sz="1400" spc="-114" dirty="0">
                <a:latin typeface="Arial MT"/>
                <a:cs typeface="Arial MT"/>
              </a:rPr>
              <a:t> </a:t>
            </a:r>
            <a:r>
              <a:rPr sz="1400" spc="-15" dirty="0">
                <a:latin typeface="Arial MT"/>
                <a:cs typeface="Arial MT"/>
              </a:rPr>
              <a:t>the</a:t>
            </a:r>
            <a:r>
              <a:rPr sz="1400" spc="20" dirty="0">
                <a:latin typeface="Arial MT"/>
                <a:cs typeface="Arial MT"/>
              </a:rPr>
              <a:t> </a:t>
            </a:r>
            <a:r>
              <a:rPr sz="1400" spc="10" dirty="0">
                <a:latin typeface="Arial MT"/>
                <a:cs typeface="Arial MT"/>
              </a:rPr>
              <a:t>largest</a:t>
            </a:r>
            <a:r>
              <a:rPr sz="1400" spc="-110" dirty="0">
                <a:latin typeface="Arial MT"/>
                <a:cs typeface="Arial MT"/>
              </a:rPr>
              <a:t> </a:t>
            </a:r>
            <a:r>
              <a:rPr sz="1400" spc="-10" dirty="0">
                <a:latin typeface="Arial MT"/>
                <a:cs typeface="Arial MT"/>
              </a:rPr>
              <a:t>private</a:t>
            </a:r>
            <a:r>
              <a:rPr sz="1400" spc="20" dirty="0">
                <a:latin typeface="Arial MT"/>
                <a:cs typeface="Arial MT"/>
              </a:rPr>
              <a:t> </a:t>
            </a:r>
            <a:r>
              <a:rPr sz="1400" spc="25" dirty="0">
                <a:latin typeface="Arial MT"/>
                <a:cs typeface="Arial MT"/>
              </a:rPr>
              <a:t>sector</a:t>
            </a:r>
            <a:r>
              <a:rPr sz="1400" spc="-185" dirty="0">
                <a:latin typeface="Arial MT"/>
                <a:cs typeface="Arial MT"/>
              </a:rPr>
              <a:t> </a:t>
            </a:r>
            <a:r>
              <a:rPr sz="1400" spc="5" dirty="0">
                <a:latin typeface="Arial MT"/>
                <a:cs typeface="Arial MT"/>
              </a:rPr>
              <a:t>financer</a:t>
            </a:r>
            <a:r>
              <a:rPr sz="1400" spc="-35" dirty="0">
                <a:latin typeface="Arial MT"/>
                <a:cs typeface="Arial MT"/>
              </a:rPr>
              <a:t> </a:t>
            </a:r>
            <a:r>
              <a:rPr sz="1400" dirty="0">
                <a:latin typeface="Arial MT"/>
                <a:cs typeface="Arial MT"/>
              </a:rPr>
              <a:t>in</a:t>
            </a:r>
            <a:r>
              <a:rPr sz="1400" spc="-55" dirty="0">
                <a:latin typeface="Arial MT"/>
                <a:cs typeface="Arial MT"/>
              </a:rPr>
              <a:t> </a:t>
            </a:r>
            <a:r>
              <a:rPr sz="1400" spc="5" dirty="0">
                <a:latin typeface="Arial MT"/>
                <a:cs typeface="Arial MT"/>
              </a:rPr>
              <a:t>Indian</a:t>
            </a:r>
            <a:r>
              <a:rPr sz="1400" spc="-55" dirty="0">
                <a:latin typeface="Arial MT"/>
                <a:cs typeface="Arial MT"/>
              </a:rPr>
              <a:t> </a:t>
            </a:r>
            <a:r>
              <a:rPr sz="1400" spc="-10" dirty="0">
                <a:latin typeface="Arial MT"/>
                <a:cs typeface="Arial MT"/>
              </a:rPr>
              <a:t>agriculture</a:t>
            </a:r>
            <a:endParaRPr sz="1400" dirty="0">
              <a:latin typeface="Arial MT"/>
              <a:cs typeface="Arial MT"/>
            </a:endParaRPr>
          </a:p>
          <a:p>
            <a:pPr>
              <a:lnSpc>
                <a:spcPct val="100000"/>
              </a:lnSpc>
              <a:spcBef>
                <a:spcPts val="30"/>
              </a:spcBef>
              <a:buFont typeface="Arial MT"/>
              <a:buChar char="•"/>
            </a:pPr>
            <a:endParaRPr sz="1450" dirty="0">
              <a:latin typeface="Arial MT"/>
              <a:cs typeface="Arial MT"/>
            </a:endParaRPr>
          </a:p>
          <a:p>
            <a:pPr marL="298450" indent="-286385">
              <a:lnSpc>
                <a:spcPct val="100000"/>
              </a:lnSpc>
              <a:spcBef>
                <a:spcPts val="5"/>
              </a:spcBef>
              <a:buChar char="•"/>
              <a:tabLst>
                <a:tab pos="298450" algn="l"/>
                <a:tab pos="299085" algn="l"/>
              </a:tabLst>
            </a:pPr>
            <a:r>
              <a:rPr sz="1400" dirty="0">
                <a:latin typeface="Arial MT"/>
                <a:cs typeface="Arial MT"/>
              </a:rPr>
              <a:t>Comunication:</a:t>
            </a:r>
            <a:r>
              <a:rPr sz="1400" spc="-110" dirty="0">
                <a:latin typeface="Arial MT"/>
                <a:cs typeface="Arial MT"/>
              </a:rPr>
              <a:t> </a:t>
            </a:r>
            <a:r>
              <a:rPr sz="1400" spc="-15" dirty="0">
                <a:latin typeface="Arial MT"/>
                <a:cs typeface="Arial MT"/>
              </a:rPr>
              <a:t>the</a:t>
            </a:r>
            <a:r>
              <a:rPr sz="1400" spc="15" dirty="0">
                <a:latin typeface="Arial MT"/>
                <a:cs typeface="Arial MT"/>
              </a:rPr>
              <a:t> address</a:t>
            </a:r>
            <a:r>
              <a:rPr sz="1400" spc="-130" dirty="0">
                <a:latin typeface="Arial MT"/>
                <a:cs typeface="Arial MT"/>
              </a:rPr>
              <a:t> </a:t>
            </a:r>
            <a:r>
              <a:rPr sz="1400" spc="25" dirty="0">
                <a:latin typeface="Arial MT"/>
                <a:cs typeface="Arial MT"/>
              </a:rPr>
              <a:t>of</a:t>
            </a:r>
            <a:r>
              <a:rPr sz="1400" spc="-110" dirty="0">
                <a:latin typeface="Arial MT"/>
                <a:cs typeface="Arial MT"/>
              </a:rPr>
              <a:t> </a:t>
            </a:r>
            <a:r>
              <a:rPr sz="1400" spc="-5" dirty="0">
                <a:latin typeface="Arial MT"/>
                <a:cs typeface="Arial MT"/>
              </a:rPr>
              <a:t>your</a:t>
            </a:r>
            <a:r>
              <a:rPr sz="1400" spc="-30" dirty="0">
                <a:latin typeface="Arial MT"/>
                <a:cs typeface="Arial MT"/>
              </a:rPr>
              <a:t> </a:t>
            </a:r>
            <a:r>
              <a:rPr sz="1400" spc="5" dirty="0">
                <a:latin typeface="Arial MT"/>
                <a:cs typeface="Arial MT"/>
              </a:rPr>
              <a:t>house</a:t>
            </a:r>
            <a:r>
              <a:rPr sz="1400" spc="-60" dirty="0">
                <a:latin typeface="Arial MT"/>
                <a:cs typeface="Arial MT"/>
              </a:rPr>
              <a:t> </a:t>
            </a:r>
            <a:r>
              <a:rPr sz="1400" spc="-10" dirty="0">
                <a:latin typeface="Arial MT"/>
                <a:cs typeface="Arial MT"/>
              </a:rPr>
              <a:t>where</a:t>
            </a:r>
            <a:r>
              <a:rPr sz="1400" spc="20" dirty="0">
                <a:latin typeface="Arial MT"/>
                <a:cs typeface="Arial MT"/>
              </a:rPr>
              <a:t> </a:t>
            </a:r>
            <a:r>
              <a:rPr sz="1400" spc="10" dirty="0">
                <a:latin typeface="Arial MT"/>
                <a:cs typeface="Arial MT"/>
              </a:rPr>
              <a:t>you</a:t>
            </a:r>
            <a:r>
              <a:rPr sz="1400" spc="-60" dirty="0">
                <a:latin typeface="Arial MT"/>
                <a:cs typeface="Arial MT"/>
              </a:rPr>
              <a:t> </a:t>
            </a:r>
            <a:r>
              <a:rPr sz="1400" spc="-15" dirty="0">
                <a:latin typeface="Arial MT"/>
                <a:cs typeface="Arial MT"/>
              </a:rPr>
              <a:t>are</a:t>
            </a:r>
            <a:r>
              <a:rPr sz="1400" spc="20" dirty="0">
                <a:latin typeface="Arial MT"/>
                <a:cs typeface="Arial MT"/>
              </a:rPr>
              <a:t> </a:t>
            </a:r>
            <a:r>
              <a:rPr sz="1400" spc="-15" dirty="0">
                <a:latin typeface="Arial MT"/>
                <a:cs typeface="Arial MT"/>
              </a:rPr>
              <a:t>actually</a:t>
            </a:r>
            <a:r>
              <a:rPr sz="1400" spc="100" dirty="0">
                <a:latin typeface="Arial MT"/>
                <a:cs typeface="Arial MT"/>
              </a:rPr>
              <a:t> </a:t>
            </a:r>
            <a:r>
              <a:rPr sz="1400" spc="-15" dirty="0">
                <a:latin typeface="Arial MT"/>
                <a:cs typeface="Arial MT"/>
              </a:rPr>
              <a:t>living</a:t>
            </a:r>
            <a:endParaRPr sz="1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619" y="40703"/>
            <a:ext cx="7252334" cy="693420"/>
          </a:xfrm>
          <a:prstGeom prst="rect">
            <a:avLst/>
          </a:prstGeom>
        </p:spPr>
        <p:txBody>
          <a:bodyPr vert="horz" wrap="square" lIns="0" tIns="11430" rIns="0" bIns="0" rtlCol="0">
            <a:spAutoFit/>
          </a:bodyPr>
          <a:lstStyle/>
          <a:p>
            <a:pPr marL="3149600" marR="5080" indent="-3136900">
              <a:lnSpc>
                <a:spcPct val="118500"/>
              </a:lnSpc>
              <a:spcBef>
                <a:spcPts val="90"/>
              </a:spcBef>
            </a:pPr>
            <a:r>
              <a:rPr spc="20" dirty="0"/>
              <a:t>Part</a:t>
            </a:r>
            <a:r>
              <a:rPr spc="-15" dirty="0"/>
              <a:t> </a:t>
            </a:r>
            <a:r>
              <a:rPr spc="10" dirty="0"/>
              <a:t>1:</a:t>
            </a:r>
            <a:r>
              <a:rPr spc="70" dirty="0"/>
              <a:t> </a:t>
            </a:r>
            <a:r>
              <a:rPr spc="10" dirty="0"/>
              <a:t>Brand</a:t>
            </a:r>
            <a:r>
              <a:rPr spc="75" dirty="0"/>
              <a:t> </a:t>
            </a:r>
            <a:r>
              <a:rPr spc="-10" dirty="0"/>
              <a:t>study,</a:t>
            </a:r>
            <a:r>
              <a:rPr spc="245" dirty="0"/>
              <a:t> </a:t>
            </a:r>
            <a:r>
              <a:rPr spc="-10" dirty="0"/>
              <a:t>Competitor</a:t>
            </a:r>
            <a:r>
              <a:rPr spc="335" dirty="0"/>
              <a:t> </a:t>
            </a:r>
            <a:r>
              <a:rPr spc="-10" dirty="0"/>
              <a:t>Analysis</a:t>
            </a:r>
            <a:r>
              <a:rPr spc="330" dirty="0"/>
              <a:t> </a:t>
            </a:r>
            <a:r>
              <a:rPr spc="15" dirty="0"/>
              <a:t>&amp;</a:t>
            </a:r>
            <a:r>
              <a:rPr spc="10" dirty="0"/>
              <a:t> </a:t>
            </a:r>
            <a:r>
              <a:rPr spc="5" dirty="0"/>
              <a:t>Buyer’s/Audience’s </a:t>
            </a:r>
            <a:r>
              <a:rPr spc="-495" dirty="0"/>
              <a:t> </a:t>
            </a:r>
            <a:r>
              <a:rPr spc="15" dirty="0"/>
              <a:t>Persona</a:t>
            </a:r>
          </a:p>
        </p:txBody>
      </p:sp>
      <p:sp>
        <p:nvSpPr>
          <p:cNvPr id="3" name="object 3"/>
          <p:cNvSpPr txBox="1">
            <a:spLocks noGrp="1"/>
          </p:cNvSpPr>
          <p:nvPr>
            <p:ph type="body" idx="1"/>
          </p:nvPr>
        </p:nvSpPr>
        <p:spPr>
          <a:prstGeom prst="rect">
            <a:avLst/>
          </a:prstGeom>
        </p:spPr>
        <p:txBody>
          <a:bodyPr vert="horz" wrap="square" lIns="0" tIns="26034" rIns="0" bIns="0" rtlCol="0">
            <a:spAutoFit/>
          </a:bodyPr>
          <a:lstStyle/>
          <a:p>
            <a:pPr marL="349250" marR="93980" indent="-314960">
              <a:lnSpc>
                <a:spcPts val="1650"/>
              </a:lnSpc>
              <a:spcBef>
                <a:spcPts val="204"/>
              </a:spcBef>
              <a:buFont typeface="Arial MT"/>
              <a:buChar char="●"/>
              <a:tabLst>
                <a:tab pos="349885" algn="l"/>
                <a:tab pos="350520" algn="l"/>
              </a:tabLst>
            </a:pPr>
            <a:r>
              <a:rPr b="1" spc="5" dirty="0">
                <a:latin typeface="Arial"/>
                <a:cs typeface="Arial"/>
              </a:rPr>
              <a:t>Buyer's/Audience's</a:t>
            </a:r>
            <a:r>
              <a:rPr b="1" spc="-204" dirty="0">
                <a:latin typeface="Arial"/>
                <a:cs typeface="Arial"/>
              </a:rPr>
              <a:t> </a:t>
            </a:r>
            <a:r>
              <a:rPr b="1" spc="20" dirty="0">
                <a:latin typeface="Arial"/>
                <a:cs typeface="Arial"/>
              </a:rPr>
              <a:t>Persona:</a:t>
            </a:r>
            <a:r>
              <a:rPr b="1" spc="-145" dirty="0">
                <a:latin typeface="Arial"/>
                <a:cs typeface="Arial"/>
              </a:rPr>
              <a:t> </a:t>
            </a:r>
            <a:r>
              <a:rPr dirty="0"/>
              <a:t>Clearly</a:t>
            </a:r>
            <a:r>
              <a:rPr spc="-120" dirty="0"/>
              <a:t> </a:t>
            </a:r>
            <a:r>
              <a:rPr spc="15" dirty="0"/>
              <a:t>define</a:t>
            </a:r>
            <a:r>
              <a:rPr spc="-125" dirty="0"/>
              <a:t> </a:t>
            </a:r>
            <a:r>
              <a:rPr spc="-15" dirty="0"/>
              <a:t>the</a:t>
            </a:r>
            <a:r>
              <a:rPr spc="25" dirty="0"/>
              <a:t> </a:t>
            </a:r>
            <a:r>
              <a:rPr spc="5" dirty="0"/>
              <a:t>target</a:t>
            </a:r>
            <a:r>
              <a:rPr spc="-25" dirty="0"/>
              <a:t> </a:t>
            </a:r>
            <a:r>
              <a:rPr spc="5" dirty="0"/>
              <a:t>audience</a:t>
            </a:r>
            <a:r>
              <a:rPr spc="-50" dirty="0"/>
              <a:t> </a:t>
            </a:r>
            <a:r>
              <a:rPr spc="35" dirty="0"/>
              <a:t>for</a:t>
            </a:r>
            <a:r>
              <a:rPr spc="-180" dirty="0"/>
              <a:t> </a:t>
            </a:r>
            <a:r>
              <a:rPr spc="-15" dirty="0"/>
              <a:t>the</a:t>
            </a:r>
            <a:r>
              <a:rPr spc="25" dirty="0"/>
              <a:t> chosen</a:t>
            </a:r>
            <a:r>
              <a:rPr spc="-125" dirty="0"/>
              <a:t> </a:t>
            </a:r>
            <a:r>
              <a:rPr dirty="0"/>
              <a:t>brand. </a:t>
            </a:r>
            <a:r>
              <a:rPr spc="-375" dirty="0"/>
              <a:t> </a:t>
            </a:r>
            <a:r>
              <a:rPr spc="20" dirty="0"/>
              <a:t>Consider</a:t>
            </a:r>
            <a:r>
              <a:rPr spc="-190" dirty="0"/>
              <a:t> </a:t>
            </a:r>
            <a:r>
              <a:rPr spc="5" dirty="0"/>
              <a:t>demographics,</a:t>
            </a:r>
            <a:r>
              <a:rPr spc="-185" dirty="0"/>
              <a:t> </a:t>
            </a:r>
            <a:r>
              <a:rPr spc="5" dirty="0"/>
              <a:t>psychographics,</a:t>
            </a:r>
            <a:r>
              <a:rPr spc="-185" dirty="0"/>
              <a:t> </a:t>
            </a:r>
            <a:r>
              <a:rPr dirty="0"/>
              <a:t>behaviours,</a:t>
            </a:r>
            <a:r>
              <a:rPr spc="-110" dirty="0"/>
              <a:t> </a:t>
            </a:r>
            <a:r>
              <a:rPr spc="-15" dirty="0"/>
              <a:t>and</a:t>
            </a:r>
            <a:r>
              <a:rPr spc="20" dirty="0"/>
              <a:t> </a:t>
            </a:r>
            <a:r>
              <a:rPr spc="5" dirty="0"/>
              <a:t>interests.</a:t>
            </a:r>
          </a:p>
          <a:p>
            <a:pPr marL="22225">
              <a:lnSpc>
                <a:spcPct val="100000"/>
              </a:lnSpc>
              <a:buFont typeface="Arial MT"/>
              <a:buChar char="●"/>
            </a:pPr>
            <a:endParaRPr sz="1600"/>
          </a:p>
          <a:p>
            <a:pPr marL="349250" marR="5080" indent="-314960">
              <a:lnSpc>
                <a:spcPct val="102899"/>
              </a:lnSpc>
              <a:spcBef>
                <a:spcPts val="1420"/>
              </a:spcBef>
              <a:buChar char="●"/>
              <a:tabLst>
                <a:tab pos="349885" algn="l"/>
                <a:tab pos="350520" algn="l"/>
              </a:tabLst>
            </a:pPr>
            <a:r>
              <a:rPr spc="20" dirty="0"/>
              <a:t>Consider</a:t>
            </a:r>
            <a:r>
              <a:rPr spc="-185" dirty="0"/>
              <a:t> </a:t>
            </a:r>
            <a:r>
              <a:rPr spc="5" dirty="0"/>
              <a:t>demographics:</a:t>
            </a:r>
            <a:r>
              <a:rPr spc="-175" dirty="0"/>
              <a:t> </a:t>
            </a:r>
            <a:r>
              <a:rPr spc="-5" dirty="0"/>
              <a:t>individuals,</a:t>
            </a:r>
            <a:r>
              <a:rPr spc="-15" dirty="0"/>
              <a:t> </a:t>
            </a:r>
            <a:r>
              <a:rPr spc="-5" dirty="0"/>
              <a:t>salaried</a:t>
            </a:r>
            <a:r>
              <a:rPr spc="-45" dirty="0"/>
              <a:t> </a:t>
            </a:r>
            <a:r>
              <a:rPr spc="10" dirty="0"/>
              <a:t>professionals,</a:t>
            </a:r>
            <a:r>
              <a:rPr spc="-175" dirty="0"/>
              <a:t> </a:t>
            </a:r>
            <a:r>
              <a:rPr spc="10" dirty="0"/>
              <a:t>micro</a:t>
            </a:r>
            <a:r>
              <a:rPr spc="-120" dirty="0"/>
              <a:t> </a:t>
            </a:r>
            <a:r>
              <a:rPr spc="-15" dirty="0"/>
              <a:t>and</a:t>
            </a:r>
            <a:r>
              <a:rPr spc="35" dirty="0"/>
              <a:t> </a:t>
            </a:r>
            <a:r>
              <a:rPr spc="5" dirty="0"/>
              <a:t>small</a:t>
            </a:r>
            <a:r>
              <a:rPr spc="-20" dirty="0"/>
              <a:t> </a:t>
            </a:r>
            <a:r>
              <a:rPr spc="15" dirty="0"/>
              <a:t>businesses, </a:t>
            </a:r>
            <a:r>
              <a:rPr spc="-375" dirty="0"/>
              <a:t> </a:t>
            </a:r>
            <a:r>
              <a:rPr spc="15" dirty="0"/>
              <a:t>such</a:t>
            </a:r>
            <a:r>
              <a:rPr spc="-135" dirty="0"/>
              <a:t> </a:t>
            </a:r>
            <a:r>
              <a:rPr spc="-10" dirty="0"/>
              <a:t>as</a:t>
            </a:r>
            <a:r>
              <a:rPr spc="25" dirty="0"/>
              <a:t> </a:t>
            </a:r>
            <a:r>
              <a:rPr spc="-20" dirty="0"/>
              <a:t>kirana</a:t>
            </a:r>
            <a:r>
              <a:rPr spc="90" dirty="0"/>
              <a:t> </a:t>
            </a:r>
            <a:r>
              <a:rPr spc="20" dirty="0"/>
              <a:t>stores,</a:t>
            </a:r>
            <a:r>
              <a:rPr spc="-180" dirty="0"/>
              <a:t> </a:t>
            </a:r>
            <a:r>
              <a:rPr spc="15" dirty="0"/>
              <a:t>Self</a:t>
            </a:r>
            <a:r>
              <a:rPr spc="-114" dirty="0"/>
              <a:t> </a:t>
            </a:r>
            <a:r>
              <a:rPr dirty="0"/>
              <a:t>Help</a:t>
            </a:r>
            <a:r>
              <a:rPr spc="20" dirty="0"/>
              <a:t> </a:t>
            </a:r>
            <a:r>
              <a:rPr spc="10" dirty="0"/>
              <a:t>Groups</a:t>
            </a:r>
            <a:r>
              <a:rPr spc="-130" dirty="0"/>
              <a:t> </a:t>
            </a:r>
            <a:r>
              <a:rPr spc="5" dirty="0"/>
              <a:t>(SHGs),</a:t>
            </a:r>
            <a:r>
              <a:rPr spc="-30" dirty="0"/>
              <a:t> </a:t>
            </a:r>
            <a:r>
              <a:rPr spc="-15" dirty="0"/>
              <a:t>and</a:t>
            </a:r>
            <a:r>
              <a:rPr spc="15" dirty="0"/>
              <a:t> Non-Resident</a:t>
            </a:r>
            <a:r>
              <a:rPr spc="-180" dirty="0"/>
              <a:t> </a:t>
            </a:r>
            <a:r>
              <a:rPr dirty="0"/>
              <a:t>Indians</a:t>
            </a:r>
            <a:r>
              <a:rPr spc="-55" dirty="0"/>
              <a:t> </a:t>
            </a:r>
            <a:r>
              <a:rPr spc="5" dirty="0"/>
              <a:t>(NRIs).</a:t>
            </a:r>
          </a:p>
          <a:p>
            <a:pPr marL="22225">
              <a:lnSpc>
                <a:spcPct val="100000"/>
              </a:lnSpc>
              <a:spcBef>
                <a:spcPts val="15"/>
              </a:spcBef>
              <a:buFont typeface="Arial MT"/>
              <a:buChar char="●"/>
            </a:pPr>
            <a:endParaRPr spc="5" dirty="0"/>
          </a:p>
          <a:p>
            <a:pPr marL="349250" indent="-314960">
              <a:lnSpc>
                <a:spcPct val="100000"/>
              </a:lnSpc>
              <a:spcBef>
                <a:spcPts val="5"/>
              </a:spcBef>
              <a:buChar char="●"/>
              <a:tabLst>
                <a:tab pos="349885" algn="l"/>
                <a:tab pos="350520" algn="l"/>
              </a:tabLst>
            </a:pPr>
            <a:r>
              <a:rPr spc="5" dirty="0"/>
              <a:t>Psychographics:</a:t>
            </a:r>
            <a:r>
              <a:rPr spc="-185" dirty="0"/>
              <a:t> </a:t>
            </a:r>
            <a:r>
              <a:rPr spc="5" dirty="0"/>
              <a:t>lifestyle</a:t>
            </a:r>
            <a:r>
              <a:rPr spc="-130" dirty="0"/>
              <a:t> </a:t>
            </a:r>
            <a:r>
              <a:rPr spc="-15" dirty="0"/>
              <a:t>and</a:t>
            </a:r>
            <a:r>
              <a:rPr spc="25" dirty="0"/>
              <a:t> </a:t>
            </a:r>
            <a:r>
              <a:rPr spc="5" dirty="0"/>
              <a:t>reasons</a:t>
            </a:r>
          </a:p>
        </p:txBody>
      </p:sp>
      <p:sp>
        <p:nvSpPr>
          <p:cNvPr id="4" name="object 4"/>
          <p:cNvSpPr txBox="1"/>
          <p:nvPr/>
        </p:nvSpPr>
        <p:spPr>
          <a:xfrm>
            <a:off x="934402" y="3163887"/>
            <a:ext cx="7660005" cy="1522095"/>
          </a:xfrm>
          <a:prstGeom prst="rect">
            <a:avLst/>
          </a:prstGeom>
        </p:spPr>
        <p:txBody>
          <a:bodyPr vert="horz" wrap="square" lIns="0" tIns="16510" rIns="0" bIns="0" rtlCol="0">
            <a:spAutoFit/>
          </a:bodyPr>
          <a:lstStyle/>
          <a:p>
            <a:pPr marL="327025" marR="5080" indent="-314960">
              <a:lnSpc>
                <a:spcPct val="99900"/>
              </a:lnSpc>
              <a:spcBef>
                <a:spcPts val="130"/>
              </a:spcBef>
              <a:buChar char="●"/>
              <a:tabLst>
                <a:tab pos="327025" algn="l"/>
                <a:tab pos="327660" algn="l"/>
              </a:tabLst>
            </a:pPr>
            <a:r>
              <a:rPr sz="1400" dirty="0">
                <a:latin typeface="Arial MT"/>
                <a:cs typeface="Arial MT"/>
              </a:rPr>
              <a:t>Behaviours:HDFC</a:t>
            </a:r>
            <a:r>
              <a:rPr sz="1400" spc="-145" dirty="0">
                <a:latin typeface="Arial MT"/>
                <a:cs typeface="Arial MT"/>
              </a:rPr>
              <a:t> </a:t>
            </a:r>
            <a:r>
              <a:rPr sz="1400" spc="-5" dirty="0">
                <a:latin typeface="Arial MT"/>
                <a:cs typeface="Arial MT"/>
              </a:rPr>
              <a:t>Bank</a:t>
            </a:r>
            <a:r>
              <a:rPr sz="1400" spc="30" dirty="0">
                <a:latin typeface="Arial MT"/>
                <a:cs typeface="Arial MT"/>
              </a:rPr>
              <a:t> </a:t>
            </a:r>
            <a:r>
              <a:rPr sz="1400" spc="-20" dirty="0">
                <a:latin typeface="Arial MT"/>
                <a:cs typeface="Arial MT"/>
              </a:rPr>
              <a:t>has</a:t>
            </a:r>
            <a:r>
              <a:rPr sz="1400" spc="30" dirty="0">
                <a:latin typeface="Arial MT"/>
                <a:cs typeface="Arial MT"/>
              </a:rPr>
              <a:t> </a:t>
            </a:r>
            <a:r>
              <a:rPr sz="1400" spc="-10" dirty="0">
                <a:latin typeface="Arial MT"/>
                <a:cs typeface="Arial MT"/>
              </a:rPr>
              <a:t>an</a:t>
            </a:r>
            <a:r>
              <a:rPr sz="1400" spc="20" dirty="0">
                <a:latin typeface="Arial MT"/>
                <a:cs typeface="Arial MT"/>
              </a:rPr>
              <a:t> </a:t>
            </a:r>
            <a:r>
              <a:rPr sz="1400" dirty="0">
                <a:latin typeface="Arial MT"/>
                <a:cs typeface="Arial MT"/>
              </a:rPr>
              <a:t>overall</a:t>
            </a:r>
            <a:r>
              <a:rPr sz="1400" spc="-25" dirty="0">
                <a:latin typeface="Arial MT"/>
                <a:cs typeface="Arial MT"/>
              </a:rPr>
              <a:t> </a:t>
            </a:r>
            <a:r>
              <a:rPr sz="1400" spc="-20" dirty="0">
                <a:latin typeface="Arial MT"/>
                <a:cs typeface="Arial MT"/>
              </a:rPr>
              <a:t>rating</a:t>
            </a:r>
            <a:r>
              <a:rPr sz="1400" spc="95" dirty="0">
                <a:latin typeface="Arial MT"/>
                <a:cs typeface="Arial MT"/>
              </a:rPr>
              <a:t> </a:t>
            </a:r>
            <a:r>
              <a:rPr sz="1400" spc="25" dirty="0">
                <a:latin typeface="Arial MT"/>
                <a:cs typeface="Arial MT"/>
              </a:rPr>
              <a:t>of</a:t>
            </a:r>
            <a:r>
              <a:rPr sz="1400" spc="-110" dirty="0">
                <a:latin typeface="Arial MT"/>
                <a:cs typeface="Arial MT"/>
              </a:rPr>
              <a:t> </a:t>
            </a:r>
            <a:r>
              <a:rPr sz="1400" spc="10" dirty="0">
                <a:latin typeface="Arial MT"/>
                <a:cs typeface="Arial MT"/>
              </a:rPr>
              <a:t>3.5</a:t>
            </a:r>
            <a:r>
              <a:rPr sz="1400" spc="-55" dirty="0">
                <a:latin typeface="Arial MT"/>
                <a:cs typeface="Arial MT"/>
              </a:rPr>
              <a:t> </a:t>
            </a:r>
            <a:r>
              <a:rPr sz="1400" spc="5" dirty="0">
                <a:latin typeface="Arial MT"/>
                <a:cs typeface="Arial MT"/>
              </a:rPr>
              <a:t>out</a:t>
            </a:r>
            <a:r>
              <a:rPr sz="1400" spc="-30" dirty="0">
                <a:latin typeface="Arial MT"/>
                <a:cs typeface="Arial MT"/>
              </a:rPr>
              <a:t> </a:t>
            </a:r>
            <a:r>
              <a:rPr sz="1400" spc="25" dirty="0">
                <a:latin typeface="Arial MT"/>
                <a:cs typeface="Arial MT"/>
              </a:rPr>
              <a:t>of</a:t>
            </a:r>
            <a:r>
              <a:rPr sz="1400" spc="-30" dirty="0">
                <a:latin typeface="Arial MT"/>
                <a:cs typeface="Arial MT"/>
              </a:rPr>
              <a:t> </a:t>
            </a:r>
            <a:r>
              <a:rPr sz="1400" spc="25" dirty="0">
                <a:latin typeface="Arial MT"/>
                <a:cs typeface="Arial MT"/>
              </a:rPr>
              <a:t>5,</a:t>
            </a:r>
            <a:r>
              <a:rPr sz="1400" spc="-30" dirty="0">
                <a:latin typeface="Arial MT"/>
                <a:cs typeface="Arial MT"/>
              </a:rPr>
              <a:t> </a:t>
            </a:r>
            <a:r>
              <a:rPr sz="1400" spc="20" dirty="0">
                <a:latin typeface="Arial MT"/>
                <a:cs typeface="Arial MT"/>
              </a:rPr>
              <a:t>based</a:t>
            </a:r>
            <a:r>
              <a:rPr sz="1400" spc="-130" dirty="0">
                <a:latin typeface="Arial MT"/>
                <a:cs typeface="Arial MT"/>
              </a:rPr>
              <a:t> </a:t>
            </a:r>
            <a:r>
              <a:rPr sz="1400" spc="30" dirty="0">
                <a:latin typeface="Arial MT"/>
                <a:cs typeface="Arial MT"/>
              </a:rPr>
              <a:t>on</a:t>
            </a:r>
            <a:r>
              <a:rPr sz="1400" spc="-130" dirty="0">
                <a:latin typeface="Arial MT"/>
                <a:cs typeface="Arial MT"/>
              </a:rPr>
              <a:t> </a:t>
            </a:r>
            <a:r>
              <a:rPr sz="1400" spc="15" dirty="0">
                <a:latin typeface="Arial MT"/>
                <a:cs typeface="Arial MT"/>
              </a:rPr>
              <a:t>over</a:t>
            </a:r>
            <a:r>
              <a:rPr sz="1400" spc="-35" dirty="0">
                <a:latin typeface="Arial MT"/>
                <a:cs typeface="Arial MT"/>
              </a:rPr>
              <a:t> </a:t>
            </a:r>
            <a:r>
              <a:rPr sz="1400" spc="25" dirty="0">
                <a:latin typeface="Arial MT"/>
                <a:cs typeface="Arial MT"/>
              </a:rPr>
              <a:t>7,825</a:t>
            </a:r>
            <a:r>
              <a:rPr sz="1400" spc="-130" dirty="0">
                <a:latin typeface="Arial MT"/>
                <a:cs typeface="Arial MT"/>
              </a:rPr>
              <a:t> </a:t>
            </a:r>
            <a:r>
              <a:rPr sz="1400" dirty="0">
                <a:latin typeface="Arial MT"/>
                <a:cs typeface="Arial MT"/>
              </a:rPr>
              <a:t>reviews</a:t>
            </a:r>
            <a:r>
              <a:rPr sz="1400" spc="-45" dirty="0">
                <a:latin typeface="Arial MT"/>
                <a:cs typeface="Arial MT"/>
              </a:rPr>
              <a:t> </a:t>
            </a:r>
            <a:r>
              <a:rPr sz="1400" spc="20" dirty="0">
                <a:latin typeface="Arial MT"/>
                <a:cs typeface="Arial MT"/>
              </a:rPr>
              <a:t>left </a:t>
            </a:r>
            <a:r>
              <a:rPr sz="1400" spc="-375" dirty="0">
                <a:latin typeface="Arial MT"/>
                <a:cs typeface="Arial MT"/>
              </a:rPr>
              <a:t> </a:t>
            </a:r>
            <a:r>
              <a:rPr sz="1400" dirty="0">
                <a:latin typeface="Arial MT"/>
                <a:cs typeface="Arial MT"/>
              </a:rPr>
              <a:t>anonymously</a:t>
            </a:r>
            <a:r>
              <a:rPr sz="1400" spc="-50" dirty="0">
                <a:latin typeface="Arial MT"/>
                <a:cs typeface="Arial MT"/>
              </a:rPr>
              <a:t> </a:t>
            </a:r>
            <a:r>
              <a:rPr sz="1400" spc="25" dirty="0">
                <a:latin typeface="Arial MT"/>
                <a:cs typeface="Arial MT"/>
              </a:rPr>
              <a:t>by</a:t>
            </a:r>
            <a:r>
              <a:rPr sz="1400" spc="-45" dirty="0">
                <a:latin typeface="Arial MT"/>
                <a:cs typeface="Arial MT"/>
              </a:rPr>
              <a:t> </a:t>
            </a:r>
            <a:r>
              <a:rPr sz="1400" spc="15" dirty="0">
                <a:latin typeface="Arial MT"/>
                <a:cs typeface="Arial MT"/>
              </a:rPr>
              <a:t>employees.</a:t>
            </a:r>
            <a:r>
              <a:rPr sz="1400" spc="-180" dirty="0">
                <a:latin typeface="Arial MT"/>
                <a:cs typeface="Arial MT"/>
              </a:rPr>
              <a:t> </a:t>
            </a:r>
            <a:r>
              <a:rPr sz="1400" spc="35" dirty="0">
                <a:latin typeface="Arial MT"/>
                <a:cs typeface="Arial MT"/>
              </a:rPr>
              <a:t>58%</a:t>
            </a:r>
            <a:r>
              <a:rPr sz="1400" spc="-155" dirty="0">
                <a:latin typeface="Arial MT"/>
                <a:cs typeface="Arial MT"/>
              </a:rPr>
              <a:t> </a:t>
            </a:r>
            <a:r>
              <a:rPr sz="1400" spc="25" dirty="0">
                <a:latin typeface="Arial MT"/>
                <a:cs typeface="Arial MT"/>
              </a:rPr>
              <a:t>of</a:t>
            </a:r>
            <a:r>
              <a:rPr sz="1400" spc="-105" dirty="0">
                <a:latin typeface="Arial MT"/>
                <a:cs typeface="Arial MT"/>
              </a:rPr>
              <a:t> </a:t>
            </a:r>
            <a:r>
              <a:rPr sz="1400" spc="25" dirty="0">
                <a:latin typeface="Arial MT"/>
                <a:cs typeface="Arial MT"/>
              </a:rPr>
              <a:t>employees</a:t>
            </a:r>
            <a:r>
              <a:rPr sz="1400" spc="-204" dirty="0">
                <a:latin typeface="Arial MT"/>
                <a:cs typeface="Arial MT"/>
              </a:rPr>
              <a:t> </a:t>
            </a:r>
            <a:r>
              <a:rPr sz="1400" spc="-5" dirty="0">
                <a:latin typeface="Arial MT"/>
                <a:cs typeface="Arial MT"/>
              </a:rPr>
              <a:t>would</a:t>
            </a:r>
            <a:r>
              <a:rPr sz="1400" spc="-50" dirty="0">
                <a:latin typeface="Arial MT"/>
                <a:cs typeface="Arial MT"/>
              </a:rPr>
              <a:t> </a:t>
            </a:r>
            <a:r>
              <a:rPr sz="1400" spc="20" dirty="0">
                <a:latin typeface="Arial MT"/>
                <a:cs typeface="Arial MT"/>
              </a:rPr>
              <a:t>recommend</a:t>
            </a:r>
            <a:r>
              <a:rPr sz="1400" spc="-204" dirty="0">
                <a:latin typeface="Arial MT"/>
                <a:cs typeface="Arial MT"/>
              </a:rPr>
              <a:t> </a:t>
            </a:r>
            <a:r>
              <a:rPr sz="1400" spc="-15" dirty="0">
                <a:latin typeface="Arial MT"/>
                <a:cs typeface="Arial MT"/>
              </a:rPr>
              <a:t>working</a:t>
            </a:r>
            <a:r>
              <a:rPr sz="1400" spc="25" dirty="0">
                <a:latin typeface="Arial MT"/>
                <a:cs typeface="Arial MT"/>
              </a:rPr>
              <a:t> </a:t>
            </a:r>
            <a:r>
              <a:rPr sz="1400" spc="-15" dirty="0">
                <a:latin typeface="Arial MT"/>
                <a:cs typeface="Arial MT"/>
              </a:rPr>
              <a:t>at</a:t>
            </a:r>
            <a:r>
              <a:rPr sz="1400" spc="-25" dirty="0">
                <a:latin typeface="Arial MT"/>
                <a:cs typeface="Arial MT"/>
              </a:rPr>
              <a:t> </a:t>
            </a:r>
            <a:r>
              <a:rPr sz="1400" spc="10" dirty="0">
                <a:latin typeface="Arial MT"/>
                <a:cs typeface="Arial MT"/>
              </a:rPr>
              <a:t>HDFC</a:t>
            </a:r>
            <a:r>
              <a:rPr sz="1400" spc="-65" dirty="0">
                <a:latin typeface="Arial MT"/>
                <a:cs typeface="Arial MT"/>
              </a:rPr>
              <a:t> </a:t>
            </a:r>
            <a:r>
              <a:rPr sz="1400" spc="-5" dirty="0">
                <a:latin typeface="Arial MT"/>
                <a:cs typeface="Arial MT"/>
              </a:rPr>
              <a:t>Bank</a:t>
            </a:r>
            <a:r>
              <a:rPr sz="1400" spc="30" dirty="0">
                <a:latin typeface="Arial MT"/>
                <a:cs typeface="Arial MT"/>
              </a:rPr>
              <a:t> </a:t>
            </a:r>
            <a:r>
              <a:rPr sz="1400" spc="-5" dirty="0">
                <a:latin typeface="Arial MT"/>
                <a:cs typeface="Arial MT"/>
              </a:rPr>
              <a:t>to </a:t>
            </a:r>
            <a:r>
              <a:rPr sz="1400" dirty="0">
                <a:latin typeface="Arial MT"/>
                <a:cs typeface="Arial MT"/>
              </a:rPr>
              <a:t> </a:t>
            </a:r>
            <a:r>
              <a:rPr sz="1400" spc="15" dirty="0">
                <a:latin typeface="Arial MT"/>
                <a:cs typeface="Arial MT"/>
              </a:rPr>
              <a:t>a </a:t>
            </a:r>
            <a:r>
              <a:rPr sz="1400" spc="5" dirty="0">
                <a:latin typeface="Arial MT"/>
                <a:cs typeface="Arial MT"/>
              </a:rPr>
              <a:t>friend </a:t>
            </a:r>
            <a:r>
              <a:rPr sz="1400" spc="-15" dirty="0">
                <a:latin typeface="Arial MT"/>
                <a:cs typeface="Arial MT"/>
              </a:rPr>
              <a:t>and </a:t>
            </a:r>
            <a:r>
              <a:rPr sz="1400" spc="35" dirty="0">
                <a:latin typeface="Arial MT"/>
                <a:cs typeface="Arial MT"/>
              </a:rPr>
              <a:t>71% </a:t>
            </a:r>
            <a:r>
              <a:rPr sz="1400" spc="-20" dirty="0">
                <a:latin typeface="Arial MT"/>
                <a:cs typeface="Arial MT"/>
              </a:rPr>
              <a:t>have </a:t>
            </a:r>
            <a:r>
              <a:rPr sz="1400" spc="15" dirty="0">
                <a:latin typeface="Arial MT"/>
                <a:cs typeface="Arial MT"/>
              </a:rPr>
              <a:t>a </a:t>
            </a:r>
            <a:r>
              <a:rPr sz="1400" spc="5" dirty="0">
                <a:latin typeface="Arial MT"/>
                <a:cs typeface="Arial MT"/>
              </a:rPr>
              <a:t>positive </a:t>
            </a:r>
            <a:r>
              <a:rPr sz="1400" spc="10" dirty="0">
                <a:latin typeface="Arial MT"/>
                <a:cs typeface="Arial MT"/>
              </a:rPr>
              <a:t>outlook </a:t>
            </a:r>
            <a:r>
              <a:rPr sz="1400" spc="35" dirty="0">
                <a:latin typeface="Arial MT"/>
                <a:cs typeface="Arial MT"/>
              </a:rPr>
              <a:t>for </a:t>
            </a:r>
            <a:r>
              <a:rPr sz="1400" spc="-15" dirty="0">
                <a:latin typeface="Arial MT"/>
                <a:cs typeface="Arial MT"/>
              </a:rPr>
              <a:t>the </a:t>
            </a:r>
            <a:r>
              <a:rPr sz="1400" spc="15" dirty="0">
                <a:latin typeface="Arial MT"/>
                <a:cs typeface="Arial MT"/>
              </a:rPr>
              <a:t>business. </a:t>
            </a:r>
            <a:r>
              <a:rPr sz="1400" dirty="0">
                <a:latin typeface="Arial MT"/>
                <a:cs typeface="Arial MT"/>
              </a:rPr>
              <a:t>This </a:t>
            </a:r>
            <a:r>
              <a:rPr sz="1400" spc="-20" dirty="0">
                <a:latin typeface="Arial MT"/>
                <a:cs typeface="Arial MT"/>
              </a:rPr>
              <a:t>rating has </a:t>
            </a:r>
            <a:r>
              <a:rPr sz="1400" spc="35" dirty="0">
                <a:latin typeface="Arial MT"/>
                <a:cs typeface="Arial MT"/>
              </a:rPr>
              <a:t>been </a:t>
            </a:r>
            <a:r>
              <a:rPr sz="1400" spc="5" dirty="0">
                <a:latin typeface="Arial MT"/>
                <a:cs typeface="Arial MT"/>
              </a:rPr>
              <a:t>stable </a:t>
            </a:r>
            <a:r>
              <a:rPr sz="1400" spc="15" dirty="0">
                <a:latin typeface="Arial MT"/>
                <a:cs typeface="Arial MT"/>
              </a:rPr>
              <a:t>over </a:t>
            </a:r>
            <a:r>
              <a:rPr sz="1400" spc="20" dirty="0">
                <a:latin typeface="Arial MT"/>
                <a:cs typeface="Arial MT"/>
              </a:rPr>
              <a:t> </a:t>
            </a:r>
            <a:r>
              <a:rPr sz="1400" spc="-15" dirty="0">
                <a:latin typeface="Arial MT"/>
                <a:cs typeface="Arial MT"/>
              </a:rPr>
              <a:t>the</a:t>
            </a:r>
            <a:r>
              <a:rPr sz="1400" spc="5" dirty="0">
                <a:latin typeface="Arial MT"/>
                <a:cs typeface="Arial MT"/>
              </a:rPr>
              <a:t> </a:t>
            </a:r>
            <a:r>
              <a:rPr sz="1400" spc="15" dirty="0">
                <a:latin typeface="Arial MT"/>
                <a:cs typeface="Arial MT"/>
              </a:rPr>
              <a:t>past</a:t>
            </a:r>
            <a:r>
              <a:rPr sz="1400" spc="-114" dirty="0">
                <a:latin typeface="Arial MT"/>
                <a:cs typeface="Arial MT"/>
              </a:rPr>
              <a:t> </a:t>
            </a:r>
            <a:r>
              <a:rPr sz="1400" spc="25" dirty="0">
                <a:latin typeface="Arial MT"/>
                <a:cs typeface="Arial MT"/>
              </a:rPr>
              <a:t>12</a:t>
            </a:r>
            <a:r>
              <a:rPr sz="1400" spc="-65" dirty="0">
                <a:latin typeface="Arial MT"/>
                <a:cs typeface="Arial MT"/>
              </a:rPr>
              <a:t> </a:t>
            </a:r>
            <a:r>
              <a:rPr sz="1400" spc="5" dirty="0">
                <a:latin typeface="Arial MT"/>
                <a:cs typeface="Arial MT"/>
              </a:rPr>
              <a:t>months.</a:t>
            </a:r>
            <a:endParaRPr sz="1400">
              <a:latin typeface="Arial MT"/>
              <a:cs typeface="Arial MT"/>
            </a:endParaRPr>
          </a:p>
          <a:p>
            <a:pPr>
              <a:lnSpc>
                <a:spcPct val="100000"/>
              </a:lnSpc>
              <a:spcBef>
                <a:spcPts val="55"/>
              </a:spcBef>
              <a:buFont typeface="Arial MT"/>
              <a:buChar char="●"/>
            </a:pPr>
            <a:endParaRPr sz="1500">
              <a:latin typeface="Arial MT"/>
              <a:cs typeface="Arial MT"/>
            </a:endParaRPr>
          </a:p>
          <a:p>
            <a:pPr marL="327025" marR="306070" indent="-314960">
              <a:lnSpc>
                <a:spcPts val="1650"/>
              </a:lnSpc>
              <a:buChar char="●"/>
              <a:tabLst>
                <a:tab pos="327025" algn="l"/>
                <a:tab pos="327660" algn="l"/>
              </a:tabLst>
            </a:pPr>
            <a:r>
              <a:rPr sz="1400" spc="5" dirty="0">
                <a:latin typeface="Arial MT"/>
                <a:cs typeface="Arial MT"/>
              </a:rPr>
              <a:t>Interests:3.00-7.25%</a:t>
            </a:r>
            <a:r>
              <a:rPr sz="1400" spc="-155" dirty="0">
                <a:latin typeface="Arial MT"/>
                <a:cs typeface="Arial MT"/>
              </a:rPr>
              <a:t> </a:t>
            </a:r>
            <a:r>
              <a:rPr sz="1400" dirty="0">
                <a:latin typeface="Arial MT"/>
                <a:cs typeface="Arial MT"/>
              </a:rPr>
              <a:t>p.a.</a:t>
            </a:r>
            <a:r>
              <a:rPr sz="1400" spc="-110" dirty="0">
                <a:latin typeface="Arial MT"/>
                <a:cs typeface="Arial MT"/>
              </a:rPr>
              <a:t> </a:t>
            </a:r>
            <a:r>
              <a:rPr sz="1400" spc="25" dirty="0">
                <a:latin typeface="Arial MT"/>
                <a:cs typeface="Arial MT"/>
              </a:rPr>
              <a:t>To</a:t>
            </a:r>
            <a:r>
              <a:rPr sz="1400" spc="-50" dirty="0">
                <a:latin typeface="Arial MT"/>
                <a:cs typeface="Arial MT"/>
              </a:rPr>
              <a:t> </a:t>
            </a:r>
            <a:r>
              <a:rPr sz="1400" spc="-15" dirty="0">
                <a:latin typeface="Arial MT"/>
                <a:cs typeface="Arial MT"/>
              </a:rPr>
              <a:t>the</a:t>
            </a:r>
            <a:r>
              <a:rPr sz="1400" spc="30" dirty="0">
                <a:latin typeface="Arial MT"/>
                <a:cs typeface="Arial MT"/>
              </a:rPr>
              <a:t> </a:t>
            </a:r>
            <a:r>
              <a:rPr sz="1400" spc="5" dirty="0">
                <a:latin typeface="Arial MT"/>
                <a:cs typeface="Arial MT"/>
              </a:rPr>
              <a:t>general</a:t>
            </a:r>
            <a:r>
              <a:rPr sz="1400" spc="-105" dirty="0">
                <a:latin typeface="Arial MT"/>
                <a:cs typeface="Arial MT"/>
              </a:rPr>
              <a:t> </a:t>
            </a:r>
            <a:r>
              <a:rPr sz="1400" spc="5" dirty="0">
                <a:latin typeface="Arial MT"/>
                <a:cs typeface="Arial MT"/>
              </a:rPr>
              <a:t>public</a:t>
            </a:r>
            <a:r>
              <a:rPr sz="1400" spc="-45" dirty="0">
                <a:latin typeface="Arial MT"/>
                <a:cs typeface="Arial MT"/>
              </a:rPr>
              <a:t> </a:t>
            </a:r>
            <a:r>
              <a:rPr sz="1400" spc="-15" dirty="0">
                <a:latin typeface="Arial MT"/>
                <a:cs typeface="Arial MT"/>
              </a:rPr>
              <a:t>and</a:t>
            </a:r>
            <a:r>
              <a:rPr sz="1400" spc="30" dirty="0">
                <a:latin typeface="Arial MT"/>
                <a:cs typeface="Arial MT"/>
              </a:rPr>
              <a:t> </a:t>
            </a:r>
            <a:r>
              <a:rPr sz="1400" spc="20" dirty="0">
                <a:latin typeface="Arial MT"/>
                <a:cs typeface="Arial MT"/>
              </a:rPr>
              <a:t>3.50-7.75%</a:t>
            </a:r>
            <a:r>
              <a:rPr sz="1400" spc="-150" dirty="0">
                <a:latin typeface="Arial MT"/>
                <a:cs typeface="Arial MT"/>
              </a:rPr>
              <a:t> </a:t>
            </a:r>
            <a:r>
              <a:rPr sz="1400" dirty="0">
                <a:latin typeface="Arial MT"/>
                <a:cs typeface="Arial MT"/>
              </a:rPr>
              <a:t>p.a.</a:t>
            </a:r>
            <a:r>
              <a:rPr sz="1400" spc="-100" dirty="0">
                <a:latin typeface="Arial MT"/>
                <a:cs typeface="Arial MT"/>
              </a:rPr>
              <a:t> </a:t>
            </a:r>
            <a:r>
              <a:rPr sz="1400" spc="25" dirty="0">
                <a:latin typeface="Arial MT"/>
                <a:cs typeface="Arial MT"/>
              </a:rPr>
              <a:t>To</a:t>
            </a:r>
            <a:r>
              <a:rPr sz="1400" spc="-45" dirty="0">
                <a:latin typeface="Arial MT"/>
                <a:cs typeface="Arial MT"/>
              </a:rPr>
              <a:t> </a:t>
            </a:r>
            <a:r>
              <a:rPr sz="1400" spc="15" dirty="0">
                <a:latin typeface="Arial MT"/>
                <a:cs typeface="Arial MT"/>
              </a:rPr>
              <a:t>senior</a:t>
            </a:r>
            <a:r>
              <a:rPr sz="1400" spc="-105" dirty="0">
                <a:latin typeface="Arial MT"/>
                <a:cs typeface="Arial MT"/>
              </a:rPr>
              <a:t> </a:t>
            </a:r>
            <a:r>
              <a:rPr sz="1400" dirty="0">
                <a:latin typeface="Arial MT"/>
                <a:cs typeface="Arial MT"/>
              </a:rPr>
              <a:t>citizens</a:t>
            </a:r>
            <a:r>
              <a:rPr sz="1400" spc="-40" dirty="0">
                <a:latin typeface="Arial MT"/>
                <a:cs typeface="Arial MT"/>
              </a:rPr>
              <a:t> </a:t>
            </a:r>
            <a:r>
              <a:rPr sz="1400" spc="30" dirty="0">
                <a:latin typeface="Arial MT"/>
                <a:cs typeface="Arial MT"/>
              </a:rPr>
              <a:t>on </a:t>
            </a:r>
            <a:r>
              <a:rPr sz="1400" spc="-375" dirty="0">
                <a:latin typeface="Arial MT"/>
                <a:cs typeface="Arial MT"/>
              </a:rPr>
              <a:t> </a:t>
            </a:r>
            <a:r>
              <a:rPr sz="1400" dirty="0">
                <a:latin typeface="Arial MT"/>
                <a:cs typeface="Arial MT"/>
              </a:rPr>
              <a:t>tenures</a:t>
            </a:r>
            <a:r>
              <a:rPr sz="1400" spc="-60" dirty="0">
                <a:latin typeface="Arial MT"/>
                <a:cs typeface="Arial MT"/>
              </a:rPr>
              <a:t> </a:t>
            </a:r>
            <a:r>
              <a:rPr sz="1400" spc="-10" dirty="0">
                <a:latin typeface="Arial MT"/>
                <a:cs typeface="Arial MT"/>
              </a:rPr>
              <a:t>ranging</a:t>
            </a:r>
            <a:r>
              <a:rPr sz="1400" spc="15" dirty="0">
                <a:latin typeface="Arial MT"/>
                <a:cs typeface="Arial MT"/>
              </a:rPr>
              <a:t> </a:t>
            </a:r>
            <a:r>
              <a:rPr sz="1400" spc="25" dirty="0">
                <a:latin typeface="Arial MT"/>
                <a:cs typeface="Arial MT"/>
              </a:rPr>
              <a:t>from</a:t>
            </a:r>
            <a:r>
              <a:rPr sz="1400" spc="-80" dirty="0">
                <a:latin typeface="Arial MT"/>
                <a:cs typeface="Arial MT"/>
              </a:rPr>
              <a:t> </a:t>
            </a:r>
            <a:r>
              <a:rPr sz="1400" spc="15" dirty="0">
                <a:latin typeface="Arial MT"/>
                <a:cs typeface="Arial MT"/>
              </a:rPr>
              <a:t>7</a:t>
            </a:r>
            <a:r>
              <a:rPr sz="1400" spc="-60" dirty="0">
                <a:latin typeface="Arial MT"/>
                <a:cs typeface="Arial MT"/>
              </a:rPr>
              <a:t> </a:t>
            </a:r>
            <a:r>
              <a:rPr sz="1400" dirty="0">
                <a:latin typeface="Arial MT"/>
                <a:cs typeface="Arial MT"/>
              </a:rPr>
              <a:t>days</a:t>
            </a:r>
            <a:r>
              <a:rPr sz="1400" spc="20" dirty="0">
                <a:latin typeface="Arial MT"/>
                <a:cs typeface="Arial MT"/>
              </a:rPr>
              <a:t> </a:t>
            </a:r>
            <a:r>
              <a:rPr sz="1400" spc="-5" dirty="0">
                <a:latin typeface="Arial MT"/>
                <a:cs typeface="Arial MT"/>
              </a:rPr>
              <a:t>to</a:t>
            </a:r>
            <a:r>
              <a:rPr sz="1400" spc="-60" dirty="0">
                <a:latin typeface="Arial MT"/>
                <a:cs typeface="Arial MT"/>
              </a:rPr>
              <a:t> </a:t>
            </a:r>
            <a:r>
              <a:rPr sz="1400" spc="30" dirty="0">
                <a:latin typeface="Arial MT"/>
                <a:cs typeface="Arial MT"/>
              </a:rPr>
              <a:t>10</a:t>
            </a:r>
            <a:r>
              <a:rPr sz="1400" spc="-60" dirty="0">
                <a:latin typeface="Arial MT"/>
                <a:cs typeface="Arial MT"/>
              </a:rPr>
              <a:t> </a:t>
            </a:r>
            <a:r>
              <a:rPr sz="1400" dirty="0">
                <a:latin typeface="Arial MT"/>
                <a:cs typeface="Arial MT"/>
              </a:rPr>
              <a:t>years.</a:t>
            </a:r>
            <a:endParaRPr sz="1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772" y="424878"/>
            <a:ext cx="3826828" cy="3747072"/>
          </a:xfrm>
          <a:prstGeom prst="rect">
            <a:avLst/>
          </a:prstGeom>
        </p:spPr>
        <p:txBody>
          <a:bodyPr vert="horz" wrap="square" lIns="0" tIns="15875" rIns="0" bIns="0" rtlCol="0">
            <a:spAutoFit/>
          </a:bodyPr>
          <a:lstStyle/>
          <a:p>
            <a:pPr marL="12700" marR="2167255">
              <a:lnSpc>
                <a:spcPct val="100000"/>
              </a:lnSpc>
              <a:spcBef>
                <a:spcPts val="125"/>
              </a:spcBef>
            </a:pPr>
            <a:r>
              <a:rPr sz="2000" spc="25" dirty="0">
                <a:latin typeface="Arial MT"/>
                <a:cs typeface="Arial MT"/>
              </a:rPr>
              <a:t>HDFC </a:t>
            </a:r>
            <a:r>
              <a:rPr sz="2000" spc="10" dirty="0">
                <a:latin typeface="Arial MT"/>
                <a:cs typeface="Arial MT"/>
              </a:rPr>
              <a:t>bank </a:t>
            </a:r>
            <a:r>
              <a:rPr sz="2000" spc="15" dirty="0">
                <a:latin typeface="Arial MT"/>
                <a:cs typeface="Arial MT"/>
              </a:rPr>
              <a:t> Bo</a:t>
            </a:r>
            <a:r>
              <a:rPr sz="2000" spc="40" dirty="0">
                <a:latin typeface="Arial MT"/>
                <a:cs typeface="Arial MT"/>
              </a:rPr>
              <a:t>y</a:t>
            </a:r>
            <a:r>
              <a:rPr sz="2000" spc="10" dirty="0">
                <a:latin typeface="Arial MT"/>
                <a:cs typeface="Arial MT"/>
              </a:rPr>
              <a:t>s</a:t>
            </a:r>
            <a:r>
              <a:rPr sz="2000" spc="-70" dirty="0">
                <a:latin typeface="Arial MT"/>
                <a:cs typeface="Arial MT"/>
              </a:rPr>
              <a:t> </a:t>
            </a:r>
            <a:r>
              <a:rPr sz="2000" spc="15" dirty="0">
                <a:latin typeface="Arial MT"/>
                <a:cs typeface="Arial MT"/>
              </a:rPr>
              <a:t>and</a:t>
            </a:r>
            <a:r>
              <a:rPr sz="2000" spc="-110" dirty="0">
                <a:latin typeface="Arial MT"/>
                <a:cs typeface="Arial MT"/>
              </a:rPr>
              <a:t> </a:t>
            </a:r>
            <a:r>
              <a:rPr sz="2000" spc="10" dirty="0">
                <a:latin typeface="Arial MT"/>
                <a:cs typeface="Arial MT"/>
              </a:rPr>
              <a:t>girls  Age:18-55</a:t>
            </a:r>
            <a:endParaRPr sz="2000" dirty="0">
              <a:latin typeface="Arial MT"/>
              <a:cs typeface="Arial MT"/>
            </a:endParaRPr>
          </a:p>
          <a:p>
            <a:pPr marL="12700" marR="1517650">
              <a:lnSpc>
                <a:spcPct val="100000"/>
              </a:lnSpc>
              <a:spcBef>
                <a:spcPts val="15"/>
              </a:spcBef>
            </a:pPr>
            <a:r>
              <a:rPr sz="2000" spc="-10" dirty="0">
                <a:latin typeface="Arial MT"/>
                <a:cs typeface="Arial MT"/>
              </a:rPr>
              <a:t>Hdfc </a:t>
            </a:r>
            <a:r>
              <a:rPr sz="2000" dirty="0">
                <a:latin typeface="Arial MT"/>
                <a:cs typeface="Arial MT"/>
              </a:rPr>
              <a:t>have </a:t>
            </a:r>
            <a:r>
              <a:rPr sz="2000" spc="10" dirty="0">
                <a:latin typeface="Arial MT"/>
                <a:cs typeface="Arial MT"/>
              </a:rPr>
              <a:t>almost </a:t>
            </a:r>
            <a:r>
              <a:rPr sz="2000" spc="15" dirty="0">
                <a:latin typeface="Arial MT"/>
                <a:cs typeface="Arial MT"/>
              </a:rPr>
              <a:t> </a:t>
            </a:r>
            <a:r>
              <a:rPr sz="2000" spc="10" dirty="0">
                <a:latin typeface="Arial MT"/>
                <a:cs typeface="Arial MT"/>
              </a:rPr>
              <a:t>Bran</a:t>
            </a:r>
            <a:r>
              <a:rPr sz="2000" spc="50" dirty="0">
                <a:latin typeface="Arial MT"/>
                <a:cs typeface="Arial MT"/>
              </a:rPr>
              <a:t>c</a:t>
            </a:r>
            <a:r>
              <a:rPr sz="2000" spc="10" dirty="0">
                <a:latin typeface="Arial MT"/>
                <a:cs typeface="Arial MT"/>
              </a:rPr>
              <a:t>hes</a:t>
            </a:r>
            <a:r>
              <a:rPr sz="2000" spc="-145" dirty="0">
                <a:latin typeface="Arial MT"/>
                <a:cs typeface="Arial MT"/>
              </a:rPr>
              <a:t> </a:t>
            </a:r>
            <a:r>
              <a:rPr sz="2000" spc="5" dirty="0">
                <a:latin typeface="Arial MT"/>
                <a:cs typeface="Arial MT"/>
              </a:rPr>
              <a:t>all</a:t>
            </a:r>
            <a:r>
              <a:rPr sz="2000" spc="-25" dirty="0">
                <a:latin typeface="Arial MT"/>
                <a:cs typeface="Arial MT"/>
              </a:rPr>
              <a:t> </a:t>
            </a:r>
            <a:r>
              <a:rPr sz="2000" spc="15" dirty="0">
                <a:latin typeface="Arial MT"/>
                <a:cs typeface="Arial MT"/>
              </a:rPr>
              <a:t>o</a:t>
            </a:r>
            <a:r>
              <a:rPr sz="2000" spc="-30" dirty="0">
                <a:latin typeface="Arial MT"/>
                <a:cs typeface="Arial MT"/>
              </a:rPr>
              <a:t>v</a:t>
            </a:r>
            <a:r>
              <a:rPr sz="2000" spc="10" dirty="0">
                <a:latin typeface="Arial MT"/>
                <a:cs typeface="Arial MT"/>
              </a:rPr>
              <a:t>er</a:t>
            </a:r>
            <a:r>
              <a:rPr sz="2000" spc="-30" dirty="0">
                <a:latin typeface="Arial MT"/>
                <a:cs typeface="Arial MT"/>
              </a:rPr>
              <a:t> </a:t>
            </a:r>
            <a:r>
              <a:rPr sz="2000" spc="5" dirty="0">
                <a:latin typeface="Arial MT"/>
                <a:cs typeface="Arial MT"/>
              </a:rPr>
              <a:t>of  </a:t>
            </a:r>
            <a:r>
              <a:rPr sz="2000" spc="15" dirty="0">
                <a:latin typeface="Arial MT"/>
                <a:cs typeface="Arial MT"/>
              </a:rPr>
              <a:t>India</a:t>
            </a:r>
            <a:endParaRPr sz="2000" dirty="0">
              <a:latin typeface="Arial MT"/>
              <a:cs typeface="Arial MT"/>
            </a:endParaRPr>
          </a:p>
          <a:p>
            <a:pPr marL="12700" marR="1404620">
              <a:lnSpc>
                <a:spcPct val="100000"/>
              </a:lnSpc>
              <a:spcBef>
                <a:spcPts val="10"/>
              </a:spcBef>
            </a:pPr>
            <a:r>
              <a:rPr sz="2000" spc="15" dirty="0">
                <a:latin typeface="Arial MT"/>
                <a:cs typeface="Arial MT"/>
              </a:rPr>
              <a:t>Ad</a:t>
            </a:r>
            <a:r>
              <a:rPr sz="2000" spc="40" dirty="0">
                <a:latin typeface="Arial MT"/>
                <a:cs typeface="Arial MT"/>
              </a:rPr>
              <a:t>s:</a:t>
            </a:r>
            <a:r>
              <a:rPr sz="2000" spc="45" dirty="0">
                <a:latin typeface="Arial MT"/>
                <a:cs typeface="Arial MT"/>
              </a:rPr>
              <a:t>y</a:t>
            </a:r>
            <a:r>
              <a:rPr sz="2000" spc="15" dirty="0">
                <a:latin typeface="Arial MT"/>
                <a:cs typeface="Arial MT"/>
              </a:rPr>
              <a:t>ou</a:t>
            </a:r>
            <a:r>
              <a:rPr sz="2000" spc="-185" dirty="0">
                <a:latin typeface="Arial MT"/>
                <a:cs typeface="Arial MT"/>
              </a:rPr>
              <a:t> </a:t>
            </a:r>
            <a:r>
              <a:rPr sz="2000" spc="35" dirty="0">
                <a:latin typeface="Arial MT"/>
                <a:cs typeface="Arial MT"/>
              </a:rPr>
              <a:t>t</a:t>
            </a:r>
            <a:r>
              <a:rPr sz="2000" spc="15" dirty="0">
                <a:latin typeface="Arial MT"/>
                <a:cs typeface="Arial MT"/>
              </a:rPr>
              <a:t>u</a:t>
            </a:r>
            <a:r>
              <a:rPr sz="2000" spc="5" dirty="0">
                <a:latin typeface="Arial MT"/>
                <a:cs typeface="Arial MT"/>
              </a:rPr>
              <a:t>b</a:t>
            </a:r>
            <a:r>
              <a:rPr sz="2000" spc="10" dirty="0">
                <a:latin typeface="Arial MT"/>
                <a:cs typeface="Arial MT"/>
              </a:rPr>
              <a:t>e  </a:t>
            </a:r>
            <a:r>
              <a:rPr sz="2000" spc="25" dirty="0">
                <a:latin typeface="Arial MT"/>
                <a:cs typeface="Arial MT"/>
              </a:rPr>
              <a:t>Instagram </a:t>
            </a:r>
            <a:r>
              <a:rPr sz="2000" spc="30" dirty="0">
                <a:latin typeface="Arial MT"/>
                <a:cs typeface="Arial MT"/>
              </a:rPr>
              <a:t> </a:t>
            </a:r>
            <a:r>
              <a:rPr sz="2000" spc="50" dirty="0">
                <a:latin typeface="Arial MT"/>
                <a:cs typeface="Arial MT"/>
              </a:rPr>
              <a:t>C</a:t>
            </a:r>
            <a:r>
              <a:rPr sz="2000" spc="15" dirty="0">
                <a:latin typeface="Arial MT"/>
                <a:cs typeface="Arial MT"/>
              </a:rPr>
              <a:t>o</a:t>
            </a:r>
            <a:r>
              <a:rPr sz="2000" spc="-20" dirty="0">
                <a:latin typeface="Arial MT"/>
                <a:cs typeface="Arial MT"/>
              </a:rPr>
              <a:t>mm</a:t>
            </a:r>
            <a:r>
              <a:rPr sz="2000" spc="15" dirty="0">
                <a:latin typeface="Arial MT"/>
                <a:cs typeface="Arial MT"/>
              </a:rPr>
              <a:t>un</a:t>
            </a:r>
            <a:r>
              <a:rPr sz="2000" spc="40" dirty="0">
                <a:latin typeface="Arial MT"/>
                <a:cs typeface="Arial MT"/>
              </a:rPr>
              <a:t>t</a:t>
            </a:r>
            <a:r>
              <a:rPr sz="2000" spc="5" dirty="0">
                <a:latin typeface="Arial MT"/>
                <a:cs typeface="Arial MT"/>
              </a:rPr>
              <a:t>i</a:t>
            </a:r>
            <a:r>
              <a:rPr sz="2000" spc="40" dirty="0">
                <a:latin typeface="Arial MT"/>
                <a:cs typeface="Arial MT"/>
              </a:rPr>
              <a:t>t</a:t>
            </a:r>
            <a:r>
              <a:rPr sz="2000" spc="10" dirty="0">
                <a:latin typeface="Arial MT"/>
                <a:cs typeface="Arial MT"/>
              </a:rPr>
              <a:t>y</a:t>
            </a:r>
            <a:r>
              <a:rPr sz="2000" spc="-145" dirty="0">
                <a:latin typeface="Arial MT"/>
                <a:cs typeface="Arial MT"/>
              </a:rPr>
              <a:t> </a:t>
            </a:r>
            <a:r>
              <a:rPr sz="2000" spc="10" dirty="0">
                <a:latin typeface="Arial MT"/>
                <a:cs typeface="Arial MT"/>
              </a:rPr>
              <a:t>pla</a:t>
            </a:r>
            <a:r>
              <a:rPr sz="2000" spc="45" dirty="0">
                <a:latin typeface="Arial MT"/>
                <a:cs typeface="Arial MT"/>
              </a:rPr>
              <a:t>t</a:t>
            </a:r>
            <a:r>
              <a:rPr sz="2000" spc="-35" dirty="0">
                <a:latin typeface="Arial MT"/>
                <a:cs typeface="Arial MT"/>
              </a:rPr>
              <a:t>f</a:t>
            </a:r>
            <a:r>
              <a:rPr sz="2000" spc="10" dirty="0">
                <a:latin typeface="Arial MT"/>
                <a:cs typeface="Arial MT"/>
              </a:rPr>
              <a:t>orm  </a:t>
            </a:r>
            <a:r>
              <a:rPr sz="2000" spc="20" dirty="0">
                <a:latin typeface="Arial MT"/>
                <a:cs typeface="Arial MT"/>
              </a:rPr>
              <a:t>Like</a:t>
            </a:r>
            <a:r>
              <a:rPr sz="2000" spc="-110" dirty="0">
                <a:latin typeface="Arial MT"/>
                <a:cs typeface="Arial MT"/>
              </a:rPr>
              <a:t> </a:t>
            </a:r>
            <a:r>
              <a:rPr sz="2000" spc="10" dirty="0">
                <a:latin typeface="Arial MT"/>
                <a:cs typeface="Arial MT"/>
              </a:rPr>
              <a:t>google.</a:t>
            </a:r>
            <a:endParaRPr sz="2000" dirty="0">
              <a:latin typeface="Arial MT"/>
              <a:cs typeface="Arial MT"/>
            </a:endParaRPr>
          </a:p>
          <a:p>
            <a:pPr marL="12700" marR="5080">
              <a:lnSpc>
                <a:spcPct val="100000"/>
              </a:lnSpc>
              <a:spcBef>
                <a:spcPts val="20"/>
              </a:spcBef>
            </a:pPr>
            <a:r>
              <a:rPr sz="2000" spc="15" dirty="0">
                <a:latin typeface="Arial MT"/>
                <a:cs typeface="Arial MT"/>
              </a:rPr>
              <a:t>So</a:t>
            </a:r>
            <a:r>
              <a:rPr sz="2000" spc="40" dirty="0">
                <a:latin typeface="Arial MT"/>
                <a:cs typeface="Arial MT"/>
              </a:rPr>
              <a:t>c</a:t>
            </a:r>
            <a:r>
              <a:rPr sz="2000" spc="5" dirty="0">
                <a:latin typeface="Arial MT"/>
                <a:cs typeface="Arial MT"/>
              </a:rPr>
              <a:t>ial</a:t>
            </a:r>
            <a:r>
              <a:rPr sz="2000" spc="-105" dirty="0">
                <a:latin typeface="Arial MT"/>
                <a:cs typeface="Arial MT"/>
              </a:rPr>
              <a:t> </a:t>
            </a:r>
            <a:r>
              <a:rPr sz="2000" spc="45" dirty="0">
                <a:latin typeface="Arial MT"/>
                <a:cs typeface="Arial MT"/>
              </a:rPr>
              <a:t>s</a:t>
            </a:r>
            <a:r>
              <a:rPr sz="2000" spc="40" dirty="0">
                <a:latin typeface="Arial MT"/>
                <a:cs typeface="Arial MT"/>
              </a:rPr>
              <a:t>t</a:t>
            </a:r>
            <a:r>
              <a:rPr sz="2000" spc="15" dirty="0">
                <a:latin typeface="Arial MT"/>
                <a:cs typeface="Arial MT"/>
              </a:rPr>
              <a:t>a</a:t>
            </a:r>
            <a:r>
              <a:rPr sz="2000" spc="35" dirty="0">
                <a:latin typeface="Arial MT"/>
                <a:cs typeface="Arial MT"/>
              </a:rPr>
              <a:t>t</a:t>
            </a:r>
            <a:r>
              <a:rPr sz="2000" spc="15" dirty="0">
                <a:latin typeface="Arial MT"/>
                <a:cs typeface="Arial MT"/>
              </a:rPr>
              <a:t>u</a:t>
            </a:r>
            <a:r>
              <a:rPr sz="2000" spc="40" dirty="0">
                <a:latin typeface="Arial MT"/>
                <a:cs typeface="Arial MT"/>
              </a:rPr>
              <a:t>s</a:t>
            </a:r>
            <a:r>
              <a:rPr sz="2000" spc="-35" dirty="0">
                <a:latin typeface="Arial MT"/>
                <a:cs typeface="Arial MT"/>
              </a:rPr>
              <a:t>:</a:t>
            </a:r>
            <a:r>
              <a:rPr sz="2000" spc="10" dirty="0">
                <a:latin typeface="Arial MT"/>
                <a:cs typeface="Arial MT"/>
              </a:rPr>
              <a:t>per</a:t>
            </a:r>
            <a:r>
              <a:rPr sz="2000" spc="-30" dirty="0">
                <a:latin typeface="Arial MT"/>
                <a:cs typeface="Arial MT"/>
              </a:rPr>
              <a:t>s</a:t>
            </a:r>
            <a:r>
              <a:rPr sz="2000" spc="15" dirty="0">
                <a:latin typeface="Arial MT"/>
                <a:cs typeface="Arial MT"/>
              </a:rPr>
              <a:t>ona</a:t>
            </a:r>
            <a:r>
              <a:rPr sz="2000" spc="-185" dirty="0">
                <a:latin typeface="Arial MT"/>
                <a:cs typeface="Arial MT"/>
              </a:rPr>
              <a:t> </a:t>
            </a:r>
            <a:r>
              <a:rPr sz="2000" spc="15" dirty="0">
                <a:latin typeface="Arial MT"/>
                <a:cs typeface="Arial MT"/>
              </a:rPr>
              <a:t>e</a:t>
            </a:r>
            <a:r>
              <a:rPr sz="2000" spc="-100" dirty="0">
                <a:latin typeface="Arial MT"/>
                <a:cs typeface="Arial MT"/>
              </a:rPr>
              <a:t>x</a:t>
            </a:r>
            <a:r>
              <a:rPr sz="2000" spc="10" dirty="0">
                <a:latin typeface="Arial MT"/>
                <a:cs typeface="Arial MT"/>
              </a:rPr>
              <a:t>perien</a:t>
            </a:r>
            <a:r>
              <a:rPr sz="2000" spc="40" dirty="0">
                <a:latin typeface="Arial MT"/>
                <a:cs typeface="Arial MT"/>
              </a:rPr>
              <a:t>c</a:t>
            </a:r>
            <a:r>
              <a:rPr sz="2000" spc="10" dirty="0">
                <a:latin typeface="Arial MT"/>
                <a:cs typeface="Arial MT"/>
              </a:rPr>
              <a:t>e  Longla</a:t>
            </a:r>
            <a:r>
              <a:rPr sz="2000" spc="40" dirty="0">
                <a:latin typeface="Arial MT"/>
                <a:cs typeface="Arial MT"/>
              </a:rPr>
              <a:t>st</a:t>
            </a:r>
            <a:r>
              <a:rPr sz="2000" spc="10" dirty="0">
                <a:latin typeface="Arial MT"/>
                <a:cs typeface="Arial MT"/>
              </a:rPr>
              <a:t>ing</a:t>
            </a:r>
            <a:r>
              <a:rPr sz="2000" spc="-180" dirty="0">
                <a:latin typeface="Arial MT"/>
                <a:cs typeface="Arial MT"/>
              </a:rPr>
              <a:t> </a:t>
            </a:r>
            <a:r>
              <a:rPr sz="2000" spc="10" dirty="0">
                <a:latin typeface="Arial MT"/>
                <a:cs typeface="Arial MT"/>
              </a:rPr>
              <a:t>pri</a:t>
            </a:r>
            <a:r>
              <a:rPr sz="2000" spc="45" dirty="0">
                <a:latin typeface="Arial MT"/>
                <a:cs typeface="Arial MT"/>
              </a:rPr>
              <a:t>c</a:t>
            </a:r>
            <a:r>
              <a:rPr sz="2000" spc="10" dirty="0">
                <a:latin typeface="Arial MT"/>
                <a:cs typeface="Arial MT"/>
              </a:rPr>
              <a:t>e.</a:t>
            </a:r>
            <a:endParaRPr sz="2000" dirty="0">
              <a:latin typeface="Arial MT"/>
              <a:cs typeface="Arial MT"/>
            </a:endParaRPr>
          </a:p>
        </p:txBody>
      </p:sp>
      <p:pic>
        <p:nvPicPr>
          <p:cNvPr id="3" name="object 3"/>
          <p:cNvPicPr/>
          <p:nvPr/>
        </p:nvPicPr>
        <p:blipFill>
          <a:blip r:embed="rId3" cstate="print"/>
          <a:stretch>
            <a:fillRect/>
          </a:stretch>
        </p:blipFill>
        <p:spPr>
          <a:xfrm>
            <a:off x="4267200" y="598201"/>
            <a:ext cx="3826828" cy="31927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8D46FB-1FF2-41B3-BCCD-6119670554B5}"/>
              </a:ext>
            </a:extLst>
          </p:cNvPr>
          <p:cNvSpPr/>
          <p:nvPr/>
        </p:nvSpPr>
        <p:spPr>
          <a:xfrm>
            <a:off x="228600" y="438149"/>
            <a:ext cx="8305800" cy="9738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434343"/>
                </a:solidFill>
              </a:rPr>
              <a:t>Part 2: SEO &amp; Keyword Research</a:t>
            </a:r>
            <a:endParaRPr lang="en-US" dirty="0"/>
          </a:p>
          <a:p>
            <a:pPr algn="ctr"/>
            <a:endParaRPr lang="en-US" dirty="0"/>
          </a:p>
        </p:txBody>
      </p:sp>
      <p:sp>
        <p:nvSpPr>
          <p:cNvPr id="3" name="Rectangle 2">
            <a:extLst>
              <a:ext uri="{FF2B5EF4-FFF2-40B4-BE49-F238E27FC236}">
                <a16:creationId xmlns:a16="http://schemas.microsoft.com/office/drawing/2014/main" id="{C6119BFB-E383-4C8B-82EA-5F3A9305F56B}"/>
              </a:ext>
            </a:extLst>
          </p:cNvPr>
          <p:cNvSpPr/>
          <p:nvPr/>
        </p:nvSpPr>
        <p:spPr>
          <a:xfrm>
            <a:off x="0" y="1411963"/>
            <a:ext cx="9144000" cy="37147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457200" lvl="0" indent="-317500">
              <a:buSzPts val="1400"/>
              <a:buChar char="●"/>
            </a:pPr>
            <a:r>
              <a:rPr lang="en-GB" b="1" dirty="0">
                <a:solidFill>
                  <a:schemeClr val="tx1"/>
                </a:solidFill>
              </a:rPr>
              <a:t>SEO Audit:</a:t>
            </a:r>
            <a:r>
              <a:rPr lang="en-GB" dirty="0">
                <a:solidFill>
                  <a:schemeClr val="tx1"/>
                </a:solidFill>
              </a:rPr>
              <a:t> Do an SEO audit of the brands website</a:t>
            </a:r>
          </a:p>
          <a:p>
            <a:pPr marL="457200" lvl="0" indent="-317500">
              <a:buSzPts val="1400"/>
              <a:buChar char="●"/>
            </a:pPr>
            <a:r>
              <a:rPr lang="en-GB" b="1" dirty="0">
                <a:solidFill>
                  <a:schemeClr val="tx1"/>
                </a:solidFill>
              </a:rPr>
              <a:t>Keyword Research:</a:t>
            </a:r>
            <a:r>
              <a:rPr lang="en-GB" dirty="0">
                <a:solidFill>
                  <a:schemeClr val="tx1"/>
                </a:solidFill>
              </a:rPr>
              <a:t> Define Research Objectives, Brainstorm Seed Keywords, Utilize Keyword Research Tools (SEMrush or Moz Keyword Explorer),Analyse Competitor Keywords, Long-tail Keyword Exploration (specific, longer phrases) that align with the research objectives and have lower competition but higher conversion potential.</a:t>
            </a:r>
          </a:p>
          <a:p>
            <a:pPr marL="457200" lvl="0" indent="-317500">
              <a:buSzPts val="1400"/>
              <a:buChar char="●"/>
            </a:pPr>
            <a:r>
              <a:rPr lang="en-GB" b="1" dirty="0">
                <a:solidFill>
                  <a:schemeClr val="tx1"/>
                </a:solidFill>
              </a:rPr>
              <a:t>On page Optimization: </a:t>
            </a:r>
            <a:r>
              <a:rPr lang="en-GB" dirty="0">
                <a:solidFill>
                  <a:schemeClr val="tx1"/>
                </a:solidFill>
              </a:rPr>
              <a:t>Meta Tag optimization &amp; content optimization</a:t>
            </a:r>
          </a:p>
          <a:p>
            <a:pPr lvl="0"/>
            <a:endParaRPr lang="en-GB" dirty="0">
              <a:solidFill>
                <a:schemeClr val="tx1"/>
              </a:solidFill>
            </a:endParaRPr>
          </a:p>
          <a:p>
            <a:pPr lvl="0"/>
            <a:r>
              <a:rPr lang="en-GB" dirty="0">
                <a:solidFill>
                  <a:schemeClr val="tx1"/>
                </a:solidFill>
              </a:rPr>
              <a:t>Reflect on the process of conducting keyword research and the SEO recommendations provided.</a:t>
            </a:r>
          </a:p>
          <a:p>
            <a:pPr marL="457200" lvl="0"/>
            <a:endParaRPr lang="en-GB" dirty="0">
              <a:solidFill>
                <a:schemeClr val="tx1"/>
              </a:solidFill>
            </a:endParaRPr>
          </a:p>
          <a:p>
            <a:pPr lvl="0"/>
            <a:r>
              <a:rPr lang="en-GB" dirty="0">
                <a:solidFill>
                  <a:schemeClr val="tx1"/>
                </a:solidFill>
              </a:rPr>
              <a:t>Document the challenges faced during the research and analysis phase, as well as the key insights gained from the keyword research process.</a:t>
            </a:r>
          </a:p>
        </p:txBody>
      </p:sp>
    </p:spTree>
    <p:extLst>
      <p:ext uri="{BB962C8B-B14F-4D97-AF65-F5344CB8AC3E}">
        <p14:creationId xmlns:p14="http://schemas.microsoft.com/office/powerpoint/2010/main" val="3131722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047874" y="0"/>
            <a:ext cx="4410075" cy="5114925"/>
            <a:chOff x="2000250" y="28855"/>
            <a:chExt cx="4410075" cy="5114925"/>
          </a:xfrm>
        </p:grpSpPr>
        <p:pic>
          <p:nvPicPr>
            <p:cNvPr id="3" name="object 3"/>
            <p:cNvPicPr/>
            <p:nvPr/>
          </p:nvPicPr>
          <p:blipFill>
            <a:blip r:embed="rId2" cstate="print"/>
            <a:stretch>
              <a:fillRect/>
            </a:stretch>
          </p:blipFill>
          <p:spPr>
            <a:xfrm>
              <a:off x="4467225" y="161924"/>
              <a:ext cx="1943100" cy="4981574"/>
            </a:xfrm>
            <a:prstGeom prst="rect">
              <a:avLst/>
            </a:prstGeom>
          </p:spPr>
        </p:pic>
        <p:pic>
          <p:nvPicPr>
            <p:cNvPr id="4" name="object 4"/>
            <p:cNvPicPr/>
            <p:nvPr/>
          </p:nvPicPr>
          <p:blipFill>
            <a:blip r:embed="rId3" cstate="print"/>
            <a:stretch>
              <a:fillRect/>
            </a:stretch>
          </p:blipFill>
          <p:spPr>
            <a:xfrm>
              <a:off x="2000250" y="28855"/>
              <a:ext cx="2466975" cy="5114643"/>
            </a:xfrm>
            <a:prstGeom prst="rect">
              <a:avLst/>
            </a:prstGeom>
          </p:spPr>
        </p:pic>
      </p:grpSp>
      <p:pic>
        <p:nvPicPr>
          <p:cNvPr id="5" name="object 5"/>
          <p:cNvPicPr/>
          <p:nvPr/>
        </p:nvPicPr>
        <p:blipFill>
          <a:blip r:embed="rId4" cstate="print"/>
          <a:stretch>
            <a:fillRect/>
          </a:stretch>
        </p:blipFill>
        <p:spPr>
          <a:xfrm>
            <a:off x="6562725" y="50758"/>
            <a:ext cx="2581275" cy="5092739"/>
          </a:xfrm>
          <a:prstGeom prst="rect">
            <a:avLst/>
          </a:prstGeom>
        </p:spPr>
      </p:pic>
      <p:pic>
        <p:nvPicPr>
          <p:cNvPr id="6" name="object 6"/>
          <p:cNvPicPr/>
          <p:nvPr/>
        </p:nvPicPr>
        <p:blipFill>
          <a:blip r:embed="rId5" cstate="print"/>
          <a:stretch>
            <a:fillRect/>
          </a:stretch>
        </p:blipFill>
        <p:spPr>
          <a:xfrm>
            <a:off x="0" y="0"/>
            <a:ext cx="2047874" cy="51434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185" y="-2"/>
            <a:ext cx="4181475" cy="5067300"/>
            <a:chOff x="0" y="0"/>
            <a:chExt cx="4181475" cy="5067300"/>
          </a:xfrm>
        </p:grpSpPr>
        <p:pic>
          <p:nvPicPr>
            <p:cNvPr id="3" name="object 3"/>
            <p:cNvPicPr/>
            <p:nvPr/>
          </p:nvPicPr>
          <p:blipFill>
            <a:blip r:embed="rId2" cstate="print"/>
            <a:stretch>
              <a:fillRect/>
            </a:stretch>
          </p:blipFill>
          <p:spPr>
            <a:xfrm>
              <a:off x="0" y="0"/>
              <a:ext cx="2009774" cy="4981575"/>
            </a:xfrm>
            <a:prstGeom prst="rect">
              <a:avLst/>
            </a:prstGeom>
          </p:spPr>
        </p:pic>
        <p:pic>
          <p:nvPicPr>
            <p:cNvPr id="4" name="object 4"/>
            <p:cNvPicPr/>
            <p:nvPr/>
          </p:nvPicPr>
          <p:blipFill>
            <a:blip r:embed="rId3" cstate="print"/>
            <a:stretch>
              <a:fillRect/>
            </a:stretch>
          </p:blipFill>
          <p:spPr>
            <a:xfrm>
              <a:off x="2009774" y="76198"/>
              <a:ext cx="2171700" cy="4991098"/>
            </a:xfrm>
            <a:prstGeom prst="rect">
              <a:avLst/>
            </a:prstGeom>
          </p:spPr>
        </p:pic>
      </p:grpSp>
      <p:grpSp>
        <p:nvGrpSpPr>
          <p:cNvPr id="5" name="object 5"/>
          <p:cNvGrpSpPr/>
          <p:nvPr/>
        </p:nvGrpSpPr>
        <p:grpSpPr>
          <a:xfrm>
            <a:off x="4184114" y="38095"/>
            <a:ext cx="4781550" cy="5067300"/>
            <a:chOff x="4257675" y="38100"/>
            <a:chExt cx="4781550" cy="5067300"/>
          </a:xfrm>
        </p:grpSpPr>
        <p:pic>
          <p:nvPicPr>
            <p:cNvPr id="6" name="object 6"/>
            <p:cNvPicPr/>
            <p:nvPr/>
          </p:nvPicPr>
          <p:blipFill>
            <a:blip r:embed="rId4" cstate="print"/>
            <a:stretch>
              <a:fillRect/>
            </a:stretch>
          </p:blipFill>
          <p:spPr>
            <a:xfrm>
              <a:off x="4257675" y="50039"/>
              <a:ext cx="2276475" cy="5017259"/>
            </a:xfrm>
            <a:prstGeom prst="rect">
              <a:avLst/>
            </a:prstGeom>
          </p:spPr>
        </p:pic>
        <p:pic>
          <p:nvPicPr>
            <p:cNvPr id="7" name="object 7"/>
            <p:cNvPicPr/>
            <p:nvPr/>
          </p:nvPicPr>
          <p:blipFill>
            <a:blip r:embed="rId5" cstate="print"/>
            <a:stretch>
              <a:fillRect/>
            </a:stretch>
          </p:blipFill>
          <p:spPr>
            <a:xfrm>
              <a:off x="6572250" y="38100"/>
              <a:ext cx="2466975" cy="5067298"/>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79057"/>
            <a:ext cx="8222615" cy="1000760"/>
          </a:xfrm>
          <a:prstGeom prst="rect">
            <a:avLst/>
          </a:prstGeom>
        </p:spPr>
        <p:txBody>
          <a:bodyPr vert="horz" wrap="square" lIns="0" tIns="15875" rIns="0" bIns="0" rtlCol="0">
            <a:spAutoFit/>
          </a:bodyPr>
          <a:lstStyle/>
          <a:p>
            <a:pPr marL="12700">
              <a:lnSpc>
                <a:spcPct val="100000"/>
              </a:lnSpc>
              <a:spcBef>
                <a:spcPts val="125"/>
              </a:spcBef>
            </a:pPr>
            <a:r>
              <a:rPr sz="1550" spc="20" dirty="0">
                <a:latin typeface="Arial MT"/>
                <a:cs typeface="Arial MT"/>
              </a:rPr>
              <a:t>Keyboard</a:t>
            </a:r>
            <a:r>
              <a:rPr sz="1550" spc="-45" dirty="0">
                <a:latin typeface="Arial MT"/>
                <a:cs typeface="Arial MT"/>
              </a:rPr>
              <a:t> </a:t>
            </a:r>
            <a:r>
              <a:rPr sz="1550" spc="20" dirty="0">
                <a:latin typeface="Arial MT"/>
                <a:cs typeface="Arial MT"/>
              </a:rPr>
              <a:t>research:</a:t>
            </a:r>
            <a:endParaRPr sz="1550">
              <a:latin typeface="Arial MT"/>
              <a:cs typeface="Arial MT"/>
            </a:endParaRPr>
          </a:p>
          <a:p>
            <a:pPr marL="12700">
              <a:lnSpc>
                <a:spcPct val="100000"/>
              </a:lnSpc>
              <a:spcBef>
                <a:spcPts val="20"/>
              </a:spcBef>
            </a:pPr>
            <a:r>
              <a:rPr sz="1550" spc="-25" dirty="0">
                <a:latin typeface="Arial MT"/>
                <a:cs typeface="Arial MT"/>
              </a:rPr>
              <a:t>The</a:t>
            </a:r>
            <a:r>
              <a:rPr sz="1550" spc="190" dirty="0">
                <a:latin typeface="Arial MT"/>
                <a:cs typeface="Arial MT"/>
              </a:rPr>
              <a:t> </a:t>
            </a:r>
            <a:r>
              <a:rPr sz="1550" spc="30" dirty="0">
                <a:latin typeface="Arial MT"/>
                <a:cs typeface="Arial MT"/>
              </a:rPr>
              <a:t>search</a:t>
            </a:r>
            <a:r>
              <a:rPr sz="1550" spc="-30" dirty="0">
                <a:latin typeface="Arial MT"/>
                <a:cs typeface="Arial MT"/>
              </a:rPr>
              <a:t> </a:t>
            </a:r>
            <a:r>
              <a:rPr sz="1550" spc="-15" dirty="0">
                <a:latin typeface="Arial MT"/>
                <a:cs typeface="Arial MT"/>
              </a:rPr>
              <a:t>volume</a:t>
            </a:r>
            <a:r>
              <a:rPr sz="1550" spc="195" dirty="0">
                <a:latin typeface="Arial MT"/>
                <a:cs typeface="Arial MT"/>
              </a:rPr>
              <a:t> </a:t>
            </a:r>
            <a:r>
              <a:rPr sz="1550" spc="20" dirty="0">
                <a:latin typeface="Arial MT"/>
                <a:cs typeface="Arial MT"/>
              </a:rPr>
              <a:t>of</a:t>
            </a:r>
            <a:r>
              <a:rPr sz="1550" spc="25" dirty="0">
                <a:latin typeface="Arial MT"/>
                <a:cs typeface="Arial MT"/>
              </a:rPr>
              <a:t> </a:t>
            </a:r>
            <a:r>
              <a:rPr sz="1550" spc="-5" dirty="0">
                <a:latin typeface="Arial MT"/>
                <a:cs typeface="Arial MT"/>
              </a:rPr>
              <a:t>the</a:t>
            </a:r>
            <a:r>
              <a:rPr sz="1550" spc="120" dirty="0">
                <a:latin typeface="Arial MT"/>
                <a:cs typeface="Arial MT"/>
              </a:rPr>
              <a:t> </a:t>
            </a:r>
            <a:r>
              <a:rPr sz="1550" spc="25" dirty="0">
                <a:latin typeface="Arial MT"/>
                <a:cs typeface="Arial MT"/>
              </a:rPr>
              <a:t>core</a:t>
            </a:r>
            <a:r>
              <a:rPr sz="1550" spc="-30" dirty="0">
                <a:latin typeface="Arial MT"/>
                <a:cs typeface="Arial MT"/>
              </a:rPr>
              <a:t> </a:t>
            </a:r>
            <a:r>
              <a:rPr sz="1550" spc="15" dirty="0">
                <a:latin typeface="Arial MT"/>
                <a:cs typeface="Arial MT"/>
              </a:rPr>
              <a:t>keyword</a:t>
            </a:r>
            <a:r>
              <a:rPr sz="1550" spc="120" dirty="0">
                <a:latin typeface="Arial MT"/>
                <a:cs typeface="Arial MT"/>
              </a:rPr>
              <a:t> </a:t>
            </a:r>
            <a:r>
              <a:rPr sz="1550" spc="-15" dirty="0">
                <a:latin typeface="Arial MT"/>
                <a:cs typeface="Arial MT"/>
              </a:rPr>
              <a:t>hdfc</a:t>
            </a:r>
            <a:r>
              <a:rPr sz="1550" spc="135" dirty="0">
                <a:latin typeface="Arial MT"/>
                <a:cs typeface="Arial MT"/>
              </a:rPr>
              <a:t> </a:t>
            </a:r>
            <a:r>
              <a:rPr sz="1550" spc="-10" dirty="0">
                <a:latin typeface="Arial MT"/>
                <a:cs typeface="Arial MT"/>
              </a:rPr>
              <a:t>bank</a:t>
            </a:r>
            <a:r>
              <a:rPr sz="1550" spc="130" dirty="0">
                <a:latin typeface="Arial MT"/>
                <a:cs typeface="Arial MT"/>
              </a:rPr>
              <a:t> </a:t>
            </a:r>
            <a:r>
              <a:rPr sz="1550" spc="20" dirty="0">
                <a:latin typeface="Arial MT"/>
                <a:cs typeface="Arial MT"/>
              </a:rPr>
              <a:t>in</a:t>
            </a:r>
            <a:r>
              <a:rPr sz="1550" spc="45" dirty="0">
                <a:latin typeface="Arial MT"/>
                <a:cs typeface="Arial MT"/>
              </a:rPr>
              <a:t> </a:t>
            </a:r>
            <a:r>
              <a:rPr sz="1550" spc="-5" dirty="0">
                <a:latin typeface="Arial MT"/>
                <a:cs typeface="Arial MT"/>
              </a:rPr>
              <a:t>Google</a:t>
            </a:r>
            <a:r>
              <a:rPr sz="1550" spc="120" dirty="0">
                <a:latin typeface="Arial MT"/>
                <a:cs typeface="Arial MT"/>
              </a:rPr>
              <a:t> </a:t>
            </a:r>
            <a:r>
              <a:rPr sz="1550" spc="-30" dirty="0">
                <a:latin typeface="Arial MT"/>
                <a:cs typeface="Arial MT"/>
              </a:rPr>
              <a:t>App</a:t>
            </a:r>
            <a:r>
              <a:rPr sz="1550" spc="195" dirty="0">
                <a:latin typeface="Arial MT"/>
                <a:cs typeface="Arial MT"/>
              </a:rPr>
              <a:t> </a:t>
            </a:r>
            <a:r>
              <a:rPr sz="1550" spc="15" dirty="0">
                <a:latin typeface="Arial MT"/>
                <a:cs typeface="Arial MT"/>
              </a:rPr>
              <a:t>Store</a:t>
            </a:r>
            <a:r>
              <a:rPr sz="1550" spc="35" dirty="0">
                <a:latin typeface="Arial MT"/>
                <a:cs typeface="Arial MT"/>
              </a:rPr>
              <a:t> </a:t>
            </a:r>
            <a:r>
              <a:rPr sz="1550" spc="15" dirty="0">
                <a:latin typeface="Arial MT"/>
                <a:cs typeface="Arial MT"/>
              </a:rPr>
              <a:t>reached</a:t>
            </a:r>
            <a:r>
              <a:rPr sz="1550" spc="45" dirty="0">
                <a:latin typeface="Arial MT"/>
                <a:cs typeface="Arial MT"/>
              </a:rPr>
              <a:t> </a:t>
            </a:r>
            <a:r>
              <a:rPr sz="1550" spc="25" dirty="0">
                <a:latin typeface="Arial MT"/>
                <a:cs typeface="Arial MT"/>
              </a:rPr>
              <a:t>44, </a:t>
            </a:r>
            <a:r>
              <a:rPr sz="1550" spc="15" dirty="0">
                <a:latin typeface="Arial MT"/>
                <a:cs typeface="Arial MT"/>
              </a:rPr>
              <a:t>its</a:t>
            </a:r>
            <a:endParaRPr sz="1550">
              <a:latin typeface="Arial MT"/>
              <a:cs typeface="Arial MT"/>
            </a:endParaRPr>
          </a:p>
          <a:p>
            <a:pPr marL="12700" marR="5080">
              <a:lnSpc>
                <a:spcPct val="104900"/>
              </a:lnSpc>
              <a:spcBef>
                <a:spcPts val="5"/>
              </a:spcBef>
            </a:pPr>
            <a:r>
              <a:rPr sz="1550" dirty="0">
                <a:latin typeface="Arial MT"/>
                <a:cs typeface="Arial MT"/>
              </a:rPr>
              <a:t>difficulty</a:t>
            </a:r>
            <a:r>
              <a:rPr sz="1550" spc="130" dirty="0">
                <a:latin typeface="Arial MT"/>
                <a:cs typeface="Arial MT"/>
              </a:rPr>
              <a:t> </a:t>
            </a:r>
            <a:r>
              <a:rPr sz="1550" spc="15" dirty="0">
                <a:latin typeface="Arial MT"/>
                <a:cs typeface="Arial MT"/>
              </a:rPr>
              <a:t>level</a:t>
            </a:r>
            <a:r>
              <a:rPr sz="1550" spc="45" dirty="0">
                <a:latin typeface="Arial MT"/>
                <a:cs typeface="Arial MT"/>
              </a:rPr>
              <a:t> </a:t>
            </a:r>
            <a:r>
              <a:rPr sz="1550" spc="20" dirty="0">
                <a:latin typeface="Arial MT"/>
                <a:cs typeface="Arial MT"/>
              </a:rPr>
              <a:t>reached</a:t>
            </a:r>
            <a:r>
              <a:rPr sz="1550" spc="45" dirty="0">
                <a:latin typeface="Arial MT"/>
                <a:cs typeface="Arial MT"/>
              </a:rPr>
              <a:t> </a:t>
            </a:r>
            <a:r>
              <a:rPr sz="1550" spc="25" dirty="0">
                <a:latin typeface="Arial MT"/>
                <a:cs typeface="Arial MT"/>
              </a:rPr>
              <a:t>31,</a:t>
            </a:r>
            <a:r>
              <a:rPr sz="1550" spc="-50" dirty="0">
                <a:latin typeface="Arial MT"/>
                <a:cs typeface="Arial MT"/>
              </a:rPr>
              <a:t> </a:t>
            </a:r>
            <a:r>
              <a:rPr sz="1550" spc="5" dirty="0">
                <a:latin typeface="Arial MT"/>
                <a:cs typeface="Arial MT"/>
              </a:rPr>
              <a:t>and</a:t>
            </a:r>
            <a:r>
              <a:rPr sz="1550" spc="125" dirty="0">
                <a:latin typeface="Arial MT"/>
                <a:cs typeface="Arial MT"/>
              </a:rPr>
              <a:t> </a:t>
            </a:r>
            <a:r>
              <a:rPr sz="1550" spc="-5" dirty="0">
                <a:latin typeface="Arial MT"/>
                <a:cs typeface="Arial MT"/>
              </a:rPr>
              <a:t>the</a:t>
            </a:r>
            <a:r>
              <a:rPr sz="1550" spc="45" dirty="0">
                <a:latin typeface="Arial MT"/>
                <a:cs typeface="Arial MT"/>
              </a:rPr>
              <a:t> </a:t>
            </a:r>
            <a:r>
              <a:rPr sz="1550" spc="-30" dirty="0">
                <a:latin typeface="Arial MT"/>
                <a:cs typeface="Arial MT"/>
              </a:rPr>
              <a:t>number</a:t>
            </a:r>
            <a:r>
              <a:rPr sz="1550" dirty="0">
                <a:latin typeface="Arial MT"/>
                <a:cs typeface="Arial MT"/>
              </a:rPr>
              <a:t> </a:t>
            </a:r>
            <a:r>
              <a:rPr sz="1550" spc="20" dirty="0">
                <a:latin typeface="Arial MT"/>
                <a:cs typeface="Arial MT"/>
              </a:rPr>
              <a:t>of</a:t>
            </a:r>
            <a:r>
              <a:rPr sz="1550" spc="25" dirty="0">
                <a:latin typeface="Arial MT"/>
                <a:cs typeface="Arial MT"/>
              </a:rPr>
              <a:t> </a:t>
            </a:r>
            <a:r>
              <a:rPr sz="1550" spc="-10" dirty="0">
                <a:latin typeface="Arial MT"/>
                <a:cs typeface="Arial MT"/>
              </a:rPr>
              <a:t>apps</a:t>
            </a:r>
            <a:r>
              <a:rPr sz="1550" spc="135" dirty="0">
                <a:latin typeface="Arial MT"/>
                <a:cs typeface="Arial MT"/>
              </a:rPr>
              <a:t> </a:t>
            </a:r>
            <a:r>
              <a:rPr sz="1550" spc="10" dirty="0">
                <a:latin typeface="Arial MT"/>
                <a:cs typeface="Arial MT"/>
              </a:rPr>
              <a:t>related</a:t>
            </a:r>
            <a:r>
              <a:rPr sz="1550" spc="45" dirty="0">
                <a:latin typeface="Arial MT"/>
                <a:cs typeface="Arial MT"/>
              </a:rPr>
              <a:t> </a:t>
            </a:r>
            <a:r>
              <a:rPr sz="1550" spc="10" dirty="0">
                <a:latin typeface="Arial MT"/>
                <a:cs typeface="Arial MT"/>
              </a:rPr>
              <a:t>to</a:t>
            </a:r>
            <a:r>
              <a:rPr sz="1550" spc="45" dirty="0">
                <a:latin typeface="Arial MT"/>
                <a:cs typeface="Arial MT"/>
              </a:rPr>
              <a:t> </a:t>
            </a:r>
            <a:r>
              <a:rPr sz="1550" spc="15" dirty="0">
                <a:latin typeface="Arial MT"/>
                <a:cs typeface="Arial MT"/>
              </a:rPr>
              <a:t>it</a:t>
            </a:r>
            <a:r>
              <a:rPr sz="1550" spc="-50" dirty="0">
                <a:latin typeface="Arial MT"/>
                <a:cs typeface="Arial MT"/>
              </a:rPr>
              <a:t> </a:t>
            </a:r>
            <a:r>
              <a:rPr sz="1550" spc="20" dirty="0">
                <a:latin typeface="Arial MT"/>
                <a:cs typeface="Arial MT"/>
              </a:rPr>
              <a:t>reached</a:t>
            </a:r>
            <a:r>
              <a:rPr sz="1550" spc="45" dirty="0">
                <a:latin typeface="Arial MT"/>
                <a:cs typeface="Arial MT"/>
              </a:rPr>
              <a:t> </a:t>
            </a:r>
            <a:r>
              <a:rPr sz="1550" spc="20" dirty="0">
                <a:latin typeface="Arial MT"/>
                <a:cs typeface="Arial MT"/>
              </a:rPr>
              <a:t>250+,</a:t>
            </a:r>
            <a:r>
              <a:rPr sz="1550" spc="25" dirty="0">
                <a:latin typeface="Arial MT"/>
                <a:cs typeface="Arial MT"/>
              </a:rPr>
              <a:t> </a:t>
            </a:r>
            <a:r>
              <a:rPr sz="1550" spc="-10" dirty="0">
                <a:latin typeface="Arial MT"/>
                <a:cs typeface="Arial MT"/>
              </a:rPr>
              <a:t>among</a:t>
            </a:r>
            <a:r>
              <a:rPr sz="1550" spc="280" dirty="0">
                <a:latin typeface="Arial MT"/>
                <a:cs typeface="Arial MT"/>
              </a:rPr>
              <a:t> </a:t>
            </a:r>
            <a:r>
              <a:rPr sz="1550" spc="-15" dirty="0">
                <a:latin typeface="Arial MT"/>
                <a:cs typeface="Arial MT"/>
              </a:rPr>
              <a:t>them, </a:t>
            </a:r>
            <a:r>
              <a:rPr sz="1550" spc="-420" dirty="0">
                <a:latin typeface="Arial MT"/>
                <a:cs typeface="Arial MT"/>
              </a:rPr>
              <a:t> </a:t>
            </a:r>
            <a:r>
              <a:rPr sz="1550" spc="5" dirty="0">
                <a:latin typeface="Arial MT"/>
                <a:cs typeface="Arial MT"/>
              </a:rPr>
              <a:t>there</a:t>
            </a:r>
            <a:r>
              <a:rPr sz="1550" spc="114" dirty="0">
                <a:latin typeface="Arial MT"/>
                <a:cs typeface="Arial MT"/>
              </a:rPr>
              <a:t> </a:t>
            </a:r>
            <a:r>
              <a:rPr sz="1550" spc="15" dirty="0">
                <a:latin typeface="Arial MT"/>
                <a:cs typeface="Arial MT"/>
              </a:rPr>
              <a:t>are</a:t>
            </a:r>
            <a:r>
              <a:rPr sz="1550" spc="-30" dirty="0">
                <a:latin typeface="Arial MT"/>
                <a:cs typeface="Arial MT"/>
              </a:rPr>
              <a:t> </a:t>
            </a:r>
            <a:r>
              <a:rPr sz="1550" spc="25" dirty="0">
                <a:latin typeface="Arial MT"/>
                <a:cs typeface="Arial MT"/>
              </a:rPr>
              <a:t>158</a:t>
            </a:r>
            <a:r>
              <a:rPr sz="1550" spc="40" dirty="0">
                <a:latin typeface="Arial MT"/>
                <a:cs typeface="Arial MT"/>
              </a:rPr>
              <a:t> </a:t>
            </a:r>
            <a:r>
              <a:rPr sz="1550" spc="-10" dirty="0">
                <a:latin typeface="Arial MT"/>
                <a:cs typeface="Arial MT"/>
              </a:rPr>
              <a:t>apps</a:t>
            </a:r>
            <a:r>
              <a:rPr sz="1550" spc="135" dirty="0">
                <a:latin typeface="Arial MT"/>
                <a:cs typeface="Arial MT"/>
              </a:rPr>
              <a:t> </a:t>
            </a:r>
            <a:r>
              <a:rPr sz="1550" spc="10" dirty="0">
                <a:latin typeface="Arial MT"/>
                <a:cs typeface="Arial MT"/>
              </a:rPr>
              <a:t>with</a:t>
            </a:r>
            <a:r>
              <a:rPr sz="1550" spc="45" dirty="0">
                <a:latin typeface="Arial MT"/>
                <a:cs typeface="Arial MT"/>
              </a:rPr>
              <a:t> </a:t>
            </a:r>
            <a:r>
              <a:rPr sz="1550" spc="-10" dirty="0">
                <a:latin typeface="Arial MT"/>
                <a:cs typeface="Arial MT"/>
              </a:rPr>
              <a:t>more</a:t>
            </a:r>
            <a:r>
              <a:rPr sz="1550" spc="195" dirty="0">
                <a:latin typeface="Arial MT"/>
                <a:cs typeface="Arial MT"/>
              </a:rPr>
              <a:t> </a:t>
            </a:r>
            <a:r>
              <a:rPr sz="1550" spc="5" dirty="0">
                <a:latin typeface="Arial MT"/>
                <a:cs typeface="Arial MT"/>
              </a:rPr>
              <a:t>than</a:t>
            </a:r>
            <a:r>
              <a:rPr sz="1550" spc="40" dirty="0">
                <a:latin typeface="Arial MT"/>
                <a:cs typeface="Arial MT"/>
              </a:rPr>
              <a:t> </a:t>
            </a:r>
            <a:r>
              <a:rPr sz="1550" spc="25" dirty="0">
                <a:latin typeface="Arial MT"/>
                <a:cs typeface="Arial MT"/>
              </a:rPr>
              <a:t>1,000</a:t>
            </a:r>
            <a:r>
              <a:rPr sz="1550" spc="-30" dirty="0">
                <a:latin typeface="Arial MT"/>
                <a:cs typeface="Arial MT"/>
              </a:rPr>
              <a:t> </a:t>
            </a:r>
            <a:r>
              <a:rPr sz="1550" spc="-5" dirty="0">
                <a:latin typeface="Arial MT"/>
                <a:cs typeface="Arial MT"/>
              </a:rPr>
              <a:t>comments,</a:t>
            </a:r>
            <a:r>
              <a:rPr sz="1550" spc="330" dirty="0">
                <a:latin typeface="Arial MT"/>
                <a:cs typeface="Arial MT"/>
              </a:rPr>
              <a:t> </a:t>
            </a:r>
            <a:r>
              <a:rPr sz="1550" spc="5" dirty="0">
                <a:latin typeface="Arial MT"/>
                <a:cs typeface="Arial MT"/>
              </a:rPr>
              <a:t>and</a:t>
            </a:r>
            <a:r>
              <a:rPr sz="1550" spc="45" dirty="0">
                <a:latin typeface="Arial MT"/>
                <a:cs typeface="Arial MT"/>
              </a:rPr>
              <a:t> </a:t>
            </a:r>
            <a:r>
              <a:rPr sz="1550" spc="-5" dirty="0">
                <a:latin typeface="Arial MT"/>
                <a:cs typeface="Arial MT"/>
              </a:rPr>
              <a:t>the</a:t>
            </a:r>
            <a:r>
              <a:rPr sz="1550" spc="114" dirty="0">
                <a:latin typeface="Arial MT"/>
                <a:cs typeface="Arial MT"/>
              </a:rPr>
              <a:t> </a:t>
            </a:r>
            <a:r>
              <a:rPr sz="1550" spc="20" dirty="0">
                <a:latin typeface="Arial MT"/>
                <a:cs typeface="Arial MT"/>
              </a:rPr>
              <a:t>top</a:t>
            </a:r>
            <a:r>
              <a:rPr sz="1550" spc="45" dirty="0">
                <a:latin typeface="Arial MT"/>
                <a:cs typeface="Arial MT"/>
              </a:rPr>
              <a:t> </a:t>
            </a:r>
            <a:r>
              <a:rPr sz="1550" spc="25" dirty="0">
                <a:latin typeface="Arial MT"/>
                <a:cs typeface="Arial MT"/>
              </a:rPr>
              <a:t>10</a:t>
            </a:r>
            <a:r>
              <a:rPr sz="1550" spc="-30" dirty="0">
                <a:latin typeface="Arial MT"/>
                <a:cs typeface="Arial MT"/>
              </a:rPr>
              <a:t> </a:t>
            </a:r>
            <a:r>
              <a:rPr sz="1550" spc="-10" dirty="0">
                <a:latin typeface="Arial MT"/>
                <a:cs typeface="Arial MT"/>
              </a:rPr>
              <a:t>apps</a:t>
            </a:r>
            <a:r>
              <a:rPr sz="1550" spc="210" dirty="0">
                <a:latin typeface="Arial MT"/>
                <a:cs typeface="Arial MT"/>
              </a:rPr>
              <a:t> </a:t>
            </a:r>
            <a:r>
              <a:rPr sz="1550" spc="15" dirty="0">
                <a:latin typeface="Arial MT"/>
                <a:cs typeface="Arial MT"/>
              </a:rPr>
              <a:t>are</a:t>
            </a:r>
            <a:r>
              <a:rPr sz="1550" spc="-35" dirty="0">
                <a:latin typeface="Arial MT"/>
                <a:cs typeface="Arial MT"/>
              </a:rPr>
              <a:t> </a:t>
            </a:r>
            <a:r>
              <a:rPr sz="1550" spc="10" dirty="0">
                <a:latin typeface="Arial MT"/>
                <a:cs typeface="Arial MT"/>
              </a:rPr>
              <a:t>Selected.</a:t>
            </a:r>
            <a:endParaRPr sz="1550">
              <a:latin typeface="Arial MT"/>
              <a:cs typeface="Arial MT"/>
            </a:endParaRPr>
          </a:p>
        </p:txBody>
      </p:sp>
      <p:sp>
        <p:nvSpPr>
          <p:cNvPr id="3" name="object 3"/>
          <p:cNvSpPr txBox="1"/>
          <p:nvPr/>
        </p:nvSpPr>
        <p:spPr>
          <a:xfrm>
            <a:off x="78739" y="3256597"/>
            <a:ext cx="8261350" cy="991235"/>
          </a:xfrm>
          <a:prstGeom prst="rect">
            <a:avLst/>
          </a:prstGeom>
        </p:spPr>
        <p:txBody>
          <a:bodyPr vert="horz" wrap="square" lIns="0" tIns="10795" rIns="0" bIns="0" rtlCol="0">
            <a:spAutoFit/>
          </a:bodyPr>
          <a:lstStyle/>
          <a:p>
            <a:pPr marL="12700" marR="5080">
              <a:lnSpc>
                <a:spcPct val="102299"/>
              </a:lnSpc>
              <a:spcBef>
                <a:spcPts val="85"/>
              </a:spcBef>
            </a:pPr>
            <a:r>
              <a:rPr sz="1550" spc="5" dirty="0">
                <a:latin typeface="Arial MT"/>
                <a:cs typeface="Arial MT"/>
              </a:rPr>
              <a:t>On</a:t>
            </a:r>
            <a:r>
              <a:rPr sz="1550" spc="50" dirty="0">
                <a:latin typeface="Arial MT"/>
                <a:cs typeface="Arial MT"/>
              </a:rPr>
              <a:t> </a:t>
            </a:r>
            <a:r>
              <a:rPr sz="1550" spc="-5" dirty="0">
                <a:latin typeface="Arial MT"/>
                <a:cs typeface="Arial MT"/>
              </a:rPr>
              <a:t>page</a:t>
            </a:r>
            <a:r>
              <a:rPr sz="1550" spc="200" dirty="0">
                <a:latin typeface="Arial MT"/>
                <a:cs typeface="Arial MT"/>
              </a:rPr>
              <a:t> </a:t>
            </a:r>
            <a:r>
              <a:rPr sz="1550" spc="-5" dirty="0">
                <a:latin typeface="Arial MT"/>
                <a:cs typeface="Arial MT"/>
              </a:rPr>
              <a:t>optimization:the</a:t>
            </a:r>
            <a:r>
              <a:rPr sz="1550" spc="355" dirty="0">
                <a:latin typeface="Arial MT"/>
                <a:cs typeface="Arial MT"/>
              </a:rPr>
              <a:t> </a:t>
            </a:r>
            <a:r>
              <a:rPr sz="1550" spc="5" dirty="0">
                <a:latin typeface="Arial MT"/>
                <a:cs typeface="Arial MT"/>
              </a:rPr>
              <a:t>tags</a:t>
            </a:r>
            <a:r>
              <a:rPr sz="1550" spc="65" dirty="0">
                <a:latin typeface="Arial MT"/>
                <a:cs typeface="Arial MT"/>
              </a:rPr>
              <a:t> </a:t>
            </a:r>
            <a:r>
              <a:rPr sz="1550" spc="5" dirty="0">
                <a:latin typeface="Arial MT"/>
                <a:cs typeface="Arial MT"/>
              </a:rPr>
              <a:t>that</a:t>
            </a:r>
            <a:r>
              <a:rPr sz="1550" spc="114" dirty="0">
                <a:latin typeface="Arial MT"/>
                <a:cs typeface="Arial MT"/>
              </a:rPr>
              <a:t> </a:t>
            </a:r>
            <a:r>
              <a:rPr sz="1550" spc="30" dirty="0">
                <a:latin typeface="Arial MT"/>
                <a:cs typeface="Arial MT"/>
              </a:rPr>
              <a:t>you</a:t>
            </a:r>
            <a:r>
              <a:rPr sz="1550" spc="-25" dirty="0">
                <a:latin typeface="Arial MT"/>
                <a:cs typeface="Arial MT"/>
              </a:rPr>
              <a:t> </a:t>
            </a:r>
            <a:r>
              <a:rPr sz="1550" spc="5" dirty="0">
                <a:latin typeface="Arial MT"/>
                <a:cs typeface="Arial MT"/>
              </a:rPr>
              <a:t>add</a:t>
            </a:r>
            <a:r>
              <a:rPr sz="1550" spc="130" dirty="0">
                <a:latin typeface="Arial MT"/>
                <a:cs typeface="Arial MT"/>
              </a:rPr>
              <a:t> </a:t>
            </a:r>
            <a:r>
              <a:rPr sz="1550" spc="10" dirty="0">
                <a:latin typeface="Arial MT"/>
                <a:cs typeface="Arial MT"/>
              </a:rPr>
              <a:t>to</a:t>
            </a:r>
            <a:r>
              <a:rPr sz="1550" spc="50" dirty="0">
                <a:latin typeface="Arial MT"/>
                <a:cs typeface="Arial MT"/>
              </a:rPr>
              <a:t> </a:t>
            </a:r>
            <a:r>
              <a:rPr sz="1550" spc="10" dirty="0">
                <a:latin typeface="Arial MT"/>
                <a:cs typeface="Arial MT"/>
              </a:rPr>
              <a:t>your</a:t>
            </a:r>
            <a:r>
              <a:rPr sz="1550" spc="30" dirty="0">
                <a:latin typeface="Arial MT"/>
                <a:cs typeface="Arial MT"/>
              </a:rPr>
              <a:t> </a:t>
            </a:r>
            <a:r>
              <a:rPr sz="1550" spc="5" dirty="0">
                <a:latin typeface="Arial MT"/>
                <a:cs typeface="Arial MT"/>
              </a:rPr>
              <a:t>page’s</a:t>
            </a:r>
            <a:r>
              <a:rPr sz="1550" spc="140" dirty="0">
                <a:latin typeface="Arial MT"/>
                <a:cs typeface="Arial MT"/>
              </a:rPr>
              <a:t> </a:t>
            </a:r>
            <a:r>
              <a:rPr sz="1550" spc="5" dirty="0">
                <a:latin typeface="Arial MT"/>
                <a:cs typeface="Arial MT"/>
              </a:rPr>
              <a:t>header</a:t>
            </a:r>
            <a:r>
              <a:rPr sz="1550" spc="100" dirty="0">
                <a:latin typeface="Arial MT"/>
                <a:cs typeface="Arial MT"/>
              </a:rPr>
              <a:t> </a:t>
            </a:r>
            <a:r>
              <a:rPr sz="1550" spc="10" dirty="0">
                <a:latin typeface="Arial MT"/>
                <a:cs typeface="Arial MT"/>
              </a:rPr>
              <a:t>to</a:t>
            </a:r>
            <a:r>
              <a:rPr sz="1550" spc="50" dirty="0">
                <a:latin typeface="Arial MT"/>
                <a:cs typeface="Arial MT"/>
              </a:rPr>
              <a:t> </a:t>
            </a:r>
            <a:r>
              <a:rPr sz="1550" spc="10" dirty="0">
                <a:latin typeface="Arial MT"/>
                <a:cs typeface="Arial MT"/>
              </a:rPr>
              <a:t>describe</a:t>
            </a:r>
            <a:r>
              <a:rPr sz="1550" spc="130" dirty="0">
                <a:latin typeface="Arial MT"/>
                <a:cs typeface="Arial MT"/>
              </a:rPr>
              <a:t> </a:t>
            </a:r>
            <a:r>
              <a:rPr sz="1550" spc="-5" dirty="0">
                <a:latin typeface="Arial MT"/>
                <a:cs typeface="Arial MT"/>
              </a:rPr>
              <a:t>the</a:t>
            </a:r>
            <a:r>
              <a:rPr sz="1550" spc="50" dirty="0">
                <a:latin typeface="Arial MT"/>
                <a:cs typeface="Arial MT"/>
              </a:rPr>
              <a:t> </a:t>
            </a:r>
            <a:r>
              <a:rPr sz="1550" spc="-5" dirty="0">
                <a:latin typeface="Arial MT"/>
                <a:cs typeface="Arial MT"/>
              </a:rPr>
              <a:t>page </a:t>
            </a:r>
            <a:r>
              <a:rPr sz="1550" dirty="0">
                <a:latin typeface="Arial MT"/>
                <a:cs typeface="Arial MT"/>
              </a:rPr>
              <a:t> using</a:t>
            </a:r>
            <a:r>
              <a:rPr sz="1550" spc="120" dirty="0">
                <a:latin typeface="Arial MT"/>
                <a:cs typeface="Arial MT"/>
              </a:rPr>
              <a:t> </a:t>
            </a:r>
            <a:r>
              <a:rPr sz="1550" spc="20" dirty="0">
                <a:latin typeface="Arial MT"/>
                <a:cs typeface="Arial MT"/>
              </a:rPr>
              <a:t>syntax</a:t>
            </a:r>
            <a:r>
              <a:rPr sz="1550" spc="-15" dirty="0">
                <a:latin typeface="Arial MT"/>
                <a:cs typeface="Arial MT"/>
              </a:rPr>
              <a:t> </a:t>
            </a:r>
            <a:r>
              <a:rPr sz="1550" spc="5" dirty="0">
                <a:latin typeface="Arial MT"/>
                <a:cs typeface="Arial MT"/>
              </a:rPr>
              <a:t>that</a:t>
            </a:r>
            <a:r>
              <a:rPr sz="1550" spc="100" dirty="0">
                <a:latin typeface="Arial MT"/>
                <a:cs typeface="Arial MT"/>
              </a:rPr>
              <a:t> </a:t>
            </a:r>
            <a:r>
              <a:rPr sz="1550" spc="-5" dirty="0">
                <a:latin typeface="Arial MT"/>
                <a:cs typeface="Arial MT"/>
              </a:rPr>
              <a:t>Google</a:t>
            </a:r>
            <a:r>
              <a:rPr sz="1550" spc="195" dirty="0">
                <a:latin typeface="Arial MT"/>
                <a:cs typeface="Arial MT"/>
              </a:rPr>
              <a:t> </a:t>
            </a:r>
            <a:r>
              <a:rPr sz="1550" spc="10" dirty="0">
                <a:latin typeface="Arial MT"/>
                <a:cs typeface="Arial MT"/>
              </a:rPr>
              <a:t>understands.ncreases</a:t>
            </a:r>
            <a:r>
              <a:rPr sz="1550" spc="285" dirty="0">
                <a:latin typeface="Arial MT"/>
                <a:cs typeface="Arial MT"/>
              </a:rPr>
              <a:t> </a:t>
            </a:r>
            <a:r>
              <a:rPr sz="1550" spc="-5" dirty="0">
                <a:latin typeface="Arial MT"/>
                <a:cs typeface="Arial MT"/>
              </a:rPr>
              <a:t>brand</a:t>
            </a:r>
            <a:r>
              <a:rPr sz="1550" spc="125" dirty="0">
                <a:latin typeface="Arial MT"/>
                <a:cs typeface="Arial MT"/>
              </a:rPr>
              <a:t> </a:t>
            </a:r>
            <a:r>
              <a:rPr sz="1550" spc="15" dirty="0">
                <a:latin typeface="Arial MT"/>
                <a:cs typeface="Arial MT"/>
              </a:rPr>
              <a:t>recognition</a:t>
            </a:r>
            <a:r>
              <a:rPr sz="1550" spc="25" dirty="0">
                <a:latin typeface="Arial MT"/>
                <a:cs typeface="Arial MT"/>
              </a:rPr>
              <a:t> </a:t>
            </a:r>
            <a:r>
              <a:rPr sz="1550" spc="15" dirty="0">
                <a:latin typeface="Arial MT"/>
                <a:cs typeface="Arial MT"/>
              </a:rPr>
              <a:t>–</a:t>
            </a:r>
            <a:r>
              <a:rPr sz="1550" spc="40" dirty="0">
                <a:latin typeface="Arial MT"/>
                <a:cs typeface="Arial MT"/>
              </a:rPr>
              <a:t> </a:t>
            </a:r>
            <a:r>
              <a:rPr sz="1550" dirty="0">
                <a:latin typeface="Arial MT"/>
                <a:cs typeface="Arial MT"/>
              </a:rPr>
              <a:t>Brands</a:t>
            </a:r>
            <a:r>
              <a:rPr sz="1550" spc="210" dirty="0">
                <a:latin typeface="Arial MT"/>
                <a:cs typeface="Arial MT"/>
              </a:rPr>
              <a:t> </a:t>
            </a:r>
            <a:r>
              <a:rPr sz="1550" spc="10" dirty="0">
                <a:latin typeface="Arial MT"/>
                <a:cs typeface="Arial MT"/>
              </a:rPr>
              <a:t>today</a:t>
            </a:r>
            <a:r>
              <a:rPr sz="1550" spc="60" dirty="0">
                <a:latin typeface="Arial MT"/>
                <a:cs typeface="Arial MT"/>
              </a:rPr>
              <a:t> </a:t>
            </a:r>
            <a:r>
              <a:rPr sz="1550" spc="15" dirty="0">
                <a:latin typeface="Arial MT"/>
                <a:cs typeface="Arial MT"/>
              </a:rPr>
              <a:t>are</a:t>
            </a:r>
            <a:r>
              <a:rPr sz="1550" spc="40" dirty="0">
                <a:latin typeface="Arial MT"/>
                <a:cs typeface="Arial MT"/>
              </a:rPr>
              <a:t> </a:t>
            </a:r>
            <a:r>
              <a:rPr sz="1550" dirty="0">
                <a:latin typeface="Arial MT"/>
                <a:cs typeface="Arial MT"/>
              </a:rPr>
              <a:t>using </a:t>
            </a:r>
            <a:r>
              <a:rPr sz="1550" spc="-415" dirty="0">
                <a:latin typeface="Arial MT"/>
                <a:cs typeface="Arial MT"/>
              </a:rPr>
              <a:t> </a:t>
            </a:r>
            <a:r>
              <a:rPr sz="1550" spc="15" dirty="0">
                <a:latin typeface="Arial MT"/>
                <a:cs typeface="Arial MT"/>
              </a:rPr>
              <a:t>a </a:t>
            </a:r>
            <a:r>
              <a:rPr sz="1550" spc="25" dirty="0">
                <a:latin typeface="Arial MT"/>
                <a:cs typeface="Arial MT"/>
              </a:rPr>
              <a:t>variety </a:t>
            </a:r>
            <a:r>
              <a:rPr sz="1550" spc="20" dirty="0">
                <a:latin typeface="Arial MT"/>
                <a:cs typeface="Arial MT"/>
              </a:rPr>
              <a:t>of </a:t>
            </a:r>
            <a:r>
              <a:rPr sz="1550" spc="10" dirty="0">
                <a:latin typeface="Arial MT"/>
                <a:cs typeface="Arial MT"/>
              </a:rPr>
              <a:t>content </a:t>
            </a:r>
            <a:r>
              <a:rPr sz="1550" spc="15" dirty="0">
                <a:latin typeface="Arial MT"/>
                <a:cs typeface="Arial MT"/>
              </a:rPr>
              <a:t>strategies </a:t>
            </a:r>
            <a:r>
              <a:rPr sz="1550" spc="10" dirty="0">
                <a:latin typeface="Arial MT"/>
                <a:cs typeface="Arial MT"/>
              </a:rPr>
              <a:t>to </a:t>
            </a:r>
            <a:r>
              <a:rPr sz="1550" dirty="0">
                <a:latin typeface="Arial MT"/>
                <a:cs typeface="Arial MT"/>
              </a:rPr>
              <a:t>improve</a:t>
            </a:r>
            <a:r>
              <a:rPr sz="1550" spc="5" dirty="0">
                <a:latin typeface="Arial MT"/>
                <a:cs typeface="Arial MT"/>
              </a:rPr>
              <a:t> their </a:t>
            </a:r>
            <a:r>
              <a:rPr sz="1550" spc="15" dirty="0">
                <a:latin typeface="Arial MT"/>
                <a:cs typeface="Arial MT"/>
              </a:rPr>
              <a:t>visibility. </a:t>
            </a:r>
            <a:r>
              <a:rPr sz="1550" spc="40" dirty="0">
                <a:latin typeface="Arial MT"/>
                <a:cs typeface="Arial MT"/>
              </a:rPr>
              <a:t>With </a:t>
            </a:r>
            <a:r>
              <a:rPr sz="1550" spc="-10" dirty="0">
                <a:latin typeface="Arial MT"/>
                <a:cs typeface="Arial MT"/>
              </a:rPr>
              <a:t>blog </a:t>
            </a:r>
            <a:r>
              <a:rPr sz="1550" spc="15" dirty="0">
                <a:latin typeface="Arial MT"/>
                <a:cs typeface="Arial MT"/>
              </a:rPr>
              <a:t>posts </a:t>
            </a:r>
            <a:r>
              <a:rPr sz="1550" spc="5" dirty="0">
                <a:latin typeface="Arial MT"/>
                <a:cs typeface="Arial MT"/>
              </a:rPr>
              <a:t>and </a:t>
            </a:r>
            <a:r>
              <a:rPr sz="1550" spc="30" dirty="0">
                <a:latin typeface="Arial MT"/>
                <a:cs typeface="Arial MT"/>
              </a:rPr>
              <a:t>social </a:t>
            </a:r>
            <a:r>
              <a:rPr sz="1550" spc="-15" dirty="0">
                <a:latin typeface="Arial MT"/>
                <a:cs typeface="Arial MT"/>
              </a:rPr>
              <a:t>media </a:t>
            </a:r>
            <a:r>
              <a:rPr sz="1550" spc="-10" dirty="0">
                <a:latin typeface="Arial MT"/>
                <a:cs typeface="Arial MT"/>
              </a:rPr>
              <a:t> </a:t>
            </a:r>
            <a:r>
              <a:rPr sz="1550" spc="20" dirty="0">
                <a:latin typeface="Arial MT"/>
                <a:cs typeface="Arial MT"/>
              </a:rPr>
              <a:t>posts.</a:t>
            </a:r>
            <a:endParaRPr sz="1550">
              <a:latin typeface="Arial MT"/>
              <a:cs typeface="Arial MT"/>
            </a:endParaRPr>
          </a:p>
        </p:txBody>
      </p:sp>
      <p:pic>
        <p:nvPicPr>
          <p:cNvPr id="4" name="object 4"/>
          <p:cNvPicPr/>
          <p:nvPr/>
        </p:nvPicPr>
        <p:blipFill>
          <a:blip r:embed="rId2" cstate="print"/>
          <a:stretch>
            <a:fillRect/>
          </a:stretch>
        </p:blipFill>
        <p:spPr>
          <a:xfrm>
            <a:off x="187523" y="1095375"/>
            <a:ext cx="2269926" cy="2038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3285" y="1056005"/>
            <a:ext cx="4852670" cy="289560"/>
          </a:xfrm>
          <a:prstGeom prst="rect">
            <a:avLst/>
          </a:prstGeom>
        </p:spPr>
        <p:txBody>
          <a:bodyPr vert="horz" wrap="square" lIns="0" tIns="16510" rIns="0" bIns="0" rtlCol="0">
            <a:spAutoFit/>
          </a:bodyPr>
          <a:lstStyle/>
          <a:p>
            <a:pPr marL="12700">
              <a:lnSpc>
                <a:spcPct val="100000"/>
              </a:lnSpc>
              <a:spcBef>
                <a:spcPts val="130"/>
              </a:spcBef>
            </a:pPr>
            <a:r>
              <a:rPr sz="1700" spc="5" dirty="0"/>
              <a:t>Part</a:t>
            </a:r>
            <a:r>
              <a:rPr sz="1700" spc="-75" dirty="0"/>
              <a:t> </a:t>
            </a:r>
            <a:r>
              <a:rPr sz="1700" spc="15" dirty="0"/>
              <a:t>3:</a:t>
            </a:r>
            <a:r>
              <a:rPr sz="1700" dirty="0"/>
              <a:t> </a:t>
            </a:r>
            <a:r>
              <a:rPr sz="1700" spc="30" dirty="0"/>
              <a:t>Content</a:t>
            </a:r>
            <a:r>
              <a:rPr sz="1700" spc="-80" dirty="0"/>
              <a:t> </a:t>
            </a:r>
            <a:r>
              <a:rPr sz="1700" spc="-5" dirty="0"/>
              <a:t>Ideas</a:t>
            </a:r>
            <a:r>
              <a:rPr sz="1700" spc="-160" dirty="0"/>
              <a:t> </a:t>
            </a:r>
            <a:r>
              <a:rPr sz="1700" spc="40" dirty="0"/>
              <a:t>and</a:t>
            </a:r>
            <a:r>
              <a:rPr sz="1700" spc="-105" dirty="0"/>
              <a:t> </a:t>
            </a:r>
            <a:r>
              <a:rPr sz="1700" spc="20" dirty="0"/>
              <a:t>Marketing</a:t>
            </a:r>
            <a:r>
              <a:rPr sz="1700" spc="-185" dirty="0"/>
              <a:t> </a:t>
            </a:r>
            <a:r>
              <a:rPr sz="1700" spc="20" dirty="0"/>
              <a:t>Strategies</a:t>
            </a:r>
            <a:endParaRPr sz="1700"/>
          </a:p>
        </p:txBody>
      </p:sp>
      <p:sp>
        <p:nvSpPr>
          <p:cNvPr id="3" name="object 3"/>
          <p:cNvSpPr txBox="1"/>
          <p:nvPr/>
        </p:nvSpPr>
        <p:spPr>
          <a:xfrm>
            <a:off x="345122" y="1558353"/>
            <a:ext cx="3462020" cy="3449320"/>
          </a:xfrm>
          <a:prstGeom prst="rect">
            <a:avLst/>
          </a:prstGeom>
        </p:spPr>
        <p:txBody>
          <a:bodyPr vert="horz" wrap="square" lIns="0" tIns="15875" rIns="0" bIns="0" rtlCol="0">
            <a:spAutoFit/>
          </a:bodyPr>
          <a:lstStyle/>
          <a:p>
            <a:pPr marL="469900" marR="5080" indent="-314960">
              <a:lnSpc>
                <a:spcPct val="100099"/>
              </a:lnSpc>
              <a:spcBef>
                <a:spcPts val="125"/>
              </a:spcBef>
              <a:buFont typeface="Arial MT"/>
              <a:buChar char="●"/>
              <a:tabLst>
                <a:tab pos="469900" algn="l"/>
                <a:tab pos="470534" algn="l"/>
              </a:tabLst>
            </a:pPr>
            <a:r>
              <a:rPr sz="1400" b="1" spc="35" dirty="0">
                <a:latin typeface="Arial"/>
                <a:cs typeface="Arial"/>
              </a:rPr>
              <a:t>C</a:t>
            </a:r>
            <a:r>
              <a:rPr sz="1400" b="1" spc="40" dirty="0">
                <a:latin typeface="Arial"/>
                <a:cs typeface="Arial"/>
              </a:rPr>
              <a:t>on</a:t>
            </a:r>
            <a:r>
              <a:rPr sz="1400" b="1" spc="-25" dirty="0">
                <a:latin typeface="Arial"/>
                <a:cs typeface="Arial"/>
              </a:rPr>
              <a:t>t</a:t>
            </a:r>
            <a:r>
              <a:rPr sz="1400" b="1" spc="45" dirty="0">
                <a:latin typeface="Arial"/>
                <a:cs typeface="Arial"/>
              </a:rPr>
              <a:t>e</a:t>
            </a:r>
            <a:r>
              <a:rPr sz="1400" b="1" spc="40" dirty="0">
                <a:latin typeface="Arial"/>
                <a:cs typeface="Arial"/>
              </a:rPr>
              <a:t>n</a:t>
            </a:r>
            <a:r>
              <a:rPr sz="1400" b="1" spc="5" dirty="0">
                <a:latin typeface="Arial"/>
                <a:cs typeface="Arial"/>
              </a:rPr>
              <a:t>t</a:t>
            </a:r>
            <a:r>
              <a:rPr sz="1400" b="1" spc="-190" dirty="0">
                <a:latin typeface="Arial"/>
                <a:cs typeface="Arial"/>
              </a:rPr>
              <a:t> </a:t>
            </a:r>
            <a:r>
              <a:rPr sz="1400" b="1" spc="-20" dirty="0">
                <a:latin typeface="Arial"/>
                <a:cs typeface="Arial"/>
              </a:rPr>
              <a:t>I</a:t>
            </a:r>
            <a:r>
              <a:rPr sz="1400" b="1" spc="40" dirty="0">
                <a:latin typeface="Arial"/>
                <a:cs typeface="Arial"/>
              </a:rPr>
              <a:t>d</a:t>
            </a:r>
            <a:r>
              <a:rPr sz="1400" b="1" spc="45" dirty="0">
                <a:latin typeface="Arial"/>
                <a:cs typeface="Arial"/>
              </a:rPr>
              <a:t>e</a:t>
            </a:r>
            <a:r>
              <a:rPr sz="1400" b="1" spc="15" dirty="0">
                <a:latin typeface="Arial"/>
                <a:cs typeface="Arial"/>
              </a:rPr>
              <a:t>a</a:t>
            </a:r>
            <a:r>
              <a:rPr sz="1400" b="1" spc="-135" dirty="0">
                <a:latin typeface="Arial"/>
                <a:cs typeface="Arial"/>
              </a:rPr>
              <a:t> </a:t>
            </a:r>
            <a:r>
              <a:rPr sz="1400" b="1" spc="35" dirty="0">
                <a:latin typeface="Arial"/>
                <a:cs typeface="Arial"/>
              </a:rPr>
              <a:t>G</a:t>
            </a:r>
            <a:r>
              <a:rPr sz="1400" b="1" spc="45" dirty="0">
                <a:latin typeface="Arial"/>
                <a:cs typeface="Arial"/>
              </a:rPr>
              <a:t>e</a:t>
            </a:r>
            <a:r>
              <a:rPr sz="1400" b="1" spc="40" dirty="0">
                <a:latin typeface="Arial"/>
                <a:cs typeface="Arial"/>
              </a:rPr>
              <a:t>n</a:t>
            </a:r>
            <a:r>
              <a:rPr sz="1400" b="1" spc="45" dirty="0">
                <a:latin typeface="Arial"/>
                <a:cs typeface="Arial"/>
              </a:rPr>
              <a:t>e</a:t>
            </a:r>
            <a:r>
              <a:rPr sz="1400" b="1" spc="-20" dirty="0">
                <a:latin typeface="Arial"/>
                <a:cs typeface="Arial"/>
              </a:rPr>
              <a:t>r</a:t>
            </a:r>
            <a:r>
              <a:rPr sz="1400" b="1" spc="45" dirty="0">
                <a:latin typeface="Arial"/>
                <a:cs typeface="Arial"/>
              </a:rPr>
              <a:t>a</a:t>
            </a:r>
            <a:r>
              <a:rPr sz="1400" b="1" spc="-25" dirty="0">
                <a:latin typeface="Arial"/>
                <a:cs typeface="Arial"/>
              </a:rPr>
              <a:t>t</a:t>
            </a:r>
            <a:r>
              <a:rPr sz="1400" b="1" spc="-20" dirty="0">
                <a:latin typeface="Arial"/>
                <a:cs typeface="Arial"/>
              </a:rPr>
              <a:t>i</a:t>
            </a:r>
            <a:r>
              <a:rPr sz="1400" b="1" spc="-30" dirty="0">
                <a:latin typeface="Arial"/>
                <a:cs typeface="Arial"/>
              </a:rPr>
              <a:t>o</a:t>
            </a:r>
            <a:r>
              <a:rPr sz="1400" b="1" spc="15" dirty="0">
                <a:latin typeface="Arial"/>
                <a:cs typeface="Arial"/>
              </a:rPr>
              <a:t>n</a:t>
            </a:r>
            <a:r>
              <a:rPr sz="1400" b="1" spc="-135" dirty="0">
                <a:latin typeface="Arial"/>
                <a:cs typeface="Arial"/>
              </a:rPr>
              <a:t> </a:t>
            </a:r>
            <a:r>
              <a:rPr sz="1400" b="1" spc="10" dirty="0">
                <a:latin typeface="Arial"/>
                <a:cs typeface="Arial"/>
              </a:rPr>
              <a:t>&amp;  </a:t>
            </a:r>
            <a:r>
              <a:rPr sz="1400" b="1" spc="15" dirty="0">
                <a:latin typeface="Arial"/>
                <a:cs typeface="Arial"/>
              </a:rPr>
              <a:t>Strategy: </a:t>
            </a:r>
            <a:r>
              <a:rPr sz="1400" dirty="0">
                <a:latin typeface="Arial MT"/>
                <a:cs typeface="Arial MT"/>
              </a:rPr>
              <a:t>Create </a:t>
            </a:r>
            <a:r>
              <a:rPr sz="1400" spc="15" dirty="0">
                <a:latin typeface="Arial MT"/>
                <a:cs typeface="Arial MT"/>
              </a:rPr>
              <a:t>a </a:t>
            </a:r>
            <a:r>
              <a:rPr sz="1400" spc="5" dirty="0">
                <a:latin typeface="Arial MT"/>
                <a:cs typeface="Arial MT"/>
              </a:rPr>
              <a:t>content </a:t>
            </a:r>
            <a:r>
              <a:rPr sz="1400" dirty="0">
                <a:latin typeface="Arial MT"/>
                <a:cs typeface="Arial MT"/>
              </a:rPr>
              <a:t>calendar </a:t>
            </a:r>
            <a:r>
              <a:rPr sz="1400" spc="5" dirty="0">
                <a:latin typeface="Arial MT"/>
                <a:cs typeface="Arial MT"/>
              </a:rPr>
              <a:t> </a:t>
            </a:r>
            <a:r>
              <a:rPr sz="1400" spc="35" dirty="0">
                <a:latin typeface="Arial MT"/>
                <a:cs typeface="Arial MT"/>
              </a:rPr>
              <a:t>for </a:t>
            </a:r>
            <a:r>
              <a:rPr sz="1400" spc="-15" dirty="0">
                <a:latin typeface="Arial MT"/>
                <a:cs typeface="Arial MT"/>
              </a:rPr>
              <a:t>the </a:t>
            </a:r>
            <a:r>
              <a:rPr sz="1400" spc="-10" dirty="0">
                <a:latin typeface="Arial MT"/>
                <a:cs typeface="Arial MT"/>
              </a:rPr>
              <a:t>remaining </a:t>
            </a:r>
            <a:r>
              <a:rPr sz="1400" spc="5" dirty="0">
                <a:latin typeface="Arial MT"/>
                <a:cs typeface="Arial MT"/>
              </a:rPr>
              <a:t>month </a:t>
            </a:r>
            <a:r>
              <a:rPr sz="1400" spc="25" dirty="0">
                <a:latin typeface="Arial MT"/>
                <a:cs typeface="Arial MT"/>
              </a:rPr>
              <a:t>of </a:t>
            </a:r>
            <a:r>
              <a:rPr sz="1400" dirty="0">
                <a:latin typeface="Arial MT"/>
                <a:cs typeface="Arial MT"/>
              </a:rPr>
              <a:t>July </a:t>
            </a:r>
            <a:r>
              <a:rPr sz="1400" spc="25" dirty="0">
                <a:latin typeface="Arial MT"/>
                <a:cs typeface="Arial MT"/>
              </a:rPr>
              <a:t>by </a:t>
            </a:r>
            <a:r>
              <a:rPr sz="1400" spc="30" dirty="0">
                <a:latin typeface="Arial MT"/>
                <a:cs typeface="Arial MT"/>
              </a:rPr>
              <a:t> </a:t>
            </a:r>
            <a:r>
              <a:rPr sz="1400" spc="45" dirty="0">
                <a:latin typeface="Arial MT"/>
                <a:cs typeface="Arial MT"/>
              </a:rPr>
              <a:t>b</a:t>
            </a:r>
            <a:r>
              <a:rPr sz="1400" spc="-25" dirty="0">
                <a:latin typeface="Arial MT"/>
                <a:cs typeface="Arial MT"/>
              </a:rPr>
              <a:t>r</a:t>
            </a:r>
            <a:r>
              <a:rPr sz="1400" spc="-30" dirty="0">
                <a:latin typeface="Arial MT"/>
                <a:cs typeface="Arial MT"/>
              </a:rPr>
              <a:t>a</a:t>
            </a:r>
            <a:r>
              <a:rPr sz="1400" spc="-15" dirty="0">
                <a:latin typeface="Arial MT"/>
                <a:cs typeface="Arial MT"/>
              </a:rPr>
              <a:t>i</a:t>
            </a:r>
            <a:r>
              <a:rPr sz="1400" spc="-30" dirty="0">
                <a:latin typeface="Arial MT"/>
                <a:cs typeface="Arial MT"/>
              </a:rPr>
              <a:t>n</a:t>
            </a:r>
            <a:r>
              <a:rPr sz="1400" spc="45" dirty="0">
                <a:latin typeface="Arial MT"/>
                <a:cs typeface="Arial MT"/>
              </a:rPr>
              <a:t>s</a:t>
            </a:r>
            <a:r>
              <a:rPr sz="1400" spc="-20" dirty="0">
                <a:latin typeface="Arial MT"/>
                <a:cs typeface="Arial MT"/>
              </a:rPr>
              <a:t>t</a:t>
            </a:r>
            <a:r>
              <a:rPr sz="1400" spc="45" dirty="0">
                <a:latin typeface="Arial MT"/>
                <a:cs typeface="Arial MT"/>
              </a:rPr>
              <a:t>o</a:t>
            </a:r>
            <a:r>
              <a:rPr sz="1400" spc="-25" dirty="0">
                <a:latin typeface="Arial MT"/>
                <a:cs typeface="Arial MT"/>
              </a:rPr>
              <a:t>r</a:t>
            </a:r>
            <a:r>
              <a:rPr sz="1400" spc="30" dirty="0">
                <a:latin typeface="Arial MT"/>
                <a:cs typeface="Arial MT"/>
              </a:rPr>
              <a:t>m</a:t>
            </a:r>
            <a:r>
              <a:rPr sz="1400" spc="-15" dirty="0">
                <a:latin typeface="Arial MT"/>
                <a:cs typeface="Arial MT"/>
              </a:rPr>
              <a:t>i</a:t>
            </a:r>
            <a:r>
              <a:rPr sz="1400" spc="-30" dirty="0">
                <a:latin typeface="Arial MT"/>
                <a:cs typeface="Arial MT"/>
              </a:rPr>
              <a:t>n</a:t>
            </a:r>
            <a:r>
              <a:rPr sz="1400" spc="15" dirty="0">
                <a:latin typeface="Arial MT"/>
                <a:cs typeface="Arial MT"/>
              </a:rPr>
              <a:t>g</a:t>
            </a:r>
            <a:r>
              <a:rPr sz="1400" spc="-60" dirty="0">
                <a:latin typeface="Arial MT"/>
                <a:cs typeface="Arial MT"/>
              </a:rPr>
              <a:t> </a:t>
            </a:r>
            <a:r>
              <a:rPr sz="1400" spc="45" dirty="0">
                <a:latin typeface="Arial MT"/>
                <a:cs typeface="Arial MT"/>
              </a:rPr>
              <a:t>co</a:t>
            </a:r>
            <a:r>
              <a:rPr sz="1400" spc="-30" dirty="0">
                <a:latin typeface="Arial MT"/>
                <a:cs typeface="Arial MT"/>
              </a:rPr>
              <a:t>n</a:t>
            </a:r>
            <a:r>
              <a:rPr sz="1400" spc="-20" dirty="0">
                <a:latin typeface="Arial MT"/>
                <a:cs typeface="Arial MT"/>
              </a:rPr>
              <a:t>t</a:t>
            </a:r>
            <a:r>
              <a:rPr sz="1400" spc="45" dirty="0">
                <a:latin typeface="Arial MT"/>
                <a:cs typeface="Arial MT"/>
              </a:rPr>
              <a:t>e</a:t>
            </a:r>
            <a:r>
              <a:rPr sz="1400" spc="-30" dirty="0">
                <a:latin typeface="Arial MT"/>
                <a:cs typeface="Arial MT"/>
              </a:rPr>
              <a:t>n</a:t>
            </a:r>
            <a:r>
              <a:rPr sz="1400" spc="5" dirty="0">
                <a:latin typeface="Arial MT"/>
                <a:cs typeface="Arial MT"/>
              </a:rPr>
              <a:t>t</a:t>
            </a:r>
            <a:r>
              <a:rPr sz="1400" spc="-114" dirty="0">
                <a:latin typeface="Arial MT"/>
                <a:cs typeface="Arial MT"/>
              </a:rPr>
              <a:t> </a:t>
            </a:r>
            <a:r>
              <a:rPr sz="1400" spc="-20" dirty="0">
                <a:latin typeface="Arial MT"/>
                <a:cs typeface="Arial MT"/>
              </a:rPr>
              <a:t>t</a:t>
            </a:r>
            <a:r>
              <a:rPr sz="1400" spc="-30" dirty="0">
                <a:latin typeface="Arial MT"/>
                <a:cs typeface="Arial MT"/>
              </a:rPr>
              <a:t>h</a:t>
            </a:r>
            <a:r>
              <a:rPr sz="1400" spc="45" dirty="0">
                <a:latin typeface="Arial MT"/>
                <a:cs typeface="Arial MT"/>
              </a:rPr>
              <a:t>e</a:t>
            </a:r>
            <a:r>
              <a:rPr sz="1400" spc="30" dirty="0">
                <a:latin typeface="Arial MT"/>
                <a:cs typeface="Arial MT"/>
              </a:rPr>
              <a:t>m</a:t>
            </a:r>
            <a:r>
              <a:rPr sz="1400" spc="45" dirty="0">
                <a:latin typeface="Arial MT"/>
                <a:cs typeface="Arial MT"/>
              </a:rPr>
              <a:t>es</a:t>
            </a:r>
            <a:r>
              <a:rPr sz="1400" spc="5" dirty="0">
                <a:latin typeface="Arial MT"/>
                <a:cs typeface="Arial MT"/>
              </a:rPr>
              <a:t>,  </a:t>
            </a:r>
            <a:r>
              <a:rPr sz="1400" spc="45" dirty="0">
                <a:latin typeface="Arial MT"/>
                <a:cs typeface="Arial MT"/>
              </a:rPr>
              <a:t>e</a:t>
            </a:r>
            <a:r>
              <a:rPr sz="1400" spc="-30" dirty="0">
                <a:latin typeface="Arial MT"/>
                <a:cs typeface="Arial MT"/>
              </a:rPr>
              <a:t>x</a:t>
            </a:r>
            <a:r>
              <a:rPr sz="1400" spc="45" dirty="0">
                <a:latin typeface="Arial MT"/>
                <a:cs typeface="Arial MT"/>
              </a:rPr>
              <a:t>p</a:t>
            </a:r>
            <a:r>
              <a:rPr sz="1400" spc="-15" dirty="0">
                <a:latin typeface="Arial MT"/>
                <a:cs typeface="Arial MT"/>
              </a:rPr>
              <a:t>l</a:t>
            </a:r>
            <a:r>
              <a:rPr sz="1400" spc="45" dirty="0">
                <a:latin typeface="Arial MT"/>
                <a:cs typeface="Arial MT"/>
              </a:rPr>
              <a:t>o</a:t>
            </a:r>
            <a:r>
              <a:rPr sz="1400" spc="-25" dirty="0">
                <a:latin typeface="Arial MT"/>
                <a:cs typeface="Arial MT"/>
              </a:rPr>
              <a:t>r</a:t>
            </a:r>
            <a:r>
              <a:rPr sz="1400" spc="-15" dirty="0">
                <a:latin typeface="Arial MT"/>
                <a:cs typeface="Arial MT"/>
              </a:rPr>
              <a:t>i</a:t>
            </a:r>
            <a:r>
              <a:rPr sz="1400" spc="-30" dirty="0">
                <a:latin typeface="Arial MT"/>
                <a:cs typeface="Arial MT"/>
              </a:rPr>
              <a:t>n</a:t>
            </a:r>
            <a:r>
              <a:rPr sz="1400" spc="15" dirty="0">
                <a:latin typeface="Arial MT"/>
                <a:cs typeface="Arial MT"/>
              </a:rPr>
              <a:t>g</a:t>
            </a:r>
            <a:r>
              <a:rPr sz="1400" spc="-60" dirty="0">
                <a:latin typeface="Arial MT"/>
                <a:cs typeface="Arial MT"/>
              </a:rPr>
              <a:t> </a:t>
            </a:r>
            <a:r>
              <a:rPr sz="1400" spc="-30" dirty="0">
                <a:latin typeface="Arial MT"/>
                <a:cs typeface="Arial MT"/>
              </a:rPr>
              <a:t>va</a:t>
            </a:r>
            <a:r>
              <a:rPr sz="1400" spc="-25" dirty="0">
                <a:latin typeface="Arial MT"/>
                <a:cs typeface="Arial MT"/>
              </a:rPr>
              <a:t>r</a:t>
            </a:r>
            <a:r>
              <a:rPr sz="1400" spc="-15" dirty="0">
                <a:latin typeface="Arial MT"/>
                <a:cs typeface="Arial MT"/>
              </a:rPr>
              <a:t>i</a:t>
            </a:r>
            <a:r>
              <a:rPr sz="1400" spc="45" dirty="0">
                <a:latin typeface="Arial MT"/>
                <a:cs typeface="Arial MT"/>
              </a:rPr>
              <a:t>o</a:t>
            </a:r>
            <a:r>
              <a:rPr sz="1400" spc="-30" dirty="0">
                <a:latin typeface="Arial MT"/>
                <a:cs typeface="Arial MT"/>
              </a:rPr>
              <a:t>u</a:t>
            </a:r>
            <a:r>
              <a:rPr sz="1400" spc="10" dirty="0">
                <a:latin typeface="Arial MT"/>
                <a:cs typeface="Arial MT"/>
              </a:rPr>
              <a:t>s</a:t>
            </a:r>
            <a:r>
              <a:rPr sz="1400" spc="20" dirty="0">
                <a:latin typeface="Arial MT"/>
                <a:cs typeface="Arial MT"/>
              </a:rPr>
              <a:t> </a:t>
            </a:r>
            <a:r>
              <a:rPr sz="1400" spc="55" dirty="0">
                <a:latin typeface="Arial MT"/>
                <a:cs typeface="Arial MT"/>
              </a:rPr>
              <a:t>f</a:t>
            </a:r>
            <a:r>
              <a:rPr sz="1400" spc="45" dirty="0">
                <a:latin typeface="Arial MT"/>
                <a:cs typeface="Arial MT"/>
              </a:rPr>
              <a:t>o</a:t>
            </a:r>
            <a:r>
              <a:rPr sz="1400" spc="-25" dirty="0">
                <a:latin typeface="Arial MT"/>
                <a:cs typeface="Arial MT"/>
              </a:rPr>
              <a:t>r</a:t>
            </a:r>
            <a:r>
              <a:rPr sz="1400" spc="30" dirty="0">
                <a:latin typeface="Arial MT"/>
                <a:cs typeface="Arial MT"/>
              </a:rPr>
              <a:t>m</a:t>
            </a:r>
            <a:r>
              <a:rPr sz="1400" spc="-30" dirty="0">
                <a:latin typeface="Arial MT"/>
                <a:cs typeface="Arial MT"/>
              </a:rPr>
              <a:t>a</a:t>
            </a:r>
            <a:r>
              <a:rPr sz="1400" spc="-20" dirty="0">
                <a:latin typeface="Arial MT"/>
                <a:cs typeface="Arial MT"/>
              </a:rPr>
              <a:t>t</a:t>
            </a:r>
            <a:r>
              <a:rPr sz="1400" spc="10" dirty="0">
                <a:latin typeface="Arial MT"/>
                <a:cs typeface="Arial MT"/>
              </a:rPr>
              <a:t>s</a:t>
            </a:r>
            <a:r>
              <a:rPr sz="1400" spc="-130" dirty="0">
                <a:latin typeface="Arial MT"/>
                <a:cs typeface="Arial MT"/>
              </a:rPr>
              <a:t> </a:t>
            </a:r>
            <a:r>
              <a:rPr sz="1400" spc="-15" dirty="0">
                <a:latin typeface="Arial MT"/>
                <a:cs typeface="Arial MT"/>
              </a:rPr>
              <a:t>li</a:t>
            </a:r>
            <a:r>
              <a:rPr sz="1400" spc="-30" dirty="0">
                <a:latin typeface="Arial MT"/>
                <a:cs typeface="Arial MT"/>
              </a:rPr>
              <a:t>k</a:t>
            </a:r>
            <a:r>
              <a:rPr sz="1400" spc="15" dirty="0">
                <a:latin typeface="Arial MT"/>
                <a:cs typeface="Arial MT"/>
              </a:rPr>
              <a:t>e </a:t>
            </a:r>
            <a:r>
              <a:rPr sz="1400" spc="45" dirty="0">
                <a:latin typeface="Arial MT"/>
                <a:cs typeface="Arial MT"/>
              </a:rPr>
              <a:t>b</a:t>
            </a:r>
            <a:r>
              <a:rPr sz="1400" spc="-15" dirty="0">
                <a:latin typeface="Arial MT"/>
                <a:cs typeface="Arial MT"/>
              </a:rPr>
              <a:t>l</a:t>
            </a:r>
            <a:r>
              <a:rPr sz="1400" spc="45" dirty="0">
                <a:latin typeface="Arial MT"/>
                <a:cs typeface="Arial MT"/>
              </a:rPr>
              <a:t>o</a:t>
            </a:r>
            <a:r>
              <a:rPr sz="1400" spc="10" dirty="0">
                <a:latin typeface="Arial MT"/>
                <a:cs typeface="Arial MT"/>
              </a:rPr>
              <a:t>g  </a:t>
            </a:r>
            <a:r>
              <a:rPr sz="1400" spc="25" dirty="0">
                <a:latin typeface="Arial MT"/>
                <a:cs typeface="Arial MT"/>
              </a:rPr>
              <a:t>posts,</a:t>
            </a:r>
            <a:r>
              <a:rPr sz="1400" spc="-185" dirty="0">
                <a:latin typeface="Arial MT"/>
                <a:cs typeface="Arial MT"/>
              </a:rPr>
              <a:t> </a:t>
            </a:r>
            <a:r>
              <a:rPr sz="1400" spc="20" dirty="0">
                <a:latin typeface="Arial MT"/>
                <a:cs typeface="Arial MT"/>
              </a:rPr>
              <a:t>videos,</a:t>
            </a:r>
            <a:r>
              <a:rPr sz="1400" spc="-185" dirty="0">
                <a:latin typeface="Arial MT"/>
                <a:cs typeface="Arial MT"/>
              </a:rPr>
              <a:t> </a:t>
            </a:r>
            <a:r>
              <a:rPr sz="1400" spc="10" dirty="0">
                <a:latin typeface="Arial MT"/>
                <a:cs typeface="Arial MT"/>
              </a:rPr>
              <a:t>infographics,</a:t>
            </a:r>
            <a:r>
              <a:rPr sz="1400" spc="-185" dirty="0">
                <a:latin typeface="Arial MT"/>
                <a:cs typeface="Arial MT"/>
              </a:rPr>
              <a:t> </a:t>
            </a:r>
            <a:r>
              <a:rPr sz="1400" spc="15" dirty="0">
                <a:latin typeface="Arial MT"/>
                <a:cs typeface="Arial MT"/>
              </a:rPr>
              <a:t>podcasts, </a:t>
            </a:r>
            <a:r>
              <a:rPr sz="1400" spc="-375" dirty="0">
                <a:latin typeface="Arial MT"/>
                <a:cs typeface="Arial MT"/>
              </a:rPr>
              <a:t> </a:t>
            </a:r>
            <a:r>
              <a:rPr sz="1400" spc="-15" dirty="0">
                <a:latin typeface="Arial MT"/>
                <a:cs typeface="Arial MT"/>
              </a:rPr>
              <a:t>and</a:t>
            </a:r>
            <a:r>
              <a:rPr sz="1400" spc="10" dirty="0">
                <a:latin typeface="Arial MT"/>
                <a:cs typeface="Arial MT"/>
              </a:rPr>
              <a:t> </a:t>
            </a:r>
            <a:r>
              <a:rPr sz="1400" spc="-10" dirty="0">
                <a:latin typeface="Arial MT"/>
                <a:cs typeface="Arial MT"/>
              </a:rPr>
              <a:t>interactive</a:t>
            </a:r>
            <a:r>
              <a:rPr sz="1400" spc="15" dirty="0">
                <a:latin typeface="Arial MT"/>
                <a:cs typeface="Arial MT"/>
              </a:rPr>
              <a:t> </a:t>
            </a:r>
            <a:r>
              <a:rPr sz="1400" spc="5" dirty="0">
                <a:latin typeface="Arial MT"/>
                <a:cs typeface="Arial MT"/>
              </a:rPr>
              <a:t>quizzes,</a:t>
            </a:r>
            <a:r>
              <a:rPr sz="1400" spc="-40" dirty="0">
                <a:latin typeface="Arial MT"/>
                <a:cs typeface="Arial MT"/>
              </a:rPr>
              <a:t> </a:t>
            </a:r>
            <a:r>
              <a:rPr sz="1400" spc="-15" dirty="0">
                <a:latin typeface="Arial MT"/>
                <a:cs typeface="Arial MT"/>
              </a:rPr>
              <a:t>and </a:t>
            </a:r>
            <a:r>
              <a:rPr sz="1400" spc="-10" dirty="0">
                <a:latin typeface="Arial MT"/>
                <a:cs typeface="Arial MT"/>
              </a:rPr>
              <a:t> </a:t>
            </a:r>
            <a:r>
              <a:rPr sz="1400" spc="45" dirty="0">
                <a:latin typeface="Arial MT"/>
                <a:cs typeface="Arial MT"/>
              </a:rPr>
              <a:t>sc</a:t>
            </a:r>
            <a:r>
              <a:rPr sz="1400" spc="-30" dirty="0">
                <a:latin typeface="Arial MT"/>
                <a:cs typeface="Arial MT"/>
              </a:rPr>
              <a:t>h</a:t>
            </a:r>
            <a:r>
              <a:rPr sz="1400" spc="45" dirty="0">
                <a:latin typeface="Arial MT"/>
                <a:cs typeface="Arial MT"/>
              </a:rPr>
              <a:t>ed</a:t>
            </a:r>
            <a:r>
              <a:rPr sz="1400" spc="-30" dirty="0">
                <a:latin typeface="Arial MT"/>
                <a:cs typeface="Arial MT"/>
              </a:rPr>
              <a:t>u</a:t>
            </a:r>
            <a:r>
              <a:rPr sz="1400" spc="-15" dirty="0">
                <a:latin typeface="Arial MT"/>
                <a:cs typeface="Arial MT"/>
              </a:rPr>
              <a:t>li</a:t>
            </a:r>
            <a:r>
              <a:rPr sz="1400" spc="-30" dirty="0">
                <a:latin typeface="Arial MT"/>
                <a:cs typeface="Arial MT"/>
              </a:rPr>
              <a:t>n</a:t>
            </a:r>
            <a:r>
              <a:rPr sz="1400" spc="15" dirty="0">
                <a:latin typeface="Arial MT"/>
                <a:cs typeface="Arial MT"/>
              </a:rPr>
              <a:t>g</a:t>
            </a:r>
            <a:r>
              <a:rPr sz="1400" spc="-135" dirty="0">
                <a:latin typeface="Arial MT"/>
                <a:cs typeface="Arial MT"/>
              </a:rPr>
              <a:t> </a:t>
            </a:r>
            <a:r>
              <a:rPr sz="1400" spc="45" dirty="0">
                <a:latin typeface="Arial MT"/>
                <a:cs typeface="Arial MT"/>
              </a:rPr>
              <a:t>p</a:t>
            </a:r>
            <a:r>
              <a:rPr sz="1400" spc="-30" dirty="0">
                <a:latin typeface="Arial MT"/>
                <a:cs typeface="Arial MT"/>
              </a:rPr>
              <a:t>u</a:t>
            </a:r>
            <a:r>
              <a:rPr sz="1400" spc="45" dirty="0">
                <a:latin typeface="Arial MT"/>
                <a:cs typeface="Arial MT"/>
              </a:rPr>
              <a:t>b</a:t>
            </a:r>
            <a:r>
              <a:rPr sz="1400" spc="-15" dirty="0">
                <a:latin typeface="Arial MT"/>
                <a:cs typeface="Arial MT"/>
              </a:rPr>
              <a:t>li</a:t>
            </a:r>
            <a:r>
              <a:rPr sz="1400" spc="45" dirty="0">
                <a:latin typeface="Arial MT"/>
                <a:cs typeface="Arial MT"/>
              </a:rPr>
              <a:t>c</a:t>
            </a:r>
            <a:r>
              <a:rPr sz="1400" spc="-30" dirty="0">
                <a:latin typeface="Arial MT"/>
                <a:cs typeface="Arial MT"/>
              </a:rPr>
              <a:t>a</a:t>
            </a:r>
            <a:r>
              <a:rPr sz="1400" spc="-20" dirty="0">
                <a:latin typeface="Arial MT"/>
                <a:cs typeface="Arial MT"/>
              </a:rPr>
              <a:t>t</a:t>
            </a:r>
            <a:r>
              <a:rPr sz="1400" spc="-15" dirty="0">
                <a:latin typeface="Arial MT"/>
                <a:cs typeface="Arial MT"/>
              </a:rPr>
              <a:t>i</a:t>
            </a:r>
            <a:r>
              <a:rPr sz="1400" spc="45" dirty="0">
                <a:latin typeface="Arial MT"/>
                <a:cs typeface="Arial MT"/>
              </a:rPr>
              <a:t>o</a:t>
            </a:r>
            <a:r>
              <a:rPr sz="1400" spc="15" dirty="0">
                <a:latin typeface="Arial MT"/>
                <a:cs typeface="Arial MT"/>
              </a:rPr>
              <a:t>n</a:t>
            </a:r>
            <a:r>
              <a:rPr sz="1400" spc="-135" dirty="0">
                <a:latin typeface="Arial MT"/>
                <a:cs typeface="Arial MT"/>
              </a:rPr>
              <a:t> </a:t>
            </a:r>
            <a:r>
              <a:rPr sz="1400" spc="45" dirty="0">
                <a:latin typeface="Arial MT"/>
                <a:cs typeface="Arial MT"/>
              </a:rPr>
              <a:t>d</a:t>
            </a:r>
            <a:r>
              <a:rPr sz="1400" spc="-30" dirty="0">
                <a:latin typeface="Arial MT"/>
                <a:cs typeface="Arial MT"/>
              </a:rPr>
              <a:t>a</a:t>
            </a:r>
            <a:r>
              <a:rPr sz="1400" spc="-20" dirty="0">
                <a:latin typeface="Arial MT"/>
                <a:cs typeface="Arial MT"/>
              </a:rPr>
              <a:t>t</a:t>
            </a:r>
            <a:r>
              <a:rPr sz="1400" spc="45" dirty="0">
                <a:latin typeface="Arial MT"/>
                <a:cs typeface="Arial MT"/>
              </a:rPr>
              <a:t>e</a:t>
            </a:r>
            <a:r>
              <a:rPr sz="1400" spc="10" dirty="0">
                <a:latin typeface="Arial MT"/>
                <a:cs typeface="Arial MT"/>
              </a:rPr>
              <a:t>s</a:t>
            </a:r>
            <a:r>
              <a:rPr sz="1400" spc="-55" dirty="0">
                <a:latin typeface="Arial MT"/>
                <a:cs typeface="Arial MT"/>
              </a:rPr>
              <a:t> </a:t>
            </a:r>
            <a:r>
              <a:rPr sz="1400" spc="30" dirty="0">
                <a:latin typeface="Arial MT"/>
                <a:cs typeface="Arial MT"/>
              </a:rPr>
              <a:t>m</a:t>
            </a:r>
            <a:r>
              <a:rPr sz="1400" spc="-30" dirty="0">
                <a:latin typeface="Arial MT"/>
                <a:cs typeface="Arial MT"/>
              </a:rPr>
              <a:t>a</a:t>
            </a:r>
            <a:r>
              <a:rPr sz="1400" spc="-15" dirty="0">
                <a:latin typeface="Arial MT"/>
                <a:cs typeface="Arial MT"/>
              </a:rPr>
              <a:t>i</a:t>
            </a:r>
            <a:r>
              <a:rPr sz="1400" spc="-30" dirty="0">
                <a:latin typeface="Arial MT"/>
                <a:cs typeface="Arial MT"/>
              </a:rPr>
              <a:t>n</a:t>
            </a:r>
            <a:r>
              <a:rPr sz="1400" spc="-15" dirty="0">
                <a:latin typeface="Arial MT"/>
                <a:cs typeface="Arial MT"/>
              </a:rPr>
              <a:t>l</a:t>
            </a:r>
            <a:r>
              <a:rPr sz="1400" spc="5" dirty="0">
                <a:latin typeface="Arial MT"/>
                <a:cs typeface="Arial MT"/>
              </a:rPr>
              <a:t>y  </a:t>
            </a:r>
            <a:r>
              <a:rPr sz="1400" spc="45" dirty="0">
                <a:latin typeface="Arial MT"/>
                <a:cs typeface="Arial MT"/>
              </a:rPr>
              <a:t>o</a:t>
            </a:r>
            <a:r>
              <a:rPr sz="1400" spc="15" dirty="0">
                <a:latin typeface="Arial MT"/>
                <a:cs typeface="Arial MT"/>
              </a:rPr>
              <a:t>n</a:t>
            </a:r>
            <a:r>
              <a:rPr sz="1400" spc="-55" dirty="0">
                <a:latin typeface="Arial MT"/>
                <a:cs typeface="Arial MT"/>
              </a:rPr>
              <a:t> </a:t>
            </a:r>
            <a:r>
              <a:rPr sz="1400" spc="40" dirty="0">
                <a:latin typeface="Arial MT"/>
                <a:cs typeface="Arial MT"/>
              </a:rPr>
              <a:t>F</a:t>
            </a:r>
            <a:r>
              <a:rPr sz="1400" spc="-30" dirty="0">
                <a:latin typeface="Arial MT"/>
                <a:cs typeface="Arial MT"/>
              </a:rPr>
              <a:t>a</a:t>
            </a:r>
            <a:r>
              <a:rPr sz="1400" spc="45" dirty="0">
                <a:latin typeface="Arial MT"/>
                <a:cs typeface="Arial MT"/>
              </a:rPr>
              <a:t>cebo</a:t>
            </a:r>
            <a:r>
              <a:rPr sz="1400" spc="-30" dirty="0">
                <a:latin typeface="Arial MT"/>
                <a:cs typeface="Arial MT"/>
              </a:rPr>
              <a:t>o</a:t>
            </a:r>
            <a:r>
              <a:rPr sz="1400" spc="10" dirty="0">
                <a:latin typeface="Arial MT"/>
                <a:cs typeface="Arial MT"/>
              </a:rPr>
              <a:t>k</a:t>
            </a:r>
            <a:r>
              <a:rPr sz="1400" spc="-204" dirty="0">
                <a:latin typeface="Arial MT"/>
                <a:cs typeface="Arial MT"/>
              </a:rPr>
              <a:t> </a:t>
            </a:r>
            <a:r>
              <a:rPr sz="1400" spc="15" dirty="0">
                <a:latin typeface="Arial MT"/>
                <a:cs typeface="Arial MT"/>
              </a:rPr>
              <a:t>&amp;</a:t>
            </a:r>
            <a:r>
              <a:rPr sz="1400" spc="-65" dirty="0">
                <a:latin typeface="Arial MT"/>
                <a:cs typeface="Arial MT"/>
              </a:rPr>
              <a:t> </a:t>
            </a:r>
            <a:r>
              <a:rPr sz="1400" spc="55" dirty="0">
                <a:latin typeface="Arial MT"/>
                <a:cs typeface="Arial MT"/>
              </a:rPr>
              <a:t>I</a:t>
            </a:r>
            <a:r>
              <a:rPr sz="1400" spc="-30" dirty="0">
                <a:latin typeface="Arial MT"/>
                <a:cs typeface="Arial MT"/>
              </a:rPr>
              <a:t>n</a:t>
            </a:r>
            <a:r>
              <a:rPr sz="1400" spc="45" dirty="0">
                <a:latin typeface="Arial MT"/>
                <a:cs typeface="Arial MT"/>
              </a:rPr>
              <a:t>s</a:t>
            </a:r>
            <a:r>
              <a:rPr sz="1400" spc="-20" dirty="0">
                <a:latin typeface="Arial MT"/>
                <a:cs typeface="Arial MT"/>
              </a:rPr>
              <a:t>t</a:t>
            </a:r>
            <a:r>
              <a:rPr sz="1400" spc="-30" dirty="0">
                <a:latin typeface="Arial MT"/>
                <a:cs typeface="Arial MT"/>
              </a:rPr>
              <a:t>a</a:t>
            </a:r>
            <a:r>
              <a:rPr sz="1400" spc="45" dirty="0">
                <a:latin typeface="Arial MT"/>
                <a:cs typeface="Arial MT"/>
              </a:rPr>
              <a:t>g</a:t>
            </a:r>
            <a:r>
              <a:rPr sz="1400" spc="-25" dirty="0">
                <a:latin typeface="Arial MT"/>
                <a:cs typeface="Arial MT"/>
              </a:rPr>
              <a:t>r</a:t>
            </a:r>
            <a:r>
              <a:rPr sz="1400" spc="-30" dirty="0">
                <a:latin typeface="Arial MT"/>
                <a:cs typeface="Arial MT"/>
              </a:rPr>
              <a:t>a</a:t>
            </a:r>
            <a:r>
              <a:rPr sz="1400" spc="30" dirty="0">
                <a:latin typeface="Arial MT"/>
                <a:cs typeface="Arial MT"/>
              </a:rPr>
              <a:t>m</a:t>
            </a:r>
            <a:r>
              <a:rPr sz="1400" spc="5" dirty="0">
                <a:latin typeface="Arial MT"/>
                <a:cs typeface="Arial MT"/>
              </a:rPr>
              <a:t>.</a:t>
            </a:r>
            <a:endParaRPr sz="1400" dirty="0">
              <a:latin typeface="Arial MT"/>
              <a:cs typeface="Arial MT"/>
            </a:endParaRPr>
          </a:p>
          <a:p>
            <a:pPr>
              <a:lnSpc>
                <a:spcPct val="100000"/>
              </a:lnSpc>
              <a:spcBef>
                <a:spcPts val="45"/>
              </a:spcBef>
            </a:pPr>
            <a:endParaRPr sz="1400" dirty="0">
              <a:latin typeface="Arial MT"/>
              <a:cs typeface="Arial MT"/>
            </a:endParaRPr>
          </a:p>
          <a:p>
            <a:pPr marL="469900" marR="58419">
              <a:lnSpc>
                <a:spcPct val="102800"/>
              </a:lnSpc>
            </a:pPr>
            <a:r>
              <a:rPr sz="1400" spc="5" dirty="0">
                <a:latin typeface="Arial MT"/>
                <a:cs typeface="Arial MT"/>
              </a:rPr>
              <a:t>And </a:t>
            </a:r>
            <a:r>
              <a:rPr sz="1400" dirty="0">
                <a:latin typeface="Arial MT"/>
                <a:cs typeface="Arial MT"/>
              </a:rPr>
              <a:t>include </a:t>
            </a:r>
            <a:r>
              <a:rPr sz="1400" spc="-15" dirty="0">
                <a:latin typeface="Arial MT"/>
                <a:cs typeface="Arial MT"/>
              </a:rPr>
              <a:t>the </a:t>
            </a:r>
            <a:r>
              <a:rPr sz="1400" dirty="0">
                <a:latin typeface="Arial MT"/>
                <a:cs typeface="Arial MT"/>
              </a:rPr>
              <a:t>strategy, </a:t>
            </a:r>
            <a:r>
              <a:rPr sz="1400" spc="-10" dirty="0">
                <a:latin typeface="Arial MT"/>
                <a:cs typeface="Arial MT"/>
              </a:rPr>
              <a:t>aim </a:t>
            </a:r>
            <a:r>
              <a:rPr sz="1400" spc="-15" dirty="0">
                <a:latin typeface="Arial MT"/>
                <a:cs typeface="Arial MT"/>
              </a:rPr>
              <a:t>and the </a:t>
            </a:r>
            <a:r>
              <a:rPr sz="1400" spc="-375" dirty="0">
                <a:latin typeface="Arial MT"/>
                <a:cs typeface="Arial MT"/>
              </a:rPr>
              <a:t> </a:t>
            </a:r>
            <a:r>
              <a:rPr sz="1400" spc="-15" dirty="0">
                <a:latin typeface="Arial MT"/>
                <a:cs typeface="Arial MT"/>
              </a:rPr>
              <a:t>i</a:t>
            </a:r>
            <a:r>
              <a:rPr sz="1400" spc="45" dirty="0">
                <a:latin typeface="Arial MT"/>
                <a:cs typeface="Arial MT"/>
              </a:rPr>
              <a:t>de</a:t>
            </a:r>
            <a:r>
              <a:rPr sz="1400" spc="15" dirty="0">
                <a:latin typeface="Arial MT"/>
                <a:cs typeface="Arial MT"/>
              </a:rPr>
              <a:t>a</a:t>
            </a:r>
            <a:r>
              <a:rPr sz="1400" spc="-135" dirty="0">
                <a:latin typeface="Arial MT"/>
                <a:cs typeface="Arial MT"/>
              </a:rPr>
              <a:t> </a:t>
            </a:r>
            <a:r>
              <a:rPr sz="1400" spc="45" dirty="0">
                <a:latin typeface="Arial MT"/>
                <a:cs typeface="Arial MT"/>
              </a:rPr>
              <a:t>be</a:t>
            </a:r>
            <a:r>
              <a:rPr sz="1400" spc="-30" dirty="0">
                <a:latin typeface="Arial MT"/>
                <a:cs typeface="Arial MT"/>
              </a:rPr>
              <a:t>h</a:t>
            </a:r>
            <a:r>
              <a:rPr sz="1400" spc="-15" dirty="0">
                <a:latin typeface="Arial MT"/>
                <a:cs typeface="Arial MT"/>
              </a:rPr>
              <a:t>i</a:t>
            </a:r>
            <a:r>
              <a:rPr sz="1400" spc="-30" dirty="0">
                <a:latin typeface="Arial MT"/>
                <a:cs typeface="Arial MT"/>
              </a:rPr>
              <a:t>n</a:t>
            </a:r>
            <a:r>
              <a:rPr sz="1400" spc="15" dirty="0">
                <a:latin typeface="Arial MT"/>
                <a:cs typeface="Arial MT"/>
              </a:rPr>
              <a:t>d</a:t>
            </a:r>
            <a:r>
              <a:rPr sz="1400" spc="-60" dirty="0">
                <a:latin typeface="Arial MT"/>
                <a:cs typeface="Arial MT"/>
              </a:rPr>
              <a:t> </a:t>
            </a:r>
            <a:r>
              <a:rPr sz="1400" spc="-20" dirty="0">
                <a:latin typeface="Arial MT"/>
                <a:cs typeface="Arial MT"/>
              </a:rPr>
              <a:t>t</a:t>
            </a:r>
            <a:r>
              <a:rPr sz="1400" spc="-30" dirty="0">
                <a:latin typeface="Arial MT"/>
                <a:cs typeface="Arial MT"/>
              </a:rPr>
              <a:t>h</a:t>
            </a:r>
            <a:r>
              <a:rPr sz="1400" spc="45" dirty="0">
                <a:latin typeface="Arial MT"/>
                <a:cs typeface="Arial MT"/>
              </a:rPr>
              <a:t>es</a:t>
            </a:r>
            <a:r>
              <a:rPr sz="1400" spc="15" dirty="0">
                <a:latin typeface="Arial MT"/>
                <a:cs typeface="Arial MT"/>
              </a:rPr>
              <a:t>e</a:t>
            </a:r>
            <a:r>
              <a:rPr sz="1400" spc="-60" dirty="0">
                <a:latin typeface="Arial MT"/>
                <a:cs typeface="Arial MT"/>
              </a:rPr>
              <a:t> </a:t>
            </a:r>
            <a:r>
              <a:rPr sz="1400" spc="45" dirty="0">
                <a:latin typeface="Arial MT"/>
                <a:cs typeface="Arial MT"/>
              </a:rPr>
              <a:t>pos</a:t>
            </a:r>
            <a:r>
              <a:rPr sz="1400" spc="-20" dirty="0">
                <a:latin typeface="Arial MT"/>
                <a:cs typeface="Arial MT"/>
              </a:rPr>
              <a:t>t</a:t>
            </a:r>
            <a:r>
              <a:rPr sz="1400" spc="10" dirty="0">
                <a:latin typeface="Arial MT"/>
                <a:cs typeface="Arial MT"/>
              </a:rPr>
              <a:t>s</a:t>
            </a:r>
            <a:r>
              <a:rPr sz="1400" spc="-130" dirty="0">
                <a:latin typeface="Arial MT"/>
                <a:cs typeface="Arial MT"/>
              </a:rPr>
              <a:t> </a:t>
            </a:r>
            <a:r>
              <a:rPr sz="1400" spc="-30" dirty="0">
                <a:latin typeface="Arial MT"/>
                <a:cs typeface="Arial MT"/>
              </a:rPr>
              <a:t>an</a:t>
            </a:r>
            <a:r>
              <a:rPr sz="1400" spc="15" dirty="0">
                <a:latin typeface="Arial MT"/>
                <a:cs typeface="Arial MT"/>
              </a:rPr>
              <a:t>d </a:t>
            </a:r>
            <a:r>
              <a:rPr sz="1400" spc="45" dirty="0">
                <a:latin typeface="Arial MT"/>
                <a:cs typeface="Arial MT"/>
              </a:rPr>
              <a:t>s</a:t>
            </a:r>
            <a:r>
              <a:rPr sz="1400" spc="-20" dirty="0">
                <a:latin typeface="Arial MT"/>
                <a:cs typeface="Arial MT"/>
              </a:rPr>
              <a:t>t</a:t>
            </a:r>
            <a:r>
              <a:rPr sz="1400" spc="45" dirty="0">
                <a:latin typeface="Arial MT"/>
                <a:cs typeface="Arial MT"/>
              </a:rPr>
              <a:t>o</a:t>
            </a:r>
            <a:r>
              <a:rPr sz="1400" spc="-25" dirty="0">
                <a:latin typeface="Arial MT"/>
                <a:cs typeface="Arial MT"/>
              </a:rPr>
              <a:t>r</a:t>
            </a:r>
            <a:r>
              <a:rPr sz="1400" spc="10" dirty="0">
                <a:latin typeface="Arial MT"/>
                <a:cs typeface="Arial MT"/>
              </a:rPr>
              <a:t>y</a:t>
            </a:r>
            <a:endParaRPr sz="1400" dirty="0">
              <a:latin typeface="Arial MT"/>
              <a:cs typeface="Arial MT"/>
            </a:endParaRPr>
          </a:p>
          <a:p>
            <a:pPr>
              <a:lnSpc>
                <a:spcPct val="100000"/>
              </a:lnSpc>
            </a:pPr>
            <a:endParaRPr sz="1600" dirty="0">
              <a:latin typeface="Arial MT"/>
              <a:cs typeface="Arial MT"/>
            </a:endParaRPr>
          </a:p>
          <a:p>
            <a:pPr>
              <a:lnSpc>
                <a:spcPct val="100000"/>
              </a:lnSpc>
              <a:spcBef>
                <a:spcPts val="40"/>
              </a:spcBef>
            </a:pPr>
            <a:endParaRPr sz="1350" dirty="0">
              <a:latin typeface="Arial MT"/>
              <a:cs typeface="Arial MT"/>
            </a:endParaRPr>
          </a:p>
          <a:p>
            <a:pPr marL="12700" marR="23495" indent="915035">
              <a:lnSpc>
                <a:spcPts val="1650"/>
              </a:lnSpc>
            </a:pPr>
            <a:r>
              <a:rPr sz="1400" u="sng" spc="30" dirty="0">
                <a:solidFill>
                  <a:srgbClr val="0096A7"/>
                </a:solidFill>
                <a:uFill>
                  <a:solidFill>
                    <a:srgbClr val="0096A7"/>
                  </a:solidFill>
                </a:uFill>
                <a:latin typeface="Arial MT"/>
                <a:cs typeface="Arial MT"/>
                <a:hlinkClick r:id="rId2"/>
              </a:rPr>
              <a:t>C</a:t>
            </a:r>
            <a:r>
              <a:rPr sz="1400" u="sng" spc="45" dirty="0">
                <a:solidFill>
                  <a:srgbClr val="0096A7"/>
                </a:solidFill>
                <a:uFill>
                  <a:solidFill>
                    <a:srgbClr val="0096A7"/>
                  </a:solidFill>
                </a:uFill>
                <a:latin typeface="Arial MT"/>
                <a:cs typeface="Arial MT"/>
                <a:hlinkClick r:id="rId2"/>
              </a:rPr>
              <a:t>o</a:t>
            </a:r>
            <a:r>
              <a:rPr sz="1400" u="sng" spc="-30" dirty="0">
                <a:solidFill>
                  <a:srgbClr val="0096A7"/>
                </a:solidFill>
                <a:uFill>
                  <a:solidFill>
                    <a:srgbClr val="0096A7"/>
                  </a:solidFill>
                </a:uFill>
                <a:latin typeface="Arial MT"/>
                <a:cs typeface="Arial MT"/>
                <a:hlinkClick r:id="rId2"/>
              </a:rPr>
              <a:t>n</a:t>
            </a:r>
            <a:r>
              <a:rPr sz="1400" u="sng" spc="-20" dirty="0">
                <a:solidFill>
                  <a:srgbClr val="0096A7"/>
                </a:solidFill>
                <a:uFill>
                  <a:solidFill>
                    <a:srgbClr val="0096A7"/>
                  </a:solidFill>
                </a:uFill>
                <a:latin typeface="Arial MT"/>
                <a:cs typeface="Arial MT"/>
                <a:hlinkClick r:id="rId2"/>
              </a:rPr>
              <a:t>t</a:t>
            </a:r>
            <a:r>
              <a:rPr sz="1400" u="sng" spc="45" dirty="0">
                <a:solidFill>
                  <a:srgbClr val="0096A7"/>
                </a:solidFill>
                <a:uFill>
                  <a:solidFill>
                    <a:srgbClr val="0096A7"/>
                  </a:solidFill>
                </a:uFill>
                <a:latin typeface="Arial MT"/>
                <a:cs typeface="Arial MT"/>
                <a:hlinkClick r:id="rId2"/>
              </a:rPr>
              <a:t>e</a:t>
            </a:r>
            <a:r>
              <a:rPr sz="1400" u="sng" spc="-30" dirty="0">
                <a:solidFill>
                  <a:srgbClr val="0096A7"/>
                </a:solidFill>
                <a:uFill>
                  <a:solidFill>
                    <a:srgbClr val="0096A7"/>
                  </a:solidFill>
                </a:uFill>
                <a:latin typeface="Arial MT"/>
                <a:cs typeface="Arial MT"/>
                <a:hlinkClick r:id="rId2"/>
              </a:rPr>
              <a:t>n</a:t>
            </a:r>
            <a:r>
              <a:rPr sz="1400" u="sng" spc="5" dirty="0">
                <a:solidFill>
                  <a:srgbClr val="0096A7"/>
                </a:solidFill>
                <a:uFill>
                  <a:solidFill>
                    <a:srgbClr val="0096A7"/>
                  </a:solidFill>
                </a:uFill>
                <a:latin typeface="Arial MT"/>
                <a:cs typeface="Arial MT"/>
                <a:hlinkClick r:id="rId2"/>
              </a:rPr>
              <a:t>t</a:t>
            </a:r>
            <a:r>
              <a:rPr sz="1400" u="sng" spc="-114" dirty="0">
                <a:solidFill>
                  <a:srgbClr val="0096A7"/>
                </a:solidFill>
                <a:uFill>
                  <a:solidFill>
                    <a:srgbClr val="0096A7"/>
                  </a:solidFill>
                </a:uFill>
                <a:latin typeface="Arial MT"/>
                <a:cs typeface="Arial MT"/>
                <a:hlinkClick r:id="rId2"/>
              </a:rPr>
              <a:t> </a:t>
            </a:r>
            <a:r>
              <a:rPr sz="1400" u="sng" spc="30" dirty="0">
                <a:solidFill>
                  <a:srgbClr val="0096A7"/>
                </a:solidFill>
                <a:uFill>
                  <a:solidFill>
                    <a:srgbClr val="0096A7"/>
                  </a:solidFill>
                </a:uFill>
                <a:latin typeface="Arial MT"/>
                <a:cs typeface="Arial MT"/>
                <a:hlinkClick r:id="rId2"/>
              </a:rPr>
              <a:t>C</a:t>
            </a:r>
            <a:r>
              <a:rPr sz="1400" u="sng" spc="-30" dirty="0">
                <a:solidFill>
                  <a:srgbClr val="0096A7"/>
                </a:solidFill>
                <a:uFill>
                  <a:solidFill>
                    <a:srgbClr val="0096A7"/>
                  </a:solidFill>
                </a:uFill>
                <a:latin typeface="Arial MT"/>
                <a:cs typeface="Arial MT"/>
                <a:hlinkClick r:id="rId2"/>
              </a:rPr>
              <a:t>a</a:t>
            </a:r>
            <a:r>
              <a:rPr sz="1400" u="sng" spc="-15" dirty="0">
                <a:solidFill>
                  <a:srgbClr val="0096A7"/>
                </a:solidFill>
                <a:uFill>
                  <a:solidFill>
                    <a:srgbClr val="0096A7"/>
                  </a:solidFill>
                </a:uFill>
                <a:latin typeface="Arial MT"/>
                <a:cs typeface="Arial MT"/>
                <a:hlinkClick r:id="rId2"/>
              </a:rPr>
              <a:t>l</a:t>
            </a:r>
            <a:r>
              <a:rPr sz="1400" u="sng" spc="45" dirty="0">
                <a:solidFill>
                  <a:srgbClr val="0096A7"/>
                </a:solidFill>
                <a:uFill>
                  <a:solidFill>
                    <a:srgbClr val="0096A7"/>
                  </a:solidFill>
                </a:uFill>
                <a:latin typeface="Arial MT"/>
                <a:cs typeface="Arial MT"/>
                <a:hlinkClick r:id="rId2"/>
              </a:rPr>
              <a:t>e</a:t>
            </a:r>
            <a:r>
              <a:rPr sz="1400" u="sng" spc="-30" dirty="0">
                <a:solidFill>
                  <a:srgbClr val="0096A7"/>
                </a:solidFill>
                <a:uFill>
                  <a:solidFill>
                    <a:srgbClr val="0096A7"/>
                  </a:solidFill>
                </a:uFill>
                <a:latin typeface="Arial MT"/>
                <a:cs typeface="Arial MT"/>
                <a:hlinkClick r:id="rId2"/>
              </a:rPr>
              <a:t>n</a:t>
            </a:r>
            <a:r>
              <a:rPr sz="1400" u="sng" spc="45" dirty="0">
                <a:solidFill>
                  <a:srgbClr val="0096A7"/>
                </a:solidFill>
                <a:uFill>
                  <a:solidFill>
                    <a:srgbClr val="0096A7"/>
                  </a:solidFill>
                </a:uFill>
                <a:latin typeface="Arial MT"/>
                <a:cs typeface="Arial MT"/>
                <a:hlinkClick r:id="rId2"/>
              </a:rPr>
              <a:t>d</a:t>
            </a:r>
            <a:r>
              <a:rPr sz="1400" u="sng" spc="-30" dirty="0">
                <a:solidFill>
                  <a:srgbClr val="0096A7"/>
                </a:solidFill>
                <a:uFill>
                  <a:solidFill>
                    <a:srgbClr val="0096A7"/>
                  </a:solidFill>
                </a:uFill>
                <a:latin typeface="Arial MT"/>
                <a:cs typeface="Arial MT"/>
                <a:hlinkClick r:id="rId2"/>
              </a:rPr>
              <a:t>a</a:t>
            </a:r>
            <a:r>
              <a:rPr sz="1400" u="sng" spc="5" dirty="0">
                <a:solidFill>
                  <a:srgbClr val="0096A7"/>
                </a:solidFill>
                <a:uFill>
                  <a:solidFill>
                    <a:srgbClr val="0096A7"/>
                  </a:solidFill>
                </a:uFill>
                <a:latin typeface="Arial MT"/>
                <a:cs typeface="Arial MT"/>
                <a:hlinkClick r:id="rId2"/>
              </a:rPr>
              <a:t>r</a:t>
            </a:r>
            <a:r>
              <a:rPr sz="1400" u="sng" spc="-40" dirty="0">
                <a:solidFill>
                  <a:srgbClr val="0096A7"/>
                </a:solidFill>
                <a:uFill>
                  <a:solidFill>
                    <a:srgbClr val="0096A7"/>
                  </a:solidFill>
                </a:uFill>
                <a:latin typeface="Arial MT"/>
                <a:cs typeface="Arial MT"/>
                <a:hlinkClick r:id="rId2"/>
              </a:rPr>
              <a:t> </a:t>
            </a:r>
            <a:r>
              <a:rPr sz="1400" u="sng" spc="35" dirty="0">
                <a:solidFill>
                  <a:srgbClr val="0096A7"/>
                </a:solidFill>
                <a:uFill>
                  <a:solidFill>
                    <a:srgbClr val="0096A7"/>
                  </a:solidFill>
                </a:uFill>
                <a:latin typeface="Arial MT"/>
                <a:cs typeface="Arial MT"/>
                <a:hlinkClick r:id="rId2"/>
              </a:rPr>
              <a:t>E</a:t>
            </a:r>
            <a:r>
              <a:rPr sz="1400" u="sng" spc="-30" dirty="0">
                <a:solidFill>
                  <a:srgbClr val="0096A7"/>
                </a:solidFill>
                <a:uFill>
                  <a:solidFill>
                    <a:srgbClr val="0096A7"/>
                  </a:solidFill>
                </a:uFill>
                <a:latin typeface="Arial MT"/>
                <a:cs typeface="Arial MT"/>
                <a:hlinkClick r:id="rId2"/>
              </a:rPr>
              <a:t>xa</a:t>
            </a:r>
            <a:r>
              <a:rPr sz="1400" u="sng" spc="30" dirty="0">
                <a:solidFill>
                  <a:srgbClr val="0096A7"/>
                </a:solidFill>
                <a:uFill>
                  <a:solidFill>
                    <a:srgbClr val="0096A7"/>
                  </a:solidFill>
                </a:uFill>
                <a:latin typeface="Arial MT"/>
                <a:cs typeface="Arial MT"/>
                <a:hlinkClick r:id="rId2"/>
              </a:rPr>
              <a:t>m</a:t>
            </a:r>
            <a:r>
              <a:rPr sz="1400" u="sng" spc="45" dirty="0">
                <a:solidFill>
                  <a:srgbClr val="0096A7"/>
                </a:solidFill>
                <a:uFill>
                  <a:solidFill>
                    <a:srgbClr val="0096A7"/>
                  </a:solidFill>
                </a:uFill>
                <a:latin typeface="Arial MT"/>
                <a:cs typeface="Arial MT"/>
                <a:hlinkClick r:id="rId2"/>
              </a:rPr>
              <a:t>p</a:t>
            </a:r>
            <a:r>
              <a:rPr sz="1400" u="sng" spc="-15" dirty="0">
                <a:solidFill>
                  <a:srgbClr val="0096A7"/>
                </a:solidFill>
                <a:uFill>
                  <a:solidFill>
                    <a:srgbClr val="0096A7"/>
                  </a:solidFill>
                </a:uFill>
                <a:latin typeface="Arial MT"/>
                <a:cs typeface="Arial MT"/>
                <a:hlinkClick r:id="rId2"/>
              </a:rPr>
              <a:t>l</a:t>
            </a:r>
            <a:r>
              <a:rPr sz="1400" u="sng" spc="15" dirty="0">
                <a:solidFill>
                  <a:srgbClr val="0096A7"/>
                </a:solidFill>
                <a:uFill>
                  <a:solidFill>
                    <a:srgbClr val="0096A7"/>
                  </a:solidFill>
                </a:uFill>
                <a:latin typeface="Arial MT"/>
                <a:cs typeface="Arial MT"/>
                <a:hlinkClick r:id="rId2"/>
              </a:rPr>
              <a:t>e</a:t>
            </a:r>
            <a:r>
              <a:rPr sz="1400" spc="-30" dirty="0">
                <a:solidFill>
                  <a:srgbClr val="0096A7"/>
                </a:solidFill>
                <a:latin typeface="Arial MT"/>
                <a:cs typeface="Arial MT"/>
                <a:hlinkClick r:id="rId2"/>
              </a:rPr>
              <a:t> </a:t>
            </a:r>
            <a:r>
              <a:rPr sz="1400" spc="-25" dirty="0">
                <a:latin typeface="Arial MT"/>
                <a:cs typeface="Arial MT"/>
              </a:rPr>
              <a:t>(</a:t>
            </a:r>
            <a:r>
              <a:rPr sz="1400" spc="40" dirty="0">
                <a:latin typeface="Arial MT"/>
                <a:cs typeface="Arial MT"/>
              </a:rPr>
              <a:t>T</a:t>
            </a:r>
            <a:r>
              <a:rPr sz="1400" spc="-25" dirty="0">
                <a:latin typeface="Arial MT"/>
                <a:cs typeface="Arial MT"/>
              </a:rPr>
              <a:t>r</a:t>
            </a:r>
            <a:r>
              <a:rPr sz="1400" spc="5" dirty="0">
                <a:latin typeface="Arial MT"/>
                <a:cs typeface="Arial MT"/>
              </a:rPr>
              <a:t>y  </a:t>
            </a:r>
            <a:r>
              <a:rPr sz="1400" spc="-5" dirty="0">
                <a:latin typeface="Arial MT"/>
                <a:cs typeface="Arial MT"/>
              </a:rPr>
              <a:t>creating</a:t>
            </a:r>
            <a:r>
              <a:rPr sz="1400" spc="-60" dirty="0">
                <a:latin typeface="Arial MT"/>
                <a:cs typeface="Arial MT"/>
              </a:rPr>
              <a:t> </a:t>
            </a:r>
            <a:r>
              <a:rPr sz="1400" spc="15" dirty="0">
                <a:latin typeface="Arial MT"/>
                <a:cs typeface="Arial MT"/>
              </a:rPr>
              <a:t>a </a:t>
            </a:r>
            <a:r>
              <a:rPr sz="1400" spc="-5" dirty="0">
                <a:latin typeface="Arial MT"/>
                <a:cs typeface="Arial MT"/>
              </a:rPr>
              <a:t>table</a:t>
            </a:r>
            <a:r>
              <a:rPr sz="1400" spc="-60" dirty="0">
                <a:latin typeface="Arial MT"/>
                <a:cs typeface="Arial MT"/>
              </a:rPr>
              <a:t> </a:t>
            </a:r>
            <a:r>
              <a:rPr sz="1400" spc="35" dirty="0">
                <a:latin typeface="Arial MT"/>
                <a:cs typeface="Arial MT"/>
              </a:rPr>
              <a:t>for</a:t>
            </a:r>
            <a:r>
              <a:rPr sz="1400" spc="-114" dirty="0">
                <a:latin typeface="Arial MT"/>
                <a:cs typeface="Arial MT"/>
              </a:rPr>
              <a:t> </a:t>
            </a:r>
            <a:r>
              <a:rPr sz="1400" spc="-15" dirty="0">
                <a:latin typeface="Arial MT"/>
                <a:cs typeface="Arial MT"/>
              </a:rPr>
              <a:t>the</a:t>
            </a:r>
            <a:r>
              <a:rPr sz="1400" spc="15" dirty="0">
                <a:latin typeface="Arial MT"/>
                <a:cs typeface="Arial MT"/>
              </a:rPr>
              <a:t> </a:t>
            </a:r>
            <a:r>
              <a:rPr sz="1400" spc="5" dirty="0">
                <a:latin typeface="Arial MT"/>
                <a:cs typeface="Arial MT"/>
              </a:rPr>
              <a:t>month</a:t>
            </a:r>
            <a:r>
              <a:rPr sz="1400" spc="-60" dirty="0">
                <a:latin typeface="Arial MT"/>
                <a:cs typeface="Arial MT"/>
              </a:rPr>
              <a:t> </a:t>
            </a:r>
            <a:r>
              <a:rPr sz="1400" spc="25" dirty="0">
                <a:latin typeface="Arial MT"/>
                <a:cs typeface="Arial MT"/>
              </a:rPr>
              <a:t>of</a:t>
            </a:r>
            <a:r>
              <a:rPr sz="1400" spc="-40" dirty="0">
                <a:latin typeface="Arial MT"/>
                <a:cs typeface="Arial MT"/>
              </a:rPr>
              <a:t> </a:t>
            </a:r>
            <a:r>
              <a:rPr sz="1400" spc="-5" dirty="0">
                <a:latin typeface="Arial MT"/>
                <a:cs typeface="Arial MT"/>
              </a:rPr>
              <a:t>July)</a:t>
            </a:r>
            <a:endParaRPr sz="1400" dirty="0">
              <a:latin typeface="Arial MT"/>
              <a:cs typeface="Arial MT"/>
            </a:endParaRPr>
          </a:p>
        </p:txBody>
      </p:sp>
      <p:pic>
        <p:nvPicPr>
          <p:cNvPr id="4" name="object 4"/>
          <p:cNvPicPr/>
          <p:nvPr/>
        </p:nvPicPr>
        <p:blipFill>
          <a:blip r:embed="rId3" cstate="print"/>
          <a:stretch>
            <a:fillRect/>
          </a:stretch>
        </p:blipFill>
        <p:spPr>
          <a:xfrm>
            <a:off x="4756784" y="1596118"/>
            <a:ext cx="2586990" cy="34902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6400" y="209550"/>
            <a:ext cx="4858385" cy="289560"/>
          </a:xfrm>
          <a:prstGeom prst="rect">
            <a:avLst/>
          </a:prstGeom>
        </p:spPr>
        <p:txBody>
          <a:bodyPr vert="horz" wrap="square" lIns="0" tIns="16510" rIns="0" bIns="0" rtlCol="0">
            <a:spAutoFit/>
          </a:bodyPr>
          <a:lstStyle/>
          <a:p>
            <a:pPr marL="12700">
              <a:lnSpc>
                <a:spcPct val="100000"/>
              </a:lnSpc>
              <a:spcBef>
                <a:spcPts val="130"/>
              </a:spcBef>
            </a:pPr>
            <a:r>
              <a:rPr sz="1700" b="1" spc="5" dirty="0">
                <a:solidFill>
                  <a:srgbClr val="434343"/>
                </a:solidFill>
                <a:latin typeface="Arial"/>
                <a:cs typeface="Arial"/>
              </a:rPr>
              <a:t>Part</a:t>
            </a:r>
            <a:r>
              <a:rPr sz="1700" b="1" spc="-75" dirty="0">
                <a:solidFill>
                  <a:srgbClr val="434343"/>
                </a:solidFill>
                <a:latin typeface="Arial"/>
                <a:cs typeface="Arial"/>
              </a:rPr>
              <a:t> </a:t>
            </a:r>
            <a:r>
              <a:rPr sz="1700" b="1" spc="15" dirty="0">
                <a:solidFill>
                  <a:srgbClr val="434343"/>
                </a:solidFill>
                <a:latin typeface="Arial"/>
                <a:cs typeface="Arial"/>
              </a:rPr>
              <a:t>3:</a:t>
            </a:r>
            <a:r>
              <a:rPr sz="1700" b="1" dirty="0">
                <a:solidFill>
                  <a:srgbClr val="434343"/>
                </a:solidFill>
                <a:latin typeface="Arial"/>
                <a:cs typeface="Arial"/>
              </a:rPr>
              <a:t> </a:t>
            </a:r>
            <a:r>
              <a:rPr sz="1700" b="1" spc="30" dirty="0">
                <a:solidFill>
                  <a:srgbClr val="434343"/>
                </a:solidFill>
                <a:latin typeface="Arial"/>
                <a:cs typeface="Arial"/>
              </a:rPr>
              <a:t>Content</a:t>
            </a:r>
            <a:r>
              <a:rPr sz="1700" b="1" spc="-75" dirty="0">
                <a:solidFill>
                  <a:srgbClr val="434343"/>
                </a:solidFill>
                <a:latin typeface="Arial"/>
                <a:cs typeface="Arial"/>
              </a:rPr>
              <a:t> </a:t>
            </a:r>
            <a:r>
              <a:rPr sz="1700" b="1" spc="-5" dirty="0">
                <a:solidFill>
                  <a:srgbClr val="434343"/>
                </a:solidFill>
                <a:latin typeface="Arial"/>
                <a:cs typeface="Arial"/>
              </a:rPr>
              <a:t>Ideas</a:t>
            </a:r>
            <a:r>
              <a:rPr sz="1700" b="1" spc="-155" dirty="0">
                <a:solidFill>
                  <a:srgbClr val="434343"/>
                </a:solidFill>
                <a:latin typeface="Arial"/>
                <a:cs typeface="Arial"/>
              </a:rPr>
              <a:t> </a:t>
            </a:r>
            <a:r>
              <a:rPr sz="1700" b="1" spc="40" dirty="0">
                <a:solidFill>
                  <a:srgbClr val="434343"/>
                </a:solidFill>
                <a:latin typeface="Arial"/>
                <a:cs typeface="Arial"/>
              </a:rPr>
              <a:t>and</a:t>
            </a:r>
            <a:r>
              <a:rPr sz="1700" b="1" spc="-100" dirty="0">
                <a:solidFill>
                  <a:srgbClr val="434343"/>
                </a:solidFill>
                <a:latin typeface="Arial"/>
                <a:cs typeface="Arial"/>
              </a:rPr>
              <a:t> </a:t>
            </a:r>
            <a:r>
              <a:rPr sz="1700" b="1" spc="20" dirty="0">
                <a:solidFill>
                  <a:srgbClr val="434343"/>
                </a:solidFill>
                <a:latin typeface="Arial"/>
                <a:cs typeface="Arial"/>
              </a:rPr>
              <a:t>Marketing</a:t>
            </a:r>
            <a:r>
              <a:rPr sz="1700" b="1" spc="-170" dirty="0">
                <a:solidFill>
                  <a:srgbClr val="434343"/>
                </a:solidFill>
                <a:latin typeface="Arial"/>
                <a:cs typeface="Arial"/>
              </a:rPr>
              <a:t> </a:t>
            </a:r>
            <a:r>
              <a:rPr sz="1700" b="1" spc="20" dirty="0">
                <a:solidFill>
                  <a:srgbClr val="434343"/>
                </a:solidFill>
                <a:latin typeface="Arial"/>
                <a:cs typeface="Arial"/>
              </a:rPr>
              <a:t>Strategies</a:t>
            </a:r>
            <a:endParaRPr sz="1700" dirty="0">
              <a:latin typeface="Arial"/>
              <a:cs typeface="Arial"/>
            </a:endParaRPr>
          </a:p>
        </p:txBody>
      </p:sp>
      <p:sp>
        <p:nvSpPr>
          <p:cNvPr id="4" name="Rectangle 3">
            <a:extLst>
              <a:ext uri="{FF2B5EF4-FFF2-40B4-BE49-F238E27FC236}">
                <a16:creationId xmlns:a16="http://schemas.microsoft.com/office/drawing/2014/main" id="{E39BE5AC-7FF6-4323-AD59-DF0A5A2BC333}"/>
              </a:ext>
            </a:extLst>
          </p:cNvPr>
          <p:cNvSpPr/>
          <p:nvPr/>
        </p:nvSpPr>
        <p:spPr>
          <a:xfrm>
            <a:off x="76200" y="1809750"/>
            <a:ext cx="91440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b="1" u="sng" dirty="0"/>
              <a:t>Content ideas</a:t>
            </a:r>
            <a:r>
              <a:rPr lang="en-US" u="sng" dirty="0"/>
              <a:t>:</a:t>
            </a:r>
            <a:r>
              <a:rPr lang="en-US" dirty="0"/>
              <a:t> The idea is to bring the corporates' entire financial world under one. Over the years, we have simplified and digitized processes, thus reducing.</a:t>
            </a:r>
          </a:p>
          <a:p>
            <a:endParaRPr lang="en-US" dirty="0"/>
          </a:p>
          <a:p>
            <a:r>
              <a:rPr lang="en-US" b="1" u="sng" dirty="0"/>
              <a:t>Marketing Strategies </a:t>
            </a:r>
            <a:r>
              <a:rPr lang="en-US" dirty="0"/>
              <a:t>:The Bank's strategy is to cover a larger geographical spread, to provide differentiated wealth management solutions using digital tools. The Bank is creating new product offerings and improving its existing solutions to reach out to this population using technology.</a:t>
            </a:r>
          </a:p>
          <a:p>
            <a:endParaRPr lang="en-US" dirty="0"/>
          </a:p>
          <a:p>
            <a:r>
              <a:rPr lang="en-US" b="1" dirty="0"/>
              <a:t> </a:t>
            </a:r>
            <a:r>
              <a:rPr lang="en-US" b="1" u="sng" dirty="0"/>
              <a:t>challenges</a:t>
            </a:r>
            <a:r>
              <a:rPr lang="en-US" b="1" dirty="0"/>
              <a:t> :  </a:t>
            </a:r>
            <a:r>
              <a:rPr lang="en-US" dirty="0"/>
              <a:t>HDFC Bank, the biggest challenges include new payment banks - such as Paytm, Reliance Industries, Tech Mahindra, NSDL and India Post - that are ready to launch operations. In the UK, the online-only Atom Bank is set to challenge brick-and-mortar banks.</a:t>
            </a:r>
          </a:p>
          <a:p>
            <a:endParaRPr lang="en-US" dirty="0"/>
          </a:p>
          <a:p>
            <a:r>
              <a:rPr lang="en-US" b="1" dirty="0"/>
              <a:t> </a:t>
            </a:r>
            <a:r>
              <a:rPr lang="en-US" b="1" u="sng" dirty="0"/>
              <a:t>lessons </a:t>
            </a:r>
            <a:r>
              <a:rPr lang="en-US" b="1" dirty="0"/>
              <a:t>: </a:t>
            </a:r>
            <a:r>
              <a:rPr lang="en-US" dirty="0"/>
              <a:t>Mahatma Gandhi </a:t>
            </a:r>
            <a:r>
              <a:rPr lang="en-US" b="1" dirty="0"/>
              <a:t>lessons</a:t>
            </a:r>
            <a:r>
              <a:rPr lang="en-US" dirty="0"/>
              <a:t> are immortal in the pages of history. Here are 5 financial </a:t>
            </a:r>
            <a:r>
              <a:rPr lang="en-US" b="1" dirty="0"/>
              <a:t>lessons</a:t>
            </a:r>
            <a:r>
              <a:rPr lang="en-US" dirty="0"/>
              <a:t> what we can learn from his life &amp; plan our financial life ...</a:t>
            </a:r>
          </a:p>
          <a:p>
            <a:br>
              <a:rPr lang="en-US" dirty="0"/>
            </a:b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262191"/>
            <a:ext cx="1656714"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Project</a:t>
            </a:r>
            <a:r>
              <a:rPr sz="1800" spc="-55" dirty="0">
                <a:latin typeface="Arial MT"/>
                <a:cs typeface="Arial MT"/>
              </a:rPr>
              <a:t> </a:t>
            </a:r>
            <a:r>
              <a:rPr sz="1800" spc="-20" dirty="0">
                <a:latin typeface="Arial MT"/>
                <a:cs typeface="Arial MT"/>
              </a:rPr>
              <a:t>given</a:t>
            </a:r>
            <a:r>
              <a:rPr sz="1800" spc="45" dirty="0">
                <a:latin typeface="Arial MT"/>
                <a:cs typeface="Arial MT"/>
              </a:rPr>
              <a:t> </a:t>
            </a:r>
            <a:r>
              <a:rPr sz="1800" spc="20" dirty="0">
                <a:latin typeface="Arial MT"/>
                <a:cs typeface="Arial MT"/>
              </a:rPr>
              <a:t>by</a:t>
            </a:r>
            <a:endParaRPr sz="1800">
              <a:latin typeface="Arial MT"/>
              <a:cs typeface="Arial MT"/>
            </a:endParaRPr>
          </a:p>
        </p:txBody>
      </p:sp>
      <p:pic>
        <p:nvPicPr>
          <p:cNvPr id="3" name="object 3"/>
          <p:cNvPicPr/>
          <p:nvPr/>
        </p:nvPicPr>
        <p:blipFill>
          <a:blip r:embed="rId2" cstate="print"/>
          <a:stretch>
            <a:fillRect/>
          </a:stretch>
        </p:blipFill>
        <p:spPr>
          <a:xfrm>
            <a:off x="1371600" y="895350"/>
            <a:ext cx="6400800" cy="35480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438150"/>
            <a:ext cx="8447484" cy="3901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5605" y="209550"/>
            <a:ext cx="8852789" cy="4243386"/>
          </a:xfrm>
          <a:prstGeom prst="rect">
            <a:avLst/>
          </a:prstGeom>
        </p:spPr>
      </p:pic>
      <p:sp>
        <p:nvSpPr>
          <p:cNvPr id="3" name="Rectangle 2">
            <a:extLst>
              <a:ext uri="{FF2B5EF4-FFF2-40B4-BE49-F238E27FC236}">
                <a16:creationId xmlns:a16="http://schemas.microsoft.com/office/drawing/2014/main" id="{EF45E280-8EE7-4B42-8D13-10AD007AE39C}"/>
              </a:ext>
            </a:extLst>
          </p:cNvPr>
          <p:cNvSpPr/>
          <p:nvPr/>
        </p:nvSpPr>
        <p:spPr>
          <a:xfrm>
            <a:off x="990600" y="2495550"/>
            <a:ext cx="6477000" cy="220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9050"/>
            <a:ext cx="9235440" cy="616957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0" tIns="46355" rIns="0" bIns="0" rtlCol="0">
            <a:spAutoFit/>
          </a:bodyPr>
          <a:lstStyle/>
          <a:p>
            <a:pPr algn="ctr">
              <a:lnSpc>
                <a:spcPct val="100000"/>
              </a:lnSpc>
              <a:spcBef>
                <a:spcPts val="365"/>
              </a:spcBef>
            </a:pPr>
            <a:r>
              <a:rPr sz="1400" b="1" spc="35" dirty="0">
                <a:solidFill>
                  <a:srgbClr val="434343"/>
                </a:solidFill>
                <a:latin typeface="Arial"/>
                <a:cs typeface="Arial"/>
              </a:rPr>
              <a:t>Part</a:t>
            </a:r>
            <a:r>
              <a:rPr sz="1400" b="1" spc="-180" dirty="0">
                <a:solidFill>
                  <a:srgbClr val="434343"/>
                </a:solidFill>
                <a:latin typeface="Arial"/>
                <a:cs typeface="Arial"/>
              </a:rPr>
              <a:t> </a:t>
            </a:r>
            <a:r>
              <a:rPr sz="1400" b="1" spc="25" dirty="0">
                <a:solidFill>
                  <a:srgbClr val="434343"/>
                </a:solidFill>
                <a:latin typeface="Arial"/>
                <a:cs typeface="Arial"/>
              </a:rPr>
              <a:t>4:</a:t>
            </a:r>
            <a:r>
              <a:rPr sz="1400" b="1" spc="-20" dirty="0">
                <a:solidFill>
                  <a:srgbClr val="434343"/>
                </a:solidFill>
                <a:latin typeface="Arial"/>
                <a:cs typeface="Arial"/>
              </a:rPr>
              <a:t> </a:t>
            </a:r>
            <a:r>
              <a:rPr sz="1400" b="1" spc="25" dirty="0">
                <a:solidFill>
                  <a:srgbClr val="434343"/>
                </a:solidFill>
                <a:latin typeface="Arial"/>
                <a:cs typeface="Arial"/>
              </a:rPr>
              <a:t>Content</a:t>
            </a:r>
            <a:r>
              <a:rPr sz="1400" b="1" spc="-180" dirty="0">
                <a:solidFill>
                  <a:srgbClr val="434343"/>
                </a:solidFill>
                <a:latin typeface="Arial"/>
                <a:cs typeface="Arial"/>
              </a:rPr>
              <a:t> </a:t>
            </a:r>
            <a:r>
              <a:rPr sz="1400" b="1" spc="20" dirty="0">
                <a:solidFill>
                  <a:srgbClr val="434343"/>
                </a:solidFill>
                <a:latin typeface="Arial"/>
                <a:cs typeface="Arial"/>
              </a:rPr>
              <a:t>Creation</a:t>
            </a:r>
            <a:r>
              <a:rPr sz="1400" b="1" spc="-204" dirty="0">
                <a:solidFill>
                  <a:srgbClr val="434343"/>
                </a:solidFill>
                <a:latin typeface="Arial"/>
                <a:cs typeface="Arial"/>
              </a:rPr>
              <a:t> </a:t>
            </a:r>
            <a:r>
              <a:rPr sz="1400" b="1" spc="30" dirty="0">
                <a:solidFill>
                  <a:srgbClr val="434343"/>
                </a:solidFill>
                <a:latin typeface="Arial"/>
                <a:cs typeface="Arial"/>
              </a:rPr>
              <a:t>and</a:t>
            </a:r>
            <a:r>
              <a:rPr sz="1400" b="1" spc="-120" dirty="0">
                <a:solidFill>
                  <a:srgbClr val="434343"/>
                </a:solidFill>
                <a:latin typeface="Arial"/>
                <a:cs typeface="Arial"/>
              </a:rPr>
              <a:t> </a:t>
            </a:r>
            <a:r>
              <a:rPr sz="1400" b="1" spc="10" dirty="0">
                <a:solidFill>
                  <a:srgbClr val="434343"/>
                </a:solidFill>
                <a:latin typeface="Arial"/>
                <a:cs typeface="Arial"/>
              </a:rPr>
              <a:t>Curation</a:t>
            </a:r>
            <a:r>
              <a:rPr sz="1400" b="1" spc="-125" dirty="0">
                <a:solidFill>
                  <a:srgbClr val="434343"/>
                </a:solidFill>
                <a:latin typeface="Arial"/>
                <a:cs typeface="Arial"/>
              </a:rPr>
              <a:t> </a:t>
            </a:r>
            <a:r>
              <a:rPr sz="1400" b="1" spc="20" dirty="0">
                <a:solidFill>
                  <a:srgbClr val="434343"/>
                </a:solidFill>
                <a:latin typeface="Arial"/>
                <a:cs typeface="Arial"/>
              </a:rPr>
              <a:t>(Post</a:t>
            </a:r>
            <a:r>
              <a:rPr sz="1400" b="1" spc="-180" dirty="0">
                <a:solidFill>
                  <a:srgbClr val="434343"/>
                </a:solidFill>
                <a:latin typeface="Arial"/>
                <a:cs typeface="Arial"/>
              </a:rPr>
              <a:t> </a:t>
            </a:r>
            <a:r>
              <a:rPr sz="1400" b="1" spc="10" dirty="0">
                <a:solidFill>
                  <a:srgbClr val="434343"/>
                </a:solidFill>
                <a:latin typeface="Arial"/>
                <a:cs typeface="Arial"/>
              </a:rPr>
              <a:t>creations,</a:t>
            </a:r>
            <a:r>
              <a:rPr sz="1400" b="1" spc="-170" dirty="0">
                <a:solidFill>
                  <a:srgbClr val="434343"/>
                </a:solidFill>
                <a:latin typeface="Arial"/>
                <a:cs typeface="Arial"/>
              </a:rPr>
              <a:t> </a:t>
            </a:r>
            <a:r>
              <a:rPr sz="1400" b="1" spc="5" dirty="0">
                <a:solidFill>
                  <a:srgbClr val="434343"/>
                </a:solidFill>
                <a:latin typeface="Arial"/>
                <a:cs typeface="Arial"/>
              </a:rPr>
              <a:t>Designs/Video</a:t>
            </a:r>
            <a:r>
              <a:rPr sz="1400" b="1" spc="-125" dirty="0">
                <a:solidFill>
                  <a:srgbClr val="434343"/>
                </a:solidFill>
                <a:latin typeface="Arial"/>
                <a:cs typeface="Arial"/>
              </a:rPr>
              <a:t> </a:t>
            </a:r>
            <a:r>
              <a:rPr sz="1400" b="1" spc="10" dirty="0">
                <a:solidFill>
                  <a:srgbClr val="434343"/>
                </a:solidFill>
                <a:latin typeface="Arial"/>
                <a:cs typeface="Arial"/>
              </a:rPr>
              <a:t>Editing,</a:t>
            </a:r>
            <a:r>
              <a:rPr sz="1400" b="1" spc="-170" dirty="0">
                <a:solidFill>
                  <a:srgbClr val="434343"/>
                </a:solidFill>
                <a:latin typeface="Arial"/>
                <a:cs typeface="Arial"/>
              </a:rPr>
              <a:t> </a:t>
            </a:r>
            <a:r>
              <a:rPr sz="1400" b="1" spc="-15" dirty="0">
                <a:solidFill>
                  <a:srgbClr val="434343"/>
                </a:solidFill>
                <a:latin typeface="Arial"/>
                <a:cs typeface="Arial"/>
              </a:rPr>
              <a:t>Ad</a:t>
            </a:r>
            <a:r>
              <a:rPr sz="1400" b="1" spc="-45" dirty="0">
                <a:solidFill>
                  <a:srgbClr val="434343"/>
                </a:solidFill>
                <a:latin typeface="Arial"/>
                <a:cs typeface="Arial"/>
              </a:rPr>
              <a:t> </a:t>
            </a:r>
            <a:r>
              <a:rPr sz="1400" b="1" spc="20" dirty="0">
                <a:solidFill>
                  <a:srgbClr val="434343"/>
                </a:solidFill>
                <a:latin typeface="Arial"/>
                <a:cs typeface="Arial"/>
              </a:rPr>
              <a:t>Campaigns</a:t>
            </a:r>
            <a:r>
              <a:rPr sz="1400" b="1" spc="-120" dirty="0">
                <a:solidFill>
                  <a:srgbClr val="434343"/>
                </a:solidFill>
                <a:latin typeface="Arial"/>
                <a:cs typeface="Arial"/>
              </a:rPr>
              <a:t> </a:t>
            </a:r>
            <a:r>
              <a:rPr sz="1400" b="1" spc="35" dirty="0">
                <a:solidFill>
                  <a:srgbClr val="434343"/>
                </a:solidFill>
                <a:latin typeface="Arial"/>
                <a:cs typeface="Arial"/>
              </a:rPr>
              <a:t>over</a:t>
            </a:r>
            <a:endParaRPr sz="1400" dirty="0">
              <a:latin typeface="Arial"/>
              <a:cs typeface="Arial"/>
            </a:endParaRPr>
          </a:p>
          <a:p>
            <a:pPr marL="8255" algn="ctr">
              <a:lnSpc>
                <a:spcPct val="100000"/>
              </a:lnSpc>
              <a:spcBef>
                <a:spcPts val="270"/>
              </a:spcBef>
            </a:pPr>
            <a:r>
              <a:rPr sz="1400" b="1" spc="40" dirty="0">
                <a:solidFill>
                  <a:srgbClr val="434343"/>
                </a:solidFill>
                <a:latin typeface="Arial"/>
                <a:cs typeface="Arial"/>
              </a:rPr>
              <a:t>S</a:t>
            </a:r>
            <a:r>
              <a:rPr sz="1400" b="1" spc="35" dirty="0">
                <a:solidFill>
                  <a:srgbClr val="434343"/>
                </a:solidFill>
                <a:latin typeface="Arial"/>
                <a:cs typeface="Arial"/>
              </a:rPr>
              <a:t>o</a:t>
            </a:r>
            <a:r>
              <a:rPr sz="1400" b="1" spc="40" dirty="0">
                <a:solidFill>
                  <a:srgbClr val="434343"/>
                </a:solidFill>
                <a:latin typeface="Arial"/>
                <a:cs typeface="Arial"/>
              </a:rPr>
              <a:t>c</a:t>
            </a:r>
            <a:r>
              <a:rPr sz="1400" b="1" spc="-20" dirty="0">
                <a:solidFill>
                  <a:srgbClr val="434343"/>
                </a:solidFill>
                <a:latin typeface="Arial"/>
                <a:cs typeface="Arial"/>
              </a:rPr>
              <a:t>i</a:t>
            </a:r>
            <a:r>
              <a:rPr sz="1400" b="1" spc="40" dirty="0">
                <a:solidFill>
                  <a:srgbClr val="434343"/>
                </a:solidFill>
                <a:latin typeface="Arial"/>
                <a:cs typeface="Arial"/>
              </a:rPr>
              <a:t>a</a:t>
            </a:r>
            <a:r>
              <a:rPr sz="1400" b="1" spc="5" dirty="0">
                <a:solidFill>
                  <a:srgbClr val="434343"/>
                </a:solidFill>
                <a:latin typeface="Arial"/>
                <a:cs typeface="Arial"/>
              </a:rPr>
              <a:t>l</a:t>
            </a:r>
            <a:r>
              <a:rPr sz="1400" b="1" spc="-190" dirty="0">
                <a:solidFill>
                  <a:srgbClr val="434343"/>
                </a:solidFill>
                <a:latin typeface="Arial"/>
                <a:cs typeface="Arial"/>
              </a:rPr>
              <a:t> </a:t>
            </a:r>
            <a:r>
              <a:rPr sz="1400" b="1" spc="105" dirty="0">
                <a:solidFill>
                  <a:srgbClr val="434343"/>
                </a:solidFill>
                <a:latin typeface="Arial"/>
                <a:cs typeface="Arial"/>
              </a:rPr>
              <a:t>M</a:t>
            </a:r>
            <a:r>
              <a:rPr sz="1400" b="1" spc="40" dirty="0">
                <a:solidFill>
                  <a:srgbClr val="434343"/>
                </a:solidFill>
                <a:latin typeface="Arial"/>
                <a:cs typeface="Arial"/>
              </a:rPr>
              <a:t>e</a:t>
            </a:r>
            <a:r>
              <a:rPr sz="1400" b="1" spc="35" dirty="0">
                <a:solidFill>
                  <a:srgbClr val="434343"/>
                </a:solidFill>
                <a:latin typeface="Arial"/>
                <a:cs typeface="Arial"/>
              </a:rPr>
              <a:t>d</a:t>
            </a:r>
            <a:r>
              <a:rPr sz="1400" b="1" spc="-20" dirty="0">
                <a:solidFill>
                  <a:srgbClr val="434343"/>
                </a:solidFill>
                <a:latin typeface="Arial"/>
                <a:cs typeface="Arial"/>
              </a:rPr>
              <a:t>i</a:t>
            </a:r>
            <a:r>
              <a:rPr sz="1400" b="1" spc="15" dirty="0">
                <a:solidFill>
                  <a:srgbClr val="434343"/>
                </a:solidFill>
                <a:latin typeface="Arial"/>
                <a:cs typeface="Arial"/>
              </a:rPr>
              <a:t>a</a:t>
            </a:r>
            <a:r>
              <a:rPr sz="1400" b="1" spc="-140" dirty="0">
                <a:solidFill>
                  <a:srgbClr val="434343"/>
                </a:solidFill>
                <a:latin typeface="Arial"/>
                <a:cs typeface="Arial"/>
              </a:rPr>
              <a:t> </a:t>
            </a:r>
            <a:r>
              <a:rPr sz="1400" b="1" spc="40" dirty="0">
                <a:solidFill>
                  <a:srgbClr val="434343"/>
                </a:solidFill>
                <a:latin typeface="Arial"/>
                <a:cs typeface="Arial"/>
              </a:rPr>
              <a:t>a</a:t>
            </a:r>
            <a:r>
              <a:rPr sz="1400" b="1" spc="35" dirty="0">
                <a:solidFill>
                  <a:srgbClr val="434343"/>
                </a:solidFill>
                <a:latin typeface="Arial"/>
                <a:cs typeface="Arial"/>
              </a:rPr>
              <a:t>n</a:t>
            </a:r>
            <a:r>
              <a:rPr sz="1400" b="1" spc="15" dirty="0">
                <a:solidFill>
                  <a:srgbClr val="434343"/>
                </a:solidFill>
                <a:latin typeface="Arial"/>
                <a:cs typeface="Arial"/>
              </a:rPr>
              <a:t>d</a:t>
            </a:r>
            <a:r>
              <a:rPr sz="1400" b="1" spc="-145" dirty="0">
                <a:solidFill>
                  <a:srgbClr val="434343"/>
                </a:solidFill>
                <a:latin typeface="Arial"/>
                <a:cs typeface="Arial"/>
              </a:rPr>
              <a:t> </a:t>
            </a:r>
            <a:r>
              <a:rPr sz="1400" b="1" spc="40" dirty="0">
                <a:solidFill>
                  <a:srgbClr val="434343"/>
                </a:solidFill>
                <a:latin typeface="Arial"/>
                <a:cs typeface="Arial"/>
              </a:rPr>
              <a:t>E</a:t>
            </a:r>
            <a:r>
              <a:rPr sz="1400" b="1" spc="25" dirty="0">
                <a:solidFill>
                  <a:srgbClr val="434343"/>
                </a:solidFill>
                <a:latin typeface="Arial"/>
                <a:cs typeface="Arial"/>
              </a:rPr>
              <a:t>m</a:t>
            </a:r>
            <a:r>
              <a:rPr sz="1400" b="1" spc="45" dirty="0">
                <a:solidFill>
                  <a:srgbClr val="434343"/>
                </a:solidFill>
                <a:latin typeface="Arial"/>
                <a:cs typeface="Arial"/>
              </a:rPr>
              <a:t>a</a:t>
            </a:r>
            <a:r>
              <a:rPr sz="1400" b="1" spc="-20" dirty="0">
                <a:solidFill>
                  <a:srgbClr val="434343"/>
                </a:solidFill>
                <a:latin typeface="Arial"/>
                <a:cs typeface="Arial"/>
              </a:rPr>
              <a:t>i</a:t>
            </a:r>
            <a:r>
              <a:rPr sz="1400" b="1" spc="5" dirty="0">
                <a:solidFill>
                  <a:srgbClr val="434343"/>
                </a:solidFill>
                <a:latin typeface="Arial"/>
                <a:cs typeface="Arial"/>
              </a:rPr>
              <a:t>l</a:t>
            </a:r>
            <a:r>
              <a:rPr sz="1400" b="1" spc="-190" dirty="0">
                <a:solidFill>
                  <a:srgbClr val="434343"/>
                </a:solidFill>
                <a:latin typeface="Arial"/>
                <a:cs typeface="Arial"/>
              </a:rPr>
              <a:t> </a:t>
            </a:r>
            <a:r>
              <a:rPr sz="1400" b="1" spc="-20" dirty="0">
                <a:solidFill>
                  <a:srgbClr val="434343"/>
                </a:solidFill>
                <a:latin typeface="Arial"/>
                <a:cs typeface="Arial"/>
              </a:rPr>
              <a:t>I</a:t>
            </a:r>
            <a:r>
              <a:rPr sz="1400" b="1" spc="35" dirty="0">
                <a:solidFill>
                  <a:srgbClr val="434343"/>
                </a:solidFill>
                <a:latin typeface="Arial"/>
                <a:cs typeface="Arial"/>
              </a:rPr>
              <a:t>d</a:t>
            </a:r>
            <a:r>
              <a:rPr sz="1400" b="1" spc="40" dirty="0">
                <a:solidFill>
                  <a:srgbClr val="434343"/>
                </a:solidFill>
                <a:latin typeface="Arial"/>
                <a:cs typeface="Arial"/>
              </a:rPr>
              <a:t>ea</a:t>
            </a:r>
            <a:r>
              <a:rPr sz="1400" b="1" spc="-20" dirty="0">
                <a:solidFill>
                  <a:srgbClr val="434343"/>
                </a:solidFill>
                <a:latin typeface="Arial"/>
                <a:cs typeface="Arial"/>
              </a:rPr>
              <a:t>ti</a:t>
            </a:r>
            <a:r>
              <a:rPr sz="1400" b="1" spc="35" dirty="0">
                <a:solidFill>
                  <a:srgbClr val="434343"/>
                </a:solidFill>
                <a:latin typeface="Arial"/>
                <a:cs typeface="Arial"/>
              </a:rPr>
              <a:t>o</a:t>
            </a:r>
            <a:r>
              <a:rPr sz="1400" b="1" spc="15" dirty="0">
                <a:solidFill>
                  <a:srgbClr val="434343"/>
                </a:solidFill>
                <a:latin typeface="Arial"/>
                <a:cs typeface="Arial"/>
              </a:rPr>
              <a:t>n</a:t>
            </a:r>
            <a:r>
              <a:rPr sz="1400" b="1" spc="-145" dirty="0">
                <a:solidFill>
                  <a:srgbClr val="434343"/>
                </a:solidFill>
                <a:latin typeface="Arial"/>
                <a:cs typeface="Arial"/>
              </a:rPr>
              <a:t> </a:t>
            </a:r>
            <a:r>
              <a:rPr sz="1400" b="1" spc="40" dirty="0">
                <a:solidFill>
                  <a:srgbClr val="434343"/>
                </a:solidFill>
                <a:latin typeface="Arial"/>
                <a:cs typeface="Arial"/>
              </a:rPr>
              <a:t>a</a:t>
            </a:r>
            <a:r>
              <a:rPr sz="1400" b="1" spc="35" dirty="0">
                <a:solidFill>
                  <a:srgbClr val="434343"/>
                </a:solidFill>
                <a:latin typeface="Arial"/>
                <a:cs typeface="Arial"/>
              </a:rPr>
              <a:t>n</a:t>
            </a:r>
            <a:r>
              <a:rPr sz="1400" b="1" spc="15" dirty="0">
                <a:solidFill>
                  <a:srgbClr val="434343"/>
                </a:solidFill>
                <a:latin typeface="Arial"/>
                <a:cs typeface="Arial"/>
              </a:rPr>
              <a:t>d</a:t>
            </a:r>
            <a:r>
              <a:rPr sz="1400" b="1" spc="-145" dirty="0">
                <a:solidFill>
                  <a:srgbClr val="434343"/>
                </a:solidFill>
                <a:latin typeface="Arial"/>
                <a:cs typeface="Arial"/>
              </a:rPr>
              <a:t> </a:t>
            </a:r>
            <a:r>
              <a:rPr sz="1400" b="1" spc="35" dirty="0">
                <a:solidFill>
                  <a:srgbClr val="434343"/>
                </a:solidFill>
                <a:latin typeface="Arial"/>
                <a:cs typeface="Arial"/>
              </a:rPr>
              <a:t>C</a:t>
            </a:r>
            <a:r>
              <a:rPr sz="1400" b="1" spc="50" dirty="0">
                <a:solidFill>
                  <a:srgbClr val="434343"/>
                </a:solidFill>
                <a:latin typeface="Arial"/>
                <a:cs typeface="Arial"/>
              </a:rPr>
              <a:t>r</a:t>
            </a:r>
            <a:r>
              <a:rPr sz="1400" b="1" spc="40" dirty="0">
                <a:solidFill>
                  <a:srgbClr val="434343"/>
                </a:solidFill>
                <a:latin typeface="Arial"/>
                <a:cs typeface="Arial"/>
              </a:rPr>
              <a:t>ea</a:t>
            </a:r>
            <a:r>
              <a:rPr sz="1400" b="1" spc="-20" dirty="0">
                <a:solidFill>
                  <a:srgbClr val="434343"/>
                </a:solidFill>
                <a:latin typeface="Arial"/>
                <a:cs typeface="Arial"/>
              </a:rPr>
              <a:t>ti</a:t>
            </a:r>
            <a:r>
              <a:rPr sz="1400" b="1" spc="35" dirty="0">
                <a:solidFill>
                  <a:srgbClr val="434343"/>
                </a:solidFill>
                <a:latin typeface="Arial"/>
                <a:cs typeface="Arial"/>
              </a:rPr>
              <a:t>o</a:t>
            </a:r>
            <a:r>
              <a:rPr sz="1400" b="1" spc="-35" dirty="0">
                <a:solidFill>
                  <a:srgbClr val="434343"/>
                </a:solidFill>
                <a:latin typeface="Arial"/>
                <a:cs typeface="Arial"/>
              </a:rPr>
              <a:t>n</a:t>
            </a:r>
            <a:r>
              <a:rPr sz="1400" b="1" spc="10" dirty="0">
                <a:solidFill>
                  <a:srgbClr val="434343"/>
                </a:solidFill>
                <a:latin typeface="Arial"/>
                <a:cs typeface="Arial"/>
              </a:rPr>
              <a:t>)</a:t>
            </a:r>
            <a:endParaRPr sz="1400" dirty="0">
              <a:latin typeface="Arial"/>
              <a:cs typeface="Arial"/>
            </a:endParaRPr>
          </a:p>
          <a:p>
            <a:pPr>
              <a:lnSpc>
                <a:spcPct val="100000"/>
              </a:lnSpc>
              <a:spcBef>
                <a:spcPts val="5"/>
              </a:spcBef>
            </a:pPr>
            <a:endParaRPr sz="1950" dirty="0">
              <a:latin typeface="Arial"/>
              <a:cs typeface="Arial"/>
            </a:endParaRPr>
          </a:p>
          <a:p>
            <a:pPr marL="147320">
              <a:lnSpc>
                <a:spcPct val="100000"/>
              </a:lnSpc>
            </a:pPr>
            <a:r>
              <a:rPr sz="1400" b="1" spc="35" dirty="0">
                <a:latin typeface="Arial"/>
                <a:cs typeface="Arial"/>
              </a:rPr>
              <a:t>P</a:t>
            </a:r>
            <a:r>
              <a:rPr sz="1400" b="1" spc="40" dirty="0">
                <a:latin typeface="Arial"/>
                <a:cs typeface="Arial"/>
              </a:rPr>
              <a:t>o</a:t>
            </a:r>
            <a:r>
              <a:rPr sz="1400" b="1" spc="45" dirty="0">
                <a:latin typeface="Arial"/>
                <a:cs typeface="Arial"/>
              </a:rPr>
              <a:t>s</a:t>
            </a:r>
            <a:r>
              <a:rPr sz="1400" b="1" spc="5" dirty="0">
                <a:latin typeface="Arial"/>
                <a:cs typeface="Arial"/>
              </a:rPr>
              <a:t>t</a:t>
            </a:r>
            <a:r>
              <a:rPr sz="1400" b="1" spc="-190" dirty="0">
                <a:latin typeface="Arial"/>
                <a:cs typeface="Arial"/>
              </a:rPr>
              <a:t> </a:t>
            </a:r>
            <a:r>
              <a:rPr sz="1400" b="1" spc="30" dirty="0">
                <a:latin typeface="Arial"/>
                <a:cs typeface="Arial"/>
              </a:rPr>
              <a:t>C</a:t>
            </a:r>
            <a:r>
              <a:rPr sz="1400" b="1" spc="50" dirty="0">
                <a:latin typeface="Arial"/>
                <a:cs typeface="Arial"/>
              </a:rPr>
              <a:t>r</a:t>
            </a:r>
            <a:r>
              <a:rPr sz="1400" b="1" spc="45" dirty="0">
                <a:latin typeface="Arial"/>
                <a:cs typeface="Arial"/>
              </a:rPr>
              <a:t>ea</a:t>
            </a:r>
            <a:r>
              <a:rPr sz="1400" b="1" spc="-25" dirty="0">
                <a:latin typeface="Arial"/>
                <a:cs typeface="Arial"/>
              </a:rPr>
              <a:t>t</a:t>
            </a:r>
            <a:r>
              <a:rPr sz="1400" b="1" spc="-20" dirty="0">
                <a:latin typeface="Arial"/>
                <a:cs typeface="Arial"/>
              </a:rPr>
              <a:t>i</a:t>
            </a:r>
            <a:r>
              <a:rPr sz="1400" b="1" spc="40" dirty="0">
                <a:latin typeface="Arial"/>
                <a:cs typeface="Arial"/>
              </a:rPr>
              <a:t>on</a:t>
            </a:r>
            <a:r>
              <a:rPr sz="1400" b="1" spc="5" dirty="0">
                <a:latin typeface="Arial"/>
                <a:cs typeface="Arial"/>
              </a:rPr>
              <a:t>:</a:t>
            </a:r>
            <a:endParaRPr sz="1400" dirty="0">
              <a:latin typeface="Arial"/>
              <a:cs typeface="Arial"/>
            </a:endParaRPr>
          </a:p>
          <a:p>
            <a:pPr marL="604520" marR="156210" indent="-314960">
              <a:lnSpc>
                <a:spcPct val="99500"/>
              </a:lnSpc>
              <a:spcBef>
                <a:spcPts val="55"/>
              </a:spcBef>
              <a:buFont typeface="Arial MT"/>
              <a:buChar char="●"/>
              <a:tabLst>
                <a:tab pos="604520" algn="l"/>
                <a:tab pos="605155" algn="l"/>
              </a:tabLst>
            </a:pPr>
            <a:r>
              <a:rPr sz="1400" b="1" u="sng" spc="25" dirty="0">
                <a:latin typeface="Arial"/>
                <a:cs typeface="Arial"/>
              </a:rPr>
              <a:t>Select</a:t>
            </a:r>
            <a:r>
              <a:rPr sz="1400" b="1" u="sng" spc="-180" dirty="0">
                <a:latin typeface="Arial"/>
                <a:cs typeface="Arial"/>
              </a:rPr>
              <a:t> </a:t>
            </a:r>
            <a:r>
              <a:rPr sz="1400" b="1" u="sng" spc="25" dirty="0">
                <a:latin typeface="Arial"/>
                <a:cs typeface="Arial"/>
              </a:rPr>
              <a:t>Content</a:t>
            </a:r>
            <a:r>
              <a:rPr sz="1400" b="1" u="sng" spc="-180" dirty="0">
                <a:latin typeface="Arial"/>
                <a:cs typeface="Arial"/>
              </a:rPr>
              <a:t> </a:t>
            </a:r>
            <a:r>
              <a:rPr sz="1400" b="1" u="sng" spc="10" dirty="0">
                <a:latin typeface="Arial"/>
                <a:cs typeface="Arial"/>
              </a:rPr>
              <a:t>Categories</a:t>
            </a:r>
            <a:r>
              <a:rPr sz="1400" b="1" spc="10" dirty="0">
                <a:latin typeface="Arial"/>
                <a:cs typeface="Arial"/>
              </a:rPr>
              <a:t>:</a:t>
            </a:r>
            <a:r>
              <a:rPr sz="1400" b="1" spc="-125" dirty="0">
                <a:latin typeface="Arial"/>
                <a:cs typeface="Arial"/>
              </a:rPr>
              <a:t> </a:t>
            </a:r>
            <a:r>
              <a:rPr sz="1400" spc="10" dirty="0">
                <a:latin typeface="Arial MT"/>
                <a:cs typeface="Arial MT"/>
              </a:rPr>
              <a:t>Identify</a:t>
            </a:r>
            <a:r>
              <a:rPr sz="1400" spc="-200" dirty="0">
                <a:latin typeface="Arial MT"/>
                <a:cs typeface="Arial MT"/>
              </a:rPr>
              <a:t> </a:t>
            </a:r>
            <a:r>
              <a:rPr sz="1400" spc="-5" dirty="0">
                <a:latin typeface="Arial MT"/>
                <a:cs typeface="Arial MT"/>
              </a:rPr>
              <a:t>three</a:t>
            </a:r>
            <a:r>
              <a:rPr sz="1400" spc="-50" dirty="0">
                <a:latin typeface="Arial MT"/>
                <a:cs typeface="Arial MT"/>
              </a:rPr>
              <a:t> </a:t>
            </a:r>
            <a:r>
              <a:rPr sz="1400" spc="20" dirty="0">
                <a:latin typeface="Arial MT"/>
                <a:cs typeface="Arial MT"/>
              </a:rPr>
              <a:t>different</a:t>
            </a:r>
            <a:r>
              <a:rPr sz="1400" spc="-180" dirty="0">
                <a:latin typeface="Arial MT"/>
                <a:cs typeface="Arial MT"/>
              </a:rPr>
              <a:t> </a:t>
            </a:r>
            <a:r>
              <a:rPr sz="1400" spc="5" dirty="0">
                <a:latin typeface="Arial MT"/>
                <a:cs typeface="Arial MT"/>
              </a:rPr>
              <a:t>content</a:t>
            </a:r>
            <a:r>
              <a:rPr sz="1400" spc="-105" dirty="0">
                <a:latin typeface="Arial MT"/>
                <a:cs typeface="Arial MT"/>
              </a:rPr>
              <a:t> </a:t>
            </a:r>
            <a:r>
              <a:rPr sz="1400" spc="10" dirty="0">
                <a:latin typeface="Arial MT"/>
                <a:cs typeface="Arial MT"/>
              </a:rPr>
              <a:t>formats</a:t>
            </a:r>
            <a:r>
              <a:rPr sz="1400" spc="-120" dirty="0">
                <a:latin typeface="Arial MT"/>
                <a:cs typeface="Arial MT"/>
              </a:rPr>
              <a:t> </a:t>
            </a:r>
            <a:r>
              <a:rPr sz="1400" spc="-5" dirty="0">
                <a:latin typeface="Arial MT"/>
                <a:cs typeface="Arial MT"/>
              </a:rPr>
              <a:t>relevant</a:t>
            </a:r>
            <a:r>
              <a:rPr sz="1400" spc="-25" dirty="0">
                <a:latin typeface="Arial MT"/>
                <a:cs typeface="Arial MT"/>
              </a:rPr>
              <a:t> </a:t>
            </a:r>
            <a:r>
              <a:rPr sz="1400" spc="-5" dirty="0">
                <a:latin typeface="Arial MT"/>
                <a:cs typeface="Arial MT"/>
              </a:rPr>
              <a:t>to</a:t>
            </a:r>
            <a:r>
              <a:rPr sz="1400" spc="30" dirty="0">
                <a:latin typeface="Arial MT"/>
                <a:cs typeface="Arial MT"/>
              </a:rPr>
              <a:t> </a:t>
            </a:r>
            <a:r>
              <a:rPr sz="1400" spc="-15" dirty="0">
                <a:latin typeface="Arial MT"/>
                <a:cs typeface="Arial MT"/>
              </a:rPr>
              <a:t>the</a:t>
            </a:r>
            <a:r>
              <a:rPr sz="1400" spc="25" dirty="0">
                <a:latin typeface="Arial MT"/>
                <a:cs typeface="Arial MT"/>
              </a:rPr>
              <a:t> chosen</a:t>
            </a:r>
            <a:r>
              <a:rPr sz="1400" spc="-204" dirty="0">
                <a:latin typeface="Arial MT"/>
                <a:cs typeface="Arial MT"/>
              </a:rPr>
              <a:t> </a:t>
            </a:r>
            <a:r>
              <a:rPr sz="1400" spc="10" dirty="0">
                <a:latin typeface="Arial MT"/>
                <a:cs typeface="Arial MT"/>
              </a:rPr>
              <a:t>topic </a:t>
            </a:r>
            <a:r>
              <a:rPr sz="1400" spc="-370" dirty="0">
                <a:latin typeface="Arial MT"/>
                <a:cs typeface="Arial MT"/>
              </a:rPr>
              <a:t> </a:t>
            </a:r>
            <a:r>
              <a:rPr sz="1400" spc="25" dirty="0">
                <a:latin typeface="Arial MT"/>
                <a:cs typeface="Arial MT"/>
              </a:rPr>
              <a:t>or </a:t>
            </a:r>
            <a:r>
              <a:rPr sz="1400" spc="-5" dirty="0">
                <a:latin typeface="Arial MT"/>
                <a:cs typeface="Arial MT"/>
              </a:rPr>
              <a:t>industry. </a:t>
            </a:r>
            <a:r>
              <a:rPr sz="1400" spc="20" dirty="0">
                <a:latin typeface="Arial MT"/>
                <a:cs typeface="Arial MT"/>
              </a:rPr>
              <a:t>Research </a:t>
            </a:r>
            <a:r>
              <a:rPr sz="1400" spc="-15" dirty="0">
                <a:latin typeface="Arial MT"/>
                <a:cs typeface="Arial MT"/>
              </a:rPr>
              <a:t>and </a:t>
            </a:r>
            <a:r>
              <a:rPr sz="1400" spc="5" dirty="0">
                <a:latin typeface="Arial MT"/>
                <a:cs typeface="Arial MT"/>
              </a:rPr>
              <a:t>Brainstorm: </a:t>
            </a:r>
            <a:r>
              <a:rPr sz="1400" spc="20" dirty="0">
                <a:latin typeface="Arial MT"/>
                <a:cs typeface="Arial MT"/>
              </a:rPr>
              <a:t>Research </a:t>
            </a:r>
            <a:r>
              <a:rPr sz="1400" dirty="0">
                <a:latin typeface="Arial MT"/>
                <a:cs typeface="Arial MT"/>
              </a:rPr>
              <a:t>trending </a:t>
            </a:r>
            <a:r>
              <a:rPr sz="1400" spc="20" dirty="0">
                <a:latin typeface="Arial MT"/>
                <a:cs typeface="Arial MT"/>
              </a:rPr>
              <a:t>topics, </a:t>
            </a:r>
            <a:r>
              <a:rPr sz="1400" dirty="0">
                <a:latin typeface="Arial MT"/>
                <a:cs typeface="Arial MT"/>
              </a:rPr>
              <a:t>industry </a:t>
            </a:r>
            <a:r>
              <a:rPr sz="1400" spc="5" dirty="0">
                <a:latin typeface="Arial MT"/>
                <a:cs typeface="Arial MT"/>
              </a:rPr>
              <a:t>news, </a:t>
            </a:r>
            <a:r>
              <a:rPr sz="1400" spc="25" dirty="0">
                <a:latin typeface="Arial MT"/>
                <a:cs typeface="Arial MT"/>
              </a:rPr>
              <a:t>or </a:t>
            </a:r>
            <a:r>
              <a:rPr sz="1400" spc="5" dirty="0">
                <a:latin typeface="Arial MT"/>
                <a:cs typeface="Arial MT"/>
              </a:rPr>
              <a:t>audience </a:t>
            </a:r>
            <a:r>
              <a:rPr sz="1400" spc="10" dirty="0">
                <a:latin typeface="Arial MT"/>
                <a:cs typeface="Arial MT"/>
              </a:rPr>
              <a:t> </a:t>
            </a:r>
            <a:r>
              <a:rPr sz="1400" spc="5" dirty="0">
                <a:latin typeface="Arial MT"/>
                <a:cs typeface="Arial MT"/>
              </a:rPr>
              <a:t>interests </a:t>
            </a:r>
            <a:r>
              <a:rPr sz="1400" spc="-15" dirty="0">
                <a:latin typeface="Arial MT"/>
                <a:cs typeface="Arial MT"/>
              </a:rPr>
              <a:t>within </a:t>
            </a:r>
            <a:r>
              <a:rPr sz="1400" spc="15" dirty="0">
                <a:latin typeface="Arial MT"/>
                <a:cs typeface="Arial MT"/>
              </a:rPr>
              <a:t>each </a:t>
            </a:r>
            <a:r>
              <a:rPr sz="1400" spc="10" dirty="0">
                <a:latin typeface="Arial MT"/>
                <a:cs typeface="Arial MT"/>
              </a:rPr>
              <a:t>category. </a:t>
            </a:r>
            <a:r>
              <a:rPr sz="1400" dirty="0">
                <a:latin typeface="Arial MT"/>
                <a:cs typeface="Arial MT"/>
              </a:rPr>
              <a:t>Brainstorm </a:t>
            </a:r>
            <a:r>
              <a:rPr sz="1400" spc="10" dirty="0">
                <a:latin typeface="Arial MT"/>
                <a:cs typeface="Arial MT"/>
              </a:rPr>
              <a:t>ideas </a:t>
            </a:r>
            <a:r>
              <a:rPr sz="1400" spc="35" dirty="0">
                <a:latin typeface="Arial MT"/>
                <a:cs typeface="Arial MT"/>
              </a:rPr>
              <a:t>for </a:t>
            </a:r>
            <a:r>
              <a:rPr sz="1400" spc="15" dirty="0">
                <a:latin typeface="Arial MT"/>
                <a:cs typeface="Arial MT"/>
              </a:rPr>
              <a:t>social </a:t>
            </a:r>
            <a:r>
              <a:rPr sz="1400" spc="25" dirty="0">
                <a:latin typeface="Arial MT"/>
                <a:cs typeface="Arial MT"/>
              </a:rPr>
              <a:t>media posts </a:t>
            </a:r>
            <a:r>
              <a:rPr sz="1400" spc="-20" dirty="0">
                <a:latin typeface="Arial MT"/>
                <a:cs typeface="Arial MT"/>
              </a:rPr>
              <a:t>that </a:t>
            </a:r>
            <a:r>
              <a:rPr sz="1400" dirty="0">
                <a:latin typeface="Arial MT"/>
                <a:cs typeface="Arial MT"/>
              </a:rPr>
              <a:t>align </a:t>
            </a:r>
            <a:r>
              <a:rPr sz="1400" spc="-15" dirty="0">
                <a:latin typeface="Arial MT"/>
                <a:cs typeface="Arial MT"/>
              </a:rPr>
              <a:t>with </a:t>
            </a:r>
            <a:r>
              <a:rPr sz="1400" spc="15" dirty="0">
                <a:latin typeface="Arial MT"/>
                <a:cs typeface="Arial MT"/>
              </a:rPr>
              <a:t>each </a:t>
            </a:r>
            <a:r>
              <a:rPr sz="1400" spc="20" dirty="0">
                <a:latin typeface="Arial MT"/>
                <a:cs typeface="Arial MT"/>
              </a:rPr>
              <a:t> </a:t>
            </a:r>
            <a:r>
              <a:rPr sz="1400" spc="10" dirty="0">
                <a:latin typeface="Arial MT"/>
                <a:cs typeface="Arial MT"/>
              </a:rPr>
              <a:t>category. </a:t>
            </a:r>
            <a:r>
              <a:rPr sz="1400" spc="25" dirty="0">
                <a:latin typeface="Arial MT"/>
                <a:cs typeface="Arial MT"/>
              </a:rPr>
              <a:t>Do </a:t>
            </a:r>
            <a:r>
              <a:rPr sz="1400" dirty="0">
                <a:latin typeface="Arial MT"/>
                <a:cs typeface="Arial MT"/>
              </a:rPr>
              <a:t>note </a:t>
            </a:r>
            <a:r>
              <a:rPr sz="1400" spc="-20" dirty="0">
                <a:latin typeface="Arial MT"/>
                <a:cs typeface="Arial MT"/>
              </a:rPr>
              <a:t>that </a:t>
            </a:r>
            <a:r>
              <a:rPr sz="1400" spc="15" dirty="0">
                <a:latin typeface="Arial MT"/>
                <a:cs typeface="Arial MT"/>
              </a:rPr>
              <a:t>1 </a:t>
            </a:r>
            <a:r>
              <a:rPr sz="1400" spc="5" dirty="0">
                <a:latin typeface="Arial MT"/>
                <a:cs typeface="Arial MT"/>
              </a:rPr>
              <a:t>content </a:t>
            </a:r>
            <a:r>
              <a:rPr sz="1400" spc="15" dirty="0">
                <a:latin typeface="Arial MT"/>
                <a:cs typeface="Arial MT"/>
              </a:rPr>
              <a:t>format </a:t>
            </a:r>
            <a:r>
              <a:rPr sz="1400" spc="-20" dirty="0">
                <a:latin typeface="Arial MT"/>
                <a:cs typeface="Arial MT"/>
              </a:rPr>
              <a:t>has </a:t>
            </a:r>
            <a:r>
              <a:rPr sz="1400" spc="-5" dirty="0">
                <a:latin typeface="Arial MT"/>
                <a:cs typeface="Arial MT"/>
              </a:rPr>
              <a:t>to </a:t>
            </a:r>
            <a:r>
              <a:rPr sz="1400" spc="30" dirty="0">
                <a:latin typeface="Arial MT"/>
                <a:cs typeface="Arial MT"/>
              </a:rPr>
              <a:t>be </a:t>
            </a:r>
            <a:r>
              <a:rPr sz="1400" spc="10" dirty="0">
                <a:latin typeface="Arial MT"/>
                <a:cs typeface="Arial MT"/>
              </a:rPr>
              <a:t>video </a:t>
            </a:r>
            <a:r>
              <a:rPr sz="1400" spc="-15" dirty="0">
                <a:latin typeface="Arial MT"/>
                <a:cs typeface="Arial MT"/>
              </a:rPr>
              <a:t>and </a:t>
            </a:r>
            <a:r>
              <a:rPr sz="1400" spc="-5" dirty="0">
                <a:latin typeface="Arial MT"/>
                <a:cs typeface="Arial MT"/>
              </a:rPr>
              <a:t>additionally </a:t>
            </a:r>
            <a:r>
              <a:rPr sz="1400" spc="15" dirty="0">
                <a:latin typeface="Arial MT"/>
                <a:cs typeface="Arial MT"/>
              </a:rPr>
              <a:t>3 </a:t>
            </a:r>
            <a:r>
              <a:rPr sz="1400" spc="5" dirty="0">
                <a:latin typeface="Arial MT"/>
                <a:cs typeface="Arial MT"/>
              </a:rPr>
              <a:t>stories/status </a:t>
            </a:r>
            <a:r>
              <a:rPr sz="1400" spc="-15" dirty="0">
                <a:latin typeface="Arial MT"/>
                <a:cs typeface="Arial MT"/>
              </a:rPr>
              <a:t>are </a:t>
            </a:r>
            <a:r>
              <a:rPr sz="1400" spc="-5" dirty="0">
                <a:latin typeface="Arial MT"/>
                <a:cs typeface="Arial MT"/>
              </a:rPr>
              <a:t>to </a:t>
            </a:r>
            <a:r>
              <a:rPr sz="1400" dirty="0">
                <a:latin typeface="Arial MT"/>
                <a:cs typeface="Arial MT"/>
              </a:rPr>
              <a:t> </a:t>
            </a:r>
            <a:r>
              <a:rPr sz="1400" spc="30" dirty="0">
                <a:latin typeface="Arial MT"/>
                <a:cs typeface="Arial MT"/>
              </a:rPr>
              <a:t>be</a:t>
            </a:r>
            <a:r>
              <a:rPr sz="1400" spc="-60" dirty="0">
                <a:latin typeface="Arial MT"/>
                <a:cs typeface="Arial MT"/>
              </a:rPr>
              <a:t> </a:t>
            </a:r>
            <a:r>
              <a:rPr sz="1400" spc="15" dirty="0">
                <a:latin typeface="Arial MT"/>
                <a:cs typeface="Arial MT"/>
              </a:rPr>
              <a:t>created.</a:t>
            </a:r>
            <a:endParaRPr sz="1400" dirty="0">
              <a:latin typeface="Arial MT"/>
              <a:cs typeface="Arial MT"/>
            </a:endParaRPr>
          </a:p>
          <a:p>
            <a:pPr marL="147320" marR="6398260" algn="ctr">
              <a:lnSpc>
                <a:spcPct val="201200"/>
              </a:lnSpc>
              <a:spcBef>
                <a:spcPts val="5"/>
              </a:spcBef>
            </a:pPr>
            <a:r>
              <a:rPr sz="1400" spc="40" dirty="0">
                <a:latin typeface="Arial MT"/>
                <a:cs typeface="Arial MT"/>
              </a:rPr>
              <a:t>F</a:t>
            </a:r>
            <a:r>
              <a:rPr sz="1400" spc="45" dirty="0">
                <a:latin typeface="Arial MT"/>
                <a:cs typeface="Arial MT"/>
              </a:rPr>
              <a:t>o</a:t>
            </a:r>
            <a:r>
              <a:rPr sz="1400" spc="-25" dirty="0">
                <a:latin typeface="Arial MT"/>
                <a:cs typeface="Arial MT"/>
              </a:rPr>
              <a:t>r</a:t>
            </a:r>
            <a:r>
              <a:rPr sz="1400" spc="30" dirty="0">
                <a:latin typeface="Arial MT"/>
                <a:cs typeface="Arial MT"/>
              </a:rPr>
              <a:t>m</a:t>
            </a:r>
            <a:r>
              <a:rPr sz="1400" spc="-30" dirty="0">
                <a:latin typeface="Arial MT"/>
                <a:cs typeface="Arial MT"/>
              </a:rPr>
              <a:t>a</a:t>
            </a:r>
            <a:r>
              <a:rPr sz="1400" spc="5" dirty="0">
                <a:latin typeface="Arial MT"/>
                <a:cs typeface="Arial MT"/>
              </a:rPr>
              <a:t>t</a:t>
            </a:r>
            <a:r>
              <a:rPr sz="1400" spc="-105" dirty="0">
                <a:latin typeface="Arial MT"/>
                <a:cs typeface="Arial MT"/>
              </a:rPr>
              <a:t> </a:t>
            </a:r>
            <a:r>
              <a:rPr sz="1400" spc="15" dirty="0">
                <a:latin typeface="Arial MT"/>
                <a:cs typeface="Arial MT"/>
              </a:rPr>
              <a:t>1</a:t>
            </a:r>
            <a:r>
              <a:rPr sz="1400" spc="-60" dirty="0">
                <a:latin typeface="Arial MT"/>
                <a:cs typeface="Arial MT"/>
              </a:rPr>
              <a:t> </a:t>
            </a:r>
            <a:r>
              <a:rPr sz="1400" spc="5" dirty="0">
                <a:latin typeface="Arial MT"/>
                <a:cs typeface="Arial MT"/>
              </a:rPr>
              <a:t>:</a:t>
            </a:r>
            <a:r>
              <a:rPr sz="1400" spc="40" dirty="0">
                <a:latin typeface="Arial MT"/>
                <a:cs typeface="Arial MT"/>
              </a:rPr>
              <a:t> </a:t>
            </a:r>
            <a:r>
              <a:rPr sz="1400" spc="35" dirty="0">
                <a:latin typeface="Arial MT"/>
                <a:cs typeface="Arial MT"/>
              </a:rPr>
              <a:t>B</a:t>
            </a:r>
            <a:r>
              <a:rPr sz="1400" spc="-10" dirty="0">
                <a:latin typeface="Arial MT"/>
                <a:cs typeface="Arial MT"/>
              </a:rPr>
              <a:t>l</a:t>
            </a:r>
            <a:r>
              <a:rPr sz="1400" spc="45" dirty="0">
                <a:latin typeface="Arial MT"/>
                <a:cs typeface="Arial MT"/>
              </a:rPr>
              <a:t>o</a:t>
            </a:r>
            <a:r>
              <a:rPr sz="1400" spc="15" dirty="0">
                <a:latin typeface="Arial MT"/>
                <a:cs typeface="Arial MT"/>
              </a:rPr>
              <a:t>g</a:t>
            </a:r>
            <a:r>
              <a:rPr sz="1400" spc="-135" dirty="0">
                <a:latin typeface="Arial MT"/>
                <a:cs typeface="Arial MT"/>
              </a:rPr>
              <a:t> </a:t>
            </a:r>
            <a:r>
              <a:rPr sz="1400" spc="-30" dirty="0">
                <a:latin typeface="Arial MT"/>
                <a:cs typeface="Arial MT"/>
              </a:rPr>
              <a:t>a</a:t>
            </a:r>
            <a:r>
              <a:rPr sz="1400" spc="-20" dirty="0">
                <a:latin typeface="Arial MT"/>
                <a:cs typeface="Arial MT"/>
              </a:rPr>
              <a:t>r</a:t>
            </a:r>
            <a:r>
              <a:rPr sz="1400" spc="-15" dirty="0">
                <a:latin typeface="Arial MT"/>
                <a:cs typeface="Arial MT"/>
              </a:rPr>
              <a:t>t</a:t>
            </a:r>
            <a:r>
              <a:rPr sz="1400" spc="-10" dirty="0">
                <a:latin typeface="Arial MT"/>
                <a:cs typeface="Arial MT"/>
              </a:rPr>
              <a:t>i</a:t>
            </a:r>
            <a:r>
              <a:rPr lang="en-US" sz="1400" spc="45" dirty="0">
                <a:latin typeface="Arial MT"/>
                <a:cs typeface="Arial MT"/>
              </a:rPr>
              <a:t>c</a:t>
            </a:r>
            <a:r>
              <a:rPr lang="en-US" sz="1400" spc="-10" dirty="0">
                <a:latin typeface="Arial MT"/>
                <a:cs typeface="Arial MT"/>
              </a:rPr>
              <a:t>l</a:t>
            </a:r>
            <a:r>
              <a:rPr lang="en-US" sz="1400" spc="10" dirty="0">
                <a:latin typeface="Arial MT"/>
                <a:cs typeface="Arial MT"/>
              </a:rPr>
              <a:t>e </a:t>
            </a:r>
          </a:p>
          <a:p>
            <a:pPr marL="147320" marR="6398260">
              <a:lnSpc>
                <a:spcPct val="201200"/>
              </a:lnSpc>
              <a:spcBef>
                <a:spcPts val="5"/>
              </a:spcBef>
            </a:pPr>
            <a:r>
              <a:rPr lang="en-US" sz="1400" spc="10" dirty="0">
                <a:latin typeface="Arial MT"/>
                <a:cs typeface="Arial MT"/>
              </a:rPr>
              <a:t>        Format 2 : video </a:t>
            </a:r>
          </a:p>
          <a:p>
            <a:pPr marL="147320" marR="6398260">
              <a:lnSpc>
                <a:spcPct val="201200"/>
              </a:lnSpc>
              <a:spcBef>
                <a:spcPts val="5"/>
              </a:spcBef>
            </a:pPr>
            <a:r>
              <a:rPr lang="en-US" sz="1400" spc="10" dirty="0">
                <a:latin typeface="Arial MT"/>
                <a:cs typeface="Arial MT"/>
              </a:rPr>
              <a:t>        Format 3: creative</a:t>
            </a:r>
          </a:p>
          <a:p>
            <a:pPr marL="147320" marR="6398260">
              <a:lnSpc>
                <a:spcPct val="201200"/>
              </a:lnSpc>
              <a:spcBef>
                <a:spcPts val="5"/>
              </a:spcBef>
            </a:pPr>
            <a:endParaRPr lang="en-US" sz="1400" spc="10" dirty="0">
              <a:latin typeface="Arial MT"/>
              <a:cs typeface="Arial MT"/>
            </a:endParaRPr>
          </a:p>
          <a:p>
            <a:pPr marL="147320" marR="6398260">
              <a:lnSpc>
                <a:spcPct val="201200"/>
              </a:lnSpc>
              <a:spcBef>
                <a:spcPts val="5"/>
              </a:spcBef>
            </a:pPr>
            <a:endParaRPr lang="en-US" sz="1400" spc="10" dirty="0">
              <a:latin typeface="Arial MT"/>
              <a:cs typeface="Arial MT"/>
            </a:endParaRPr>
          </a:p>
          <a:p>
            <a:pPr marL="147320" marR="6398260">
              <a:lnSpc>
                <a:spcPct val="201200"/>
              </a:lnSpc>
              <a:spcBef>
                <a:spcPts val="5"/>
              </a:spcBef>
            </a:pPr>
            <a:endParaRPr lang="en-US" sz="1400" spc="10" dirty="0">
              <a:latin typeface="Arial MT"/>
              <a:cs typeface="Arial MT"/>
            </a:endParaRPr>
          </a:p>
          <a:p>
            <a:pPr marL="147320" marR="6398260">
              <a:lnSpc>
                <a:spcPct val="201200"/>
              </a:lnSpc>
              <a:spcBef>
                <a:spcPts val="5"/>
              </a:spcBef>
            </a:pPr>
            <a:endParaRPr lang="en-US" sz="1400" spc="10" dirty="0">
              <a:latin typeface="Arial MT"/>
              <a:cs typeface="Arial MT"/>
            </a:endParaRPr>
          </a:p>
          <a:p>
            <a:pPr marL="147320" marR="6398260">
              <a:lnSpc>
                <a:spcPct val="201200"/>
              </a:lnSpc>
              <a:spcBef>
                <a:spcPts val="5"/>
              </a:spcBef>
            </a:pPr>
            <a:endParaRPr lang="en-US" sz="1400" spc="10" dirty="0">
              <a:latin typeface="Arial MT"/>
              <a:cs typeface="Arial MT"/>
            </a:endParaRPr>
          </a:p>
          <a:p>
            <a:pPr marL="147320" marR="6398260">
              <a:lnSpc>
                <a:spcPct val="201200"/>
              </a:lnSpc>
              <a:spcBef>
                <a:spcPts val="5"/>
              </a:spcBef>
            </a:pPr>
            <a:endParaRPr lang="en-US" sz="1400" spc="10" dirty="0">
              <a:latin typeface="Arial MT"/>
              <a:cs typeface="Arial MT"/>
            </a:endParaRPr>
          </a:p>
          <a:p>
            <a:pPr marL="147320" marR="6398260">
              <a:lnSpc>
                <a:spcPct val="201200"/>
              </a:lnSpc>
              <a:spcBef>
                <a:spcPts val="5"/>
              </a:spcBef>
            </a:pPr>
            <a:endParaRPr lang="en-US" sz="1400" spc="10" dirty="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2575-34E2-48A5-8781-B5F8BE35482E}"/>
              </a:ext>
            </a:extLst>
          </p:cNvPr>
          <p:cNvSpPr>
            <a:spLocks noGrp="1"/>
          </p:cNvSpPr>
          <p:nvPr>
            <p:ph type="title"/>
          </p:nvPr>
        </p:nvSpPr>
        <p:spPr>
          <a:xfrm>
            <a:off x="0" y="133350"/>
            <a:ext cx="9220199" cy="5586145"/>
          </a:xfrm>
        </p:spPr>
        <p:txBody>
          <a:bodyPr/>
          <a:lstStyle/>
          <a:p>
            <a:r>
              <a:rPr lang="en-US" dirty="0"/>
              <a:t>   FORMATE 1 </a:t>
            </a:r>
            <a:r>
              <a:rPr lang="en-US" b="0" dirty="0"/>
              <a:t>: </a:t>
            </a:r>
            <a:r>
              <a:rPr lang="en-US" sz="1400" b="0" dirty="0"/>
              <a:t>BLOG ARTICLE </a:t>
            </a:r>
            <a:br>
              <a:rPr lang="en-US" b="0" dirty="0"/>
            </a:br>
            <a:r>
              <a:rPr lang="en-US" b="0" dirty="0"/>
              <a:t>      	</a:t>
            </a:r>
            <a:r>
              <a:rPr lang="en-US" sz="1800" dirty="0"/>
              <a:t>AIM</a:t>
            </a:r>
            <a:r>
              <a:rPr lang="en-US" sz="1800" b="0" dirty="0"/>
              <a:t> </a:t>
            </a:r>
            <a:r>
              <a:rPr lang="en-US" b="0" dirty="0"/>
              <a:t>:  </a:t>
            </a:r>
            <a:r>
              <a:rPr lang="en-US" sz="1400" b="0" dirty="0"/>
              <a:t>Maintning the highest level of ethical standards, professional integrity,corporate governance and     			regulatory   compliance</a:t>
            </a:r>
            <a:r>
              <a:rPr lang="en-US" b="0" dirty="0"/>
              <a:t>.</a:t>
            </a:r>
            <a:br>
              <a:rPr lang="en-US" b="0" dirty="0"/>
            </a:br>
            <a:r>
              <a:rPr lang="en-US" b="0" dirty="0"/>
              <a:t>	</a:t>
            </a:r>
            <a:r>
              <a:rPr lang="en-US" dirty="0"/>
              <a:t>Date </a:t>
            </a:r>
            <a:r>
              <a:rPr lang="en-US" b="0" dirty="0"/>
              <a:t>: </a:t>
            </a:r>
            <a:r>
              <a:rPr lang="en-US" sz="1400" b="0" dirty="0"/>
              <a:t>AUGUST 1994</a:t>
            </a:r>
            <a:br>
              <a:rPr lang="en-US" b="0" dirty="0"/>
            </a:br>
            <a:r>
              <a:rPr lang="en-US" b="0" dirty="0"/>
              <a:t>	</a:t>
            </a:r>
            <a:r>
              <a:rPr lang="en-US" dirty="0"/>
              <a:t>Ideas</a:t>
            </a:r>
            <a:r>
              <a:rPr lang="en-US" b="0" dirty="0"/>
              <a:t> :</a:t>
            </a:r>
            <a:r>
              <a:rPr lang="en-US" sz="1200" b="0" dirty="0"/>
              <a:t> </a:t>
            </a:r>
            <a:r>
              <a:rPr lang="en-US" sz="1400" b="0" dirty="0"/>
              <a:t>India’s largest private sector bank by assets and world’s fourth largest 					bank by market capitalization as of July 2023.</a:t>
            </a:r>
            <a:br>
              <a:rPr lang="en-US" sz="1400" b="0" dirty="0"/>
            </a:br>
            <a:r>
              <a:rPr lang="en-US" sz="1400" b="0" dirty="0"/>
              <a:t>	</a:t>
            </a:r>
            <a:r>
              <a:rPr lang="en-US" dirty="0"/>
              <a:t>Topic</a:t>
            </a:r>
            <a:r>
              <a:rPr lang="en-US" b="0" dirty="0"/>
              <a:t> : </a:t>
            </a:r>
            <a:r>
              <a:rPr lang="en-US" sz="1400" b="0" dirty="0"/>
              <a:t>Learn about the evaluation criteria and parameters on which your 					performance is judged in a GOOD BANK</a:t>
            </a:r>
            <a:br>
              <a:rPr lang="en-US" sz="1400" b="0" dirty="0"/>
            </a:br>
            <a:r>
              <a:rPr lang="en-US" sz="1400" b="0" dirty="0"/>
              <a:t> 	</a:t>
            </a:r>
            <a:r>
              <a:rPr lang="en-US" sz="2000" dirty="0"/>
              <a:t>Format 2 </a:t>
            </a:r>
            <a:r>
              <a:rPr lang="en-US" sz="2000" b="0" dirty="0"/>
              <a:t>: video </a:t>
            </a:r>
            <a:br>
              <a:rPr lang="en-US" sz="2000" b="0" dirty="0"/>
            </a:br>
            <a:r>
              <a:rPr lang="en-US" sz="2000" b="0" dirty="0"/>
              <a:t>  	</a:t>
            </a:r>
            <a:r>
              <a:rPr lang="en-US" sz="2000" dirty="0"/>
              <a:t>Aim</a:t>
            </a:r>
            <a:r>
              <a:rPr lang="en-US" sz="2000" b="0" dirty="0"/>
              <a:t> : </a:t>
            </a:r>
            <a:r>
              <a:rPr lang="en-US" sz="1400" b="0" dirty="0"/>
              <a:t>HDFC Bank's business philosophy is based on five core values: Operational Excellence, 			Customer Focus, Product Leadership, People and Sustainability</a:t>
            </a:r>
            <a:br>
              <a:rPr lang="en-US" sz="1400" b="0" dirty="0"/>
            </a:br>
            <a:r>
              <a:rPr lang="en-US" sz="1400" b="0" dirty="0"/>
              <a:t>  	 </a:t>
            </a:r>
            <a:r>
              <a:rPr lang="en-US" sz="1800" dirty="0"/>
              <a:t>Idea</a:t>
            </a:r>
            <a:r>
              <a:rPr lang="en-US" sz="1800" b="0" dirty="0"/>
              <a:t> :</a:t>
            </a:r>
            <a:r>
              <a:rPr lang="en-US" sz="1400" b="0" dirty="0"/>
              <a:t> This </a:t>
            </a:r>
            <a:r>
              <a:rPr lang="en-US" sz="1400" dirty="0"/>
              <a:t>blog</a:t>
            </a:r>
            <a:r>
              <a:rPr lang="en-US" sz="1400" b="0" dirty="0"/>
              <a:t> offers a broad range of information in the spheres of home finance, property &amp; real 			estate, lifestyle &amp; living and non housing loans. </a:t>
            </a:r>
            <a:br>
              <a:rPr lang="en-US" sz="1400" b="0" dirty="0"/>
            </a:br>
            <a:r>
              <a:rPr lang="en-US" sz="1400" b="0" dirty="0"/>
              <a:t>  	</a:t>
            </a:r>
            <a:r>
              <a:rPr lang="en-US" sz="1400" dirty="0"/>
              <a:t> </a:t>
            </a:r>
            <a:r>
              <a:rPr lang="en-US" sz="1800" dirty="0"/>
              <a:t>Topic </a:t>
            </a:r>
            <a:r>
              <a:rPr lang="en-US" sz="1400" b="0" dirty="0"/>
              <a:t>: Learn about the evaluation criteria and parameters on which your 					performance is judged in a GOOD BANK</a:t>
            </a:r>
            <a:br>
              <a:rPr lang="en-US" sz="1400" b="0" dirty="0"/>
            </a:br>
            <a:br>
              <a:rPr lang="en-US" sz="1400" b="0" dirty="0"/>
            </a:br>
            <a:br>
              <a:rPr lang="en-US" sz="1400" b="0" dirty="0"/>
            </a:br>
            <a:br>
              <a:rPr lang="en-US" sz="1400" b="0" dirty="0"/>
            </a:br>
            <a:br>
              <a:rPr lang="en-US" sz="1400" b="0" dirty="0"/>
            </a:br>
            <a:br>
              <a:rPr lang="en-US" sz="1400" b="0" dirty="0"/>
            </a:br>
            <a:br>
              <a:rPr lang="en-US" sz="1400" b="0" dirty="0"/>
            </a:br>
            <a:endParaRPr lang="en-US" sz="1400" b="0" dirty="0"/>
          </a:p>
        </p:txBody>
      </p:sp>
    </p:spTree>
    <p:extLst>
      <p:ext uri="{BB962C8B-B14F-4D97-AF65-F5344CB8AC3E}">
        <p14:creationId xmlns:p14="http://schemas.microsoft.com/office/powerpoint/2010/main" val="319359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4757E-FEF7-4C92-BD2A-DC5CE09A32B8}"/>
              </a:ext>
            </a:extLst>
          </p:cNvPr>
          <p:cNvSpPr/>
          <p:nvPr/>
        </p:nvSpPr>
        <p:spPr>
          <a:xfrm>
            <a:off x="381000" y="209550"/>
            <a:ext cx="8077200" cy="923330"/>
          </a:xfrm>
          <a:prstGeom prst="rect">
            <a:avLst/>
          </a:prstGeom>
        </p:spPr>
        <p:txBody>
          <a:bodyPr wrap="square">
            <a:spAutoFit/>
          </a:bodyPr>
          <a:lstStyle/>
          <a:p>
            <a:pPr fontAlgn="base"/>
            <a:endParaRPr lang="en-US" b="1" dirty="0">
              <a:solidFill>
                <a:srgbClr val="383E45"/>
              </a:solidFill>
              <a:effectLst/>
              <a:latin typeface="inherit"/>
            </a:endParaRPr>
          </a:p>
          <a:p>
            <a:br>
              <a:rPr lang="en-US" b="1" i="0" u="none" strike="noStrike" dirty="0">
                <a:solidFill>
                  <a:srgbClr val="FFFFFF"/>
                </a:solidFill>
                <a:effectLst/>
                <a:latin typeface="rawline"/>
                <a:hlinkClick r:id="rId2"/>
              </a:rPr>
            </a:br>
            <a:endParaRPr lang="en-US" dirty="0"/>
          </a:p>
        </p:txBody>
      </p:sp>
      <p:pic>
        <p:nvPicPr>
          <p:cNvPr id="3" name="Picture 2">
            <a:extLst>
              <a:ext uri="{FF2B5EF4-FFF2-40B4-BE49-F238E27FC236}">
                <a16:creationId xmlns:a16="http://schemas.microsoft.com/office/drawing/2014/main" id="{BC2BC5C8-0897-4617-B04A-12F3D4126FEE}"/>
              </a:ext>
            </a:extLst>
          </p:cNvPr>
          <p:cNvPicPr>
            <a:picLocks noChangeAspect="1"/>
          </p:cNvPicPr>
          <p:nvPr/>
        </p:nvPicPr>
        <p:blipFill>
          <a:blip r:embed="rId3"/>
          <a:stretch>
            <a:fillRect/>
          </a:stretch>
        </p:blipFill>
        <p:spPr>
          <a:xfrm>
            <a:off x="209551" y="64532"/>
            <a:ext cx="18221682" cy="7249886"/>
          </a:xfrm>
          <a:prstGeom prst="rect">
            <a:avLst/>
          </a:prstGeom>
          <a:ln>
            <a:noFill/>
          </a:ln>
        </p:spPr>
      </p:pic>
      <p:sp>
        <p:nvSpPr>
          <p:cNvPr id="4" name="Rectangle 3">
            <a:extLst>
              <a:ext uri="{FF2B5EF4-FFF2-40B4-BE49-F238E27FC236}">
                <a16:creationId xmlns:a16="http://schemas.microsoft.com/office/drawing/2014/main" id="{1CBF205B-7470-4F17-9516-95D1F5C8F06F}"/>
              </a:ext>
            </a:extLst>
          </p:cNvPr>
          <p:cNvSpPr/>
          <p:nvPr/>
        </p:nvSpPr>
        <p:spPr>
          <a:xfrm>
            <a:off x="0" y="68818"/>
            <a:ext cx="9144000" cy="1692771"/>
          </a:xfrm>
          <a:prstGeom prst="rect">
            <a:avLst/>
          </a:prstGeom>
        </p:spPr>
        <p:txBody>
          <a:bodyPr wrap="square">
            <a:spAutoFit/>
          </a:bodyPr>
          <a:lstStyle/>
          <a:p>
            <a:r>
              <a:rPr lang="en-US" dirty="0"/>
              <a:t>Format 3 : creative</a:t>
            </a:r>
          </a:p>
          <a:p>
            <a:r>
              <a:rPr lang="en-US" dirty="0"/>
              <a:t>Aim  : </a:t>
            </a:r>
            <a:r>
              <a:rPr lang="en-US" sz="1400" dirty="0"/>
              <a:t>brand awareness &amp;reach </a:t>
            </a:r>
          </a:p>
          <a:p>
            <a:r>
              <a:rPr lang="en-US" dirty="0"/>
              <a:t>Date : </a:t>
            </a:r>
            <a:r>
              <a:rPr lang="en-US" sz="1400" dirty="0"/>
              <a:t>06 -04- 2022</a:t>
            </a:r>
          </a:p>
          <a:p>
            <a:r>
              <a:rPr lang="en-US" dirty="0"/>
              <a:t>Idea :  </a:t>
            </a:r>
            <a:r>
              <a:rPr lang="en-US" sz="1400" dirty="0"/>
              <a:t>to cover a larger geographical spread, to provide differentiated wealth management solutions using digital tools</a:t>
            </a:r>
            <a:r>
              <a:rPr lang="en-US" dirty="0"/>
              <a:t>.</a:t>
            </a:r>
          </a:p>
          <a:p>
            <a:r>
              <a:rPr lang="en-US" dirty="0"/>
              <a:t>Topic : </a:t>
            </a:r>
            <a:r>
              <a:rPr lang="en-US" sz="1400" dirty="0"/>
              <a:t>The Bank is encouraging citizens to take a pledge to adopt safe banking habits while  transacting digitally and avoid 	sharing their confidential banking information (like password, PIN, OTP, etc.) with anyone.</a:t>
            </a:r>
          </a:p>
        </p:txBody>
      </p:sp>
      <p:pic>
        <p:nvPicPr>
          <p:cNvPr id="1026" name="Picture 2" descr="HDFC Bank launches 'Mooh Band Rakho' campaign to Increase Awareness on  Cyber Frauds">
            <a:extLst>
              <a:ext uri="{FF2B5EF4-FFF2-40B4-BE49-F238E27FC236}">
                <a16:creationId xmlns:a16="http://schemas.microsoft.com/office/drawing/2014/main" id="{7AFEE928-4D80-4EC5-BC90-C3B3E68D8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55282"/>
            <a:ext cx="5715000" cy="281940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441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2909" y="403161"/>
            <a:ext cx="8286750" cy="243204"/>
          </a:xfrm>
          <a:prstGeom prst="rect">
            <a:avLst/>
          </a:prstGeom>
        </p:spPr>
        <p:txBody>
          <a:bodyPr vert="horz" wrap="square" lIns="0" tIns="15875" rIns="0" bIns="0" rtlCol="0">
            <a:spAutoFit/>
          </a:bodyPr>
          <a:lstStyle/>
          <a:p>
            <a:pPr marL="12700">
              <a:lnSpc>
                <a:spcPct val="100000"/>
              </a:lnSpc>
              <a:spcBef>
                <a:spcPts val="125"/>
              </a:spcBef>
            </a:pPr>
            <a:r>
              <a:rPr sz="1400" b="1" spc="35" dirty="0">
                <a:solidFill>
                  <a:srgbClr val="434343"/>
                </a:solidFill>
                <a:latin typeface="Arial"/>
                <a:cs typeface="Arial"/>
              </a:rPr>
              <a:t>Part</a:t>
            </a:r>
            <a:r>
              <a:rPr sz="1400" b="1" spc="-180" dirty="0">
                <a:solidFill>
                  <a:srgbClr val="434343"/>
                </a:solidFill>
                <a:latin typeface="Arial"/>
                <a:cs typeface="Arial"/>
              </a:rPr>
              <a:t> </a:t>
            </a:r>
            <a:r>
              <a:rPr sz="1400" b="1" spc="25" dirty="0">
                <a:solidFill>
                  <a:srgbClr val="434343"/>
                </a:solidFill>
                <a:latin typeface="Arial"/>
                <a:cs typeface="Arial"/>
              </a:rPr>
              <a:t>4:</a:t>
            </a:r>
            <a:r>
              <a:rPr sz="1400" b="1" spc="-20" dirty="0">
                <a:solidFill>
                  <a:srgbClr val="434343"/>
                </a:solidFill>
                <a:latin typeface="Arial"/>
                <a:cs typeface="Arial"/>
              </a:rPr>
              <a:t> </a:t>
            </a:r>
            <a:r>
              <a:rPr sz="1400" b="1" spc="25" dirty="0">
                <a:solidFill>
                  <a:srgbClr val="434343"/>
                </a:solidFill>
                <a:latin typeface="Arial"/>
                <a:cs typeface="Arial"/>
              </a:rPr>
              <a:t>Content</a:t>
            </a:r>
            <a:r>
              <a:rPr sz="1400" b="1" spc="-180" dirty="0">
                <a:solidFill>
                  <a:srgbClr val="434343"/>
                </a:solidFill>
                <a:latin typeface="Arial"/>
                <a:cs typeface="Arial"/>
              </a:rPr>
              <a:t> </a:t>
            </a:r>
            <a:r>
              <a:rPr sz="1400" b="1" spc="20" dirty="0">
                <a:solidFill>
                  <a:srgbClr val="434343"/>
                </a:solidFill>
                <a:latin typeface="Arial"/>
                <a:cs typeface="Arial"/>
              </a:rPr>
              <a:t>Creation</a:t>
            </a:r>
            <a:r>
              <a:rPr sz="1400" b="1" spc="-204" dirty="0">
                <a:solidFill>
                  <a:srgbClr val="434343"/>
                </a:solidFill>
                <a:latin typeface="Arial"/>
                <a:cs typeface="Arial"/>
              </a:rPr>
              <a:t> </a:t>
            </a:r>
            <a:r>
              <a:rPr sz="1400" b="1" spc="30" dirty="0">
                <a:solidFill>
                  <a:srgbClr val="434343"/>
                </a:solidFill>
                <a:latin typeface="Arial"/>
                <a:cs typeface="Arial"/>
              </a:rPr>
              <a:t>and</a:t>
            </a:r>
            <a:r>
              <a:rPr sz="1400" b="1" spc="-120" dirty="0">
                <a:solidFill>
                  <a:srgbClr val="434343"/>
                </a:solidFill>
                <a:latin typeface="Arial"/>
                <a:cs typeface="Arial"/>
              </a:rPr>
              <a:t> </a:t>
            </a:r>
            <a:r>
              <a:rPr sz="1400" b="1" spc="10" dirty="0">
                <a:solidFill>
                  <a:srgbClr val="434343"/>
                </a:solidFill>
                <a:latin typeface="Arial"/>
                <a:cs typeface="Arial"/>
              </a:rPr>
              <a:t>Curation</a:t>
            </a:r>
            <a:r>
              <a:rPr sz="1400" b="1" spc="-125" dirty="0">
                <a:solidFill>
                  <a:srgbClr val="434343"/>
                </a:solidFill>
                <a:latin typeface="Arial"/>
                <a:cs typeface="Arial"/>
              </a:rPr>
              <a:t> </a:t>
            </a:r>
            <a:r>
              <a:rPr sz="1400" b="1" spc="20" dirty="0">
                <a:solidFill>
                  <a:srgbClr val="434343"/>
                </a:solidFill>
                <a:latin typeface="Arial"/>
                <a:cs typeface="Arial"/>
              </a:rPr>
              <a:t>(Post</a:t>
            </a:r>
            <a:r>
              <a:rPr sz="1400" b="1" spc="-180" dirty="0">
                <a:solidFill>
                  <a:srgbClr val="434343"/>
                </a:solidFill>
                <a:latin typeface="Arial"/>
                <a:cs typeface="Arial"/>
              </a:rPr>
              <a:t> </a:t>
            </a:r>
            <a:r>
              <a:rPr sz="1400" b="1" spc="10" dirty="0">
                <a:solidFill>
                  <a:srgbClr val="434343"/>
                </a:solidFill>
                <a:latin typeface="Arial"/>
                <a:cs typeface="Arial"/>
              </a:rPr>
              <a:t>creations,</a:t>
            </a:r>
            <a:r>
              <a:rPr sz="1400" b="1" spc="-170" dirty="0">
                <a:solidFill>
                  <a:srgbClr val="434343"/>
                </a:solidFill>
                <a:latin typeface="Arial"/>
                <a:cs typeface="Arial"/>
              </a:rPr>
              <a:t> </a:t>
            </a:r>
            <a:r>
              <a:rPr sz="1400" b="1" spc="5" dirty="0">
                <a:solidFill>
                  <a:srgbClr val="434343"/>
                </a:solidFill>
                <a:latin typeface="Arial"/>
                <a:cs typeface="Arial"/>
              </a:rPr>
              <a:t>Designs/Video</a:t>
            </a:r>
            <a:r>
              <a:rPr sz="1400" b="1" spc="-125" dirty="0">
                <a:solidFill>
                  <a:srgbClr val="434343"/>
                </a:solidFill>
                <a:latin typeface="Arial"/>
                <a:cs typeface="Arial"/>
              </a:rPr>
              <a:t> </a:t>
            </a:r>
            <a:r>
              <a:rPr sz="1400" b="1" spc="10" dirty="0">
                <a:solidFill>
                  <a:srgbClr val="434343"/>
                </a:solidFill>
                <a:latin typeface="Arial"/>
                <a:cs typeface="Arial"/>
              </a:rPr>
              <a:t>Editing,</a:t>
            </a:r>
            <a:r>
              <a:rPr sz="1400" b="1" spc="-170" dirty="0">
                <a:solidFill>
                  <a:srgbClr val="434343"/>
                </a:solidFill>
                <a:latin typeface="Arial"/>
                <a:cs typeface="Arial"/>
              </a:rPr>
              <a:t> </a:t>
            </a:r>
            <a:r>
              <a:rPr sz="1400" b="1" spc="-15" dirty="0">
                <a:solidFill>
                  <a:srgbClr val="434343"/>
                </a:solidFill>
                <a:latin typeface="Arial"/>
                <a:cs typeface="Arial"/>
              </a:rPr>
              <a:t>Ad</a:t>
            </a:r>
            <a:r>
              <a:rPr sz="1400" b="1" spc="-45" dirty="0">
                <a:solidFill>
                  <a:srgbClr val="434343"/>
                </a:solidFill>
                <a:latin typeface="Arial"/>
                <a:cs typeface="Arial"/>
              </a:rPr>
              <a:t> </a:t>
            </a:r>
            <a:r>
              <a:rPr sz="1400" b="1" spc="20" dirty="0">
                <a:solidFill>
                  <a:srgbClr val="434343"/>
                </a:solidFill>
                <a:latin typeface="Arial"/>
                <a:cs typeface="Arial"/>
              </a:rPr>
              <a:t>Campaigns</a:t>
            </a:r>
            <a:r>
              <a:rPr sz="1400" b="1" spc="-120" dirty="0">
                <a:solidFill>
                  <a:srgbClr val="434343"/>
                </a:solidFill>
                <a:latin typeface="Arial"/>
                <a:cs typeface="Arial"/>
              </a:rPr>
              <a:t> </a:t>
            </a:r>
            <a:r>
              <a:rPr sz="1400" b="1" spc="35" dirty="0">
                <a:solidFill>
                  <a:srgbClr val="434343"/>
                </a:solidFill>
                <a:latin typeface="Arial"/>
                <a:cs typeface="Arial"/>
              </a:rPr>
              <a:t>over</a:t>
            </a:r>
            <a:endParaRPr sz="1400">
              <a:latin typeface="Arial"/>
              <a:cs typeface="Arial"/>
            </a:endParaRPr>
          </a:p>
        </p:txBody>
      </p:sp>
      <p:sp>
        <p:nvSpPr>
          <p:cNvPr id="3" name="object 3"/>
          <p:cNvSpPr txBox="1">
            <a:spLocks noGrp="1"/>
          </p:cNvSpPr>
          <p:nvPr>
            <p:ph type="title"/>
          </p:nvPr>
        </p:nvSpPr>
        <p:spPr>
          <a:xfrm>
            <a:off x="2478404" y="626639"/>
            <a:ext cx="4057015" cy="763905"/>
          </a:xfrm>
          <a:prstGeom prst="rect">
            <a:avLst/>
          </a:prstGeom>
        </p:spPr>
        <p:txBody>
          <a:bodyPr vert="horz" wrap="square" lIns="0" tIns="40640" rIns="0" bIns="0" rtlCol="0">
            <a:spAutoFit/>
          </a:bodyPr>
          <a:lstStyle/>
          <a:p>
            <a:pPr marL="140335">
              <a:lnSpc>
                <a:spcPct val="100000"/>
              </a:lnSpc>
              <a:spcBef>
                <a:spcPts val="320"/>
              </a:spcBef>
            </a:pPr>
            <a:r>
              <a:rPr sz="1400" spc="40" dirty="0"/>
              <a:t>S</a:t>
            </a:r>
            <a:r>
              <a:rPr sz="1400" spc="35" dirty="0"/>
              <a:t>o</a:t>
            </a:r>
            <a:r>
              <a:rPr sz="1400" spc="40" dirty="0"/>
              <a:t>c</a:t>
            </a:r>
            <a:r>
              <a:rPr sz="1400" spc="-20" dirty="0"/>
              <a:t>i</a:t>
            </a:r>
            <a:r>
              <a:rPr sz="1400" spc="40" dirty="0"/>
              <a:t>a</a:t>
            </a:r>
            <a:r>
              <a:rPr sz="1400" spc="5" dirty="0"/>
              <a:t>l</a:t>
            </a:r>
            <a:r>
              <a:rPr sz="1400" spc="-190" dirty="0"/>
              <a:t> </a:t>
            </a:r>
            <a:r>
              <a:rPr sz="1400" spc="105" dirty="0"/>
              <a:t>M</a:t>
            </a:r>
            <a:r>
              <a:rPr sz="1400" spc="40" dirty="0"/>
              <a:t>e</a:t>
            </a:r>
            <a:r>
              <a:rPr sz="1400" spc="35" dirty="0"/>
              <a:t>d</a:t>
            </a:r>
            <a:r>
              <a:rPr sz="1400" spc="-20" dirty="0"/>
              <a:t>i</a:t>
            </a:r>
            <a:r>
              <a:rPr sz="1400" spc="15" dirty="0"/>
              <a:t>a</a:t>
            </a:r>
            <a:r>
              <a:rPr sz="1400" spc="-140" dirty="0"/>
              <a:t> </a:t>
            </a:r>
            <a:r>
              <a:rPr sz="1400" spc="40" dirty="0"/>
              <a:t>a</a:t>
            </a:r>
            <a:r>
              <a:rPr sz="1400" spc="35" dirty="0"/>
              <a:t>n</a:t>
            </a:r>
            <a:r>
              <a:rPr sz="1400" spc="15" dirty="0"/>
              <a:t>d</a:t>
            </a:r>
            <a:r>
              <a:rPr sz="1400" spc="-145" dirty="0"/>
              <a:t> </a:t>
            </a:r>
            <a:r>
              <a:rPr sz="1400" spc="40" dirty="0"/>
              <a:t>E</a:t>
            </a:r>
            <a:r>
              <a:rPr sz="1400" spc="25" dirty="0"/>
              <a:t>m</a:t>
            </a:r>
            <a:r>
              <a:rPr sz="1400" spc="45" dirty="0"/>
              <a:t>a</a:t>
            </a:r>
            <a:r>
              <a:rPr sz="1400" spc="-20" dirty="0"/>
              <a:t>i</a:t>
            </a:r>
            <a:r>
              <a:rPr sz="1400" spc="5" dirty="0"/>
              <a:t>l</a:t>
            </a:r>
            <a:r>
              <a:rPr sz="1400" spc="-190" dirty="0"/>
              <a:t> </a:t>
            </a:r>
            <a:r>
              <a:rPr sz="1400" spc="-20" dirty="0"/>
              <a:t>I</a:t>
            </a:r>
            <a:r>
              <a:rPr sz="1400" spc="35" dirty="0"/>
              <a:t>d</a:t>
            </a:r>
            <a:r>
              <a:rPr sz="1400" spc="40" dirty="0"/>
              <a:t>ea</a:t>
            </a:r>
            <a:r>
              <a:rPr sz="1400" spc="-20" dirty="0"/>
              <a:t>ti</a:t>
            </a:r>
            <a:r>
              <a:rPr sz="1400" spc="35" dirty="0"/>
              <a:t>o</a:t>
            </a:r>
            <a:r>
              <a:rPr sz="1400" spc="15" dirty="0"/>
              <a:t>n</a:t>
            </a:r>
            <a:r>
              <a:rPr sz="1400" spc="-145" dirty="0"/>
              <a:t> </a:t>
            </a:r>
            <a:r>
              <a:rPr sz="1400" spc="40" dirty="0"/>
              <a:t>a</a:t>
            </a:r>
            <a:r>
              <a:rPr sz="1400" spc="35" dirty="0"/>
              <a:t>n</a:t>
            </a:r>
            <a:r>
              <a:rPr sz="1400" spc="15" dirty="0"/>
              <a:t>d</a:t>
            </a:r>
            <a:r>
              <a:rPr sz="1400" spc="-145" dirty="0"/>
              <a:t> </a:t>
            </a:r>
            <a:r>
              <a:rPr sz="1400" spc="35" dirty="0"/>
              <a:t>C</a:t>
            </a:r>
            <a:r>
              <a:rPr sz="1400" spc="50" dirty="0"/>
              <a:t>r</a:t>
            </a:r>
            <a:r>
              <a:rPr sz="1400" spc="40" dirty="0"/>
              <a:t>ea</a:t>
            </a:r>
            <a:r>
              <a:rPr sz="1400" spc="-20" dirty="0"/>
              <a:t>ti</a:t>
            </a:r>
            <a:r>
              <a:rPr sz="1400" spc="35" dirty="0"/>
              <a:t>o</a:t>
            </a:r>
            <a:r>
              <a:rPr sz="1400" spc="-35" dirty="0"/>
              <a:t>n</a:t>
            </a:r>
            <a:r>
              <a:rPr sz="1400" spc="10" dirty="0"/>
              <a:t>)</a:t>
            </a:r>
            <a:endParaRPr sz="1400"/>
          </a:p>
          <a:p>
            <a:pPr marL="12700">
              <a:lnSpc>
                <a:spcPct val="100000"/>
              </a:lnSpc>
              <a:spcBef>
                <a:spcPts val="425"/>
              </a:spcBef>
            </a:pPr>
            <a:r>
              <a:rPr sz="2900" spc="10" dirty="0"/>
              <a:t>I</a:t>
            </a:r>
            <a:r>
              <a:rPr sz="2900" spc="20" dirty="0"/>
              <a:t>n</a:t>
            </a:r>
            <a:r>
              <a:rPr sz="2900" spc="30" dirty="0"/>
              <a:t>s</a:t>
            </a:r>
            <a:r>
              <a:rPr sz="2900" spc="5" dirty="0"/>
              <a:t>t</a:t>
            </a:r>
            <a:r>
              <a:rPr sz="2900" spc="30" dirty="0"/>
              <a:t>a</a:t>
            </a:r>
            <a:r>
              <a:rPr sz="2900" spc="20" dirty="0"/>
              <a:t>g</a:t>
            </a:r>
            <a:r>
              <a:rPr sz="2900" spc="-5" dirty="0"/>
              <a:t>r</a:t>
            </a:r>
            <a:r>
              <a:rPr sz="2900" spc="30" dirty="0"/>
              <a:t>a</a:t>
            </a:r>
            <a:r>
              <a:rPr sz="2900" spc="25" dirty="0"/>
              <a:t>m</a:t>
            </a:r>
            <a:r>
              <a:rPr sz="2900" spc="-265" dirty="0"/>
              <a:t> </a:t>
            </a:r>
            <a:r>
              <a:rPr sz="2900" spc="15" dirty="0"/>
              <a:t>Sto</a:t>
            </a:r>
            <a:r>
              <a:rPr sz="2900" dirty="0"/>
              <a:t>r</a:t>
            </a:r>
            <a:r>
              <a:rPr sz="2900" spc="15" dirty="0"/>
              <a:t>y</a:t>
            </a:r>
            <a:endParaRPr sz="2900"/>
          </a:p>
        </p:txBody>
      </p:sp>
      <p:grpSp>
        <p:nvGrpSpPr>
          <p:cNvPr id="4" name="object 4"/>
          <p:cNvGrpSpPr/>
          <p:nvPr/>
        </p:nvGrpSpPr>
        <p:grpSpPr>
          <a:xfrm>
            <a:off x="3181350" y="1476375"/>
            <a:ext cx="3000375" cy="2295525"/>
            <a:chOff x="3181350" y="1476375"/>
            <a:chExt cx="3000375" cy="2295525"/>
          </a:xfrm>
        </p:grpSpPr>
        <p:pic>
          <p:nvPicPr>
            <p:cNvPr id="5" name="object 5"/>
            <p:cNvPicPr/>
            <p:nvPr/>
          </p:nvPicPr>
          <p:blipFill>
            <a:blip r:embed="rId2" cstate="print"/>
            <a:stretch>
              <a:fillRect/>
            </a:stretch>
          </p:blipFill>
          <p:spPr>
            <a:xfrm>
              <a:off x="3181350" y="1476375"/>
              <a:ext cx="1485900" cy="2295525"/>
            </a:xfrm>
            <a:prstGeom prst="rect">
              <a:avLst/>
            </a:prstGeom>
          </p:spPr>
        </p:pic>
        <p:pic>
          <p:nvPicPr>
            <p:cNvPr id="6" name="object 6"/>
            <p:cNvPicPr/>
            <p:nvPr/>
          </p:nvPicPr>
          <p:blipFill>
            <a:blip r:embed="rId3" cstate="print"/>
            <a:stretch>
              <a:fillRect/>
            </a:stretch>
          </p:blipFill>
          <p:spPr>
            <a:xfrm>
              <a:off x="4619625" y="1476375"/>
              <a:ext cx="1562100" cy="2286000"/>
            </a:xfrm>
            <a:prstGeom prst="rect">
              <a:avLst/>
            </a:prstGeom>
          </p:spPr>
        </p:pic>
      </p:grpSp>
      <p:pic>
        <p:nvPicPr>
          <p:cNvPr id="7" name="object 7"/>
          <p:cNvPicPr/>
          <p:nvPr/>
        </p:nvPicPr>
        <p:blipFill>
          <a:blip r:embed="rId4" cstate="print"/>
          <a:stretch>
            <a:fillRect/>
          </a:stretch>
        </p:blipFill>
        <p:spPr>
          <a:xfrm>
            <a:off x="1800225" y="1476375"/>
            <a:ext cx="1314450" cy="2286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2909" y="403161"/>
            <a:ext cx="8286750" cy="243204"/>
          </a:xfrm>
          <a:prstGeom prst="rect">
            <a:avLst/>
          </a:prstGeom>
        </p:spPr>
        <p:txBody>
          <a:bodyPr vert="horz" wrap="square" lIns="0" tIns="15875" rIns="0" bIns="0" rtlCol="0">
            <a:spAutoFit/>
          </a:bodyPr>
          <a:lstStyle/>
          <a:p>
            <a:pPr marL="12700">
              <a:lnSpc>
                <a:spcPct val="100000"/>
              </a:lnSpc>
              <a:spcBef>
                <a:spcPts val="125"/>
              </a:spcBef>
            </a:pPr>
            <a:r>
              <a:rPr sz="1400" b="1" spc="35" dirty="0">
                <a:solidFill>
                  <a:srgbClr val="434343"/>
                </a:solidFill>
                <a:latin typeface="Arial"/>
                <a:cs typeface="Arial"/>
              </a:rPr>
              <a:t>Part</a:t>
            </a:r>
            <a:r>
              <a:rPr sz="1400" b="1" spc="-180" dirty="0">
                <a:solidFill>
                  <a:srgbClr val="434343"/>
                </a:solidFill>
                <a:latin typeface="Arial"/>
                <a:cs typeface="Arial"/>
              </a:rPr>
              <a:t> </a:t>
            </a:r>
            <a:r>
              <a:rPr sz="1400" b="1" spc="25" dirty="0">
                <a:solidFill>
                  <a:srgbClr val="434343"/>
                </a:solidFill>
                <a:latin typeface="Arial"/>
                <a:cs typeface="Arial"/>
              </a:rPr>
              <a:t>4:</a:t>
            </a:r>
            <a:r>
              <a:rPr sz="1400" b="1" spc="-20" dirty="0">
                <a:solidFill>
                  <a:srgbClr val="434343"/>
                </a:solidFill>
                <a:latin typeface="Arial"/>
                <a:cs typeface="Arial"/>
              </a:rPr>
              <a:t> </a:t>
            </a:r>
            <a:r>
              <a:rPr sz="1400" b="1" spc="25" dirty="0">
                <a:solidFill>
                  <a:srgbClr val="434343"/>
                </a:solidFill>
                <a:latin typeface="Arial"/>
                <a:cs typeface="Arial"/>
              </a:rPr>
              <a:t>Content</a:t>
            </a:r>
            <a:r>
              <a:rPr sz="1400" b="1" spc="-180" dirty="0">
                <a:solidFill>
                  <a:srgbClr val="434343"/>
                </a:solidFill>
                <a:latin typeface="Arial"/>
                <a:cs typeface="Arial"/>
              </a:rPr>
              <a:t> </a:t>
            </a:r>
            <a:r>
              <a:rPr sz="1400" b="1" spc="20" dirty="0">
                <a:solidFill>
                  <a:srgbClr val="434343"/>
                </a:solidFill>
                <a:latin typeface="Arial"/>
                <a:cs typeface="Arial"/>
              </a:rPr>
              <a:t>Creation</a:t>
            </a:r>
            <a:r>
              <a:rPr sz="1400" b="1" spc="-204" dirty="0">
                <a:solidFill>
                  <a:srgbClr val="434343"/>
                </a:solidFill>
                <a:latin typeface="Arial"/>
                <a:cs typeface="Arial"/>
              </a:rPr>
              <a:t> </a:t>
            </a:r>
            <a:r>
              <a:rPr sz="1400" b="1" spc="30" dirty="0">
                <a:solidFill>
                  <a:srgbClr val="434343"/>
                </a:solidFill>
                <a:latin typeface="Arial"/>
                <a:cs typeface="Arial"/>
              </a:rPr>
              <a:t>and</a:t>
            </a:r>
            <a:r>
              <a:rPr sz="1400" b="1" spc="-120" dirty="0">
                <a:solidFill>
                  <a:srgbClr val="434343"/>
                </a:solidFill>
                <a:latin typeface="Arial"/>
                <a:cs typeface="Arial"/>
              </a:rPr>
              <a:t> </a:t>
            </a:r>
            <a:r>
              <a:rPr sz="1400" b="1" spc="10" dirty="0">
                <a:solidFill>
                  <a:srgbClr val="434343"/>
                </a:solidFill>
                <a:latin typeface="Arial"/>
                <a:cs typeface="Arial"/>
              </a:rPr>
              <a:t>Curation</a:t>
            </a:r>
            <a:r>
              <a:rPr sz="1400" b="1" spc="-125" dirty="0">
                <a:solidFill>
                  <a:srgbClr val="434343"/>
                </a:solidFill>
                <a:latin typeface="Arial"/>
                <a:cs typeface="Arial"/>
              </a:rPr>
              <a:t> </a:t>
            </a:r>
            <a:r>
              <a:rPr sz="1400" b="1" spc="20" dirty="0">
                <a:solidFill>
                  <a:srgbClr val="434343"/>
                </a:solidFill>
                <a:latin typeface="Arial"/>
                <a:cs typeface="Arial"/>
              </a:rPr>
              <a:t>(Post</a:t>
            </a:r>
            <a:r>
              <a:rPr sz="1400" b="1" spc="-180" dirty="0">
                <a:solidFill>
                  <a:srgbClr val="434343"/>
                </a:solidFill>
                <a:latin typeface="Arial"/>
                <a:cs typeface="Arial"/>
              </a:rPr>
              <a:t> </a:t>
            </a:r>
            <a:r>
              <a:rPr sz="1400" b="1" spc="10" dirty="0">
                <a:solidFill>
                  <a:srgbClr val="434343"/>
                </a:solidFill>
                <a:latin typeface="Arial"/>
                <a:cs typeface="Arial"/>
              </a:rPr>
              <a:t>creations,</a:t>
            </a:r>
            <a:r>
              <a:rPr sz="1400" b="1" spc="-170" dirty="0">
                <a:solidFill>
                  <a:srgbClr val="434343"/>
                </a:solidFill>
                <a:latin typeface="Arial"/>
                <a:cs typeface="Arial"/>
              </a:rPr>
              <a:t> </a:t>
            </a:r>
            <a:r>
              <a:rPr sz="1400" b="1" spc="5" dirty="0">
                <a:solidFill>
                  <a:srgbClr val="434343"/>
                </a:solidFill>
                <a:latin typeface="Arial"/>
                <a:cs typeface="Arial"/>
              </a:rPr>
              <a:t>Designs/Video</a:t>
            </a:r>
            <a:r>
              <a:rPr sz="1400" b="1" spc="-125" dirty="0">
                <a:solidFill>
                  <a:srgbClr val="434343"/>
                </a:solidFill>
                <a:latin typeface="Arial"/>
                <a:cs typeface="Arial"/>
              </a:rPr>
              <a:t> </a:t>
            </a:r>
            <a:r>
              <a:rPr sz="1400" b="1" spc="10" dirty="0">
                <a:solidFill>
                  <a:srgbClr val="434343"/>
                </a:solidFill>
                <a:latin typeface="Arial"/>
                <a:cs typeface="Arial"/>
              </a:rPr>
              <a:t>Editing,</a:t>
            </a:r>
            <a:r>
              <a:rPr sz="1400" b="1" spc="-170" dirty="0">
                <a:solidFill>
                  <a:srgbClr val="434343"/>
                </a:solidFill>
                <a:latin typeface="Arial"/>
                <a:cs typeface="Arial"/>
              </a:rPr>
              <a:t> </a:t>
            </a:r>
            <a:r>
              <a:rPr sz="1400" b="1" spc="-15" dirty="0">
                <a:solidFill>
                  <a:srgbClr val="434343"/>
                </a:solidFill>
                <a:latin typeface="Arial"/>
                <a:cs typeface="Arial"/>
              </a:rPr>
              <a:t>Ad</a:t>
            </a:r>
            <a:r>
              <a:rPr sz="1400" b="1" spc="-45" dirty="0">
                <a:solidFill>
                  <a:srgbClr val="434343"/>
                </a:solidFill>
                <a:latin typeface="Arial"/>
                <a:cs typeface="Arial"/>
              </a:rPr>
              <a:t> </a:t>
            </a:r>
            <a:r>
              <a:rPr sz="1400" b="1" spc="20" dirty="0">
                <a:solidFill>
                  <a:srgbClr val="434343"/>
                </a:solidFill>
                <a:latin typeface="Arial"/>
                <a:cs typeface="Arial"/>
              </a:rPr>
              <a:t>Campaigns</a:t>
            </a:r>
            <a:r>
              <a:rPr sz="1400" b="1" spc="-120" dirty="0">
                <a:solidFill>
                  <a:srgbClr val="434343"/>
                </a:solidFill>
                <a:latin typeface="Arial"/>
                <a:cs typeface="Arial"/>
              </a:rPr>
              <a:t> </a:t>
            </a:r>
            <a:r>
              <a:rPr sz="1400" b="1" spc="35" dirty="0">
                <a:solidFill>
                  <a:srgbClr val="434343"/>
                </a:solidFill>
                <a:latin typeface="Arial"/>
                <a:cs typeface="Arial"/>
              </a:rPr>
              <a:t>over</a:t>
            </a:r>
            <a:endParaRPr sz="1400">
              <a:latin typeface="Arial"/>
              <a:cs typeface="Arial"/>
            </a:endParaRPr>
          </a:p>
        </p:txBody>
      </p:sp>
      <p:sp>
        <p:nvSpPr>
          <p:cNvPr id="3" name="object 3"/>
          <p:cNvSpPr txBox="1">
            <a:spLocks noGrp="1"/>
          </p:cNvSpPr>
          <p:nvPr>
            <p:ph type="title"/>
          </p:nvPr>
        </p:nvSpPr>
        <p:spPr/>
        <p:txBody>
          <a:bodyPr/>
          <a:lstStyle/>
          <a:p>
            <a:r>
              <a:rPr lang="en-US"/>
              <a:t>Social Media and Email Ideation and Creation)</a:t>
            </a:r>
          </a:p>
        </p:txBody>
      </p:sp>
      <p:sp>
        <p:nvSpPr>
          <p:cNvPr id="4" name="object 4"/>
          <p:cNvSpPr txBox="1"/>
          <p:nvPr/>
        </p:nvSpPr>
        <p:spPr>
          <a:xfrm>
            <a:off x="700405" y="1372235"/>
            <a:ext cx="7514590" cy="1432560"/>
          </a:xfrm>
          <a:prstGeom prst="rect">
            <a:avLst/>
          </a:prstGeom>
        </p:spPr>
        <p:txBody>
          <a:bodyPr vert="horz" wrap="square" lIns="0" tIns="16510" rIns="0" bIns="0" rtlCol="0">
            <a:spAutoFit/>
          </a:bodyPr>
          <a:lstStyle/>
          <a:p>
            <a:pPr marL="235585" algn="ctr">
              <a:lnSpc>
                <a:spcPct val="100000"/>
              </a:lnSpc>
              <a:spcBef>
                <a:spcPts val="130"/>
              </a:spcBef>
            </a:pPr>
            <a:r>
              <a:rPr sz="2900" b="1" spc="5" dirty="0">
                <a:solidFill>
                  <a:srgbClr val="434343"/>
                </a:solidFill>
                <a:latin typeface="Arial"/>
                <a:cs typeface="Arial"/>
              </a:rPr>
              <a:t>D</a:t>
            </a:r>
            <a:r>
              <a:rPr sz="2900" b="1" spc="35" dirty="0">
                <a:solidFill>
                  <a:srgbClr val="434343"/>
                </a:solidFill>
                <a:latin typeface="Arial"/>
                <a:cs typeface="Arial"/>
              </a:rPr>
              <a:t>es</a:t>
            </a:r>
            <a:r>
              <a:rPr sz="2900" b="1" spc="10" dirty="0">
                <a:solidFill>
                  <a:srgbClr val="434343"/>
                </a:solidFill>
                <a:latin typeface="Arial"/>
                <a:cs typeface="Arial"/>
              </a:rPr>
              <a:t>i</a:t>
            </a:r>
            <a:r>
              <a:rPr sz="2900" b="1" spc="20" dirty="0">
                <a:solidFill>
                  <a:srgbClr val="434343"/>
                </a:solidFill>
                <a:latin typeface="Arial"/>
                <a:cs typeface="Arial"/>
              </a:rPr>
              <a:t>gn</a:t>
            </a:r>
            <a:r>
              <a:rPr sz="2900" b="1" spc="35" dirty="0">
                <a:solidFill>
                  <a:srgbClr val="434343"/>
                </a:solidFill>
                <a:latin typeface="Arial"/>
                <a:cs typeface="Arial"/>
              </a:rPr>
              <a:t>s</a:t>
            </a:r>
            <a:r>
              <a:rPr sz="2900" b="1" spc="10" dirty="0">
                <a:solidFill>
                  <a:srgbClr val="434343"/>
                </a:solidFill>
                <a:latin typeface="Arial"/>
                <a:cs typeface="Arial"/>
              </a:rPr>
              <a:t>/Vi</a:t>
            </a:r>
            <a:r>
              <a:rPr sz="2900" b="1" spc="-40" dirty="0">
                <a:solidFill>
                  <a:srgbClr val="434343"/>
                </a:solidFill>
                <a:latin typeface="Arial"/>
                <a:cs typeface="Arial"/>
              </a:rPr>
              <a:t>d</a:t>
            </a:r>
            <a:r>
              <a:rPr sz="2900" b="1" spc="35" dirty="0">
                <a:solidFill>
                  <a:srgbClr val="434343"/>
                </a:solidFill>
                <a:latin typeface="Arial"/>
                <a:cs typeface="Arial"/>
              </a:rPr>
              <a:t>e</a:t>
            </a:r>
            <a:r>
              <a:rPr sz="2900" b="1" spc="15" dirty="0">
                <a:solidFill>
                  <a:srgbClr val="434343"/>
                </a:solidFill>
                <a:latin typeface="Arial"/>
                <a:cs typeface="Arial"/>
              </a:rPr>
              <a:t>o</a:t>
            </a:r>
            <a:r>
              <a:rPr sz="2900" b="1" spc="-270" dirty="0">
                <a:solidFill>
                  <a:srgbClr val="434343"/>
                </a:solidFill>
                <a:latin typeface="Arial"/>
                <a:cs typeface="Arial"/>
              </a:rPr>
              <a:t> </a:t>
            </a:r>
            <a:r>
              <a:rPr sz="2900" b="1" spc="20" dirty="0">
                <a:solidFill>
                  <a:srgbClr val="434343"/>
                </a:solidFill>
                <a:latin typeface="Arial"/>
                <a:cs typeface="Arial"/>
              </a:rPr>
              <a:t>Ed</a:t>
            </a:r>
            <a:r>
              <a:rPr sz="2900" b="1" spc="10" dirty="0">
                <a:solidFill>
                  <a:srgbClr val="434343"/>
                </a:solidFill>
                <a:latin typeface="Arial"/>
                <a:cs typeface="Arial"/>
              </a:rPr>
              <a:t>it</a:t>
            </a:r>
            <a:r>
              <a:rPr sz="2900" b="1" spc="15" dirty="0">
                <a:solidFill>
                  <a:srgbClr val="434343"/>
                </a:solidFill>
                <a:latin typeface="Arial"/>
                <a:cs typeface="Arial"/>
              </a:rPr>
              <a:t>ing</a:t>
            </a:r>
            <a:endParaRPr sz="2900" dirty="0">
              <a:latin typeface="Arial"/>
              <a:cs typeface="Arial"/>
            </a:endParaRPr>
          </a:p>
          <a:p>
            <a:pPr marL="327025" indent="-314960">
              <a:lnSpc>
                <a:spcPts val="1664"/>
              </a:lnSpc>
              <a:spcBef>
                <a:spcPts val="2575"/>
              </a:spcBef>
              <a:buChar char="●"/>
              <a:tabLst>
                <a:tab pos="327025" algn="l"/>
                <a:tab pos="327660" algn="l"/>
              </a:tabLst>
            </a:pPr>
            <a:r>
              <a:rPr sz="1400" spc="30" dirty="0">
                <a:latin typeface="Arial MT"/>
                <a:cs typeface="Arial MT"/>
              </a:rPr>
              <a:t>Design</a:t>
            </a:r>
            <a:r>
              <a:rPr sz="1400" spc="-204" dirty="0">
                <a:latin typeface="Arial MT"/>
                <a:cs typeface="Arial MT"/>
              </a:rPr>
              <a:t> </a:t>
            </a:r>
            <a:r>
              <a:rPr sz="1400" spc="25" dirty="0">
                <a:latin typeface="Arial MT"/>
                <a:cs typeface="Arial MT"/>
              </a:rPr>
              <a:t>Tools</a:t>
            </a:r>
            <a:r>
              <a:rPr sz="1400" spc="-114" dirty="0">
                <a:latin typeface="Arial MT"/>
                <a:cs typeface="Arial MT"/>
              </a:rPr>
              <a:t> </a:t>
            </a:r>
            <a:r>
              <a:rPr sz="1400" spc="-5" dirty="0">
                <a:latin typeface="Arial MT"/>
                <a:cs typeface="Arial MT"/>
              </a:rPr>
              <a:t>Familiarization</a:t>
            </a:r>
            <a:r>
              <a:rPr sz="1400" spc="30" dirty="0">
                <a:latin typeface="Arial MT"/>
                <a:cs typeface="Arial MT"/>
              </a:rPr>
              <a:t> </a:t>
            </a:r>
            <a:r>
              <a:rPr sz="1400" dirty="0">
                <a:latin typeface="Arial MT"/>
                <a:cs typeface="Arial MT"/>
              </a:rPr>
              <a:t>(use</a:t>
            </a:r>
            <a:r>
              <a:rPr sz="1400" spc="-50" dirty="0">
                <a:latin typeface="Arial MT"/>
                <a:cs typeface="Arial MT"/>
              </a:rPr>
              <a:t> </a:t>
            </a:r>
            <a:r>
              <a:rPr sz="1400" spc="-10" dirty="0">
                <a:latin typeface="Arial MT"/>
                <a:cs typeface="Arial MT"/>
              </a:rPr>
              <a:t>Canva</a:t>
            </a:r>
            <a:r>
              <a:rPr sz="1400" spc="30" dirty="0">
                <a:latin typeface="Arial MT"/>
                <a:cs typeface="Arial MT"/>
              </a:rPr>
              <a:t> </a:t>
            </a:r>
            <a:r>
              <a:rPr sz="1400" spc="35" dirty="0">
                <a:latin typeface="Arial MT"/>
                <a:cs typeface="Arial MT"/>
              </a:rPr>
              <a:t>for</a:t>
            </a:r>
            <a:r>
              <a:rPr sz="1400" spc="-100" dirty="0">
                <a:latin typeface="Arial MT"/>
                <a:cs typeface="Arial MT"/>
              </a:rPr>
              <a:t> </a:t>
            </a:r>
            <a:r>
              <a:rPr sz="1400" dirty="0">
                <a:latin typeface="Arial MT"/>
                <a:cs typeface="Arial MT"/>
              </a:rPr>
              <a:t>creating</a:t>
            </a:r>
            <a:r>
              <a:rPr sz="1400" spc="-50" dirty="0">
                <a:latin typeface="Arial MT"/>
                <a:cs typeface="Arial MT"/>
              </a:rPr>
              <a:t> </a:t>
            </a:r>
            <a:r>
              <a:rPr sz="1400" spc="-10" dirty="0">
                <a:latin typeface="Arial MT"/>
                <a:cs typeface="Arial MT"/>
              </a:rPr>
              <a:t>visually</a:t>
            </a:r>
            <a:r>
              <a:rPr sz="1400" spc="114" dirty="0">
                <a:latin typeface="Arial MT"/>
                <a:cs typeface="Arial MT"/>
              </a:rPr>
              <a:t> </a:t>
            </a:r>
            <a:r>
              <a:rPr sz="1400" dirty="0">
                <a:latin typeface="Arial MT"/>
                <a:cs typeface="Arial MT"/>
              </a:rPr>
              <a:t>appealing</a:t>
            </a:r>
            <a:r>
              <a:rPr sz="1400" spc="-50" dirty="0">
                <a:latin typeface="Arial MT"/>
                <a:cs typeface="Arial MT"/>
              </a:rPr>
              <a:t> </a:t>
            </a:r>
            <a:r>
              <a:rPr sz="1400" spc="10" dirty="0">
                <a:latin typeface="Arial MT"/>
                <a:cs typeface="Arial MT"/>
              </a:rPr>
              <a:t>graphics)</a:t>
            </a:r>
            <a:endParaRPr sz="1400" dirty="0">
              <a:latin typeface="Arial MT"/>
              <a:cs typeface="Arial MT"/>
            </a:endParaRPr>
          </a:p>
          <a:p>
            <a:pPr marL="327025" indent="-314960">
              <a:lnSpc>
                <a:spcPts val="1655"/>
              </a:lnSpc>
              <a:buFont typeface="Arial MT"/>
              <a:buChar char="●"/>
              <a:tabLst>
                <a:tab pos="327025" algn="l"/>
                <a:tab pos="327660" algn="l"/>
              </a:tabLst>
            </a:pPr>
            <a:r>
              <a:rPr sz="1400" b="1" spc="25" dirty="0">
                <a:latin typeface="Arial"/>
                <a:cs typeface="Arial"/>
              </a:rPr>
              <a:t>Video</a:t>
            </a:r>
            <a:r>
              <a:rPr sz="1400" b="1" spc="-130" dirty="0">
                <a:latin typeface="Arial"/>
                <a:cs typeface="Arial"/>
              </a:rPr>
              <a:t> </a:t>
            </a:r>
            <a:r>
              <a:rPr sz="1400" b="1" spc="20" dirty="0">
                <a:latin typeface="Arial"/>
                <a:cs typeface="Arial"/>
              </a:rPr>
              <a:t>Creation:</a:t>
            </a:r>
            <a:r>
              <a:rPr sz="1400" b="1" spc="-45" dirty="0">
                <a:latin typeface="Arial"/>
                <a:cs typeface="Arial"/>
              </a:rPr>
              <a:t> </a:t>
            </a:r>
            <a:r>
              <a:rPr sz="1400" spc="-20" dirty="0">
                <a:latin typeface="Arial MT"/>
                <a:cs typeface="Arial MT"/>
              </a:rPr>
              <a:t>Utilize</a:t>
            </a:r>
            <a:r>
              <a:rPr sz="1400" spc="-55" dirty="0">
                <a:latin typeface="Arial MT"/>
                <a:cs typeface="Arial MT"/>
              </a:rPr>
              <a:t> </a:t>
            </a:r>
            <a:r>
              <a:rPr sz="1400" spc="25" dirty="0">
                <a:latin typeface="Arial MT"/>
                <a:cs typeface="Arial MT"/>
              </a:rPr>
              <a:t>VN</a:t>
            </a:r>
            <a:r>
              <a:rPr sz="1400" spc="-60" dirty="0">
                <a:latin typeface="Arial MT"/>
                <a:cs typeface="Arial MT"/>
              </a:rPr>
              <a:t> </a:t>
            </a:r>
            <a:r>
              <a:rPr sz="1400" spc="25" dirty="0">
                <a:latin typeface="Arial MT"/>
                <a:cs typeface="Arial MT"/>
              </a:rPr>
              <a:t>or</a:t>
            </a:r>
            <a:r>
              <a:rPr sz="1400" spc="-110" dirty="0">
                <a:latin typeface="Arial MT"/>
                <a:cs typeface="Arial MT"/>
              </a:rPr>
              <a:t> </a:t>
            </a:r>
            <a:r>
              <a:rPr sz="1400" spc="-20" dirty="0">
                <a:latin typeface="Arial MT"/>
                <a:cs typeface="Arial MT"/>
              </a:rPr>
              <a:t>any</a:t>
            </a:r>
            <a:r>
              <a:rPr sz="1400" spc="105" dirty="0">
                <a:latin typeface="Arial MT"/>
                <a:cs typeface="Arial MT"/>
              </a:rPr>
              <a:t> </a:t>
            </a:r>
            <a:r>
              <a:rPr sz="1400" spc="10" dirty="0">
                <a:latin typeface="Arial MT"/>
                <a:cs typeface="Arial MT"/>
              </a:rPr>
              <a:t>video</a:t>
            </a:r>
            <a:r>
              <a:rPr sz="1400" spc="-130" dirty="0">
                <a:latin typeface="Arial MT"/>
                <a:cs typeface="Arial MT"/>
              </a:rPr>
              <a:t> </a:t>
            </a:r>
            <a:r>
              <a:rPr sz="1400" spc="15" dirty="0">
                <a:latin typeface="Arial MT"/>
                <a:cs typeface="Arial MT"/>
              </a:rPr>
              <a:t>editor</a:t>
            </a:r>
            <a:r>
              <a:rPr sz="1400" spc="-110" dirty="0">
                <a:latin typeface="Arial MT"/>
                <a:cs typeface="Arial MT"/>
              </a:rPr>
              <a:t> </a:t>
            </a:r>
            <a:r>
              <a:rPr sz="1400" spc="25" dirty="0">
                <a:latin typeface="Arial MT"/>
                <a:cs typeface="Arial MT"/>
              </a:rPr>
              <a:t>of</a:t>
            </a:r>
            <a:r>
              <a:rPr sz="1400" spc="-35" dirty="0">
                <a:latin typeface="Arial MT"/>
                <a:cs typeface="Arial MT"/>
              </a:rPr>
              <a:t> </a:t>
            </a:r>
            <a:r>
              <a:rPr sz="1400" spc="-5" dirty="0">
                <a:latin typeface="Arial MT"/>
                <a:cs typeface="Arial MT"/>
              </a:rPr>
              <a:t>your</a:t>
            </a:r>
            <a:r>
              <a:rPr sz="1400" spc="-30" dirty="0">
                <a:latin typeface="Arial MT"/>
                <a:cs typeface="Arial MT"/>
              </a:rPr>
              <a:t> </a:t>
            </a:r>
            <a:r>
              <a:rPr sz="1400" spc="15" dirty="0">
                <a:latin typeface="Arial MT"/>
                <a:cs typeface="Arial MT"/>
              </a:rPr>
              <a:t>choice</a:t>
            </a:r>
            <a:r>
              <a:rPr sz="1400" spc="-130" dirty="0">
                <a:latin typeface="Arial MT"/>
                <a:cs typeface="Arial MT"/>
              </a:rPr>
              <a:t> </a:t>
            </a:r>
            <a:r>
              <a:rPr sz="1400" spc="-5" dirty="0">
                <a:latin typeface="Arial MT"/>
                <a:cs typeface="Arial MT"/>
              </a:rPr>
              <a:t>to</a:t>
            </a:r>
            <a:r>
              <a:rPr sz="1400" spc="20" dirty="0">
                <a:latin typeface="Arial MT"/>
                <a:cs typeface="Arial MT"/>
              </a:rPr>
              <a:t> </a:t>
            </a:r>
            <a:r>
              <a:rPr sz="1400" spc="5" dirty="0">
                <a:latin typeface="Arial MT"/>
                <a:cs typeface="Arial MT"/>
              </a:rPr>
              <a:t>create</a:t>
            </a:r>
            <a:r>
              <a:rPr sz="1400" spc="-130" dirty="0">
                <a:latin typeface="Arial MT"/>
                <a:cs typeface="Arial MT"/>
              </a:rPr>
              <a:t> </a:t>
            </a:r>
            <a:r>
              <a:rPr sz="1400" spc="15" dirty="0">
                <a:latin typeface="Arial MT"/>
                <a:cs typeface="Arial MT"/>
              </a:rPr>
              <a:t>videos</a:t>
            </a:r>
            <a:r>
              <a:rPr sz="1400" spc="-120" dirty="0">
                <a:latin typeface="Arial MT"/>
                <a:cs typeface="Arial MT"/>
              </a:rPr>
              <a:t> </a:t>
            </a:r>
            <a:r>
              <a:rPr sz="1400" dirty="0">
                <a:latin typeface="Arial MT"/>
                <a:cs typeface="Arial MT"/>
              </a:rPr>
              <a:t>related</a:t>
            </a:r>
            <a:r>
              <a:rPr sz="1400" spc="-55" dirty="0">
                <a:latin typeface="Arial MT"/>
                <a:cs typeface="Arial MT"/>
              </a:rPr>
              <a:t> </a:t>
            </a:r>
            <a:r>
              <a:rPr sz="1400" spc="-5" dirty="0">
                <a:latin typeface="Arial MT"/>
                <a:cs typeface="Arial MT"/>
              </a:rPr>
              <a:t>to</a:t>
            </a:r>
            <a:r>
              <a:rPr sz="1400" spc="25" dirty="0">
                <a:latin typeface="Arial MT"/>
                <a:cs typeface="Arial MT"/>
              </a:rPr>
              <a:t> </a:t>
            </a:r>
            <a:r>
              <a:rPr sz="1400" spc="-15" dirty="0">
                <a:latin typeface="Arial MT"/>
                <a:cs typeface="Arial MT"/>
              </a:rPr>
              <a:t>the</a:t>
            </a:r>
            <a:endParaRPr sz="1400" dirty="0">
              <a:latin typeface="Arial MT"/>
              <a:cs typeface="Arial MT"/>
            </a:endParaRPr>
          </a:p>
          <a:p>
            <a:pPr marL="327025">
              <a:lnSpc>
                <a:spcPts val="1664"/>
              </a:lnSpc>
            </a:pPr>
            <a:r>
              <a:rPr sz="1400" spc="50" dirty="0">
                <a:latin typeface="Arial MT"/>
                <a:cs typeface="Arial MT"/>
              </a:rPr>
              <a:t>c</a:t>
            </a:r>
            <a:r>
              <a:rPr sz="1400" spc="-30" dirty="0">
                <a:latin typeface="Arial MT"/>
                <a:cs typeface="Arial MT"/>
              </a:rPr>
              <a:t>h</a:t>
            </a:r>
            <a:r>
              <a:rPr sz="1400" spc="45" dirty="0">
                <a:latin typeface="Arial MT"/>
                <a:cs typeface="Arial MT"/>
              </a:rPr>
              <a:t>o</a:t>
            </a:r>
            <a:r>
              <a:rPr sz="1400" spc="50" dirty="0">
                <a:latin typeface="Arial MT"/>
                <a:cs typeface="Arial MT"/>
              </a:rPr>
              <a:t>s</a:t>
            </a:r>
            <a:r>
              <a:rPr sz="1400" spc="45" dirty="0">
                <a:latin typeface="Arial MT"/>
                <a:cs typeface="Arial MT"/>
              </a:rPr>
              <a:t>e</a:t>
            </a:r>
            <a:r>
              <a:rPr sz="1400" spc="15" dirty="0">
                <a:latin typeface="Arial MT"/>
                <a:cs typeface="Arial MT"/>
              </a:rPr>
              <a:t>n</a:t>
            </a:r>
            <a:r>
              <a:rPr sz="1400" spc="-204" dirty="0">
                <a:latin typeface="Arial MT"/>
                <a:cs typeface="Arial MT"/>
              </a:rPr>
              <a:t> </a:t>
            </a:r>
            <a:r>
              <a:rPr sz="1400" spc="-15" dirty="0">
                <a:latin typeface="Arial MT"/>
                <a:cs typeface="Arial MT"/>
              </a:rPr>
              <a:t>t</a:t>
            </a:r>
            <a:r>
              <a:rPr sz="1400" spc="45" dirty="0">
                <a:latin typeface="Arial MT"/>
                <a:cs typeface="Arial MT"/>
              </a:rPr>
              <a:t>op</a:t>
            </a:r>
            <a:r>
              <a:rPr sz="1400" spc="-10" dirty="0">
                <a:latin typeface="Arial MT"/>
                <a:cs typeface="Arial MT"/>
              </a:rPr>
              <a:t>i</a:t>
            </a:r>
            <a:r>
              <a:rPr sz="1400" spc="50" dirty="0">
                <a:latin typeface="Arial MT"/>
                <a:cs typeface="Arial MT"/>
              </a:rPr>
              <a:t>c</a:t>
            </a:r>
            <a:r>
              <a:rPr sz="1400" spc="5" dirty="0">
                <a:latin typeface="Arial MT"/>
                <a:cs typeface="Arial MT"/>
              </a:rPr>
              <a:t>.</a:t>
            </a:r>
            <a:endParaRPr sz="1400" dirty="0">
              <a:latin typeface="Arial MT"/>
              <a:cs typeface="Arial MT"/>
            </a:endParaRPr>
          </a:p>
        </p:txBody>
      </p:sp>
      <p:pic>
        <p:nvPicPr>
          <p:cNvPr id="7" name="Picture 6">
            <a:extLst>
              <a:ext uri="{FF2B5EF4-FFF2-40B4-BE49-F238E27FC236}">
                <a16:creationId xmlns:a16="http://schemas.microsoft.com/office/drawing/2014/main" id="{09E82EAC-1471-4BC3-AB4C-1AC82A59A6DF}"/>
              </a:ext>
            </a:extLst>
          </p:cNvPr>
          <p:cNvPicPr>
            <a:picLocks noChangeAspect="1"/>
          </p:cNvPicPr>
          <p:nvPr/>
        </p:nvPicPr>
        <p:blipFill>
          <a:blip r:embed="rId2"/>
          <a:stretch>
            <a:fillRect/>
          </a:stretch>
        </p:blipFill>
        <p:spPr>
          <a:xfrm>
            <a:off x="799783" y="1807580"/>
            <a:ext cx="7315834" cy="1731414"/>
          </a:xfrm>
          <a:prstGeom prst="rect">
            <a:avLst/>
          </a:prstGeom>
        </p:spPr>
      </p:pic>
      <p:sp>
        <p:nvSpPr>
          <p:cNvPr id="8" name="Rectangle 7">
            <a:extLst>
              <a:ext uri="{FF2B5EF4-FFF2-40B4-BE49-F238E27FC236}">
                <a16:creationId xmlns:a16="http://schemas.microsoft.com/office/drawing/2014/main" id="{44B3A0F8-B746-4EA4-BB95-170CFA84C7FA}"/>
              </a:ext>
            </a:extLst>
          </p:cNvPr>
          <p:cNvSpPr/>
          <p:nvPr/>
        </p:nvSpPr>
        <p:spPr>
          <a:xfrm>
            <a:off x="2362200" y="2876550"/>
            <a:ext cx="5638800" cy="211042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5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5CCABC17-1782-4ACE-94FC-046E6C33519A}"/>
              </a:ext>
            </a:extLst>
          </p:cNvPr>
          <p:cNvPicPr/>
          <p:nvPr/>
        </p:nvPicPr>
        <p:blipFill>
          <a:blip r:embed="rId2" cstate="print"/>
          <a:stretch>
            <a:fillRect/>
          </a:stretch>
        </p:blipFill>
        <p:spPr>
          <a:xfrm>
            <a:off x="228600" y="133350"/>
            <a:ext cx="8413968" cy="4114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2950" y="457199"/>
            <a:ext cx="8229599" cy="45719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E1AC65-3488-4C74-82C0-FBA8BA27492E}"/>
              </a:ext>
            </a:extLst>
          </p:cNvPr>
          <p:cNvSpPr/>
          <p:nvPr/>
        </p:nvSpPr>
        <p:spPr>
          <a:xfrm>
            <a:off x="153711" y="1531597"/>
            <a:ext cx="8836577" cy="3366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50000"/>
              </a:lnSpc>
            </a:pPr>
            <a:r>
              <a:rPr lang="en-US" dirty="0">
                <a:solidFill>
                  <a:schemeClr val="tx1"/>
                </a:solidFill>
              </a:rPr>
              <a:t>I </a:t>
            </a:r>
            <a:r>
              <a:rPr lang="en-US" b="1" dirty="0">
                <a:solidFill>
                  <a:schemeClr val="tx1"/>
                </a:solidFill>
              </a:rPr>
              <a:t> </a:t>
            </a:r>
            <a:r>
              <a:rPr lang="en-US" b="1" u="sng" dirty="0">
                <a:solidFill>
                  <a:schemeClr val="tx1"/>
                </a:solidFill>
              </a:rPr>
              <a:t>CHINTADA VINEETH</a:t>
            </a:r>
            <a:r>
              <a:rPr lang="en-US" dirty="0">
                <a:solidFill>
                  <a:schemeClr val="tx1"/>
                </a:solidFill>
              </a:rPr>
              <a:t>a student of A.M.A.L college program RegNo.</a:t>
            </a:r>
            <a:r>
              <a:rPr lang="en-US" b="1" u="sng" dirty="0">
                <a:solidFill>
                  <a:schemeClr val="tx1"/>
                </a:solidFill>
              </a:rPr>
              <a:t>120120103033</a:t>
            </a:r>
            <a:r>
              <a:rPr lang="en-US" dirty="0">
                <a:solidFill>
                  <a:schemeClr val="tx1"/>
                </a:solidFill>
              </a:rPr>
              <a:t>of the Department of commerce college do hereby that I have completed. The mandatory internship from 29-05-2023 to 04-08-2023 in </a:t>
            </a:r>
            <a:r>
              <a:rPr lang="en-US" b="1" u="sng" dirty="0">
                <a:solidFill>
                  <a:schemeClr val="tx1"/>
                </a:solidFill>
              </a:rPr>
              <a:t>DIGITAL MARKETING</a:t>
            </a:r>
            <a:r>
              <a:rPr lang="en-US" b="1" dirty="0">
                <a:solidFill>
                  <a:schemeClr val="tx1"/>
                </a:solidFill>
              </a:rPr>
              <a:t> </a:t>
            </a:r>
            <a:r>
              <a:rPr lang="en-US" dirty="0">
                <a:solidFill>
                  <a:schemeClr val="tx1"/>
                </a:solidFill>
              </a:rPr>
              <a:t>(name of the intern organization under the faculty guide ship of SMART BRIDE,(name of the faculty guide),Department of COMMERCE </a:t>
            </a:r>
            <a:r>
              <a:rPr lang="en-US" b="1" u="sng" dirty="0">
                <a:solidFill>
                  <a:schemeClr val="tx1"/>
                </a:solidFill>
              </a:rPr>
              <a:t>A.M.A.L COLLEGE ANAKAPALLI</a:t>
            </a:r>
            <a:r>
              <a:rPr lang="en-US" dirty="0">
                <a:solidFill>
                  <a:schemeClr val="tx1"/>
                </a:solidFill>
              </a:rPr>
              <a:t>. (name of the college)</a:t>
            </a:r>
          </a:p>
          <a:p>
            <a:pPr fontAlgn="base">
              <a:lnSpc>
                <a:spcPct val="150000"/>
              </a:lnSpc>
            </a:pPr>
            <a:endParaRPr lang="en-US" dirty="0">
              <a:solidFill>
                <a:schemeClr val="tx1"/>
              </a:solidFill>
            </a:endParaRPr>
          </a:p>
          <a:p>
            <a:pPr fontAlgn="base">
              <a:lnSpc>
                <a:spcPct val="150000"/>
              </a:lnSpc>
            </a:pPr>
            <a:r>
              <a:rPr lang="en-US" dirty="0">
                <a:solidFill>
                  <a:schemeClr val="tx1"/>
                </a:solidFill>
              </a:rPr>
              <a:t>							                                                            </a:t>
            </a:r>
          </a:p>
          <a:p>
            <a:pPr fontAlgn="base">
              <a:lnSpc>
                <a:spcPct val="150000"/>
              </a:lnSpc>
            </a:pPr>
            <a:r>
              <a:rPr lang="en-US" dirty="0">
                <a:solidFill>
                  <a:schemeClr val="tx1"/>
                </a:solidFill>
              </a:rPr>
              <a:t>							CH.VINEETH     </a:t>
            </a:r>
          </a:p>
          <a:p>
            <a:pPr fontAlgn="base">
              <a:lnSpc>
                <a:spcPct val="150000"/>
              </a:lnSpc>
            </a:pPr>
            <a:r>
              <a:rPr lang="en-US" dirty="0">
                <a:solidFill>
                  <a:schemeClr val="tx1"/>
                </a:solidFill>
              </a:rPr>
              <a:t>                                                                                                                          (Signature)                                                       </a:t>
            </a:r>
          </a:p>
        </p:txBody>
      </p:sp>
      <p:sp>
        <p:nvSpPr>
          <p:cNvPr id="8" name="Rectangle 7">
            <a:extLst>
              <a:ext uri="{FF2B5EF4-FFF2-40B4-BE49-F238E27FC236}">
                <a16:creationId xmlns:a16="http://schemas.microsoft.com/office/drawing/2014/main" id="{9F9B9C39-BF62-4570-87D8-4A9741E26261}"/>
              </a:ext>
            </a:extLst>
          </p:cNvPr>
          <p:cNvSpPr/>
          <p:nvPr/>
        </p:nvSpPr>
        <p:spPr>
          <a:xfrm>
            <a:off x="447952" y="361950"/>
            <a:ext cx="8305800" cy="8191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fontAlgn="base"/>
            <a:r>
              <a:rPr lang="en-US" b="1" dirty="0"/>
              <a:t>		</a:t>
            </a:r>
            <a:r>
              <a:rPr lang="en-US" sz="3200" b="1" u="sng" dirty="0"/>
              <a:t>STUDENT’S DECLARATION </a:t>
            </a:r>
            <a:endParaRPr lang="en-US" b="1" u="sn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8143" y="458469"/>
            <a:ext cx="4679394" cy="43891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1273" y="285749"/>
            <a:ext cx="8456208" cy="417194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5750" y="461596"/>
            <a:ext cx="8401049" cy="323117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2909" y="373051"/>
            <a:ext cx="8298180" cy="521334"/>
          </a:xfrm>
          <a:prstGeom prst="rect">
            <a:avLst/>
          </a:prstGeom>
        </p:spPr>
        <p:txBody>
          <a:bodyPr vert="horz" wrap="square" lIns="0" tIns="46355" rIns="0" bIns="0" rtlCol="0">
            <a:spAutoFit/>
          </a:bodyPr>
          <a:lstStyle/>
          <a:p>
            <a:pPr algn="ctr">
              <a:lnSpc>
                <a:spcPct val="100000"/>
              </a:lnSpc>
              <a:spcBef>
                <a:spcPts val="365"/>
              </a:spcBef>
            </a:pPr>
            <a:r>
              <a:rPr sz="1400" b="1" spc="35" dirty="0">
                <a:solidFill>
                  <a:srgbClr val="434343"/>
                </a:solidFill>
                <a:latin typeface="Arial"/>
                <a:cs typeface="Arial"/>
              </a:rPr>
              <a:t>Part</a:t>
            </a:r>
            <a:r>
              <a:rPr sz="1400" b="1" spc="-180" dirty="0">
                <a:solidFill>
                  <a:srgbClr val="434343"/>
                </a:solidFill>
                <a:latin typeface="Arial"/>
                <a:cs typeface="Arial"/>
              </a:rPr>
              <a:t> </a:t>
            </a:r>
            <a:r>
              <a:rPr sz="1400" b="1" spc="25" dirty="0">
                <a:solidFill>
                  <a:srgbClr val="434343"/>
                </a:solidFill>
                <a:latin typeface="Arial"/>
                <a:cs typeface="Arial"/>
              </a:rPr>
              <a:t>4:</a:t>
            </a:r>
            <a:r>
              <a:rPr sz="1400" b="1" spc="-30" dirty="0">
                <a:solidFill>
                  <a:srgbClr val="434343"/>
                </a:solidFill>
                <a:latin typeface="Arial"/>
                <a:cs typeface="Arial"/>
              </a:rPr>
              <a:t> </a:t>
            </a:r>
            <a:r>
              <a:rPr sz="1400" b="1" spc="25" dirty="0">
                <a:solidFill>
                  <a:srgbClr val="434343"/>
                </a:solidFill>
                <a:latin typeface="Arial"/>
                <a:cs typeface="Arial"/>
              </a:rPr>
              <a:t>Content</a:t>
            </a:r>
            <a:r>
              <a:rPr sz="1400" b="1" spc="-180" dirty="0">
                <a:solidFill>
                  <a:srgbClr val="434343"/>
                </a:solidFill>
                <a:latin typeface="Arial"/>
                <a:cs typeface="Arial"/>
              </a:rPr>
              <a:t> </a:t>
            </a:r>
            <a:r>
              <a:rPr sz="1400" b="1" spc="25" dirty="0">
                <a:solidFill>
                  <a:srgbClr val="434343"/>
                </a:solidFill>
                <a:latin typeface="Arial"/>
                <a:cs typeface="Arial"/>
              </a:rPr>
              <a:t>Creation</a:t>
            </a:r>
            <a:r>
              <a:rPr sz="1400" b="1" spc="-204" dirty="0">
                <a:solidFill>
                  <a:srgbClr val="434343"/>
                </a:solidFill>
                <a:latin typeface="Arial"/>
                <a:cs typeface="Arial"/>
              </a:rPr>
              <a:t> </a:t>
            </a:r>
            <a:r>
              <a:rPr sz="1400" b="1" spc="30" dirty="0">
                <a:solidFill>
                  <a:srgbClr val="434343"/>
                </a:solidFill>
                <a:latin typeface="Arial"/>
                <a:cs typeface="Arial"/>
              </a:rPr>
              <a:t>and</a:t>
            </a:r>
            <a:r>
              <a:rPr sz="1400" b="1" spc="-125" dirty="0">
                <a:solidFill>
                  <a:srgbClr val="434343"/>
                </a:solidFill>
                <a:latin typeface="Arial"/>
                <a:cs typeface="Arial"/>
              </a:rPr>
              <a:t> </a:t>
            </a:r>
            <a:r>
              <a:rPr sz="1400" b="1" spc="15" dirty="0">
                <a:solidFill>
                  <a:srgbClr val="434343"/>
                </a:solidFill>
                <a:latin typeface="Arial"/>
                <a:cs typeface="Arial"/>
              </a:rPr>
              <a:t>Curation</a:t>
            </a:r>
            <a:r>
              <a:rPr sz="1400" b="1" spc="-125" dirty="0">
                <a:solidFill>
                  <a:srgbClr val="434343"/>
                </a:solidFill>
                <a:latin typeface="Arial"/>
                <a:cs typeface="Arial"/>
              </a:rPr>
              <a:t> </a:t>
            </a:r>
            <a:r>
              <a:rPr sz="1400" b="1" spc="20" dirty="0">
                <a:solidFill>
                  <a:srgbClr val="434343"/>
                </a:solidFill>
                <a:latin typeface="Arial"/>
                <a:cs typeface="Arial"/>
              </a:rPr>
              <a:t>(Post</a:t>
            </a:r>
            <a:r>
              <a:rPr sz="1400" b="1" spc="-180" dirty="0">
                <a:solidFill>
                  <a:srgbClr val="434343"/>
                </a:solidFill>
                <a:latin typeface="Arial"/>
                <a:cs typeface="Arial"/>
              </a:rPr>
              <a:t> </a:t>
            </a:r>
            <a:r>
              <a:rPr sz="1400" b="1" spc="10" dirty="0">
                <a:solidFill>
                  <a:srgbClr val="434343"/>
                </a:solidFill>
                <a:latin typeface="Arial"/>
                <a:cs typeface="Arial"/>
              </a:rPr>
              <a:t>creations,</a:t>
            </a:r>
            <a:r>
              <a:rPr sz="1400" b="1" spc="-175" dirty="0">
                <a:solidFill>
                  <a:srgbClr val="434343"/>
                </a:solidFill>
                <a:latin typeface="Arial"/>
                <a:cs typeface="Arial"/>
              </a:rPr>
              <a:t> </a:t>
            </a:r>
            <a:r>
              <a:rPr sz="1400" b="1" spc="5" dirty="0">
                <a:solidFill>
                  <a:srgbClr val="434343"/>
                </a:solidFill>
                <a:latin typeface="Arial"/>
                <a:cs typeface="Arial"/>
              </a:rPr>
              <a:t>Designs/Video</a:t>
            </a:r>
            <a:r>
              <a:rPr sz="1400" b="1" spc="-125" dirty="0">
                <a:solidFill>
                  <a:srgbClr val="434343"/>
                </a:solidFill>
                <a:latin typeface="Arial"/>
                <a:cs typeface="Arial"/>
              </a:rPr>
              <a:t> </a:t>
            </a:r>
            <a:r>
              <a:rPr sz="1400" b="1" spc="10" dirty="0">
                <a:solidFill>
                  <a:srgbClr val="434343"/>
                </a:solidFill>
                <a:latin typeface="Arial"/>
                <a:cs typeface="Arial"/>
              </a:rPr>
              <a:t>Editing,</a:t>
            </a:r>
            <a:r>
              <a:rPr sz="1400" b="1" spc="-175" dirty="0">
                <a:solidFill>
                  <a:srgbClr val="434343"/>
                </a:solidFill>
                <a:latin typeface="Arial"/>
                <a:cs typeface="Arial"/>
              </a:rPr>
              <a:t> </a:t>
            </a:r>
            <a:r>
              <a:rPr sz="1400" b="1" spc="-10" dirty="0">
                <a:solidFill>
                  <a:srgbClr val="434343"/>
                </a:solidFill>
                <a:latin typeface="Arial"/>
                <a:cs typeface="Arial"/>
              </a:rPr>
              <a:t>Ad</a:t>
            </a:r>
            <a:r>
              <a:rPr sz="1400" b="1" spc="-50" dirty="0">
                <a:solidFill>
                  <a:srgbClr val="434343"/>
                </a:solidFill>
                <a:latin typeface="Arial"/>
                <a:cs typeface="Arial"/>
              </a:rPr>
              <a:t> </a:t>
            </a:r>
            <a:r>
              <a:rPr sz="1400" b="1" spc="20" dirty="0">
                <a:solidFill>
                  <a:srgbClr val="434343"/>
                </a:solidFill>
                <a:latin typeface="Arial"/>
                <a:cs typeface="Arial"/>
              </a:rPr>
              <a:t>Campaigns</a:t>
            </a:r>
            <a:r>
              <a:rPr sz="1400" b="1" spc="-125" dirty="0">
                <a:solidFill>
                  <a:srgbClr val="434343"/>
                </a:solidFill>
                <a:latin typeface="Arial"/>
                <a:cs typeface="Arial"/>
              </a:rPr>
              <a:t> </a:t>
            </a:r>
            <a:r>
              <a:rPr sz="1400" b="1" spc="35" dirty="0">
                <a:solidFill>
                  <a:srgbClr val="434343"/>
                </a:solidFill>
                <a:latin typeface="Arial"/>
                <a:cs typeface="Arial"/>
              </a:rPr>
              <a:t>over</a:t>
            </a:r>
            <a:endParaRPr sz="1400">
              <a:latin typeface="Arial"/>
              <a:cs typeface="Arial"/>
            </a:endParaRPr>
          </a:p>
          <a:p>
            <a:pPr algn="ctr">
              <a:lnSpc>
                <a:spcPct val="100000"/>
              </a:lnSpc>
              <a:spcBef>
                <a:spcPts val="270"/>
              </a:spcBef>
            </a:pPr>
            <a:r>
              <a:rPr sz="1400" b="1" spc="40" dirty="0">
                <a:solidFill>
                  <a:srgbClr val="434343"/>
                </a:solidFill>
                <a:latin typeface="Arial"/>
                <a:cs typeface="Arial"/>
              </a:rPr>
              <a:t>S</a:t>
            </a:r>
            <a:r>
              <a:rPr sz="1400" b="1" spc="35" dirty="0">
                <a:solidFill>
                  <a:srgbClr val="434343"/>
                </a:solidFill>
                <a:latin typeface="Arial"/>
                <a:cs typeface="Arial"/>
              </a:rPr>
              <a:t>o</a:t>
            </a:r>
            <a:r>
              <a:rPr sz="1400" b="1" spc="40" dirty="0">
                <a:solidFill>
                  <a:srgbClr val="434343"/>
                </a:solidFill>
                <a:latin typeface="Arial"/>
                <a:cs typeface="Arial"/>
              </a:rPr>
              <a:t>c</a:t>
            </a:r>
            <a:r>
              <a:rPr sz="1400" b="1" spc="-20" dirty="0">
                <a:solidFill>
                  <a:srgbClr val="434343"/>
                </a:solidFill>
                <a:latin typeface="Arial"/>
                <a:cs typeface="Arial"/>
              </a:rPr>
              <a:t>i</a:t>
            </a:r>
            <a:r>
              <a:rPr sz="1400" b="1" spc="40" dirty="0">
                <a:solidFill>
                  <a:srgbClr val="434343"/>
                </a:solidFill>
                <a:latin typeface="Arial"/>
                <a:cs typeface="Arial"/>
              </a:rPr>
              <a:t>a</a:t>
            </a:r>
            <a:r>
              <a:rPr sz="1400" b="1" spc="5" dirty="0">
                <a:solidFill>
                  <a:srgbClr val="434343"/>
                </a:solidFill>
                <a:latin typeface="Arial"/>
                <a:cs typeface="Arial"/>
              </a:rPr>
              <a:t>l</a:t>
            </a:r>
            <a:r>
              <a:rPr sz="1400" b="1" spc="-190" dirty="0">
                <a:solidFill>
                  <a:srgbClr val="434343"/>
                </a:solidFill>
                <a:latin typeface="Arial"/>
                <a:cs typeface="Arial"/>
              </a:rPr>
              <a:t> </a:t>
            </a:r>
            <a:r>
              <a:rPr sz="1400" b="1" spc="105" dirty="0">
                <a:solidFill>
                  <a:srgbClr val="434343"/>
                </a:solidFill>
                <a:latin typeface="Arial"/>
                <a:cs typeface="Arial"/>
              </a:rPr>
              <a:t>M</a:t>
            </a:r>
            <a:r>
              <a:rPr sz="1400" b="1" spc="40" dirty="0">
                <a:solidFill>
                  <a:srgbClr val="434343"/>
                </a:solidFill>
                <a:latin typeface="Arial"/>
                <a:cs typeface="Arial"/>
              </a:rPr>
              <a:t>e</a:t>
            </a:r>
            <a:r>
              <a:rPr sz="1400" b="1" spc="35" dirty="0">
                <a:solidFill>
                  <a:srgbClr val="434343"/>
                </a:solidFill>
                <a:latin typeface="Arial"/>
                <a:cs typeface="Arial"/>
              </a:rPr>
              <a:t>d</a:t>
            </a:r>
            <a:r>
              <a:rPr sz="1400" b="1" spc="-20" dirty="0">
                <a:solidFill>
                  <a:srgbClr val="434343"/>
                </a:solidFill>
                <a:latin typeface="Arial"/>
                <a:cs typeface="Arial"/>
              </a:rPr>
              <a:t>i</a:t>
            </a:r>
            <a:r>
              <a:rPr sz="1400" b="1" spc="15" dirty="0">
                <a:solidFill>
                  <a:srgbClr val="434343"/>
                </a:solidFill>
                <a:latin typeface="Arial"/>
                <a:cs typeface="Arial"/>
              </a:rPr>
              <a:t>a</a:t>
            </a:r>
            <a:r>
              <a:rPr sz="1400" b="1" spc="-140" dirty="0">
                <a:solidFill>
                  <a:srgbClr val="434343"/>
                </a:solidFill>
                <a:latin typeface="Arial"/>
                <a:cs typeface="Arial"/>
              </a:rPr>
              <a:t> </a:t>
            </a:r>
            <a:r>
              <a:rPr sz="1400" b="1" spc="40" dirty="0">
                <a:solidFill>
                  <a:srgbClr val="434343"/>
                </a:solidFill>
                <a:latin typeface="Arial"/>
                <a:cs typeface="Arial"/>
              </a:rPr>
              <a:t>a</a:t>
            </a:r>
            <a:r>
              <a:rPr sz="1400" b="1" spc="35" dirty="0">
                <a:solidFill>
                  <a:srgbClr val="434343"/>
                </a:solidFill>
                <a:latin typeface="Arial"/>
                <a:cs typeface="Arial"/>
              </a:rPr>
              <a:t>n</a:t>
            </a:r>
            <a:r>
              <a:rPr sz="1400" b="1" spc="15" dirty="0">
                <a:solidFill>
                  <a:srgbClr val="434343"/>
                </a:solidFill>
                <a:latin typeface="Arial"/>
                <a:cs typeface="Arial"/>
              </a:rPr>
              <a:t>d</a:t>
            </a:r>
            <a:r>
              <a:rPr sz="1400" b="1" spc="-145" dirty="0">
                <a:solidFill>
                  <a:srgbClr val="434343"/>
                </a:solidFill>
                <a:latin typeface="Arial"/>
                <a:cs typeface="Arial"/>
              </a:rPr>
              <a:t> </a:t>
            </a:r>
            <a:r>
              <a:rPr sz="1400" b="1" spc="40" dirty="0">
                <a:solidFill>
                  <a:srgbClr val="434343"/>
                </a:solidFill>
                <a:latin typeface="Arial"/>
                <a:cs typeface="Arial"/>
              </a:rPr>
              <a:t>E</a:t>
            </a:r>
            <a:r>
              <a:rPr sz="1400" b="1" spc="25" dirty="0">
                <a:solidFill>
                  <a:srgbClr val="434343"/>
                </a:solidFill>
                <a:latin typeface="Arial"/>
                <a:cs typeface="Arial"/>
              </a:rPr>
              <a:t>m</a:t>
            </a:r>
            <a:r>
              <a:rPr sz="1400" b="1" spc="45" dirty="0">
                <a:solidFill>
                  <a:srgbClr val="434343"/>
                </a:solidFill>
                <a:latin typeface="Arial"/>
                <a:cs typeface="Arial"/>
              </a:rPr>
              <a:t>a</a:t>
            </a:r>
            <a:r>
              <a:rPr sz="1400" b="1" spc="-20" dirty="0">
                <a:solidFill>
                  <a:srgbClr val="434343"/>
                </a:solidFill>
                <a:latin typeface="Arial"/>
                <a:cs typeface="Arial"/>
              </a:rPr>
              <a:t>i</a:t>
            </a:r>
            <a:r>
              <a:rPr sz="1400" b="1" spc="5" dirty="0">
                <a:solidFill>
                  <a:srgbClr val="434343"/>
                </a:solidFill>
                <a:latin typeface="Arial"/>
                <a:cs typeface="Arial"/>
              </a:rPr>
              <a:t>l</a:t>
            </a:r>
            <a:r>
              <a:rPr sz="1400" b="1" spc="-190" dirty="0">
                <a:solidFill>
                  <a:srgbClr val="434343"/>
                </a:solidFill>
                <a:latin typeface="Arial"/>
                <a:cs typeface="Arial"/>
              </a:rPr>
              <a:t> </a:t>
            </a:r>
            <a:r>
              <a:rPr sz="1400" b="1" spc="-20" dirty="0">
                <a:solidFill>
                  <a:srgbClr val="434343"/>
                </a:solidFill>
                <a:latin typeface="Arial"/>
                <a:cs typeface="Arial"/>
              </a:rPr>
              <a:t>I</a:t>
            </a:r>
            <a:r>
              <a:rPr sz="1400" b="1" spc="35" dirty="0">
                <a:solidFill>
                  <a:srgbClr val="434343"/>
                </a:solidFill>
                <a:latin typeface="Arial"/>
                <a:cs typeface="Arial"/>
              </a:rPr>
              <a:t>d</a:t>
            </a:r>
            <a:r>
              <a:rPr sz="1400" b="1" spc="40" dirty="0">
                <a:solidFill>
                  <a:srgbClr val="434343"/>
                </a:solidFill>
                <a:latin typeface="Arial"/>
                <a:cs typeface="Arial"/>
              </a:rPr>
              <a:t>ea</a:t>
            </a:r>
            <a:r>
              <a:rPr sz="1400" b="1" spc="-20" dirty="0">
                <a:solidFill>
                  <a:srgbClr val="434343"/>
                </a:solidFill>
                <a:latin typeface="Arial"/>
                <a:cs typeface="Arial"/>
              </a:rPr>
              <a:t>ti</a:t>
            </a:r>
            <a:r>
              <a:rPr sz="1400" b="1" spc="35" dirty="0">
                <a:solidFill>
                  <a:srgbClr val="434343"/>
                </a:solidFill>
                <a:latin typeface="Arial"/>
                <a:cs typeface="Arial"/>
              </a:rPr>
              <a:t>o</a:t>
            </a:r>
            <a:r>
              <a:rPr sz="1400" b="1" spc="15" dirty="0">
                <a:solidFill>
                  <a:srgbClr val="434343"/>
                </a:solidFill>
                <a:latin typeface="Arial"/>
                <a:cs typeface="Arial"/>
              </a:rPr>
              <a:t>n</a:t>
            </a:r>
            <a:r>
              <a:rPr sz="1400" b="1" spc="-145" dirty="0">
                <a:solidFill>
                  <a:srgbClr val="434343"/>
                </a:solidFill>
                <a:latin typeface="Arial"/>
                <a:cs typeface="Arial"/>
              </a:rPr>
              <a:t> </a:t>
            </a:r>
            <a:r>
              <a:rPr sz="1400" b="1" spc="40" dirty="0">
                <a:solidFill>
                  <a:srgbClr val="434343"/>
                </a:solidFill>
                <a:latin typeface="Arial"/>
                <a:cs typeface="Arial"/>
              </a:rPr>
              <a:t>a</a:t>
            </a:r>
            <a:r>
              <a:rPr sz="1400" b="1" spc="35" dirty="0">
                <a:solidFill>
                  <a:srgbClr val="434343"/>
                </a:solidFill>
                <a:latin typeface="Arial"/>
                <a:cs typeface="Arial"/>
              </a:rPr>
              <a:t>n</a:t>
            </a:r>
            <a:r>
              <a:rPr sz="1400" b="1" spc="15" dirty="0">
                <a:solidFill>
                  <a:srgbClr val="434343"/>
                </a:solidFill>
                <a:latin typeface="Arial"/>
                <a:cs typeface="Arial"/>
              </a:rPr>
              <a:t>d</a:t>
            </a:r>
            <a:r>
              <a:rPr sz="1400" b="1" spc="-145" dirty="0">
                <a:solidFill>
                  <a:srgbClr val="434343"/>
                </a:solidFill>
                <a:latin typeface="Arial"/>
                <a:cs typeface="Arial"/>
              </a:rPr>
              <a:t> </a:t>
            </a:r>
            <a:r>
              <a:rPr sz="1400" b="1" spc="35" dirty="0">
                <a:solidFill>
                  <a:srgbClr val="434343"/>
                </a:solidFill>
                <a:latin typeface="Arial"/>
                <a:cs typeface="Arial"/>
              </a:rPr>
              <a:t>C</a:t>
            </a:r>
            <a:r>
              <a:rPr sz="1400" b="1" spc="50" dirty="0">
                <a:solidFill>
                  <a:srgbClr val="434343"/>
                </a:solidFill>
                <a:latin typeface="Arial"/>
                <a:cs typeface="Arial"/>
              </a:rPr>
              <a:t>r</a:t>
            </a:r>
            <a:r>
              <a:rPr sz="1400" b="1" spc="40" dirty="0">
                <a:solidFill>
                  <a:srgbClr val="434343"/>
                </a:solidFill>
                <a:latin typeface="Arial"/>
                <a:cs typeface="Arial"/>
              </a:rPr>
              <a:t>ea</a:t>
            </a:r>
            <a:r>
              <a:rPr sz="1400" b="1" spc="-20" dirty="0">
                <a:solidFill>
                  <a:srgbClr val="434343"/>
                </a:solidFill>
                <a:latin typeface="Arial"/>
                <a:cs typeface="Arial"/>
              </a:rPr>
              <a:t>ti</a:t>
            </a:r>
            <a:r>
              <a:rPr sz="1400" b="1" spc="35" dirty="0">
                <a:solidFill>
                  <a:srgbClr val="434343"/>
                </a:solidFill>
                <a:latin typeface="Arial"/>
                <a:cs typeface="Arial"/>
              </a:rPr>
              <a:t>o</a:t>
            </a:r>
            <a:r>
              <a:rPr sz="1400" b="1" spc="-35" dirty="0">
                <a:solidFill>
                  <a:srgbClr val="434343"/>
                </a:solidFill>
                <a:latin typeface="Arial"/>
                <a:cs typeface="Arial"/>
              </a:rPr>
              <a:t>n</a:t>
            </a:r>
            <a:r>
              <a:rPr sz="1400" b="1" spc="10" dirty="0">
                <a:solidFill>
                  <a:srgbClr val="434343"/>
                </a:solidFill>
                <a:latin typeface="Arial"/>
                <a:cs typeface="Arial"/>
              </a:rPr>
              <a:t>)</a:t>
            </a:r>
            <a:endParaRPr sz="1400">
              <a:latin typeface="Arial"/>
              <a:cs typeface="Arial"/>
            </a:endParaRPr>
          </a:p>
        </p:txBody>
      </p:sp>
      <p:sp>
        <p:nvSpPr>
          <p:cNvPr id="3" name="object 3"/>
          <p:cNvSpPr txBox="1"/>
          <p:nvPr/>
        </p:nvSpPr>
        <p:spPr>
          <a:xfrm>
            <a:off x="76200" y="1123950"/>
            <a:ext cx="8686800" cy="2509661"/>
          </a:xfrm>
          <a:prstGeom prst="rect">
            <a:avLst/>
          </a:prstGeom>
        </p:spPr>
        <p:txBody>
          <a:bodyPr vert="horz" wrap="square" lIns="0" tIns="16510" rIns="0" bIns="0" rtlCol="0">
            <a:spAutoFit/>
          </a:bodyPr>
          <a:lstStyle/>
          <a:p>
            <a:pPr marL="327025">
              <a:lnSpc>
                <a:spcPct val="100000"/>
              </a:lnSpc>
              <a:spcBef>
                <a:spcPts val="130"/>
              </a:spcBef>
            </a:pPr>
            <a:r>
              <a:rPr sz="1400" b="1" spc="40" dirty="0">
                <a:latin typeface="Arial"/>
                <a:cs typeface="Arial"/>
              </a:rPr>
              <a:t>Fo</a:t>
            </a:r>
            <a:r>
              <a:rPr sz="1400" b="1" spc="10" dirty="0">
                <a:latin typeface="Arial"/>
                <a:cs typeface="Arial"/>
              </a:rPr>
              <a:t>r</a:t>
            </a:r>
            <a:r>
              <a:rPr sz="1400" b="1" spc="-120" dirty="0">
                <a:latin typeface="Arial"/>
                <a:cs typeface="Arial"/>
              </a:rPr>
              <a:t> </a:t>
            </a:r>
            <a:r>
              <a:rPr sz="1400" b="1" spc="45" dirty="0">
                <a:latin typeface="Arial"/>
                <a:cs typeface="Arial"/>
              </a:rPr>
              <a:t>eve</a:t>
            </a:r>
            <a:r>
              <a:rPr sz="1400" b="1" spc="50" dirty="0">
                <a:latin typeface="Arial"/>
                <a:cs typeface="Arial"/>
              </a:rPr>
              <a:t>r</a:t>
            </a:r>
            <a:r>
              <a:rPr sz="1400" b="1" spc="15" dirty="0">
                <a:latin typeface="Arial"/>
                <a:cs typeface="Arial"/>
              </a:rPr>
              <a:t>y</a:t>
            </a:r>
            <a:r>
              <a:rPr sz="1400" b="1" spc="-135" dirty="0">
                <a:latin typeface="Arial"/>
                <a:cs typeface="Arial"/>
              </a:rPr>
              <a:t> </a:t>
            </a:r>
            <a:r>
              <a:rPr sz="1400" b="1" spc="45" dirty="0">
                <a:latin typeface="Arial"/>
                <a:cs typeface="Arial"/>
              </a:rPr>
              <a:t>ca</a:t>
            </a:r>
            <a:r>
              <a:rPr sz="1400" b="1" spc="25" dirty="0">
                <a:latin typeface="Arial"/>
                <a:cs typeface="Arial"/>
              </a:rPr>
              <a:t>m</a:t>
            </a:r>
            <a:r>
              <a:rPr sz="1400" b="1" spc="40" dirty="0">
                <a:latin typeface="Arial"/>
                <a:cs typeface="Arial"/>
              </a:rPr>
              <a:t>p</a:t>
            </a:r>
            <a:r>
              <a:rPr sz="1400" b="1" spc="-30" dirty="0">
                <a:latin typeface="Arial"/>
                <a:cs typeface="Arial"/>
              </a:rPr>
              <a:t>a</a:t>
            </a:r>
            <a:r>
              <a:rPr sz="1400" b="1" spc="-15" dirty="0">
                <a:latin typeface="Arial"/>
                <a:cs typeface="Arial"/>
              </a:rPr>
              <a:t>i</a:t>
            </a:r>
            <a:r>
              <a:rPr sz="1400" b="1" spc="-35" dirty="0">
                <a:latin typeface="Arial"/>
                <a:cs typeface="Arial"/>
              </a:rPr>
              <a:t>g</a:t>
            </a:r>
            <a:r>
              <a:rPr sz="1400" b="1" spc="15" dirty="0">
                <a:latin typeface="Arial"/>
                <a:cs typeface="Arial"/>
              </a:rPr>
              <a:t>n</a:t>
            </a:r>
            <a:r>
              <a:rPr sz="1400" b="1" spc="-135" dirty="0">
                <a:latin typeface="Arial"/>
                <a:cs typeface="Arial"/>
              </a:rPr>
              <a:t> </a:t>
            </a:r>
            <a:r>
              <a:rPr sz="1400" b="1" spc="45" dirty="0">
                <a:latin typeface="Arial"/>
                <a:cs typeface="Arial"/>
              </a:rPr>
              <a:t>c</a:t>
            </a:r>
            <a:r>
              <a:rPr sz="1400" b="1" spc="-15" dirty="0">
                <a:latin typeface="Arial"/>
                <a:cs typeface="Arial"/>
              </a:rPr>
              <a:t>l</a:t>
            </a:r>
            <a:r>
              <a:rPr sz="1400" b="1" spc="45" dirty="0">
                <a:latin typeface="Arial"/>
                <a:cs typeface="Arial"/>
              </a:rPr>
              <a:t>ea</a:t>
            </a:r>
            <a:r>
              <a:rPr sz="1400" b="1" spc="-20" dirty="0">
                <a:latin typeface="Arial"/>
                <a:cs typeface="Arial"/>
              </a:rPr>
              <a:t>r</a:t>
            </a:r>
            <a:r>
              <a:rPr sz="1400" b="1" spc="-15" dirty="0">
                <a:latin typeface="Arial"/>
                <a:cs typeface="Arial"/>
              </a:rPr>
              <a:t>l</a:t>
            </a:r>
            <a:r>
              <a:rPr sz="1400" b="1" spc="15" dirty="0">
                <a:latin typeface="Arial"/>
                <a:cs typeface="Arial"/>
              </a:rPr>
              <a:t>y</a:t>
            </a:r>
            <a:r>
              <a:rPr sz="1400" b="1" spc="-135" dirty="0">
                <a:latin typeface="Arial"/>
                <a:cs typeface="Arial"/>
              </a:rPr>
              <a:t> </a:t>
            </a:r>
            <a:r>
              <a:rPr sz="1400" b="1" spc="40" dirty="0">
                <a:latin typeface="Arial"/>
                <a:cs typeface="Arial"/>
              </a:rPr>
              <a:t>d</a:t>
            </a:r>
            <a:r>
              <a:rPr sz="1400" b="1" spc="45" dirty="0">
                <a:latin typeface="Arial"/>
                <a:cs typeface="Arial"/>
              </a:rPr>
              <a:t>e</a:t>
            </a:r>
            <a:r>
              <a:rPr sz="1400" b="1" spc="-15" dirty="0">
                <a:latin typeface="Arial"/>
                <a:cs typeface="Arial"/>
              </a:rPr>
              <a:t>fi</a:t>
            </a:r>
            <a:r>
              <a:rPr sz="1400" b="1" spc="40" dirty="0">
                <a:latin typeface="Arial"/>
                <a:cs typeface="Arial"/>
              </a:rPr>
              <a:t>n</a:t>
            </a:r>
            <a:r>
              <a:rPr sz="1400" b="1" spc="45" dirty="0">
                <a:latin typeface="Arial"/>
                <a:cs typeface="Arial"/>
              </a:rPr>
              <a:t>e</a:t>
            </a:r>
            <a:r>
              <a:rPr sz="1400" b="1" spc="10" dirty="0">
                <a:latin typeface="Arial"/>
                <a:cs typeface="Arial"/>
              </a:rPr>
              <a:t>:</a:t>
            </a:r>
            <a:endParaRPr sz="1400" dirty="0">
              <a:latin typeface="Arial"/>
              <a:cs typeface="Arial"/>
            </a:endParaRPr>
          </a:p>
          <a:p>
            <a:r>
              <a:rPr sz="1400" b="1" spc="15" dirty="0">
                <a:latin typeface="Arial"/>
                <a:cs typeface="Arial"/>
              </a:rPr>
              <a:t>Advertising</a:t>
            </a:r>
            <a:r>
              <a:rPr sz="1400" b="1" spc="-210" dirty="0">
                <a:latin typeface="Arial"/>
                <a:cs typeface="Arial"/>
              </a:rPr>
              <a:t> </a:t>
            </a:r>
            <a:r>
              <a:rPr sz="1400" b="1" spc="25" dirty="0">
                <a:latin typeface="Arial"/>
                <a:cs typeface="Arial"/>
              </a:rPr>
              <a:t>Goals:</a:t>
            </a:r>
            <a:r>
              <a:rPr lang="en-US" sz="1400" b="1" spc="25" dirty="0">
                <a:latin typeface="Arial"/>
                <a:cs typeface="Arial"/>
              </a:rPr>
              <a:t> </a:t>
            </a:r>
            <a:r>
              <a:rPr lang="en-US" sz="1400" dirty="0"/>
              <a:t>HDFC Bank's business philosophy is based on five core values: Operational Excellence,     	  		Customer Focus, Product Leadership, People and Sustainability.</a:t>
            </a:r>
          </a:p>
          <a:p>
            <a:endParaRPr sz="1400" dirty="0">
              <a:latin typeface="Arial MT"/>
              <a:cs typeface="Arial MT"/>
            </a:endParaRPr>
          </a:p>
          <a:p>
            <a:r>
              <a:rPr sz="1400" b="1" spc="20" dirty="0">
                <a:latin typeface="Arial"/>
                <a:cs typeface="Arial"/>
              </a:rPr>
              <a:t>Audience</a:t>
            </a:r>
            <a:r>
              <a:rPr sz="1400" b="1" spc="-125" dirty="0">
                <a:latin typeface="Arial"/>
                <a:cs typeface="Arial"/>
              </a:rPr>
              <a:t> </a:t>
            </a:r>
            <a:r>
              <a:rPr sz="1400" b="1" spc="5" dirty="0">
                <a:latin typeface="Arial"/>
                <a:cs typeface="Arial"/>
              </a:rPr>
              <a:t>Targeting</a:t>
            </a:r>
            <a:r>
              <a:rPr lang="en-US" sz="1400" b="1" spc="5" dirty="0">
                <a:latin typeface="Arial"/>
                <a:cs typeface="Arial"/>
              </a:rPr>
              <a:t> </a:t>
            </a:r>
            <a:r>
              <a:rPr sz="1400" b="1" spc="5" dirty="0">
                <a:latin typeface="Arial"/>
                <a:cs typeface="Arial"/>
              </a:rPr>
              <a:t>:</a:t>
            </a:r>
            <a:r>
              <a:rPr lang="en-US" sz="1400" b="1" spc="5" dirty="0">
                <a:latin typeface="Arial"/>
                <a:cs typeface="Arial"/>
              </a:rPr>
              <a:t> </a:t>
            </a:r>
            <a:r>
              <a:rPr lang="en-US" sz="1400" dirty="0"/>
              <a:t>HDFC Bank's Retail business is targeted at individuals, salaried professionals, micro and   			small businesses, such as </a:t>
            </a:r>
            <a:r>
              <a:rPr lang="en-US" sz="1400" dirty="0" err="1"/>
              <a:t>kirana</a:t>
            </a:r>
            <a:r>
              <a:rPr lang="en-US" sz="1400" dirty="0"/>
              <a:t> stores, Self Help Groups (SHGs), and Non-Resident Indians 		(NRIs). The 	Bank caters to this segment by customizing its products and services.</a:t>
            </a:r>
          </a:p>
          <a:p>
            <a:r>
              <a:rPr lang="en-US" sz="1400" dirty="0"/>
              <a:t>   </a:t>
            </a:r>
            <a:r>
              <a:rPr lang="en-US" sz="1400" b="1" dirty="0"/>
              <a:t>Ad creation : </a:t>
            </a:r>
          </a:p>
          <a:p>
            <a:r>
              <a:rPr lang="en-US" sz="1400" b="1" dirty="0"/>
              <a:t>		</a:t>
            </a:r>
            <a:r>
              <a:rPr lang="en-US" sz="1400" b="1" dirty="0">
                <a:hlinkClick r:id="rId2" action="ppaction://hlinksldjump"/>
              </a:rPr>
              <a:t>https://youtu.be/h3EikTjJ3FY</a:t>
            </a:r>
            <a:endParaRPr lang="en-US" sz="1400" b="1" dirty="0"/>
          </a:p>
          <a:p>
            <a:br>
              <a:rPr lang="en-US" dirty="0"/>
            </a:br>
            <a:endParaRPr lang="en-US" dirty="0"/>
          </a:p>
        </p:txBody>
      </p:sp>
      <p:pic>
        <p:nvPicPr>
          <p:cNvPr id="5" name="Picture 4">
            <a:extLst>
              <a:ext uri="{FF2B5EF4-FFF2-40B4-BE49-F238E27FC236}">
                <a16:creationId xmlns:a16="http://schemas.microsoft.com/office/drawing/2014/main" id="{53DF6C01-A828-4A94-AE17-B155CCBDDA2F}"/>
              </a:ext>
            </a:extLst>
          </p:cNvPr>
          <p:cNvPicPr>
            <a:picLocks noChangeAspect="1"/>
          </p:cNvPicPr>
          <p:nvPr/>
        </p:nvPicPr>
        <p:blipFill>
          <a:blip r:embed="rId3"/>
          <a:stretch>
            <a:fillRect/>
          </a:stretch>
        </p:blipFill>
        <p:spPr>
          <a:xfrm>
            <a:off x="1737760" y="3169084"/>
            <a:ext cx="2694666" cy="170093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2909" y="373051"/>
            <a:ext cx="8286750" cy="1664335"/>
          </a:xfrm>
          <a:prstGeom prst="rect">
            <a:avLst/>
          </a:prstGeom>
        </p:spPr>
        <p:txBody>
          <a:bodyPr vert="horz" wrap="square" lIns="0" tIns="46355" rIns="0" bIns="0" rtlCol="0">
            <a:spAutoFit/>
          </a:bodyPr>
          <a:lstStyle/>
          <a:p>
            <a:pPr algn="ctr">
              <a:lnSpc>
                <a:spcPct val="100000"/>
              </a:lnSpc>
              <a:spcBef>
                <a:spcPts val="365"/>
              </a:spcBef>
            </a:pPr>
            <a:r>
              <a:rPr sz="1400" b="1" spc="35" dirty="0">
                <a:solidFill>
                  <a:srgbClr val="434343"/>
                </a:solidFill>
                <a:latin typeface="Arial"/>
                <a:cs typeface="Arial"/>
              </a:rPr>
              <a:t>Part</a:t>
            </a:r>
            <a:r>
              <a:rPr sz="1400" b="1" spc="-180" dirty="0">
                <a:solidFill>
                  <a:srgbClr val="434343"/>
                </a:solidFill>
                <a:latin typeface="Arial"/>
                <a:cs typeface="Arial"/>
              </a:rPr>
              <a:t> </a:t>
            </a:r>
            <a:r>
              <a:rPr sz="1400" b="1" spc="25" dirty="0">
                <a:solidFill>
                  <a:srgbClr val="434343"/>
                </a:solidFill>
                <a:latin typeface="Arial"/>
                <a:cs typeface="Arial"/>
              </a:rPr>
              <a:t>4:</a:t>
            </a:r>
            <a:r>
              <a:rPr sz="1400" b="1" spc="-20" dirty="0">
                <a:solidFill>
                  <a:srgbClr val="434343"/>
                </a:solidFill>
                <a:latin typeface="Arial"/>
                <a:cs typeface="Arial"/>
              </a:rPr>
              <a:t> </a:t>
            </a:r>
            <a:r>
              <a:rPr sz="1400" b="1" spc="25" dirty="0">
                <a:solidFill>
                  <a:srgbClr val="434343"/>
                </a:solidFill>
                <a:latin typeface="Arial"/>
                <a:cs typeface="Arial"/>
              </a:rPr>
              <a:t>Content</a:t>
            </a:r>
            <a:r>
              <a:rPr sz="1400" b="1" spc="-180" dirty="0">
                <a:solidFill>
                  <a:srgbClr val="434343"/>
                </a:solidFill>
                <a:latin typeface="Arial"/>
                <a:cs typeface="Arial"/>
              </a:rPr>
              <a:t> </a:t>
            </a:r>
            <a:r>
              <a:rPr sz="1400" b="1" spc="20" dirty="0">
                <a:solidFill>
                  <a:srgbClr val="434343"/>
                </a:solidFill>
                <a:latin typeface="Arial"/>
                <a:cs typeface="Arial"/>
              </a:rPr>
              <a:t>Creation</a:t>
            </a:r>
            <a:r>
              <a:rPr sz="1400" b="1" spc="-204" dirty="0">
                <a:solidFill>
                  <a:srgbClr val="434343"/>
                </a:solidFill>
                <a:latin typeface="Arial"/>
                <a:cs typeface="Arial"/>
              </a:rPr>
              <a:t> </a:t>
            </a:r>
            <a:r>
              <a:rPr sz="1400" b="1" spc="30" dirty="0">
                <a:solidFill>
                  <a:srgbClr val="434343"/>
                </a:solidFill>
                <a:latin typeface="Arial"/>
                <a:cs typeface="Arial"/>
              </a:rPr>
              <a:t>and</a:t>
            </a:r>
            <a:r>
              <a:rPr sz="1400" b="1" spc="-120" dirty="0">
                <a:solidFill>
                  <a:srgbClr val="434343"/>
                </a:solidFill>
                <a:latin typeface="Arial"/>
                <a:cs typeface="Arial"/>
              </a:rPr>
              <a:t> </a:t>
            </a:r>
            <a:r>
              <a:rPr sz="1400" b="1" spc="10" dirty="0">
                <a:solidFill>
                  <a:srgbClr val="434343"/>
                </a:solidFill>
                <a:latin typeface="Arial"/>
                <a:cs typeface="Arial"/>
              </a:rPr>
              <a:t>Curation</a:t>
            </a:r>
            <a:r>
              <a:rPr sz="1400" b="1" spc="-125" dirty="0">
                <a:solidFill>
                  <a:srgbClr val="434343"/>
                </a:solidFill>
                <a:latin typeface="Arial"/>
                <a:cs typeface="Arial"/>
              </a:rPr>
              <a:t> </a:t>
            </a:r>
            <a:r>
              <a:rPr sz="1400" b="1" spc="20" dirty="0">
                <a:solidFill>
                  <a:srgbClr val="434343"/>
                </a:solidFill>
                <a:latin typeface="Arial"/>
                <a:cs typeface="Arial"/>
              </a:rPr>
              <a:t>(Post</a:t>
            </a:r>
            <a:r>
              <a:rPr sz="1400" b="1" spc="-180" dirty="0">
                <a:solidFill>
                  <a:srgbClr val="434343"/>
                </a:solidFill>
                <a:latin typeface="Arial"/>
                <a:cs typeface="Arial"/>
              </a:rPr>
              <a:t> </a:t>
            </a:r>
            <a:r>
              <a:rPr sz="1400" b="1" spc="10" dirty="0">
                <a:solidFill>
                  <a:srgbClr val="434343"/>
                </a:solidFill>
                <a:latin typeface="Arial"/>
                <a:cs typeface="Arial"/>
              </a:rPr>
              <a:t>creations,</a:t>
            </a:r>
            <a:r>
              <a:rPr sz="1400" b="1" spc="-170" dirty="0">
                <a:solidFill>
                  <a:srgbClr val="434343"/>
                </a:solidFill>
                <a:latin typeface="Arial"/>
                <a:cs typeface="Arial"/>
              </a:rPr>
              <a:t> </a:t>
            </a:r>
            <a:r>
              <a:rPr sz="1400" b="1" spc="5" dirty="0">
                <a:solidFill>
                  <a:srgbClr val="434343"/>
                </a:solidFill>
                <a:latin typeface="Arial"/>
                <a:cs typeface="Arial"/>
              </a:rPr>
              <a:t>Designs/Video</a:t>
            </a:r>
            <a:r>
              <a:rPr sz="1400" b="1" spc="-125" dirty="0">
                <a:solidFill>
                  <a:srgbClr val="434343"/>
                </a:solidFill>
                <a:latin typeface="Arial"/>
                <a:cs typeface="Arial"/>
              </a:rPr>
              <a:t> </a:t>
            </a:r>
            <a:r>
              <a:rPr sz="1400" b="1" spc="10" dirty="0">
                <a:solidFill>
                  <a:srgbClr val="434343"/>
                </a:solidFill>
                <a:latin typeface="Arial"/>
                <a:cs typeface="Arial"/>
              </a:rPr>
              <a:t>Editing,</a:t>
            </a:r>
            <a:r>
              <a:rPr sz="1400" b="1" spc="-170" dirty="0">
                <a:solidFill>
                  <a:srgbClr val="434343"/>
                </a:solidFill>
                <a:latin typeface="Arial"/>
                <a:cs typeface="Arial"/>
              </a:rPr>
              <a:t> </a:t>
            </a:r>
            <a:r>
              <a:rPr sz="1400" b="1" spc="-15" dirty="0">
                <a:solidFill>
                  <a:srgbClr val="434343"/>
                </a:solidFill>
                <a:latin typeface="Arial"/>
                <a:cs typeface="Arial"/>
              </a:rPr>
              <a:t>Ad</a:t>
            </a:r>
            <a:r>
              <a:rPr sz="1400" b="1" spc="-45" dirty="0">
                <a:solidFill>
                  <a:srgbClr val="434343"/>
                </a:solidFill>
                <a:latin typeface="Arial"/>
                <a:cs typeface="Arial"/>
              </a:rPr>
              <a:t> </a:t>
            </a:r>
            <a:r>
              <a:rPr sz="1400" b="1" spc="20" dirty="0">
                <a:solidFill>
                  <a:srgbClr val="434343"/>
                </a:solidFill>
                <a:latin typeface="Arial"/>
                <a:cs typeface="Arial"/>
              </a:rPr>
              <a:t>Campaigns</a:t>
            </a:r>
            <a:r>
              <a:rPr sz="1400" b="1" spc="-120" dirty="0">
                <a:solidFill>
                  <a:srgbClr val="434343"/>
                </a:solidFill>
                <a:latin typeface="Arial"/>
                <a:cs typeface="Arial"/>
              </a:rPr>
              <a:t> </a:t>
            </a:r>
            <a:r>
              <a:rPr sz="1400" b="1" spc="35" dirty="0">
                <a:solidFill>
                  <a:srgbClr val="434343"/>
                </a:solidFill>
                <a:latin typeface="Arial"/>
                <a:cs typeface="Arial"/>
              </a:rPr>
              <a:t>over</a:t>
            </a:r>
            <a:endParaRPr sz="1400">
              <a:latin typeface="Arial"/>
              <a:cs typeface="Arial"/>
            </a:endParaRPr>
          </a:p>
          <a:p>
            <a:pPr marL="8255" algn="ctr">
              <a:lnSpc>
                <a:spcPct val="100000"/>
              </a:lnSpc>
              <a:spcBef>
                <a:spcPts val="270"/>
              </a:spcBef>
            </a:pPr>
            <a:r>
              <a:rPr sz="1400" b="1" spc="40" dirty="0">
                <a:solidFill>
                  <a:srgbClr val="434343"/>
                </a:solidFill>
                <a:latin typeface="Arial"/>
                <a:cs typeface="Arial"/>
              </a:rPr>
              <a:t>S</a:t>
            </a:r>
            <a:r>
              <a:rPr sz="1400" b="1" spc="35" dirty="0">
                <a:solidFill>
                  <a:srgbClr val="434343"/>
                </a:solidFill>
                <a:latin typeface="Arial"/>
                <a:cs typeface="Arial"/>
              </a:rPr>
              <a:t>o</a:t>
            </a:r>
            <a:r>
              <a:rPr sz="1400" b="1" spc="40" dirty="0">
                <a:solidFill>
                  <a:srgbClr val="434343"/>
                </a:solidFill>
                <a:latin typeface="Arial"/>
                <a:cs typeface="Arial"/>
              </a:rPr>
              <a:t>c</a:t>
            </a:r>
            <a:r>
              <a:rPr sz="1400" b="1" spc="-20" dirty="0">
                <a:solidFill>
                  <a:srgbClr val="434343"/>
                </a:solidFill>
                <a:latin typeface="Arial"/>
                <a:cs typeface="Arial"/>
              </a:rPr>
              <a:t>i</a:t>
            </a:r>
            <a:r>
              <a:rPr sz="1400" b="1" spc="40" dirty="0">
                <a:solidFill>
                  <a:srgbClr val="434343"/>
                </a:solidFill>
                <a:latin typeface="Arial"/>
                <a:cs typeface="Arial"/>
              </a:rPr>
              <a:t>a</a:t>
            </a:r>
            <a:r>
              <a:rPr sz="1400" b="1" spc="5" dirty="0">
                <a:solidFill>
                  <a:srgbClr val="434343"/>
                </a:solidFill>
                <a:latin typeface="Arial"/>
                <a:cs typeface="Arial"/>
              </a:rPr>
              <a:t>l</a:t>
            </a:r>
            <a:r>
              <a:rPr sz="1400" b="1" spc="-190" dirty="0">
                <a:solidFill>
                  <a:srgbClr val="434343"/>
                </a:solidFill>
                <a:latin typeface="Arial"/>
                <a:cs typeface="Arial"/>
              </a:rPr>
              <a:t> </a:t>
            </a:r>
            <a:r>
              <a:rPr sz="1400" b="1" spc="105" dirty="0">
                <a:solidFill>
                  <a:srgbClr val="434343"/>
                </a:solidFill>
                <a:latin typeface="Arial"/>
                <a:cs typeface="Arial"/>
              </a:rPr>
              <a:t>M</a:t>
            </a:r>
            <a:r>
              <a:rPr sz="1400" b="1" spc="40" dirty="0">
                <a:solidFill>
                  <a:srgbClr val="434343"/>
                </a:solidFill>
                <a:latin typeface="Arial"/>
                <a:cs typeface="Arial"/>
              </a:rPr>
              <a:t>e</a:t>
            </a:r>
            <a:r>
              <a:rPr sz="1400" b="1" spc="35" dirty="0">
                <a:solidFill>
                  <a:srgbClr val="434343"/>
                </a:solidFill>
                <a:latin typeface="Arial"/>
                <a:cs typeface="Arial"/>
              </a:rPr>
              <a:t>d</a:t>
            </a:r>
            <a:r>
              <a:rPr sz="1400" b="1" spc="-20" dirty="0">
                <a:solidFill>
                  <a:srgbClr val="434343"/>
                </a:solidFill>
                <a:latin typeface="Arial"/>
                <a:cs typeface="Arial"/>
              </a:rPr>
              <a:t>i</a:t>
            </a:r>
            <a:r>
              <a:rPr sz="1400" b="1" spc="15" dirty="0">
                <a:solidFill>
                  <a:srgbClr val="434343"/>
                </a:solidFill>
                <a:latin typeface="Arial"/>
                <a:cs typeface="Arial"/>
              </a:rPr>
              <a:t>a</a:t>
            </a:r>
            <a:r>
              <a:rPr sz="1400" b="1" spc="-140" dirty="0">
                <a:solidFill>
                  <a:srgbClr val="434343"/>
                </a:solidFill>
                <a:latin typeface="Arial"/>
                <a:cs typeface="Arial"/>
              </a:rPr>
              <a:t> </a:t>
            </a:r>
            <a:r>
              <a:rPr sz="1400" b="1" spc="40" dirty="0">
                <a:solidFill>
                  <a:srgbClr val="434343"/>
                </a:solidFill>
                <a:latin typeface="Arial"/>
                <a:cs typeface="Arial"/>
              </a:rPr>
              <a:t>a</a:t>
            </a:r>
            <a:r>
              <a:rPr sz="1400" b="1" spc="35" dirty="0">
                <a:solidFill>
                  <a:srgbClr val="434343"/>
                </a:solidFill>
                <a:latin typeface="Arial"/>
                <a:cs typeface="Arial"/>
              </a:rPr>
              <a:t>n</a:t>
            </a:r>
            <a:r>
              <a:rPr sz="1400" b="1" spc="15" dirty="0">
                <a:solidFill>
                  <a:srgbClr val="434343"/>
                </a:solidFill>
                <a:latin typeface="Arial"/>
                <a:cs typeface="Arial"/>
              </a:rPr>
              <a:t>d</a:t>
            </a:r>
            <a:r>
              <a:rPr sz="1400" b="1" spc="-145" dirty="0">
                <a:solidFill>
                  <a:srgbClr val="434343"/>
                </a:solidFill>
                <a:latin typeface="Arial"/>
                <a:cs typeface="Arial"/>
              </a:rPr>
              <a:t> </a:t>
            </a:r>
            <a:r>
              <a:rPr sz="1400" b="1" spc="40" dirty="0">
                <a:solidFill>
                  <a:srgbClr val="434343"/>
                </a:solidFill>
                <a:latin typeface="Arial"/>
                <a:cs typeface="Arial"/>
              </a:rPr>
              <a:t>E</a:t>
            </a:r>
            <a:r>
              <a:rPr sz="1400" b="1" spc="25" dirty="0">
                <a:solidFill>
                  <a:srgbClr val="434343"/>
                </a:solidFill>
                <a:latin typeface="Arial"/>
                <a:cs typeface="Arial"/>
              </a:rPr>
              <a:t>m</a:t>
            </a:r>
            <a:r>
              <a:rPr sz="1400" b="1" spc="45" dirty="0">
                <a:solidFill>
                  <a:srgbClr val="434343"/>
                </a:solidFill>
                <a:latin typeface="Arial"/>
                <a:cs typeface="Arial"/>
              </a:rPr>
              <a:t>a</a:t>
            </a:r>
            <a:r>
              <a:rPr sz="1400" b="1" spc="-20" dirty="0">
                <a:solidFill>
                  <a:srgbClr val="434343"/>
                </a:solidFill>
                <a:latin typeface="Arial"/>
                <a:cs typeface="Arial"/>
              </a:rPr>
              <a:t>i</a:t>
            </a:r>
            <a:r>
              <a:rPr sz="1400" b="1" spc="5" dirty="0">
                <a:solidFill>
                  <a:srgbClr val="434343"/>
                </a:solidFill>
                <a:latin typeface="Arial"/>
                <a:cs typeface="Arial"/>
              </a:rPr>
              <a:t>l</a:t>
            </a:r>
            <a:r>
              <a:rPr sz="1400" b="1" spc="-190" dirty="0">
                <a:solidFill>
                  <a:srgbClr val="434343"/>
                </a:solidFill>
                <a:latin typeface="Arial"/>
                <a:cs typeface="Arial"/>
              </a:rPr>
              <a:t> </a:t>
            </a:r>
            <a:r>
              <a:rPr sz="1400" b="1" spc="-20" dirty="0">
                <a:solidFill>
                  <a:srgbClr val="434343"/>
                </a:solidFill>
                <a:latin typeface="Arial"/>
                <a:cs typeface="Arial"/>
              </a:rPr>
              <a:t>I</a:t>
            </a:r>
            <a:r>
              <a:rPr sz="1400" b="1" spc="35" dirty="0">
                <a:solidFill>
                  <a:srgbClr val="434343"/>
                </a:solidFill>
                <a:latin typeface="Arial"/>
                <a:cs typeface="Arial"/>
              </a:rPr>
              <a:t>d</a:t>
            </a:r>
            <a:r>
              <a:rPr sz="1400" b="1" spc="40" dirty="0">
                <a:solidFill>
                  <a:srgbClr val="434343"/>
                </a:solidFill>
                <a:latin typeface="Arial"/>
                <a:cs typeface="Arial"/>
              </a:rPr>
              <a:t>ea</a:t>
            </a:r>
            <a:r>
              <a:rPr sz="1400" b="1" spc="-20" dirty="0">
                <a:solidFill>
                  <a:srgbClr val="434343"/>
                </a:solidFill>
                <a:latin typeface="Arial"/>
                <a:cs typeface="Arial"/>
              </a:rPr>
              <a:t>ti</a:t>
            </a:r>
            <a:r>
              <a:rPr sz="1400" b="1" spc="35" dirty="0">
                <a:solidFill>
                  <a:srgbClr val="434343"/>
                </a:solidFill>
                <a:latin typeface="Arial"/>
                <a:cs typeface="Arial"/>
              </a:rPr>
              <a:t>o</a:t>
            </a:r>
            <a:r>
              <a:rPr sz="1400" b="1" spc="15" dirty="0">
                <a:solidFill>
                  <a:srgbClr val="434343"/>
                </a:solidFill>
                <a:latin typeface="Arial"/>
                <a:cs typeface="Arial"/>
              </a:rPr>
              <a:t>n</a:t>
            </a:r>
            <a:r>
              <a:rPr sz="1400" b="1" spc="-145" dirty="0">
                <a:solidFill>
                  <a:srgbClr val="434343"/>
                </a:solidFill>
                <a:latin typeface="Arial"/>
                <a:cs typeface="Arial"/>
              </a:rPr>
              <a:t> </a:t>
            </a:r>
            <a:r>
              <a:rPr sz="1400" b="1" spc="40" dirty="0">
                <a:solidFill>
                  <a:srgbClr val="434343"/>
                </a:solidFill>
                <a:latin typeface="Arial"/>
                <a:cs typeface="Arial"/>
              </a:rPr>
              <a:t>a</a:t>
            </a:r>
            <a:r>
              <a:rPr sz="1400" b="1" spc="35" dirty="0">
                <a:solidFill>
                  <a:srgbClr val="434343"/>
                </a:solidFill>
                <a:latin typeface="Arial"/>
                <a:cs typeface="Arial"/>
              </a:rPr>
              <a:t>n</a:t>
            </a:r>
            <a:r>
              <a:rPr sz="1400" b="1" spc="15" dirty="0">
                <a:solidFill>
                  <a:srgbClr val="434343"/>
                </a:solidFill>
                <a:latin typeface="Arial"/>
                <a:cs typeface="Arial"/>
              </a:rPr>
              <a:t>d</a:t>
            </a:r>
            <a:r>
              <a:rPr sz="1400" b="1" spc="-145" dirty="0">
                <a:solidFill>
                  <a:srgbClr val="434343"/>
                </a:solidFill>
                <a:latin typeface="Arial"/>
                <a:cs typeface="Arial"/>
              </a:rPr>
              <a:t> </a:t>
            </a:r>
            <a:r>
              <a:rPr sz="1400" b="1" spc="35" dirty="0">
                <a:solidFill>
                  <a:srgbClr val="434343"/>
                </a:solidFill>
                <a:latin typeface="Arial"/>
                <a:cs typeface="Arial"/>
              </a:rPr>
              <a:t>C</a:t>
            </a:r>
            <a:r>
              <a:rPr sz="1400" b="1" spc="50" dirty="0">
                <a:solidFill>
                  <a:srgbClr val="434343"/>
                </a:solidFill>
                <a:latin typeface="Arial"/>
                <a:cs typeface="Arial"/>
              </a:rPr>
              <a:t>r</a:t>
            </a:r>
            <a:r>
              <a:rPr sz="1400" b="1" spc="40" dirty="0">
                <a:solidFill>
                  <a:srgbClr val="434343"/>
                </a:solidFill>
                <a:latin typeface="Arial"/>
                <a:cs typeface="Arial"/>
              </a:rPr>
              <a:t>ea</a:t>
            </a:r>
            <a:r>
              <a:rPr sz="1400" b="1" spc="-20" dirty="0">
                <a:solidFill>
                  <a:srgbClr val="434343"/>
                </a:solidFill>
                <a:latin typeface="Arial"/>
                <a:cs typeface="Arial"/>
              </a:rPr>
              <a:t>ti</a:t>
            </a:r>
            <a:r>
              <a:rPr sz="1400" b="1" spc="35" dirty="0">
                <a:solidFill>
                  <a:srgbClr val="434343"/>
                </a:solidFill>
                <a:latin typeface="Arial"/>
                <a:cs typeface="Arial"/>
              </a:rPr>
              <a:t>o</a:t>
            </a:r>
            <a:r>
              <a:rPr sz="1400" b="1" spc="-35" dirty="0">
                <a:solidFill>
                  <a:srgbClr val="434343"/>
                </a:solidFill>
                <a:latin typeface="Arial"/>
                <a:cs typeface="Arial"/>
              </a:rPr>
              <a:t>n</a:t>
            </a:r>
            <a:r>
              <a:rPr sz="1400" b="1" spc="10" dirty="0">
                <a:solidFill>
                  <a:srgbClr val="434343"/>
                </a:solidFill>
                <a:latin typeface="Arial"/>
                <a:cs typeface="Arial"/>
              </a:rPr>
              <a:t>)</a:t>
            </a:r>
            <a:endParaRPr sz="1400">
              <a:latin typeface="Arial"/>
              <a:cs typeface="Arial"/>
            </a:endParaRPr>
          </a:p>
          <a:p>
            <a:pPr>
              <a:lnSpc>
                <a:spcPct val="100000"/>
              </a:lnSpc>
            </a:pPr>
            <a:endParaRPr sz="1600">
              <a:latin typeface="Arial"/>
              <a:cs typeface="Arial"/>
            </a:endParaRPr>
          </a:p>
          <a:p>
            <a:pPr>
              <a:lnSpc>
                <a:spcPct val="100000"/>
              </a:lnSpc>
              <a:spcBef>
                <a:spcPts val="10"/>
              </a:spcBef>
            </a:pPr>
            <a:endParaRPr sz="1850">
              <a:latin typeface="Arial"/>
              <a:cs typeface="Arial"/>
            </a:endParaRPr>
          </a:p>
          <a:p>
            <a:pPr marL="436245">
              <a:lnSpc>
                <a:spcPct val="100000"/>
              </a:lnSpc>
            </a:pPr>
            <a:r>
              <a:rPr sz="2100" b="1" spc="20" dirty="0">
                <a:solidFill>
                  <a:srgbClr val="434343"/>
                </a:solidFill>
                <a:latin typeface="Arial"/>
                <a:cs typeface="Arial"/>
              </a:rPr>
              <a:t>E</a:t>
            </a:r>
            <a:r>
              <a:rPr sz="2100" b="1" spc="80" dirty="0">
                <a:solidFill>
                  <a:srgbClr val="434343"/>
                </a:solidFill>
                <a:latin typeface="Arial"/>
                <a:cs typeface="Arial"/>
              </a:rPr>
              <a:t>m</a:t>
            </a:r>
            <a:r>
              <a:rPr sz="2100" b="1" spc="30" dirty="0">
                <a:solidFill>
                  <a:srgbClr val="434343"/>
                </a:solidFill>
                <a:latin typeface="Arial"/>
                <a:cs typeface="Arial"/>
              </a:rPr>
              <a:t>a</a:t>
            </a:r>
            <a:r>
              <a:rPr sz="2100" b="1" spc="15" dirty="0">
                <a:solidFill>
                  <a:srgbClr val="434343"/>
                </a:solidFill>
                <a:latin typeface="Arial"/>
                <a:cs typeface="Arial"/>
              </a:rPr>
              <a:t>i</a:t>
            </a:r>
            <a:r>
              <a:rPr sz="2100" b="1" dirty="0">
                <a:solidFill>
                  <a:srgbClr val="434343"/>
                </a:solidFill>
                <a:latin typeface="Arial"/>
                <a:cs typeface="Arial"/>
              </a:rPr>
              <a:t>l</a:t>
            </a:r>
            <a:r>
              <a:rPr sz="2100" b="1" spc="-195" dirty="0">
                <a:solidFill>
                  <a:srgbClr val="434343"/>
                </a:solidFill>
                <a:latin typeface="Arial"/>
                <a:cs typeface="Arial"/>
              </a:rPr>
              <a:t> </a:t>
            </a:r>
            <a:r>
              <a:rPr sz="2100" b="1" spc="-95" dirty="0">
                <a:solidFill>
                  <a:srgbClr val="434343"/>
                </a:solidFill>
                <a:latin typeface="Arial"/>
                <a:cs typeface="Arial"/>
              </a:rPr>
              <a:t>A</a:t>
            </a:r>
            <a:r>
              <a:rPr sz="2100" b="1" dirty="0">
                <a:solidFill>
                  <a:srgbClr val="434343"/>
                </a:solidFill>
                <a:latin typeface="Arial"/>
                <a:cs typeface="Arial"/>
              </a:rPr>
              <a:t>d</a:t>
            </a:r>
            <a:r>
              <a:rPr sz="2100" b="1" spc="160" dirty="0">
                <a:solidFill>
                  <a:srgbClr val="434343"/>
                </a:solidFill>
                <a:latin typeface="Arial"/>
                <a:cs typeface="Arial"/>
              </a:rPr>
              <a:t> </a:t>
            </a:r>
            <a:r>
              <a:rPr sz="2100" b="1" spc="-15" dirty="0">
                <a:solidFill>
                  <a:srgbClr val="434343"/>
                </a:solidFill>
                <a:latin typeface="Arial"/>
                <a:cs typeface="Arial"/>
              </a:rPr>
              <a:t>C</a:t>
            </a:r>
            <a:r>
              <a:rPr sz="2100" b="1" spc="30" dirty="0">
                <a:solidFill>
                  <a:srgbClr val="434343"/>
                </a:solidFill>
                <a:latin typeface="Arial"/>
                <a:cs typeface="Arial"/>
              </a:rPr>
              <a:t>a</a:t>
            </a:r>
            <a:r>
              <a:rPr sz="2100" b="1" spc="80" dirty="0">
                <a:solidFill>
                  <a:srgbClr val="434343"/>
                </a:solidFill>
                <a:latin typeface="Arial"/>
                <a:cs typeface="Arial"/>
              </a:rPr>
              <a:t>m</a:t>
            </a:r>
            <a:r>
              <a:rPr sz="2100" b="1" spc="-10" dirty="0">
                <a:solidFill>
                  <a:srgbClr val="434343"/>
                </a:solidFill>
                <a:latin typeface="Arial"/>
                <a:cs typeface="Arial"/>
              </a:rPr>
              <a:t>p</a:t>
            </a:r>
            <a:r>
              <a:rPr sz="2100" b="1" spc="30" dirty="0">
                <a:solidFill>
                  <a:srgbClr val="434343"/>
                </a:solidFill>
                <a:latin typeface="Arial"/>
                <a:cs typeface="Arial"/>
              </a:rPr>
              <a:t>a</a:t>
            </a:r>
            <a:r>
              <a:rPr sz="2100" b="1" spc="15" dirty="0">
                <a:solidFill>
                  <a:srgbClr val="434343"/>
                </a:solidFill>
                <a:latin typeface="Arial"/>
                <a:cs typeface="Arial"/>
              </a:rPr>
              <a:t>i</a:t>
            </a:r>
            <a:r>
              <a:rPr sz="2100" b="1" spc="-10" dirty="0">
                <a:solidFill>
                  <a:srgbClr val="434343"/>
                </a:solidFill>
                <a:latin typeface="Arial"/>
                <a:cs typeface="Arial"/>
              </a:rPr>
              <a:t>gn</a:t>
            </a:r>
            <a:r>
              <a:rPr sz="2100" b="1" dirty="0">
                <a:solidFill>
                  <a:srgbClr val="434343"/>
                </a:solidFill>
                <a:latin typeface="Arial"/>
                <a:cs typeface="Arial"/>
              </a:rPr>
              <a:t>s</a:t>
            </a:r>
            <a:endParaRPr sz="2100">
              <a:latin typeface="Arial"/>
              <a:cs typeface="Arial"/>
            </a:endParaRPr>
          </a:p>
          <a:p>
            <a:pPr marL="436245">
              <a:lnSpc>
                <a:spcPct val="100000"/>
              </a:lnSpc>
              <a:spcBef>
                <a:spcPts val="285"/>
              </a:spcBef>
            </a:pPr>
            <a:r>
              <a:rPr sz="1850" spc="20" dirty="0">
                <a:latin typeface="Arial MT"/>
                <a:cs typeface="Arial MT"/>
                <a:hlinkClick r:id="rId2"/>
              </a:rPr>
              <a:t>Customerservices.cards@hdfcbank.com</a:t>
            </a:r>
            <a:endParaRPr sz="1850">
              <a:latin typeface="Arial MT"/>
              <a:cs typeface="Arial MT"/>
            </a:endParaRPr>
          </a:p>
        </p:txBody>
      </p:sp>
      <p:pic>
        <p:nvPicPr>
          <p:cNvPr id="3" name="object 3"/>
          <p:cNvPicPr/>
          <p:nvPr/>
        </p:nvPicPr>
        <p:blipFill>
          <a:blip r:embed="rId3" cstate="print"/>
          <a:stretch>
            <a:fillRect/>
          </a:stretch>
        </p:blipFill>
        <p:spPr>
          <a:xfrm>
            <a:off x="1076325" y="2143125"/>
            <a:ext cx="4438650" cy="283309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455" y="1336002"/>
            <a:ext cx="5255260" cy="701675"/>
          </a:xfrm>
          <a:prstGeom prst="rect">
            <a:avLst/>
          </a:prstGeom>
        </p:spPr>
        <p:txBody>
          <a:bodyPr vert="horz" wrap="square" lIns="0" tIns="49530" rIns="0" bIns="0" rtlCol="0">
            <a:spAutoFit/>
          </a:bodyPr>
          <a:lstStyle/>
          <a:p>
            <a:pPr marL="12700">
              <a:lnSpc>
                <a:spcPct val="100000"/>
              </a:lnSpc>
              <a:spcBef>
                <a:spcPts val="390"/>
              </a:spcBef>
            </a:pPr>
            <a:r>
              <a:rPr sz="2100" spc="20" dirty="0"/>
              <a:t>E</a:t>
            </a:r>
            <a:r>
              <a:rPr sz="2100" spc="80" dirty="0"/>
              <a:t>m</a:t>
            </a:r>
            <a:r>
              <a:rPr sz="2100" spc="30" dirty="0"/>
              <a:t>a</a:t>
            </a:r>
            <a:r>
              <a:rPr sz="2100" spc="15" dirty="0"/>
              <a:t>i</a:t>
            </a:r>
            <a:r>
              <a:rPr sz="2100" dirty="0"/>
              <a:t>l</a:t>
            </a:r>
            <a:r>
              <a:rPr sz="2100" spc="-195" dirty="0"/>
              <a:t> </a:t>
            </a:r>
            <a:r>
              <a:rPr sz="2100" spc="-95" dirty="0"/>
              <a:t>A</a:t>
            </a:r>
            <a:r>
              <a:rPr sz="2100" dirty="0"/>
              <a:t>d</a:t>
            </a:r>
            <a:r>
              <a:rPr sz="2100" spc="160" dirty="0"/>
              <a:t> </a:t>
            </a:r>
            <a:r>
              <a:rPr sz="2100" spc="-15" dirty="0"/>
              <a:t>C</a:t>
            </a:r>
            <a:r>
              <a:rPr sz="2100" spc="30" dirty="0"/>
              <a:t>a</a:t>
            </a:r>
            <a:r>
              <a:rPr sz="2100" spc="80" dirty="0"/>
              <a:t>m</a:t>
            </a:r>
            <a:r>
              <a:rPr sz="2100" spc="-10" dirty="0"/>
              <a:t>p</a:t>
            </a:r>
            <a:r>
              <a:rPr sz="2100" spc="30" dirty="0"/>
              <a:t>a</a:t>
            </a:r>
            <a:r>
              <a:rPr sz="2100" spc="15" dirty="0"/>
              <a:t>i</a:t>
            </a:r>
            <a:r>
              <a:rPr sz="2100" spc="-10" dirty="0"/>
              <a:t>g</a:t>
            </a:r>
            <a:r>
              <a:rPr sz="2100" dirty="0"/>
              <a:t>n</a:t>
            </a:r>
            <a:r>
              <a:rPr sz="2100" spc="-140" dirty="0"/>
              <a:t> </a:t>
            </a:r>
            <a:r>
              <a:rPr sz="2100" dirty="0"/>
              <a:t>1</a:t>
            </a:r>
            <a:r>
              <a:rPr sz="2100" spc="-35" dirty="0"/>
              <a:t> </a:t>
            </a:r>
            <a:r>
              <a:rPr sz="2100" dirty="0"/>
              <a:t>-</a:t>
            </a:r>
            <a:r>
              <a:rPr sz="2100" spc="-10" dirty="0"/>
              <a:t> </a:t>
            </a:r>
            <a:r>
              <a:rPr sz="2100" spc="-95" dirty="0"/>
              <a:t>B</a:t>
            </a:r>
            <a:r>
              <a:rPr sz="2100" dirty="0"/>
              <a:t>r</a:t>
            </a:r>
            <a:r>
              <a:rPr sz="2100" spc="30" dirty="0"/>
              <a:t>a</a:t>
            </a:r>
            <a:r>
              <a:rPr sz="2100" spc="-10" dirty="0"/>
              <a:t>n</a:t>
            </a:r>
            <a:r>
              <a:rPr sz="2100" dirty="0"/>
              <a:t>d</a:t>
            </a:r>
            <a:r>
              <a:rPr sz="2100" spc="80" dirty="0"/>
              <a:t> </a:t>
            </a:r>
            <a:r>
              <a:rPr sz="2100" spc="-95" dirty="0"/>
              <a:t>A</a:t>
            </a:r>
            <a:r>
              <a:rPr sz="2100" spc="90" dirty="0"/>
              <a:t>w</a:t>
            </a:r>
            <a:r>
              <a:rPr sz="2100" spc="30" dirty="0"/>
              <a:t>a</a:t>
            </a:r>
            <a:r>
              <a:rPr sz="2100" dirty="0"/>
              <a:t>r</a:t>
            </a:r>
            <a:r>
              <a:rPr sz="2100" spc="30" dirty="0"/>
              <a:t>e</a:t>
            </a:r>
            <a:r>
              <a:rPr sz="2100" spc="-10" dirty="0"/>
              <a:t>n</a:t>
            </a:r>
            <a:r>
              <a:rPr sz="2100" spc="30" dirty="0"/>
              <a:t>e</a:t>
            </a:r>
            <a:r>
              <a:rPr sz="2100" spc="-45" dirty="0"/>
              <a:t>s</a:t>
            </a:r>
            <a:r>
              <a:rPr sz="2100" dirty="0"/>
              <a:t>s</a:t>
            </a:r>
          </a:p>
          <a:p>
            <a:pPr marL="12700">
              <a:lnSpc>
                <a:spcPct val="100000"/>
              </a:lnSpc>
              <a:spcBef>
                <a:spcPts val="285"/>
              </a:spcBef>
            </a:pPr>
            <a:r>
              <a:rPr b="0" spc="10" dirty="0">
                <a:solidFill>
                  <a:srgbClr val="000000"/>
                </a:solidFill>
                <a:latin typeface="Arial MT"/>
                <a:cs typeface="Arial MT"/>
              </a:rPr>
              <a:t>(insert</a:t>
            </a:r>
            <a:r>
              <a:rPr b="0" spc="65" dirty="0">
                <a:solidFill>
                  <a:srgbClr val="000000"/>
                </a:solidFill>
                <a:latin typeface="Arial MT"/>
                <a:cs typeface="Arial MT"/>
              </a:rPr>
              <a:t> </a:t>
            </a:r>
            <a:r>
              <a:rPr b="0" spc="35" dirty="0">
                <a:solidFill>
                  <a:srgbClr val="000000"/>
                </a:solidFill>
                <a:latin typeface="Arial MT"/>
                <a:cs typeface="Arial MT"/>
              </a:rPr>
              <a:t>emailer</a:t>
            </a:r>
            <a:r>
              <a:rPr b="0" spc="-100" dirty="0">
                <a:solidFill>
                  <a:srgbClr val="000000"/>
                </a:solidFill>
                <a:latin typeface="Arial MT"/>
                <a:cs typeface="Arial MT"/>
              </a:rPr>
              <a:t> </a:t>
            </a:r>
            <a:r>
              <a:rPr b="0" spc="35" dirty="0">
                <a:solidFill>
                  <a:srgbClr val="000000"/>
                </a:solidFill>
                <a:latin typeface="Arial MT"/>
                <a:cs typeface="Arial MT"/>
              </a:rPr>
              <a:t>image)</a:t>
            </a:r>
          </a:p>
        </p:txBody>
      </p:sp>
      <p:pic>
        <p:nvPicPr>
          <p:cNvPr id="3" name="object 3"/>
          <p:cNvPicPr/>
          <p:nvPr/>
        </p:nvPicPr>
        <p:blipFill>
          <a:blip r:embed="rId2" cstate="print"/>
          <a:stretch>
            <a:fillRect/>
          </a:stretch>
        </p:blipFill>
        <p:spPr>
          <a:xfrm>
            <a:off x="1476375" y="2133600"/>
            <a:ext cx="3905250" cy="26479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4625" y="666750"/>
            <a:ext cx="5108575" cy="701675"/>
          </a:xfrm>
          <a:prstGeom prst="rect">
            <a:avLst/>
          </a:prstGeom>
        </p:spPr>
        <p:txBody>
          <a:bodyPr vert="horz" wrap="square" lIns="0" tIns="49530" rIns="0" bIns="0" rtlCol="0">
            <a:spAutoFit/>
          </a:bodyPr>
          <a:lstStyle/>
          <a:p>
            <a:pPr marL="12700">
              <a:lnSpc>
                <a:spcPct val="100000"/>
              </a:lnSpc>
              <a:spcBef>
                <a:spcPts val="390"/>
              </a:spcBef>
            </a:pPr>
            <a:r>
              <a:rPr sz="2100" spc="20" dirty="0"/>
              <a:t>E</a:t>
            </a:r>
            <a:r>
              <a:rPr sz="2100" spc="80" dirty="0"/>
              <a:t>m</a:t>
            </a:r>
            <a:r>
              <a:rPr sz="2100" spc="30" dirty="0"/>
              <a:t>a</a:t>
            </a:r>
            <a:r>
              <a:rPr sz="2100" spc="15" dirty="0"/>
              <a:t>i</a:t>
            </a:r>
            <a:r>
              <a:rPr sz="2100" dirty="0"/>
              <a:t>l</a:t>
            </a:r>
            <a:r>
              <a:rPr sz="2100" spc="-195" dirty="0"/>
              <a:t> </a:t>
            </a:r>
            <a:r>
              <a:rPr sz="2100" spc="-95" dirty="0"/>
              <a:t>A</a:t>
            </a:r>
            <a:r>
              <a:rPr sz="2100" dirty="0"/>
              <a:t>d</a:t>
            </a:r>
            <a:r>
              <a:rPr sz="2100" spc="160" dirty="0"/>
              <a:t> </a:t>
            </a:r>
            <a:r>
              <a:rPr sz="2100" spc="-15" dirty="0"/>
              <a:t>C</a:t>
            </a:r>
            <a:r>
              <a:rPr sz="2100" spc="30" dirty="0"/>
              <a:t>a</a:t>
            </a:r>
            <a:r>
              <a:rPr sz="2100" spc="80" dirty="0"/>
              <a:t>m</a:t>
            </a:r>
            <a:r>
              <a:rPr sz="2100" spc="-10" dirty="0"/>
              <a:t>p</a:t>
            </a:r>
            <a:r>
              <a:rPr sz="2100" spc="30" dirty="0"/>
              <a:t>a</a:t>
            </a:r>
            <a:r>
              <a:rPr sz="2100" spc="15" dirty="0"/>
              <a:t>i</a:t>
            </a:r>
            <a:r>
              <a:rPr sz="2100" spc="-10" dirty="0"/>
              <a:t>g</a:t>
            </a:r>
            <a:r>
              <a:rPr sz="2100" dirty="0"/>
              <a:t>n</a:t>
            </a:r>
            <a:r>
              <a:rPr sz="2100" spc="-140" dirty="0"/>
              <a:t> </a:t>
            </a:r>
            <a:r>
              <a:rPr sz="2100" dirty="0"/>
              <a:t>2</a:t>
            </a:r>
            <a:r>
              <a:rPr sz="2100" spc="-35" dirty="0"/>
              <a:t> </a:t>
            </a:r>
            <a:r>
              <a:rPr sz="2100" dirty="0"/>
              <a:t>-</a:t>
            </a:r>
            <a:r>
              <a:rPr sz="2100" spc="-10" dirty="0"/>
              <a:t> L</a:t>
            </a:r>
            <a:r>
              <a:rPr sz="2100" spc="30" dirty="0"/>
              <a:t>ea</a:t>
            </a:r>
            <a:r>
              <a:rPr sz="2100" dirty="0"/>
              <a:t>d</a:t>
            </a:r>
            <a:r>
              <a:rPr sz="2100" spc="-65" dirty="0"/>
              <a:t> </a:t>
            </a:r>
            <a:r>
              <a:rPr sz="2100" spc="10" dirty="0"/>
              <a:t>G</a:t>
            </a:r>
            <a:r>
              <a:rPr sz="2100" spc="30" dirty="0"/>
              <a:t>e</a:t>
            </a:r>
            <a:r>
              <a:rPr sz="2100" spc="-10" dirty="0"/>
              <a:t>n</a:t>
            </a:r>
            <a:r>
              <a:rPr sz="2100" spc="30" dirty="0"/>
              <a:t>e</a:t>
            </a:r>
            <a:r>
              <a:rPr sz="2100" dirty="0"/>
              <a:t>r</a:t>
            </a:r>
            <a:r>
              <a:rPr sz="2100" spc="30" dirty="0"/>
              <a:t>a</a:t>
            </a:r>
            <a:r>
              <a:rPr sz="2100" spc="-30" dirty="0"/>
              <a:t>t</a:t>
            </a:r>
            <a:r>
              <a:rPr sz="2100" spc="10" dirty="0"/>
              <a:t>i</a:t>
            </a:r>
            <a:r>
              <a:rPr sz="2100" spc="-10" dirty="0"/>
              <a:t>o</a:t>
            </a:r>
            <a:r>
              <a:rPr sz="2100" dirty="0"/>
              <a:t>n</a:t>
            </a:r>
          </a:p>
          <a:p>
            <a:pPr marL="12700">
              <a:lnSpc>
                <a:spcPct val="100000"/>
              </a:lnSpc>
              <a:spcBef>
                <a:spcPts val="285"/>
              </a:spcBef>
            </a:pPr>
            <a:r>
              <a:rPr b="0" spc="10" dirty="0">
                <a:solidFill>
                  <a:srgbClr val="000000"/>
                </a:solidFill>
                <a:latin typeface="Arial MT"/>
                <a:cs typeface="Arial MT"/>
              </a:rPr>
              <a:t>(insert</a:t>
            </a:r>
            <a:r>
              <a:rPr b="0" spc="65" dirty="0">
                <a:solidFill>
                  <a:srgbClr val="000000"/>
                </a:solidFill>
                <a:latin typeface="Arial MT"/>
                <a:cs typeface="Arial MT"/>
              </a:rPr>
              <a:t> </a:t>
            </a:r>
            <a:r>
              <a:rPr b="0" spc="35" dirty="0">
                <a:solidFill>
                  <a:srgbClr val="000000"/>
                </a:solidFill>
                <a:latin typeface="Arial MT"/>
                <a:cs typeface="Arial MT"/>
              </a:rPr>
              <a:t>emailer</a:t>
            </a:r>
            <a:r>
              <a:rPr b="0" spc="-100" dirty="0">
                <a:solidFill>
                  <a:srgbClr val="000000"/>
                </a:solidFill>
                <a:latin typeface="Arial MT"/>
                <a:cs typeface="Arial MT"/>
              </a:rPr>
              <a:t> </a:t>
            </a:r>
            <a:r>
              <a:rPr b="0" spc="35" dirty="0">
                <a:solidFill>
                  <a:srgbClr val="000000"/>
                </a:solidFill>
                <a:latin typeface="Arial MT"/>
                <a:cs typeface="Arial MT"/>
              </a:rPr>
              <a:t>image)</a:t>
            </a:r>
          </a:p>
        </p:txBody>
      </p:sp>
      <p:pic>
        <p:nvPicPr>
          <p:cNvPr id="3" name="object 3"/>
          <p:cNvPicPr/>
          <p:nvPr/>
        </p:nvPicPr>
        <p:blipFill>
          <a:blip r:embed="rId2" cstate="print"/>
          <a:stretch>
            <a:fillRect/>
          </a:stretch>
        </p:blipFill>
        <p:spPr>
          <a:xfrm>
            <a:off x="2257425" y="1657350"/>
            <a:ext cx="3829050" cy="321945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04874" y="373051"/>
            <a:ext cx="6335395" cy="521334"/>
          </a:xfrm>
          <a:prstGeom prst="rect">
            <a:avLst/>
          </a:prstGeom>
        </p:spPr>
        <p:txBody>
          <a:bodyPr vert="horz" wrap="square" lIns="0" tIns="46355" rIns="0" bIns="0" rtlCol="0">
            <a:spAutoFit/>
          </a:bodyPr>
          <a:lstStyle/>
          <a:p>
            <a:pPr marL="15240" algn="ctr">
              <a:lnSpc>
                <a:spcPct val="100000"/>
              </a:lnSpc>
              <a:spcBef>
                <a:spcPts val="365"/>
              </a:spcBef>
            </a:pPr>
            <a:r>
              <a:rPr sz="1400" b="1" spc="35" dirty="0">
                <a:solidFill>
                  <a:srgbClr val="434343"/>
                </a:solidFill>
                <a:latin typeface="Arial"/>
                <a:cs typeface="Arial"/>
              </a:rPr>
              <a:t>Part</a:t>
            </a:r>
            <a:r>
              <a:rPr sz="1400" b="1" spc="-185" dirty="0">
                <a:solidFill>
                  <a:srgbClr val="434343"/>
                </a:solidFill>
                <a:latin typeface="Arial"/>
                <a:cs typeface="Arial"/>
              </a:rPr>
              <a:t> </a:t>
            </a:r>
            <a:r>
              <a:rPr sz="1400" b="1" spc="25" dirty="0">
                <a:solidFill>
                  <a:srgbClr val="434343"/>
                </a:solidFill>
                <a:latin typeface="Arial"/>
                <a:cs typeface="Arial"/>
              </a:rPr>
              <a:t>4:</a:t>
            </a:r>
            <a:r>
              <a:rPr sz="1400" b="1" spc="-25" dirty="0">
                <a:solidFill>
                  <a:srgbClr val="434343"/>
                </a:solidFill>
                <a:latin typeface="Arial"/>
                <a:cs typeface="Arial"/>
              </a:rPr>
              <a:t> </a:t>
            </a:r>
            <a:r>
              <a:rPr sz="1400" b="1" spc="25" dirty="0">
                <a:solidFill>
                  <a:srgbClr val="434343"/>
                </a:solidFill>
                <a:latin typeface="Arial"/>
                <a:cs typeface="Arial"/>
              </a:rPr>
              <a:t>Content</a:t>
            </a:r>
            <a:r>
              <a:rPr sz="1400" b="1" spc="-185" dirty="0">
                <a:solidFill>
                  <a:srgbClr val="434343"/>
                </a:solidFill>
                <a:latin typeface="Arial"/>
                <a:cs typeface="Arial"/>
              </a:rPr>
              <a:t> </a:t>
            </a:r>
            <a:r>
              <a:rPr sz="1400" b="1" spc="25" dirty="0">
                <a:solidFill>
                  <a:srgbClr val="434343"/>
                </a:solidFill>
                <a:latin typeface="Arial"/>
                <a:cs typeface="Arial"/>
              </a:rPr>
              <a:t>Creation</a:t>
            </a:r>
            <a:r>
              <a:rPr sz="1400" b="1" spc="-204" dirty="0">
                <a:solidFill>
                  <a:srgbClr val="434343"/>
                </a:solidFill>
                <a:latin typeface="Arial"/>
                <a:cs typeface="Arial"/>
              </a:rPr>
              <a:t> </a:t>
            </a:r>
            <a:r>
              <a:rPr sz="1400" b="1" spc="30" dirty="0">
                <a:solidFill>
                  <a:srgbClr val="434343"/>
                </a:solidFill>
                <a:latin typeface="Arial"/>
                <a:cs typeface="Arial"/>
              </a:rPr>
              <a:t>and</a:t>
            </a:r>
            <a:r>
              <a:rPr sz="1400" b="1" spc="-130" dirty="0">
                <a:solidFill>
                  <a:srgbClr val="434343"/>
                </a:solidFill>
                <a:latin typeface="Arial"/>
                <a:cs typeface="Arial"/>
              </a:rPr>
              <a:t> </a:t>
            </a:r>
            <a:r>
              <a:rPr sz="1400" b="1" spc="15" dirty="0">
                <a:solidFill>
                  <a:srgbClr val="434343"/>
                </a:solidFill>
                <a:latin typeface="Arial"/>
                <a:cs typeface="Arial"/>
              </a:rPr>
              <a:t>Curation</a:t>
            </a:r>
            <a:r>
              <a:rPr sz="1400" b="1" spc="-130" dirty="0">
                <a:solidFill>
                  <a:srgbClr val="434343"/>
                </a:solidFill>
                <a:latin typeface="Arial"/>
                <a:cs typeface="Arial"/>
              </a:rPr>
              <a:t> </a:t>
            </a:r>
            <a:r>
              <a:rPr sz="1400" b="1" spc="20" dirty="0">
                <a:solidFill>
                  <a:srgbClr val="434343"/>
                </a:solidFill>
                <a:latin typeface="Arial"/>
                <a:cs typeface="Arial"/>
              </a:rPr>
              <a:t>(Post</a:t>
            </a:r>
            <a:r>
              <a:rPr sz="1400" b="1" spc="-180" dirty="0">
                <a:solidFill>
                  <a:srgbClr val="434343"/>
                </a:solidFill>
                <a:latin typeface="Arial"/>
                <a:cs typeface="Arial"/>
              </a:rPr>
              <a:t> </a:t>
            </a:r>
            <a:r>
              <a:rPr sz="1400" b="1" spc="15" dirty="0">
                <a:solidFill>
                  <a:srgbClr val="434343"/>
                </a:solidFill>
                <a:latin typeface="Arial"/>
                <a:cs typeface="Arial"/>
              </a:rPr>
              <a:t>creations,</a:t>
            </a:r>
            <a:r>
              <a:rPr sz="1400" b="1" spc="-185" dirty="0">
                <a:solidFill>
                  <a:srgbClr val="434343"/>
                </a:solidFill>
                <a:latin typeface="Arial"/>
                <a:cs typeface="Arial"/>
              </a:rPr>
              <a:t> </a:t>
            </a:r>
            <a:r>
              <a:rPr sz="1400" b="1" spc="10" dirty="0">
                <a:solidFill>
                  <a:srgbClr val="434343"/>
                </a:solidFill>
                <a:latin typeface="Arial"/>
                <a:cs typeface="Arial"/>
              </a:rPr>
              <a:t>Designs/Video</a:t>
            </a:r>
            <a:endParaRPr sz="1400" dirty="0">
              <a:latin typeface="Arial"/>
              <a:cs typeface="Arial"/>
            </a:endParaRPr>
          </a:p>
          <a:p>
            <a:pPr algn="ctr">
              <a:lnSpc>
                <a:spcPct val="100000"/>
              </a:lnSpc>
              <a:spcBef>
                <a:spcPts val="270"/>
              </a:spcBef>
            </a:pPr>
            <a:r>
              <a:rPr sz="1400" b="1" spc="10" dirty="0">
                <a:solidFill>
                  <a:srgbClr val="434343"/>
                </a:solidFill>
                <a:latin typeface="Arial"/>
                <a:cs typeface="Arial"/>
              </a:rPr>
              <a:t>Editing,</a:t>
            </a:r>
            <a:r>
              <a:rPr sz="1400" b="1" spc="-190" dirty="0">
                <a:solidFill>
                  <a:srgbClr val="434343"/>
                </a:solidFill>
                <a:latin typeface="Arial"/>
                <a:cs typeface="Arial"/>
              </a:rPr>
              <a:t> </a:t>
            </a:r>
            <a:r>
              <a:rPr sz="1400" b="1" spc="-10" dirty="0">
                <a:solidFill>
                  <a:srgbClr val="434343"/>
                </a:solidFill>
                <a:latin typeface="Arial"/>
                <a:cs typeface="Arial"/>
              </a:rPr>
              <a:t>Ad</a:t>
            </a:r>
            <a:r>
              <a:rPr sz="1400" b="1" spc="15" dirty="0">
                <a:solidFill>
                  <a:srgbClr val="434343"/>
                </a:solidFill>
                <a:latin typeface="Arial"/>
                <a:cs typeface="Arial"/>
              </a:rPr>
              <a:t> </a:t>
            </a:r>
            <a:r>
              <a:rPr sz="1400" b="1" spc="20" dirty="0">
                <a:solidFill>
                  <a:srgbClr val="434343"/>
                </a:solidFill>
                <a:latin typeface="Arial"/>
                <a:cs typeface="Arial"/>
              </a:rPr>
              <a:t>Campaigns</a:t>
            </a:r>
            <a:r>
              <a:rPr sz="1400" b="1" spc="-140" dirty="0">
                <a:solidFill>
                  <a:srgbClr val="434343"/>
                </a:solidFill>
                <a:latin typeface="Arial"/>
                <a:cs typeface="Arial"/>
              </a:rPr>
              <a:t> </a:t>
            </a:r>
            <a:r>
              <a:rPr sz="1400" b="1" spc="30" dirty="0">
                <a:solidFill>
                  <a:srgbClr val="434343"/>
                </a:solidFill>
                <a:latin typeface="Arial"/>
                <a:cs typeface="Arial"/>
              </a:rPr>
              <a:t>over</a:t>
            </a:r>
            <a:r>
              <a:rPr sz="1400" b="1" spc="-200" dirty="0">
                <a:solidFill>
                  <a:srgbClr val="434343"/>
                </a:solidFill>
                <a:latin typeface="Arial"/>
                <a:cs typeface="Arial"/>
              </a:rPr>
              <a:t> </a:t>
            </a:r>
            <a:r>
              <a:rPr sz="1400" b="1" spc="25" dirty="0">
                <a:solidFill>
                  <a:srgbClr val="434343"/>
                </a:solidFill>
                <a:latin typeface="Arial"/>
                <a:cs typeface="Arial"/>
              </a:rPr>
              <a:t>Social</a:t>
            </a:r>
            <a:r>
              <a:rPr sz="1400" b="1" spc="-185" dirty="0">
                <a:solidFill>
                  <a:srgbClr val="434343"/>
                </a:solidFill>
                <a:latin typeface="Arial"/>
                <a:cs typeface="Arial"/>
              </a:rPr>
              <a:t> </a:t>
            </a:r>
            <a:r>
              <a:rPr sz="1400" b="1" spc="20" dirty="0">
                <a:solidFill>
                  <a:srgbClr val="434343"/>
                </a:solidFill>
                <a:latin typeface="Arial"/>
                <a:cs typeface="Arial"/>
              </a:rPr>
              <a:t>Media</a:t>
            </a:r>
            <a:r>
              <a:rPr sz="1400" b="1" spc="-140" dirty="0">
                <a:solidFill>
                  <a:srgbClr val="434343"/>
                </a:solidFill>
                <a:latin typeface="Arial"/>
                <a:cs typeface="Arial"/>
              </a:rPr>
              <a:t> </a:t>
            </a:r>
            <a:r>
              <a:rPr sz="1400" b="1" spc="30" dirty="0">
                <a:solidFill>
                  <a:srgbClr val="434343"/>
                </a:solidFill>
                <a:latin typeface="Arial"/>
                <a:cs typeface="Arial"/>
              </a:rPr>
              <a:t>and</a:t>
            </a:r>
            <a:r>
              <a:rPr sz="1400" b="1" spc="-145" dirty="0">
                <a:solidFill>
                  <a:srgbClr val="434343"/>
                </a:solidFill>
                <a:latin typeface="Arial"/>
                <a:cs typeface="Arial"/>
              </a:rPr>
              <a:t> </a:t>
            </a:r>
            <a:r>
              <a:rPr sz="1400" b="1" spc="20" dirty="0">
                <a:solidFill>
                  <a:srgbClr val="434343"/>
                </a:solidFill>
                <a:latin typeface="Arial"/>
                <a:cs typeface="Arial"/>
              </a:rPr>
              <a:t>Email</a:t>
            </a:r>
            <a:r>
              <a:rPr sz="1400" b="1" spc="-185" dirty="0">
                <a:solidFill>
                  <a:srgbClr val="434343"/>
                </a:solidFill>
                <a:latin typeface="Arial"/>
                <a:cs typeface="Arial"/>
              </a:rPr>
              <a:t> </a:t>
            </a:r>
            <a:r>
              <a:rPr sz="1400" b="1" spc="15" dirty="0">
                <a:solidFill>
                  <a:srgbClr val="434343"/>
                </a:solidFill>
                <a:latin typeface="Arial"/>
                <a:cs typeface="Arial"/>
              </a:rPr>
              <a:t>Ideation</a:t>
            </a:r>
            <a:r>
              <a:rPr sz="1400" b="1" spc="-145" dirty="0">
                <a:solidFill>
                  <a:srgbClr val="434343"/>
                </a:solidFill>
                <a:latin typeface="Arial"/>
                <a:cs typeface="Arial"/>
              </a:rPr>
              <a:t> </a:t>
            </a:r>
            <a:r>
              <a:rPr sz="1400" b="1" spc="30" dirty="0">
                <a:solidFill>
                  <a:srgbClr val="434343"/>
                </a:solidFill>
                <a:latin typeface="Arial"/>
                <a:cs typeface="Arial"/>
              </a:rPr>
              <a:t>and</a:t>
            </a:r>
            <a:r>
              <a:rPr sz="1400" b="1" spc="-140" dirty="0">
                <a:solidFill>
                  <a:srgbClr val="434343"/>
                </a:solidFill>
                <a:latin typeface="Arial"/>
                <a:cs typeface="Arial"/>
              </a:rPr>
              <a:t> </a:t>
            </a:r>
            <a:r>
              <a:rPr sz="1400" b="1" spc="15" dirty="0">
                <a:solidFill>
                  <a:srgbClr val="434343"/>
                </a:solidFill>
                <a:latin typeface="Arial"/>
                <a:cs typeface="Arial"/>
              </a:rPr>
              <a:t>Creation)</a:t>
            </a:r>
            <a:endParaRPr sz="1400" dirty="0">
              <a:latin typeface="Arial"/>
              <a:cs typeface="Arial"/>
            </a:endParaRPr>
          </a:p>
        </p:txBody>
      </p:sp>
      <p:sp>
        <p:nvSpPr>
          <p:cNvPr id="3" name="object 3"/>
          <p:cNvSpPr txBox="1"/>
          <p:nvPr/>
        </p:nvSpPr>
        <p:spPr>
          <a:xfrm>
            <a:off x="228600" y="1358512"/>
            <a:ext cx="8763000" cy="3000629"/>
          </a:xfrm>
          <a:prstGeom prst="rect">
            <a:avLst/>
          </a:prstGeom>
        </p:spPr>
        <p:txBody>
          <a:bodyPr vert="horz" wrap="square" lIns="0" tIns="26034" rIns="0" bIns="0" rtlCol="0">
            <a:spAutoFit/>
          </a:bodyPr>
          <a:lstStyle/>
          <a:p>
            <a:pPr marL="327025" marR="5080" indent="-314960">
              <a:lnSpc>
                <a:spcPts val="1650"/>
              </a:lnSpc>
              <a:spcBef>
                <a:spcPts val="204"/>
              </a:spcBef>
              <a:buChar char="●"/>
              <a:tabLst>
                <a:tab pos="327025" algn="l"/>
                <a:tab pos="327660" algn="l"/>
              </a:tabLst>
            </a:pPr>
            <a:r>
              <a:rPr sz="1400" spc="30" dirty="0">
                <a:latin typeface="Arial MT"/>
                <a:cs typeface="Arial MT"/>
              </a:rPr>
              <a:t>Reflect</a:t>
            </a:r>
            <a:r>
              <a:rPr sz="1400" spc="-185" dirty="0">
                <a:latin typeface="Arial MT"/>
                <a:cs typeface="Arial MT"/>
              </a:rPr>
              <a:t> </a:t>
            </a:r>
            <a:r>
              <a:rPr sz="1400" spc="30" dirty="0">
                <a:latin typeface="Arial MT"/>
                <a:cs typeface="Arial MT"/>
              </a:rPr>
              <a:t>on</a:t>
            </a:r>
            <a:r>
              <a:rPr sz="1400" spc="-125" dirty="0">
                <a:latin typeface="Arial MT"/>
                <a:cs typeface="Arial MT"/>
              </a:rPr>
              <a:t> </a:t>
            </a:r>
            <a:r>
              <a:rPr sz="1400" spc="-10" dirty="0">
                <a:latin typeface="Arial MT"/>
                <a:cs typeface="Arial MT"/>
              </a:rPr>
              <a:t>the</a:t>
            </a:r>
            <a:r>
              <a:rPr sz="1400" spc="30" dirty="0">
                <a:latin typeface="Arial MT"/>
                <a:cs typeface="Arial MT"/>
              </a:rPr>
              <a:t> </a:t>
            </a:r>
            <a:r>
              <a:rPr sz="1400" spc="10" dirty="0">
                <a:latin typeface="Arial MT"/>
                <a:cs typeface="Arial MT"/>
              </a:rPr>
              <a:t>content</a:t>
            </a:r>
            <a:r>
              <a:rPr sz="1400" spc="-105" dirty="0">
                <a:latin typeface="Arial MT"/>
                <a:cs typeface="Arial MT"/>
              </a:rPr>
              <a:t> </a:t>
            </a:r>
            <a:r>
              <a:rPr sz="1400" spc="10" dirty="0">
                <a:latin typeface="Arial MT"/>
                <a:cs typeface="Arial MT"/>
              </a:rPr>
              <a:t>creation</a:t>
            </a:r>
            <a:r>
              <a:rPr sz="1400" spc="-125" dirty="0">
                <a:latin typeface="Arial MT"/>
                <a:cs typeface="Arial MT"/>
              </a:rPr>
              <a:t> </a:t>
            </a:r>
            <a:r>
              <a:rPr sz="1400" spc="-15" dirty="0">
                <a:latin typeface="Arial MT"/>
                <a:cs typeface="Arial MT"/>
              </a:rPr>
              <a:t>and</a:t>
            </a:r>
            <a:r>
              <a:rPr sz="1400" spc="105" dirty="0">
                <a:latin typeface="Arial MT"/>
                <a:cs typeface="Arial MT"/>
              </a:rPr>
              <a:t> </a:t>
            </a:r>
            <a:r>
              <a:rPr sz="1400" dirty="0">
                <a:latin typeface="Arial MT"/>
                <a:cs typeface="Arial MT"/>
              </a:rPr>
              <a:t>curation</a:t>
            </a:r>
            <a:r>
              <a:rPr sz="1400" spc="-50" dirty="0">
                <a:latin typeface="Arial MT"/>
                <a:cs typeface="Arial MT"/>
              </a:rPr>
              <a:t> </a:t>
            </a:r>
            <a:r>
              <a:rPr sz="1400" spc="20" dirty="0">
                <a:latin typeface="Arial MT"/>
                <a:cs typeface="Arial MT"/>
              </a:rPr>
              <a:t>process,</a:t>
            </a:r>
            <a:r>
              <a:rPr sz="1400" spc="-180" dirty="0">
                <a:latin typeface="Arial MT"/>
                <a:cs typeface="Arial MT"/>
              </a:rPr>
              <a:t> </a:t>
            </a:r>
            <a:r>
              <a:rPr sz="1400" spc="15" dirty="0">
                <a:latin typeface="Arial MT"/>
                <a:cs typeface="Arial MT"/>
              </a:rPr>
              <a:t>discussing</a:t>
            </a:r>
            <a:r>
              <a:rPr sz="1400" spc="-50" dirty="0">
                <a:latin typeface="Arial MT"/>
                <a:cs typeface="Arial MT"/>
              </a:rPr>
              <a:t> </a:t>
            </a:r>
            <a:r>
              <a:rPr sz="1400" spc="-10" dirty="0">
                <a:latin typeface="Arial MT"/>
                <a:cs typeface="Arial MT"/>
              </a:rPr>
              <a:t>the</a:t>
            </a:r>
            <a:r>
              <a:rPr sz="1400" spc="-125" dirty="0">
                <a:latin typeface="Arial MT"/>
                <a:cs typeface="Arial MT"/>
              </a:rPr>
              <a:t> </a:t>
            </a:r>
            <a:r>
              <a:rPr sz="1400" spc="5" dirty="0">
                <a:latin typeface="Arial MT"/>
                <a:cs typeface="Arial MT"/>
              </a:rPr>
              <a:t>challenges</a:t>
            </a:r>
            <a:r>
              <a:rPr sz="1400" spc="-120" dirty="0">
                <a:latin typeface="Arial MT"/>
                <a:cs typeface="Arial MT"/>
              </a:rPr>
              <a:t> </a:t>
            </a:r>
            <a:r>
              <a:rPr sz="1400" spc="25" dirty="0">
                <a:latin typeface="Arial MT"/>
                <a:cs typeface="Arial MT"/>
              </a:rPr>
              <a:t>faced</a:t>
            </a:r>
            <a:r>
              <a:rPr sz="1400" spc="-125" dirty="0">
                <a:latin typeface="Arial MT"/>
                <a:cs typeface="Arial MT"/>
              </a:rPr>
              <a:t> </a:t>
            </a:r>
            <a:r>
              <a:rPr sz="1400" spc="-15" dirty="0">
                <a:latin typeface="Arial MT"/>
                <a:cs typeface="Arial MT"/>
              </a:rPr>
              <a:t>and </a:t>
            </a:r>
            <a:r>
              <a:rPr sz="1400" spc="-375" dirty="0">
                <a:latin typeface="Arial MT"/>
                <a:cs typeface="Arial MT"/>
              </a:rPr>
              <a:t> </a:t>
            </a:r>
            <a:r>
              <a:rPr sz="1400" spc="20" dirty="0">
                <a:latin typeface="Arial MT"/>
                <a:cs typeface="Arial MT"/>
              </a:rPr>
              <a:t>lessons</a:t>
            </a:r>
            <a:r>
              <a:rPr sz="1400" spc="-130" dirty="0">
                <a:latin typeface="Arial MT"/>
                <a:cs typeface="Arial MT"/>
              </a:rPr>
              <a:t> </a:t>
            </a:r>
            <a:r>
              <a:rPr sz="1400" spc="5" dirty="0">
                <a:latin typeface="Arial MT"/>
                <a:cs typeface="Arial MT"/>
              </a:rPr>
              <a:t>learned.</a:t>
            </a:r>
            <a:endParaRPr lang="en-US" sz="1400" spc="5" dirty="0">
              <a:latin typeface="Arial MT"/>
              <a:cs typeface="Arial MT"/>
            </a:endParaRPr>
          </a:p>
          <a:p>
            <a:pPr marL="327025" marR="5080" indent="-314960">
              <a:lnSpc>
                <a:spcPts val="1650"/>
              </a:lnSpc>
              <a:spcBef>
                <a:spcPts val="204"/>
              </a:spcBef>
              <a:buChar char="●"/>
              <a:tabLst>
                <a:tab pos="327025" algn="l"/>
                <a:tab pos="327660" algn="l"/>
              </a:tabLst>
            </a:pPr>
            <a:endParaRPr lang="en-US" sz="1400" spc="5" dirty="0">
              <a:latin typeface="Arial MT"/>
              <a:cs typeface="Arial MT"/>
            </a:endParaRPr>
          </a:p>
          <a:p>
            <a:pPr marL="12065" marR="5080">
              <a:lnSpc>
                <a:spcPts val="1650"/>
              </a:lnSpc>
              <a:spcBef>
                <a:spcPts val="204"/>
              </a:spcBef>
              <a:tabLst>
                <a:tab pos="327025" algn="l"/>
                <a:tab pos="327660" algn="l"/>
              </a:tabLst>
            </a:pPr>
            <a:endParaRPr lang="en-US" sz="1400" spc="5" dirty="0">
              <a:latin typeface="Arial MT"/>
              <a:cs typeface="Arial MT"/>
            </a:endParaRPr>
          </a:p>
          <a:p>
            <a:pPr marL="327025" marR="5080" indent="-314960">
              <a:lnSpc>
                <a:spcPts val="1650"/>
              </a:lnSpc>
              <a:spcBef>
                <a:spcPts val="204"/>
              </a:spcBef>
              <a:buChar char="●"/>
              <a:tabLst>
                <a:tab pos="327025" algn="l"/>
                <a:tab pos="327660" algn="l"/>
              </a:tabLst>
            </a:pPr>
            <a:r>
              <a:rPr lang="en-US" sz="1600" b="1" spc="5" dirty="0">
                <a:latin typeface="Arial MT"/>
                <a:cs typeface="Arial MT"/>
              </a:rPr>
              <a:t>CONTENT CREATION AND CURATION </a:t>
            </a:r>
            <a:r>
              <a:rPr lang="en-US" sz="1600" spc="5" dirty="0">
                <a:latin typeface="Arial MT"/>
                <a:cs typeface="Arial MT"/>
              </a:rPr>
              <a:t>: </a:t>
            </a:r>
            <a:r>
              <a:rPr lang="en-US" sz="1400" spc="5" dirty="0">
                <a:latin typeface="Arial MT"/>
                <a:cs typeface="Arial MT"/>
              </a:rPr>
              <a:t>Shared content can be categorized into two main categories;</a:t>
            </a:r>
          </a:p>
          <a:p>
            <a:pPr marL="12065" marR="5080">
              <a:lnSpc>
                <a:spcPts val="1650"/>
              </a:lnSpc>
              <a:spcBef>
                <a:spcPts val="204"/>
              </a:spcBef>
              <a:tabLst>
                <a:tab pos="327025" algn="l"/>
                <a:tab pos="327660" algn="l"/>
              </a:tabLst>
            </a:pPr>
            <a:r>
              <a:rPr lang="en-US" sz="1400" spc="5" dirty="0">
                <a:latin typeface="Arial MT"/>
                <a:cs typeface="Arial MT"/>
              </a:rPr>
              <a:t>Curated, which is content gathered from trusted sources relevant to your industry and created, which is content product within your organization.</a:t>
            </a:r>
          </a:p>
          <a:p>
            <a:pPr marL="12065" marR="5080">
              <a:lnSpc>
                <a:spcPts val="1650"/>
              </a:lnSpc>
              <a:spcBef>
                <a:spcPts val="204"/>
              </a:spcBef>
              <a:tabLst>
                <a:tab pos="327025" algn="l"/>
                <a:tab pos="327660" algn="l"/>
              </a:tabLst>
            </a:pPr>
            <a:endParaRPr lang="en-US" sz="1400" spc="5" dirty="0">
              <a:latin typeface="Arial MT"/>
              <a:cs typeface="Arial MT"/>
            </a:endParaRPr>
          </a:p>
          <a:p>
            <a:pPr marL="12065" marR="5080">
              <a:lnSpc>
                <a:spcPts val="1650"/>
              </a:lnSpc>
              <a:spcBef>
                <a:spcPts val="204"/>
              </a:spcBef>
              <a:tabLst>
                <a:tab pos="327025" algn="l"/>
                <a:tab pos="327660" algn="l"/>
              </a:tabLst>
            </a:pPr>
            <a:r>
              <a:rPr lang="en-US" b="1" spc="5" dirty="0">
                <a:latin typeface="Arial MT"/>
                <a:cs typeface="Arial MT"/>
              </a:rPr>
              <a:t>Challenges and lessons learned</a:t>
            </a:r>
            <a:r>
              <a:rPr lang="en-US" spc="5" dirty="0">
                <a:latin typeface="Arial MT"/>
                <a:cs typeface="Arial MT"/>
              </a:rPr>
              <a:t> </a:t>
            </a:r>
            <a:r>
              <a:rPr lang="en-US" sz="1400" spc="5" dirty="0">
                <a:latin typeface="Arial MT"/>
                <a:cs typeface="Arial MT"/>
              </a:rPr>
              <a:t>: first of all, I Would like to thank smart bridge for giving me the first project. I played a vital role in marking this project. Also learned every aspect of digital marketing in 3 months internship. During this project, I faced many challenges. At first I did not understand what to do on that topic . Then our mentor give us a suggestion. Through this project the aspects of day to operation of a company were learned. In the end , our entire team learned lesson and successfully completed our project.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7DD67-5A04-430C-B745-3DC88EAE4341}"/>
              </a:ext>
            </a:extLst>
          </p:cNvPr>
          <p:cNvPicPr>
            <a:picLocks noChangeAspect="1"/>
          </p:cNvPicPr>
          <p:nvPr/>
        </p:nvPicPr>
        <p:blipFill>
          <a:blip r:embed="rId2"/>
          <a:stretch>
            <a:fillRect/>
          </a:stretch>
        </p:blipFill>
        <p:spPr>
          <a:xfrm>
            <a:off x="762000" y="133350"/>
            <a:ext cx="2857500" cy="1600200"/>
          </a:xfrm>
          <a:prstGeom prst="rect">
            <a:avLst/>
          </a:prstGeom>
        </p:spPr>
      </p:pic>
      <p:sp>
        <p:nvSpPr>
          <p:cNvPr id="4" name="Rectangle 3">
            <a:extLst>
              <a:ext uri="{FF2B5EF4-FFF2-40B4-BE49-F238E27FC236}">
                <a16:creationId xmlns:a16="http://schemas.microsoft.com/office/drawing/2014/main" id="{A5B05711-E3BA-4098-A581-1350E9D50031}"/>
              </a:ext>
            </a:extLst>
          </p:cNvPr>
          <p:cNvSpPr/>
          <p:nvPr/>
        </p:nvSpPr>
        <p:spPr>
          <a:xfrm>
            <a:off x="3768756" y="1047750"/>
            <a:ext cx="3089244" cy="369332"/>
          </a:xfrm>
          <a:prstGeom prst="rect">
            <a:avLst/>
          </a:prstGeom>
        </p:spPr>
        <p:txBody>
          <a:bodyPr wrap="none">
            <a:spAutoFit/>
          </a:bodyPr>
          <a:lstStyle/>
          <a:p>
            <a:r>
              <a:rPr lang="en-US" dirty="0">
                <a:hlinkClick r:id="rId3" action="ppaction://hlinksldjump"/>
              </a:rPr>
              <a:t>https://youtu.be/tkSeZd4Y5wY</a:t>
            </a:r>
            <a:endParaRPr lang="en-US" dirty="0"/>
          </a:p>
        </p:txBody>
      </p:sp>
      <p:pic>
        <p:nvPicPr>
          <p:cNvPr id="5" name="Picture 4">
            <a:extLst>
              <a:ext uri="{FF2B5EF4-FFF2-40B4-BE49-F238E27FC236}">
                <a16:creationId xmlns:a16="http://schemas.microsoft.com/office/drawing/2014/main" id="{F09D3F9A-1F33-42D3-ADF5-BE3C7EF0A487}"/>
              </a:ext>
            </a:extLst>
          </p:cNvPr>
          <p:cNvPicPr>
            <a:picLocks noChangeAspect="1"/>
          </p:cNvPicPr>
          <p:nvPr/>
        </p:nvPicPr>
        <p:blipFill>
          <a:blip r:embed="rId4"/>
          <a:stretch>
            <a:fillRect/>
          </a:stretch>
        </p:blipFill>
        <p:spPr>
          <a:xfrm>
            <a:off x="762000" y="2190750"/>
            <a:ext cx="2857500" cy="1600200"/>
          </a:xfrm>
          <a:prstGeom prst="rect">
            <a:avLst/>
          </a:prstGeom>
        </p:spPr>
      </p:pic>
      <p:sp>
        <p:nvSpPr>
          <p:cNvPr id="6" name="Rectangle 5">
            <a:extLst>
              <a:ext uri="{FF2B5EF4-FFF2-40B4-BE49-F238E27FC236}">
                <a16:creationId xmlns:a16="http://schemas.microsoft.com/office/drawing/2014/main" id="{9A426947-0EF9-4BCE-B8A7-20B69D888132}"/>
              </a:ext>
            </a:extLst>
          </p:cNvPr>
          <p:cNvSpPr/>
          <p:nvPr/>
        </p:nvSpPr>
        <p:spPr>
          <a:xfrm>
            <a:off x="3865026" y="2812018"/>
            <a:ext cx="3069174" cy="369332"/>
          </a:xfrm>
          <a:prstGeom prst="rect">
            <a:avLst/>
          </a:prstGeom>
        </p:spPr>
        <p:txBody>
          <a:bodyPr wrap="none">
            <a:spAutoFit/>
          </a:bodyPr>
          <a:lstStyle/>
          <a:p>
            <a:r>
              <a:rPr lang="en-US" dirty="0">
                <a:hlinkClick r:id="rId3" action="ppaction://hlinksldjump"/>
              </a:rPr>
              <a:t>https://youtu.be/oi1ntQwBJ9Y</a:t>
            </a:r>
            <a:endParaRPr lang="en-US" dirty="0"/>
          </a:p>
        </p:txBody>
      </p:sp>
    </p:spTree>
    <p:extLst>
      <p:ext uri="{BB962C8B-B14F-4D97-AF65-F5344CB8AC3E}">
        <p14:creationId xmlns:p14="http://schemas.microsoft.com/office/powerpoint/2010/main" val="3908999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90CE-7962-4AEB-8BC0-5FB6220BEB07}"/>
              </a:ext>
            </a:extLst>
          </p:cNvPr>
          <p:cNvSpPr>
            <a:spLocks noGrp="1"/>
          </p:cNvSpPr>
          <p:nvPr>
            <p:ph type="title"/>
          </p:nvPr>
        </p:nvSpPr>
        <p:spPr>
          <a:xfrm>
            <a:off x="725487" y="1112044"/>
            <a:ext cx="7693025" cy="1231106"/>
          </a:xfrm>
        </p:spPr>
        <p:style>
          <a:lnRef idx="1">
            <a:schemeClr val="accent4"/>
          </a:lnRef>
          <a:fillRef idx="3">
            <a:schemeClr val="accent4"/>
          </a:fillRef>
          <a:effectRef idx="2">
            <a:schemeClr val="accent4"/>
          </a:effectRef>
          <a:fontRef idx="minor">
            <a:schemeClr val="lt1"/>
          </a:fontRef>
        </p:style>
        <p:txBody>
          <a:bodyPr>
            <a:scene3d>
              <a:camera prst="orthographicFront"/>
              <a:lightRig rig="threePt" dir="t"/>
            </a:scene3d>
            <a:sp3d extrusionH="57150">
              <a:bevelT w="38100" h="38100" prst="convex"/>
            </a:sp3d>
          </a:bodyPr>
          <a:lstStyle/>
          <a:p>
            <a:pPr algn="ctr"/>
            <a:r>
              <a:rPr lang="en-US" sz="8000" dirty="0">
                <a:ln w="22225">
                  <a:solidFill>
                    <a:schemeClr val="accent2"/>
                  </a:solidFill>
                  <a:prstDash val="solid"/>
                </a:ln>
                <a:solidFill>
                  <a:schemeClr val="accent2">
                    <a:lumMod val="40000"/>
                    <a:lumOff val="60000"/>
                  </a:schemeClr>
                </a:solidFill>
              </a:rPr>
              <a:t>Thank you </a:t>
            </a:r>
            <a:endParaRPr lang="en-US" sz="8000" dirty="0"/>
          </a:p>
        </p:txBody>
      </p:sp>
    </p:spTree>
    <p:extLst>
      <p:ext uri="{BB962C8B-B14F-4D97-AF65-F5344CB8AC3E}">
        <p14:creationId xmlns:p14="http://schemas.microsoft.com/office/powerpoint/2010/main" val="81979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DD7C6D-B696-4E8D-9EAD-CDCDA83ED720}"/>
              </a:ext>
            </a:extLst>
          </p:cNvPr>
          <p:cNvSpPr/>
          <p:nvPr/>
        </p:nvSpPr>
        <p:spPr>
          <a:xfrm>
            <a:off x="234927" y="685261"/>
            <a:ext cx="8836790" cy="5078313"/>
          </a:xfrm>
          <a:prstGeom prst="rect">
            <a:avLst/>
          </a:prstGeom>
        </p:spPr>
        <p:txBody>
          <a:bodyPr wrap="square">
            <a:spAutoFit/>
          </a:bodyPr>
          <a:lstStyle/>
          <a:p>
            <a:r>
              <a:rPr lang="en-US" dirty="0"/>
              <a:t>Firstly I would like to Express my indebtedness appreciation "APSCHE" government and Andhra university for providing on excellent opportunity to learn while working through internships. I am grateful to "</a:t>
            </a:r>
            <a:r>
              <a:rPr lang="en-US" b="1" u="sng" dirty="0"/>
              <a:t>smart bridge</a:t>
            </a:r>
            <a:r>
              <a:rPr lang="en-US" dirty="0"/>
              <a:t>" providing the details of the course in depth and for teaching the topics theoretically and practically to the students kindly smart bridge staff for handling this long-term internship with hard work and patience. I would like to express my sincere thanks to </a:t>
            </a:r>
            <a:r>
              <a:rPr lang="en-US" b="1" u="sng" dirty="0"/>
              <a:t>Mr. M.KONDAL RAO </a:t>
            </a:r>
            <a:r>
              <a:rPr lang="en-US" u="sng" dirty="0"/>
              <a:t>sir</a:t>
            </a:r>
            <a:r>
              <a:rPr lang="en-US" dirty="0"/>
              <a:t>, (mentor name), for his/her valuable guidance and support in completing my project. I wish to express my gratitude towards our comprehensive Digital marketing project coordinators </a:t>
            </a:r>
            <a:r>
              <a:rPr lang="en-US" u="sng" dirty="0"/>
              <a:t>“</a:t>
            </a:r>
            <a:r>
              <a:rPr lang="en-US" b="1" u="sng" dirty="0"/>
              <a:t>T. Niranjan Kumar Sir</a:t>
            </a:r>
            <a:r>
              <a:rPr lang="en-US" dirty="0"/>
              <a:t>”and“</a:t>
            </a:r>
            <a:r>
              <a:rPr lang="en-US" b="1" u="sng" dirty="0"/>
              <a:t>J. sambrajyam sir</a:t>
            </a:r>
            <a:r>
              <a:rPr lang="en-US" dirty="0"/>
              <a:t>” for their encouragement and problem solving during the project. I extend my gratefulness to our correspondents </a:t>
            </a:r>
            <a:r>
              <a:rPr lang="en-US" b="1" u="sng" dirty="0"/>
              <a:t>MR. Dadi</a:t>
            </a:r>
            <a:r>
              <a:rPr lang="en-US" b="1" dirty="0"/>
              <a:t>. </a:t>
            </a:r>
            <a:r>
              <a:rPr lang="en-US" b="1" u="sng" dirty="0"/>
              <a:t>Srinivasa Rao </a:t>
            </a:r>
            <a:r>
              <a:rPr lang="en-US" dirty="0"/>
              <a:t>Sir and (Director</a:t>
            </a:r>
            <a:r>
              <a:rPr lang="en-US" b="1" dirty="0"/>
              <a:t>) </a:t>
            </a:r>
            <a:r>
              <a:rPr lang="en-US" b="1" u="sng" dirty="0"/>
              <a:t>K.S.N. Manga Raju</a:t>
            </a:r>
            <a:r>
              <a:rPr lang="en-US" b="1" dirty="0"/>
              <a:t> </a:t>
            </a:r>
            <a:r>
              <a:rPr lang="en-US" dirty="0"/>
              <a:t>sir for their support and heartfelt completing the project. I would also like to express my gratitude towards our(principal) </a:t>
            </a:r>
            <a:r>
              <a:rPr lang="en-US" b="1" u="sng" dirty="0"/>
              <a:t>Dr.G. Jayababu Sir </a:t>
            </a:r>
            <a:r>
              <a:rPr lang="en-US" dirty="0"/>
              <a:t>for giving me this great opportunity to do a project on “</a:t>
            </a:r>
            <a:r>
              <a:rPr lang="en-US" b="1" u="sng" dirty="0"/>
              <a:t>HDFC BANK” </a:t>
            </a:r>
            <a:r>
              <a:rPr lang="en-US" dirty="0"/>
              <a:t>(topic name). without their support and suggestions this project would not have been completed</a:t>
            </a:r>
          </a:p>
          <a:p>
            <a:r>
              <a:rPr lang="en-US" dirty="0"/>
              <a:t>                                                                                                                                         </a:t>
            </a:r>
            <a:r>
              <a:rPr lang="en-US" dirty="0" err="1"/>
              <a:t>CH.vineeth</a:t>
            </a:r>
            <a:r>
              <a:rPr lang="en-US" dirty="0"/>
              <a:t>								.             (signature)</a:t>
            </a:r>
          </a:p>
          <a:p>
            <a:endParaRPr lang="en-US" dirty="0"/>
          </a:p>
          <a:p>
            <a:endParaRPr lang="en-US" dirty="0"/>
          </a:p>
        </p:txBody>
      </p:sp>
      <p:sp>
        <p:nvSpPr>
          <p:cNvPr id="3" name="Rectangle 2">
            <a:extLst>
              <a:ext uri="{FF2B5EF4-FFF2-40B4-BE49-F238E27FC236}">
                <a16:creationId xmlns:a16="http://schemas.microsoft.com/office/drawing/2014/main" id="{25F98386-04BC-4C4A-8CC6-C12314A91854}"/>
              </a:ext>
            </a:extLst>
          </p:cNvPr>
          <p:cNvSpPr/>
          <p:nvPr/>
        </p:nvSpPr>
        <p:spPr>
          <a:xfrm>
            <a:off x="457200" y="0"/>
            <a:ext cx="8229600" cy="1192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rPr>
              <a:t>ACKNOWLEDGEMENT</a:t>
            </a:r>
            <a:endParaRPr lang="en-US" sz="3600" b="1" dirty="0">
              <a:solidFill>
                <a:schemeClr val="tx1"/>
              </a:solidFill>
            </a:endParaRPr>
          </a:p>
          <a:p>
            <a:endParaRPr lang="en-US" dirty="0"/>
          </a:p>
        </p:txBody>
      </p:sp>
    </p:spTree>
    <p:extLst>
      <p:ext uri="{BB962C8B-B14F-4D97-AF65-F5344CB8AC3E}">
        <p14:creationId xmlns:p14="http://schemas.microsoft.com/office/powerpoint/2010/main" val="410363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C564E9E-C79C-4FAE-A24C-3D689553B873}"/>
              </a:ext>
            </a:extLst>
          </p:cNvPr>
          <p:cNvSpPr/>
          <p:nvPr/>
        </p:nvSpPr>
        <p:spPr>
          <a:xfrm>
            <a:off x="571500" y="361950"/>
            <a:ext cx="8001000" cy="923330"/>
          </a:xfrm>
          <a:prstGeom prst="rect">
            <a:avLst/>
          </a:prstGeom>
        </p:spPr>
        <p:txBody>
          <a:bodyPr wrap="square">
            <a:spAutoFit/>
          </a:bodyPr>
          <a:lstStyle/>
          <a:p>
            <a:pPr fontAlgn="base"/>
            <a:endParaRPr lang="en-US" b="1" dirty="0">
              <a:solidFill>
                <a:srgbClr val="383E45"/>
              </a:solidFill>
              <a:effectLst/>
              <a:latin typeface="inherit"/>
            </a:endParaRPr>
          </a:p>
          <a:p>
            <a:br>
              <a:rPr lang="en-US" b="1" i="0" u="none" strike="noStrike" dirty="0">
                <a:solidFill>
                  <a:srgbClr val="FFFFFF"/>
                </a:solidFill>
                <a:effectLst/>
                <a:latin typeface="rawline"/>
                <a:hlinkClick r:id="rId2"/>
              </a:rPr>
            </a:br>
            <a:endParaRPr lang="en-US" dirty="0"/>
          </a:p>
        </p:txBody>
      </p:sp>
      <p:sp>
        <p:nvSpPr>
          <p:cNvPr id="7" name="Title 6">
            <a:extLst>
              <a:ext uri="{FF2B5EF4-FFF2-40B4-BE49-F238E27FC236}">
                <a16:creationId xmlns:a16="http://schemas.microsoft.com/office/drawing/2014/main" id="{2D300F3B-E67D-42A4-A280-A857F4906789}"/>
              </a:ext>
            </a:extLst>
          </p:cNvPr>
          <p:cNvSpPr>
            <a:spLocks noGrp="1"/>
          </p:cNvSpPr>
          <p:nvPr>
            <p:ph type="ctrTitle"/>
          </p:nvPr>
        </p:nvSpPr>
        <p:spPr>
          <a:xfrm>
            <a:off x="685800" y="666751"/>
            <a:ext cx="7772400" cy="430887"/>
          </a:xfrm>
        </p:spPr>
        <p:txBody>
          <a:bodyPr/>
          <a:lstStyle/>
          <a:p>
            <a:pPr algn="ctr"/>
            <a:r>
              <a:rPr lang="en-US" dirty="0"/>
              <a:t> </a:t>
            </a:r>
            <a:r>
              <a:rPr lang="en-US" sz="2800" dirty="0"/>
              <a:t>TEAM MEMBERS  </a:t>
            </a:r>
          </a:p>
        </p:txBody>
      </p:sp>
      <p:sp>
        <p:nvSpPr>
          <p:cNvPr id="8" name="Subtitle 7">
            <a:extLst>
              <a:ext uri="{FF2B5EF4-FFF2-40B4-BE49-F238E27FC236}">
                <a16:creationId xmlns:a16="http://schemas.microsoft.com/office/drawing/2014/main" id="{2680F953-343E-4285-ADB6-CC2D5379CFCE}"/>
              </a:ext>
            </a:extLst>
          </p:cNvPr>
          <p:cNvSpPr>
            <a:spLocks noGrp="1"/>
          </p:cNvSpPr>
          <p:nvPr>
            <p:ph type="subTitle" idx="4"/>
          </p:nvPr>
        </p:nvSpPr>
        <p:spPr>
          <a:xfrm>
            <a:off x="838200" y="1402440"/>
            <a:ext cx="6934200" cy="1252715"/>
          </a:xfrm>
        </p:spPr>
        <p:txBody>
          <a:bodyPr/>
          <a:lstStyle/>
          <a:p>
            <a:pPr>
              <a:lnSpc>
                <a:spcPct val="150000"/>
              </a:lnSpc>
            </a:pPr>
            <a:r>
              <a:rPr lang="en-US" dirty="0"/>
              <a:t>Team Leader 	:</a:t>
            </a:r>
            <a:r>
              <a:rPr lang="en-US" dirty="0" err="1"/>
              <a:t>Chintada.vineeth</a:t>
            </a:r>
            <a:r>
              <a:rPr lang="en-US" dirty="0"/>
              <a:t> </a:t>
            </a:r>
          </a:p>
          <a:p>
            <a:pPr>
              <a:lnSpc>
                <a:spcPct val="150000"/>
              </a:lnSpc>
            </a:pPr>
            <a:r>
              <a:rPr lang="en-US" dirty="0"/>
              <a:t>Team member	: vanthu.lovaraju</a:t>
            </a:r>
          </a:p>
          <a:p>
            <a:pPr>
              <a:lnSpc>
                <a:spcPct val="150000"/>
              </a:lnSpc>
            </a:pPr>
            <a:r>
              <a:rPr lang="en-US" dirty="0"/>
              <a:t>Team member	:unda.balu</a:t>
            </a:r>
          </a:p>
          <a:p>
            <a:pPr>
              <a:lnSpc>
                <a:spcPct val="150000"/>
              </a:lnSpc>
            </a:pPr>
            <a:r>
              <a:rPr lang="en-US" dirty="0"/>
              <a:t>Team member	: vaiboina.durga sai</a:t>
            </a:r>
          </a:p>
        </p:txBody>
      </p:sp>
    </p:spTree>
    <p:extLst>
      <p:ext uri="{BB962C8B-B14F-4D97-AF65-F5344CB8AC3E}">
        <p14:creationId xmlns:p14="http://schemas.microsoft.com/office/powerpoint/2010/main" val="1488076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5400" y="285750"/>
            <a:ext cx="5735671" cy="4038600"/>
          </a:xfrm>
          <a:prstGeom prst="rect">
            <a:avLst/>
          </a:prstGeom>
        </p:spPr>
      </p:pic>
    </p:spTree>
    <p:extLst>
      <p:ext uri="{BB962C8B-B14F-4D97-AF65-F5344CB8AC3E}">
        <p14:creationId xmlns:p14="http://schemas.microsoft.com/office/powerpoint/2010/main" val="117178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438150"/>
            <a:ext cx="4724400" cy="461665"/>
          </a:xfrm>
          <a:prstGeom prst="rect">
            <a:avLst/>
          </a:prstGeom>
        </p:spPr>
        <p:txBody>
          <a:bodyPr wrap="square">
            <a:spAutoFit/>
          </a:bodyPr>
          <a:lstStyle/>
          <a:p>
            <a:r>
              <a:rPr lang="en-US" sz="2400" b="1" u="sng" dirty="0"/>
              <a:t>OVERVIEW OF THE ORANIZATION </a:t>
            </a:r>
          </a:p>
        </p:txBody>
      </p:sp>
      <p:sp>
        <p:nvSpPr>
          <p:cNvPr id="3" name="Rectangle 2"/>
          <p:cNvSpPr/>
          <p:nvPr/>
        </p:nvSpPr>
        <p:spPr>
          <a:xfrm>
            <a:off x="387658" y="1229320"/>
            <a:ext cx="8763000" cy="923330"/>
          </a:xfrm>
          <a:prstGeom prst="rect">
            <a:avLst/>
          </a:prstGeom>
        </p:spPr>
        <p:txBody>
          <a:bodyPr wrap="square">
            <a:spAutoFit/>
          </a:bodyPr>
          <a:lstStyle/>
          <a:p>
            <a:r>
              <a:rPr lang="en-US" dirty="0"/>
              <a:t>The bank commenced operations as a Scheduled Commercial Bank in January 1995. On April 4, 2022 the merger of India's largest Housing Finance Company, HDFC Limited and the largest private sector bank in India, HDFC Bank was announced.</a:t>
            </a:r>
          </a:p>
        </p:txBody>
      </p:sp>
      <p:sp>
        <p:nvSpPr>
          <p:cNvPr id="4" name="Rectangle 3"/>
          <p:cNvSpPr/>
          <p:nvPr/>
        </p:nvSpPr>
        <p:spPr>
          <a:xfrm>
            <a:off x="381000" y="2385715"/>
            <a:ext cx="8686800" cy="923330"/>
          </a:xfrm>
          <a:prstGeom prst="rect">
            <a:avLst/>
          </a:prstGeom>
        </p:spPr>
        <p:txBody>
          <a:bodyPr wrap="square">
            <a:spAutoFit/>
          </a:bodyPr>
          <a:lstStyle/>
          <a:p>
            <a:r>
              <a:rPr lang="en-US" dirty="0"/>
              <a:t>The Housing Development Finance Corporation Limited or HDFC was among the first financial institutions in India to receive an “in principle” approval from the Reserve Bank of India (RBI) to set up a bank in the private sector.</a:t>
            </a:r>
          </a:p>
        </p:txBody>
      </p:sp>
      <p:sp>
        <p:nvSpPr>
          <p:cNvPr id="5" name="Rectangle 4"/>
          <p:cNvSpPr/>
          <p:nvPr/>
        </p:nvSpPr>
        <p:spPr>
          <a:xfrm>
            <a:off x="387658" y="3409950"/>
            <a:ext cx="8382000" cy="1200329"/>
          </a:xfrm>
          <a:prstGeom prst="rect">
            <a:avLst/>
          </a:prstGeom>
        </p:spPr>
        <p:txBody>
          <a:bodyPr wrap="square">
            <a:spAutoFit/>
          </a:bodyPr>
          <a:lstStyle/>
          <a:p>
            <a:r>
              <a:rPr lang="en-US" dirty="0"/>
              <a:t>he magazine said on its website – “HDFC Bank is India's largest private-sector lender by assets. It has the scale, processes, expertise and vision to meet the needs of its 70 million-plus customers. Those strengths came in handy when the pandemic roiled markets.</a:t>
            </a:r>
          </a:p>
        </p:txBody>
      </p:sp>
    </p:spTree>
    <p:extLst>
      <p:ext uri="{BB962C8B-B14F-4D97-AF65-F5344CB8AC3E}">
        <p14:creationId xmlns:p14="http://schemas.microsoft.com/office/powerpoint/2010/main" val="7306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332" y="308546"/>
            <a:ext cx="7254875" cy="693420"/>
          </a:xfrm>
          <a:prstGeom prst="rect">
            <a:avLst/>
          </a:prstGeom>
        </p:spPr>
        <p:txBody>
          <a:bodyPr vert="horz" wrap="square" lIns="0" tIns="12065" rIns="0" bIns="0" rtlCol="0">
            <a:spAutoFit/>
          </a:bodyPr>
          <a:lstStyle/>
          <a:p>
            <a:pPr marL="3149600" marR="5080" indent="-3137535">
              <a:lnSpc>
                <a:spcPct val="118400"/>
              </a:lnSpc>
              <a:spcBef>
                <a:spcPts val="95"/>
              </a:spcBef>
            </a:pPr>
            <a:r>
              <a:rPr spc="20" dirty="0"/>
              <a:t>Part</a:t>
            </a:r>
            <a:r>
              <a:rPr spc="-15" dirty="0"/>
              <a:t> </a:t>
            </a:r>
            <a:r>
              <a:rPr spc="10" dirty="0"/>
              <a:t>1:</a:t>
            </a:r>
            <a:r>
              <a:rPr spc="70" dirty="0"/>
              <a:t> </a:t>
            </a:r>
            <a:r>
              <a:rPr spc="10" dirty="0"/>
              <a:t>Brand</a:t>
            </a:r>
            <a:r>
              <a:rPr spc="80" dirty="0"/>
              <a:t> </a:t>
            </a:r>
            <a:r>
              <a:rPr spc="-10" dirty="0"/>
              <a:t>study,</a:t>
            </a:r>
            <a:r>
              <a:rPr spc="245" dirty="0"/>
              <a:t> </a:t>
            </a:r>
            <a:r>
              <a:rPr spc="-10" dirty="0"/>
              <a:t>Competitor</a:t>
            </a:r>
            <a:r>
              <a:rPr spc="345" dirty="0"/>
              <a:t> </a:t>
            </a:r>
            <a:r>
              <a:rPr spc="-10" dirty="0"/>
              <a:t>Analysis</a:t>
            </a:r>
            <a:r>
              <a:rPr spc="335" dirty="0"/>
              <a:t> </a:t>
            </a:r>
            <a:r>
              <a:rPr spc="15" dirty="0"/>
              <a:t>&amp; </a:t>
            </a:r>
            <a:r>
              <a:rPr spc="5" dirty="0"/>
              <a:t>Buyer’s/Audience’s </a:t>
            </a:r>
            <a:r>
              <a:rPr spc="-500" dirty="0"/>
              <a:t> </a:t>
            </a:r>
            <a:r>
              <a:rPr spc="15" dirty="0"/>
              <a:t>Persona</a:t>
            </a:r>
          </a:p>
        </p:txBody>
      </p:sp>
      <p:sp>
        <p:nvSpPr>
          <p:cNvPr id="3" name="object 3"/>
          <p:cNvSpPr txBox="1"/>
          <p:nvPr/>
        </p:nvSpPr>
        <p:spPr>
          <a:xfrm>
            <a:off x="769302" y="930592"/>
            <a:ext cx="6899909" cy="1531620"/>
          </a:xfrm>
          <a:prstGeom prst="rect">
            <a:avLst/>
          </a:prstGeom>
        </p:spPr>
        <p:txBody>
          <a:bodyPr vert="horz" wrap="square" lIns="0" tIns="9525" rIns="0" bIns="0" rtlCol="0">
            <a:spAutoFit/>
          </a:bodyPr>
          <a:lstStyle/>
          <a:p>
            <a:pPr marL="12700" marR="5080">
              <a:lnSpc>
                <a:spcPct val="103000"/>
              </a:lnSpc>
              <a:spcBef>
                <a:spcPts val="75"/>
              </a:spcBef>
            </a:pPr>
            <a:r>
              <a:rPr sz="1400" b="1" spc="20" dirty="0">
                <a:latin typeface="Arial"/>
                <a:cs typeface="Arial"/>
              </a:rPr>
              <a:t>Research</a:t>
            </a:r>
            <a:r>
              <a:rPr sz="1400" b="1" spc="-135" dirty="0">
                <a:latin typeface="Arial"/>
                <a:cs typeface="Arial"/>
              </a:rPr>
              <a:t> </a:t>
            </a:r>
            <a:r>
              <a:rPr sz="1400" b="1" spc="25" dirty="0">
                <a:latin typeface="Arial"/>
                <a:cs typeface="Arial"/>
              </a:rPr>
              <a:t>Brand</a:t>
            </a:r>
            <a:r>
              <a:rPr sz="1400" b="1" spc="-130" dirty="0">
                <a:latin typeface="Arial"/>
                <a:cs typeface="Arial"/>
              </a:rPr>
              <a:t> </a:t>
            </a:r>
            <a:r>
              <a:rPr sz="1400" b="1" spc="10" dirty="0">
                <a:latin typeface="Arial"/>
                <a:cs typeface="Arial"/>
              </a:rPr>
              <a:t>Identity:</a:t>
            </a:r>
            <a:r>
              <a:rPr sz="1400" b="1" spc="-204" dirty="0">
                <a:latin typeface="Arial"/>
                <a:cs typeface="Arial"/>
              </a:rPr>
              <a:t> </a:t>
            </a:r>
            <a:r>
              <a:rPr sz="1400" spc="10" dirty="0">
                <a:latin typeface="Arial MT"/>
                <a:cs typeface="Arial MT"/>
              </a:rPr>
              <a:t>Study</a:t>
            </a:r>
            <a:r>
              <a:rPr sz="1400" spc="-120" dirty="0">
                <a:latin typeface="Arial MT"/>
                <a:cs typeface="Arial MT"/>
              </a:rPr>
              <a:t> </a:t>
            </a:r>
            <a:r>
              <a:rPr sz="1400" spc="-15" dirty="0">
                <a:latin typeface="Arial MT"/>
                <a:cs typeface="Arial MT"/>
              </a:rPr>
              <a:t>the</a:t>
            </a:r>
            <a:r>
              <a:rPr sz="1400" spc="15" dirty="0">
                <a:latin typeface="Arial MT"/>
                <a:cs typeface="Arial MT"/>
              </a:rPr>
              <a:t> </a:t>
            </a:r>
            <a:r>
              <a:rPr sz="1400" spc="5" dirty="0">
                <a:latin typeface="Arial MT"/>
                <a:cs typeface="Arial MT"/>
              </a:rPr>
              <a:t>brand's</a:t>
            </a:r>
            <a:r>
              <a:rPr sz="1400" spc="-50" dirty="0">
                <a:latin typeface="Arial MT"/>
                <a:cs typeface="Arial MT"/>
              </a:rPr>
              <a:t> </a:t>
            </a:r>
            <a:r>
              <a:rPr sz="1400" spc="15" dirty="0">
                <a:latin typeface="Arial MT"/>
                <a:cs typeface="Arial MT"/>
              </a:rPr>
              <a:t>mission,</a:t>
            </a:r>
            <a:r>
              <a:rPr sz="1400" spc="-185" dirty="0">
                <a:latin typeface="Arial MT"/>
                <a:cs typeface="Arial MT"/>
              </a:rPr>
              <a:t> </a:t>
            </a:r>
            <a:r>
              <a:rPr sz="1400" dirty="0">
                <a:latin typeface="Arial MT"/>
                <a:cs typeface="Arial MT"/>
              </a:rPr>
              <a:t>values,</a:t>
            </a:r>
            <a:r>
              <a:rPr sz="1400" spc="-30" dirty="0">
                <a:latin typeface="Arial MT"/>
                <a:cs typeface="Arial MT"/>
              </a:rPr>
              <a:t> </a:t>
            </a:r>
            <a:r>
              <a:rPr sz="1400" dirty="0">
                <a:latin typeface="Arial MT"/>
                <a:cs typeface="Arial MT"/>
              </a:rPr>
              <a:t>vision,</a:t>
            </a:r>
            <a:r>
              <a:rPr sz="1400" spc="-30" dirty="0">
                <a:latin typeface="Arial MT"/>
                <a:cs typeface="Arial MT"/>
              </a:rPr>
              <a:t> </a:t>
            </a:r>
            <a:r>
              <a:rPr sz="1400" spc="-15" dirty="0">
                <a:latin typeface="Arial MT"/>
                <a:cs typeface="Arial MT"/>
              </a:rPr>
              <a:t>and</a:t>
            </a:r>
            <a:r>
              <a:rPr sz="1400" spc="20" dirty="0">
                <a:latin typeface="Arial MT"/>
                <a:cs typeface="Arial MT"/>
              </a:rPr>
              <a:t> </a:t>
            </a:r>
            <a:r>
              <a:rPr sz="1400" spc="-10" dirty="0">
                <a:latin typeface="Arial MT"/>
                <a:cs typeface="Arial MT"/>
              </a:rPr>
              <a:t>unique</a:t>
            </a:r>
            <a:r>
              <a:rPr sz="1400" spc="20" dirty="0">
                <a:latin typeface="Arial MT"/>
                <a:cs typeface="Arial MT"/>
              </a:rPr>
              <a:t> </a:t>
            </a:r>
            <a:r>
              <a:rPr sz="1400" spc="5" dirty="0">
                <a:latin typeface="Arial MT"/>
                <a:cs typeface="Arial MT"/>
              </a:rPr>
              <a:t>selling </a:t>
            </a:r>
            <a:r>
              <a:rPr sz="1400" spc="-375" dirty="0">
                <a:latin typeface="Arial MT"/>
                <a:cs typeface="Arial MT"/>
              </a:rPr>
              <a:t> </a:t>
            </a:r>
            <a:r>
              <a:rPr sz="1400" spc="15" dirty="0">
                <a:latin typeface="Arial MT"/>
                <a:cs typeface="Arial MT"/>
              </a:rPr>
              <a:t>propositions</a:t>
            </a:r>
            <a:r>
              <a:rPr sz="1400" spc="-204" dirty="0">
                <a:latin typeface="Arial MT"/>
                <a:cs typeface="Arial MT"/>
              </a:rPr>
              <a:t> </a:t>
            </a:r>
            <a:r>
              <a:rPr sz="1400" spc="5" dirty="0">
                <a:latin typeface="Arial MT"/>
                <a:cs typeface="Arial MT"/>
              </a:rPr>
              <a:t>(USPs).</a:t>
            </a:r>
            <a:endParaRPr sz="1400">
              <a:latin typeface="Arial MT"/>
              <a:cs typeface="Arial MT"/>
            </a:endParaRPr>
          </a:p>
          <a:p>
            <a:pPr marL="327025" indent="-314960">
              <a:lnSpc>
                <a:spcPts val="1639"/>
              </a:lnSpc>
              <a:buChar char="●"/>
              <a:tabLst>
                <a:tab pos="327025" algn="l"/>
                <a:tab pos="327660" algn="l"/>
              </a:tabLst>
            </a:pPr>
            <a:r>
              <a:rPr sz="1400" spc="35" dirty="0">
                <a:latin typeface="Arial MT"/>
                <a:cs typeface="Arial MT"/>
              </a:rPr>
              <a:t>C</a:t>
            </a:r>
            <a:r>
              <a:rPr sz="1400" spc="45" dirty="0">
                <a:latin typeface="Arial MT"/>
                <a:cs typeface="Arial MT"/>
              </a:rPr>
              <a:t>o</a:t>
            </a:r>
            <a:r>
              <a:rPr sz="1400" spc="30" dirty="0">
                <a:latin typeface="Arial MT"/>
                <a:cs typeface="Arial MT"/>
              </a:rPr>
              <a:t>m</a:t>
            </a:r>
            <a:r>
              <a:rPr sz="1400" spc="35" dirty="0">
                <a:latin typeface="Arial MT"/>
                <a:cs typeface="Arial MT"/>
              </a:rPr>
              <a:t>P</a:t>
            </a:r>
            <a:r>
              <a:rPr sz="1400" spc="-30" dirty="0">
                <a:latin typeface="Arial MT"/>
                <a:cs typeface="Arial MT"/>
              </a:rPr>
              <a:t>any</a:t>
            </a:r>
            <a:r>
              <a:rPr sz="1400" spc="-15" dirty="0">
                <a:latin typeface="Arial MT"/>
                <a:cs typeface="Arial MT"/>
              </a:rPr>
              <a:t>/t</a:t>
            </a:r>
            <a:r>
              <a:rPr sz="1400" spc="45" dirty="0">
                <a:latin typeface="Arial MT"/>
                <a:cs typeface="Arial MT"/>
              </a:rPr>
              <a:t>op</a:t>
            </a:r>
            <a:r>
              <a:rPr sz="1400" spc="-10" dirty="0">
                <a:latin typeface="Arial MT"/>
                <a:cs typeface="Arial MT"/>
              </a:rPr>
              <a:t>i</a:t>
            </a:r>
            <a:r>
              <a:rPr sz="1400" spc="10" dirty="0">
                <a:latin typeface="Arial MT"/>
                <a:cs typeface="Arial MT"/>
              </a:rPr>
              <a:t>c</a:t>
            </a:r>
            <a:r>
              <a:rPr sz="1400" spc="-130" dirty="0">
                <a:latin typeface="Arial MT"/>
                <a:cs typeface="Arial MT"/>
              </a:rPr>
              <a:t> </a:t>
            </a:r>
            <a:r>
              <a:rPr sz="1400" spc="55" dirty="0">
                <a:latin typeface="Arial MT"/>
                <a:cs typeface="Arial MT"/>
              </a:rPr>
              <a:t>f</a:t>
            </a:r>
            <a:r>
              <a:rPr sz="1400" spc="45" dirty="0">
                <a:latin typeface="Arial MT"/>
                <a:cs typeface="Arial MT"/>
              </a:rPr>
              <a:t>o</a:t>
            </a:r>
            <a:r>
              <a:rPr sz="1400" spc="5" dirty="0">
                <a:latin typeface="Arial MT"/>
                <a:cs typeface="Arial MT"/>
              </a:rPr>
              <a:t>r</a:t>
            </a:r>
            <a:r>
              <a:rPr sz="1400" spc="-190" dirty="0">
                <a:latin typeface="Arial MT"/>
                <a:cs typeface="Arial MT"/>
              </a:rPr>
              <a:t> </a:t>
            </a:r>
            <a:r>
              <a:rPr sz="1400" spc="45" dirty="0">
                <a:latin typeface="Arial MT"/>
                <a:cs typeface="Arial MT"/>
              </a:rPr>
              <a:t>p</a:t>
            </a:r>
            <a:r>
              <a:rPr sz="1400" spc="-20" dirty="0">
                <a:latin typeface="Arial MT"/>
                <a:cs typeface="Arial MT"/>
              </a:rPr>
              <a:t>r</a:t>
            </a:r>
            <a:r>
              <a:rPr sz="1400" spc="45" dirty="0">
                <a:latin typeface="Arial MT"/>
                <a:cs typeface="Arial MT"/>
              </a:rPr>
              <a:t>o</a:t>
            </a:r>
            <a:r>
              <a:rPr sz="1400" spc="-10" dirty="0">
                <a:latin typeface="Arial MT"/>
                <a:cs typeface="Arial MT"/>
              </a:rPr>
              <a:t>j</a:t>
            </a:r>
            <a:r>
              <a:rPr sz="1400" spc="45" dirty="0">
                <a:latin typeface="Arial MT"/>
                <a:cs typeface="Arial MT"/>
              </a:rPr>
              <a:t>ec</a:t>
            </a:r>
            <a:r>
              <a:rPr sz="1400" spc="-15" dirty="0">
                <a:latin typeface="Arial MT"/>
                <a:cs typeface="Arial MT"/>
              </a:rPr>
              <a:t>t</a:t>
            </a:r>
            <a:r>
              <a:rPr sz="1400" spc="5" dirty="0">
                <a:latin typeface="Arial MT"/>
                <a:cs typeface="Arial MT"/>
              </a:rPr>
              <a:t>:</a:t>
            </a:r>
            <a:r>
              <a:rPr sz="1400" spc="-185" dirty="0">
                <a:latin typeface="Arial MT"/>
                <a:cs typeface="Arial MT"/>
              </a:rPr>
              <a:t> </a:t>
            </a:r>
            <a:r>
              <a:rPr sz="1400" spc="-40" dirty="0">
                <a:latin typeface="Arial MT"/>
                <a:cs typeface="Arial MT"/>
              </a:rPr>
              <a:t>H</a:t>
            </a:r>
            <a:r>
              <a:rPr sz="1400" spc="35" dirty="0">
                <a:latin typeface="Arial MT"/>
                <a:cs typeface="Arial MT"/>
              </a:rPr>
              <a:t>D</a:t>
            </a:r>
            <a:r>
              <a:rPr sz="1400" spc="40" dirty="0">
                <a:latin typeface="Arial MT"/>
                <a:cs typeface="Arial MT"/>
              </a:rPr>
              <a:t>F</a:t>
            </a:r>
            <a:r>
              <a:rPr sz="1400" spc="15" dirty="0">
                <a:latin typeface="Arial MT"/>
                <a:cs typeface="Arial MT"/>
              </a:rPr>
              <a:t>C</a:t>
            </a:r>
            <a:r>
              <a:rPr sz="1400" spc="-70" dirty="0">
                <a:latin typeface="Arial MT"/>
                <a:cs typeface="Arial MT"/>
              </a:rPr>
              <a:t> </a:t>
            </a:r>
            <a:r>
              <a:rPr sz="1400" spc="45" dirty="0">
                <a:latin typeface="Arial MT"/>
                <a:cs typeface="Arial MT"/>
              </a:rPr>
              <a:t>b</a:t>
            </a:r>
            <a:r>
              <a:rPr sz="1400" spc="-30" dirty="0">
                <a:latin typeface="Arial MT"/>
                <a:cs typeface="Arial MT"/>
              </a:rPr>
              <a:t>an</a:t>
            </a:r>
            <a:r>
              <a:rPr sz="1400" spc="10" dirty="0">
                <a:latin typeface="Arial MT"/>
                <a:cs typeface="Arial MT"/>
              </a:rPr>
              <a:t>k</a:t>
            </a:r>
            <a:endParaRPr sz="1400">
              <a:latin typeface="Arial MT"/>
              <a:cs typeface="Arial MT"/>
            </a:endParaRPr>
          </a:p>
          <a:p>
            <a:pPr marL="327025" indent="-314960">
              <a:lnSpc>
                <a:spcPts val="1664"/>
              </a:lnSpc>
              <a:buChar char="●"/>
              <a:tabLst>
                <a:tab pos="327025" algn="l"/>
                <a:tab pos="327660" algn="l"/>
              </a:tabLst>
            </a:pPr>
            <a:r>
              <a:rPr sz="1400" spc="35" dirty="0">
                <a:latin typeface="Arial MT"/>
                <a:cs typeface="Arial MT"/>
              </a:rPr>
              <a:t>B</a:t>
            </a:r>
            <a:r>
              <a:rPr sz="1400" spc="-20" dirty="0">
                <a:latin typeface="Arial MT"/>
                <a:cs typeface="Arial MT"/>
              </a:rPr>
              <a:t>r</a:t>
            </a:r>
            <a:r>
              <a:rPr sz="1400" spc="-30" dirty="0">
                <a:latin typeface="Arial MT"/>
                <a:cs typeface="Arial MT"/>
              </a:rPr>
              <a:t>an</a:t>
            </a:r>
            <a:r>
              <a:rPr sz="1400" spc="15" dirty="0">
                <a:latin typeface="Arial MT"/>
                <a:cs typeface="Arial MT"/>
              </a:rPr>
              <a:t>d</a:t>
            </a:r>
            <a:r>
              <a:rPr sz="1400" spc="20" dirty="0">
                <a:latin typeface="Arial MT"/>
                <a:cs typeface="Arial MT"/>
              </a:rPr>
              <a:t> </a:t>
            </a:r>
            <a:r>
              <a:rPr sz="1400" spc="45" dirty="0">
                <a:latin typeface="Arial MT"/>
                <a:cs typeface="Arial MT"/>
              </a:rPr>
              <a:t>co</a:t>
            </a:r>
            <a:r>
              <a:rPr sz="1400" spc="-10" dirty="0">
                <a:latin typeface="Arial MT"/>
                <a:cs typeface="Arial MT"/>
              </a:rPr>
              <a:t>l</a:t>
            </a:r>
            <a:r>
              <a:rPr sz="1400" spc="45" dirty="0">
                <a:latin typeface="Arial MT"/>
                <a:cs typeface="Arial MT"/>
              </a:rPr>
              <a:t>o</a:t>
            </a:r>
            <a:r>
              <a:rPr sz="1400" spc="-30" dirty="0">
                <a:latin typeface="Arial MT"/>
                <a:cs typeface="Arial MT"/>
              </a:rPr>
              <a:t>u</a:t>
            </a:r>
            <a:r>
              <a:rPr sz="1400" spc="-20" dirty="0">
                <a:latin typeface="Arial MT"/>
                <a:cs typeface="Arial MT"/>
              </a:rPr>
              <a:t>r</a:t>
            </a:r>
            <a:r>
              <a:rPr sz="1400" spc="45" dirty="0">
                <a:latin typeface="Arial MT"/>
                <a:cs typeface="Arial MT"/>
              </a:rPr>
              <a:t>s</a:t>
            </a:r>
            <a:r>
              <a:rPr sz="1400" spc="5" dirty="0">
                <a:latin typeface="Arial MT"/>
                <a:cs typeface="Arial MT"/>
              </a:rPr>
              <a:t>:</a:t>
            </a:r>
            <a:r>
              <a:rPr sz="1400" spc="-185" dirty="0">
                <a:latin typeface="Arial MT"/>
                <a:cs typeface="Arial MT"/>
              </a:rPr>
              <a:t> </a:t>
            </a:r>
            <a:r>
              <a:rPr sz="1400" spc="45" dirty="0">
                <a:latin typeface="Arial MT"/>
                <a:cs typeface="Arial MT"/>
              </a:rPr>
              <a:t>b</a:t>
            </a:r>
            <a:r>
              <a:rPr sz="1400" spc="-10" dirty="0">
                <a:latin typeface="Arial MT"/>
                <a:cs typeface="Arial MT"/>
              </a:rPr>
              <a:t>l</a:t>
            </a:r>
            <a:r>
              <a:rPr sz="1400" spc="-30" dirty="0">
                <a:latin typeface="Arial MT"/>
                <a:cs typeface="Arial MT"/>
              </a:rPr>
              <a:t>u</a:t>
            </a:r>
            <a:r>
              <a:rPr sz="1400" spc="45" dirty="0">
                <a:latin typeface="Arial MT"/>
                <a:cs typeface="Arial MT"/>
              </a:rPr>
              <a:t>e</a:t>
            </a:r>
            <a:r>
              <a:rPr sz="1400" spc="5" dirty="0">
                <a:latin typeface="Arial MT"/>
                <a:cs typeface="Arial MT"/>
              </a:rPr>
              <a:t>,</a:t>
            </a:r>
            <a:r>
              <a:rPr sz="1400" spc="-35" dirty="0">
                <a:latin typeface="Arial MT"/>
                <a:cs typeface="Arial MT"/>
              </a:rPr>
              <a:t> </a:t>
            </a:r>
            <a:r>
              <a:rPr sz="1400" spc="-20" dirty="0">
                <a:latin typeface="Arial MT"/>
                <a:cs typeface="Arial MT"/>
              </a:rPr>
              <a:t>r</a:t>
            </a:r>
            <a:r>
              <a:rPr sz="1400" spc="45" dirty="0">
                <a:latin typeface="Arial MT"/>
                <a:cs typeface="Arial MT"/>
              </a:rPr>
              <a:t>e</a:t>
            </a:r>
            <a:r>
              <a:rPr sz="1400" spc="15" dirty="0">
                <a:latin typeface="Arial MT"/>
                <a:cs typeface="Arial MT"/>
              </a:rPr>
              <a:t>d</a:t>
            </a:r>
            <a:endParaRPr sz="1400">
              <a:latin typeface="Arial MT"/>
              <a:cs typeface="Arial MT"/>
            </a:endParaRPr>
          </a:p>
          <a:p>
            <a:pPr>
              <a:lnSpc>
                <a:spcPct val="100000"/>
              </a:lnSpc>
              <a:buFont typeface="Arial MT"/>
              <a:buChar char="●"/>
            </a:pPr>
            <a:endParaRPr sz="1600">
              <a:latin typeface="Arial MT"/>
              <a:cs typeface="Arial MT"/>
            </a:endParaRPr>
          </a:p>
          <a:p>
            <a:pPr>
              <a:lnSpc>
                <a:spcPct val="100000"/>
              </a:lnSpc>
              <a:spcBef>
                <a:spcPts val="35"/>
              </a:spcBef>
              <a:buFont typeface="Arial MT"/>
              <a:buChar char="●"/>
            </a:pPr>
            <a:endParaRPr sz="1350">
              <a:latin typeface="Arial MT"/>
              <a:cs typeface="Arial MT"/>
            </a:endParaRPr>
          </a:p>
          <a:p>
            <a:pPr marL="327025" indent="-314960">
              <a:lnSpc>
                <a:spcPct val="100000"/>
              </a:lnSpc>
              <a:spcBef>
                <a:spcPts val="5"/>
              </a:spcBef>
              <a:buChar char="●"/>
              <a:tabLst>
                <a:tab pos="327025" algn="l"/>
                <a:tab pos="327660" algn="l"/>
              </a:tabLst>
            </a:pPr>
            <a:r>
              <a:rPr sz="1400" spc="35" dirty="0">
                <a:latin typeface="Arial MT"/>
                <a:cs typeface="Arial MT"/>
              </a:rPr>
              <a:t>Logo:</a:t>
            </a:r>
            <a:endParaRPr sz="1400">
              <a:latin typeface="Arial MT"/>
              <a:cs typeface="Arial MT"/>
            </a:endParaRPr>
          </a:p>
        </p:txBody>
      </p:sp>
      <p:sp>
        <p:nvSpPr>
          <p:cNvPr id="4" name="object 4"/>
          <p:cNvSpPr txBox="1"/>
          <p:nvPr/>
        </p:nvSpPr>
        <p:spPr>
          <a:xfrm>
            <a:off x="769302" y="3068256"/>
            <a:ext cx="6887209" cy="1741805"/>
          </a:xfrm>
          <a:prstGeom prst="rect">
            <a:avLst/>
          </a:prstGeom>
        </p:spPr>
        <p:txBody>
          <a:bodyPr vert="horz" wrap="square" lIns="0" tIns="16510" rIns="0" bIns="0" rtlCol="0">
            <a:spAutoFit/>
          </a:bodyPr>
          <a:lstStyle/>
          <a:p>
            <a:pPr marL="327025" marR="5080" indent="-314960">
              <a:lnSpc>
                <a:spcPct val="99900"/>
              </a:lnSpc>
              <a:spcBef>
                <a:spcPts val="130"/>
              </a:spcBef>
              <a:buChar char="●"/>
              <a:tabLst>
                <a:tab pos="327025" algn="l"/>
                <a:tab pos="327660" algn="l"/>
              </a:tabLst>
            </a:pPr>
            <a:r>
              <a:rPr sz="1400" dirty="0">
                <a:latin typeface="Arial MT"/>
                <a:cs typeface="Arial MT"/>
              </a:rPr>
              <a:t>Mission/values: </a:t>
            </a:r>
            <a:r>
              <a:rPr sz="1400" spc="5" dirty="0">
                <a:latin typeface="Arial MT"/>
                <a:cs typeface="Arial MT"/>
              </a:rPr>
              <a:t>The </a:t>
            </a:r>
            <a:r>
              <a:rPr sz="1400" spc="-5" dirty="0">
                <a:latin typeface="Arial MT"/>
                <a:cs typeface="Arial MT"/>
              </a:rPr>
              <a:t>bank </a:t>
            </a:r>
            <a:r>
              <a:rPr sz="1400" dirty="0">
                <a:latin typeface="Arial MT"/>
                <a:cs typeface="Arial MT"/>
              </a:rPr>
              <a:t>is </a:t>
            </a:r>
            <a:r>
              <a:rPr sz="1400" spc="20" dirty="0">
                <a:latin typeface="Arial MT"/>
                <a:cs typeface="Arial MT"/>
              </a:rPr>
              <a:t>committed </a:t>
            </a:r>
            <a:r>
              <a:rPr sz="1400" dirty="0">
                <a:latin typeface="Arial MT"/>
                <a:cs typeface="Arial MT"/>
              </a:rPr>
              <a:t>to </a:t>
            </a:r>
            <a:r>
              <a:rPr sz="1400" spc="-15" dirty="0">
                <a:latin typeface="Arial MT"/>
                <a:cs typeface="Arial MT"/>
              </a:rPr>
              <a:t>maintaining </a:t>
            </a:r>
            <a:r>
              <a:rPr sz="1400" spc="-10" dirty="0">
                <a:latin typeface="Arial MT"/>
                <a:cs typeface="Arial MT"/>
              </a:rPr>
              <a:t>the </a:t>
            </a:r>
            <a:r>
              <a:rPr sz="1400" spc="10" dirty="0">
                <a:latin typeface="Arial MT"/>
                <a:cs typeface="Arial MT"/>
              </a:rPr>
              <a:t>highest level </a:t>
            </a:r>
            <a:r>
              <a:rPr sz="1400" spc="25" dirty="0">
                <a:latin typeface="Arial MT"/>
                <a:cs typeface="Arial MT"/>
              </a:rPr>
              <a:t>of </a:t>
            </a:r>
            <a:r>
              <a:rPr sz="1400" dirty="0">
                <a:latin typeface="Arial MT"/>
                <a:cs typeface="Arial MT"/>
              </a:rPr>
              <a:t>ethical </a:t>
            </a:r>
            <a:r>
              <a:rPr sz="1400" spc="5" dirty="0">
                <a:latin typeface="Arial MT"/>
                <a:cs typeface="Arial MT"/>
              </a:rPr>
              <a:t> standards,</a:t>
            </a:r>
            <a:r>
              <a:rPr sz="1400" spc="-100" dirty="0">
                <a:latin typeface="Arial MT"/>
                <a:cs typeface="Arial MT"/>
              </a:rPr>
              <a:t> </a:t>
            </a:r>
            <a:r>
              <a:rPr sz="1400" spc="5" dirty="0">
                <a:latin typeface="Arial MT"/>
                <a:cs typeface="Arial MT"/>
              </a:rPr>
              <a:t>professional</a:t>
            </a:r>
            <a:r>
              <a:rPr sz="1400" spc="-165" dirty="0">
                <a:latin typeface="Arial MT"/>
                <a:cs typeface="Arial MT"/>
              </a:rPr>
              <a:t> </a:t>
            </a:r>
            <a:r>
              <a:rPr sz="1400" spc="-5" dirty="0">
                <a:latin typeface="Arial MT"/>
                <a:cs typeface="Arial MT"/>
              </a:rPr>
              <a:t>integrity,</a:t>
            </a:r>
            <a:r>
              <a:rPr sz="1400" spc="60" dirty="0">
                <a:latin typeface="Arial MT"/>
                <a:cs typeface="Arial MT"/>
              </a:rPr>
              <a:t> </a:t>
            </a:r>
            <a:r>
              <a:rPr sz="1400" spc="10" dirty="0">
                <a:latin typeface="Arial MT"/>
                <a:cs typeface="Arial MT"/>
              </a:rPr>
              <a:t>corporate</a:t>
            </a:r>
            <a:r>
              <a:rPr sz="1400" spc="-120" dirty="0">
                <a:latin typeface="Arial MT"/>
                <a:cs typeface="Arial MT"/>
              </a:rPr>
              <a:t> </a:t>
            </a:r>
            <a:r>
              <a:rPr sz="1400" spc="5" dirty="0">
                <a:latin typeface="Arial MT"/>
                <a:cs typeface="Arial MT"/>
              </a:rPr>
              <a:t>governance</a:t>
            </a:r>
            <a:r>
              <a:rPr sz="1400" spc="-120" dirty="0">
                <a:latin typeface="Arial MT"/>
                <a:cs typeface="Arial MT"/>
              </a:rPr>
              <a:t> </a:t>
            </a:r>
            <a:r>
              <a:rPr sz="1400" spc="-15" dirty="0">
                <a:latin typeface="Arial MT"/>
                <a:cs typeface="Arial MT"/>
              </a:rPr>
              <a:t>and</a:t>
            </a:r>
            <a:r>
              <a:rPr sz="1400" spc="40" dirty="0">
                <a:latin typeface="Arial MT"/>
                <a:cs typeface="Arial MT"/>
              </a:rPr>
              <a:t> </a:t>
            </a:r>
            <a:r>
              <a:rPr sz="1400" dirty="0">
                <a:latin typeface="Arial MT"/>
                <a:cs typeface="Arial MT"/>
              </a:rPr>
              <a:t>regulatory</a:t>
            </a:r>
            <a:r>
              <a:rPr sz="1400" spc="-30" dirty="0">
                <a:latin typeface="Arial MT"/>
                <a:cs typeface="Arial MT"/>
              </a:rPr>
              <a:t> </a:t>
            </a:r>
            <a:r>
              <a:rPr sz="1400" spc="15" dirty="0">
                <a:latin typeface="Arial MT"/>
                <a:cs typeface="Arial MT"/>
              </a:rPr>
              <a:t>compliance. </a:t>
            </a:r>
            <a:r>
              <a:rPr sz="1400" spc="-375" dirty="0">
                <a:latin typeface="Arial MT"/>
                <a:cs typeface="Arial MT"/>
              </a:rPr>
              <a:t> </a:t>
            </a:r>
            <a:r>
              <a:rPr sz="1400" spc="15" dirty="0">
                <a:latin typeface="Arial MT"/>
                <a:cs typeface="Arial MT"/>
              </a:rPr>
              <a:t>HDFC </a:t>
            </a:r>
            <a:r>
              <a:rPr sz="1400" spc="-10" dirty="0">
                <a:latin typeface="Arial MT"/>
                <a:cs typeface="Arial MT"/>
              </a:rPr>
              <a:t>Bank’s </a:t>
            </a:r>
            <a:r>
              <a:rPr sz="1400" spc="10" dirty="0">
                <a:latin typeface="Arial MT"/>
                <a:cs typeface="Arial MT"/>
              </a:rPr>
              <a:t>business </a:t>
            </a:r>
            <a:r>
              <a:rPr sz="1400" spc="15" dirty="0">
                <a:latin typeface="Arial MT"/>
                <a:cs typeface="Arial MT"/>
              </a:rPr>
              <a:t>philosophy </a:t>
            </a:r>
            <a:r>
              <a:rPr sz="1400" spc="-5" dirty="0">
                <a:latin typeface="Arial MT"/>
                <a:cs typeface="Arial MT"/>
              </a:rPr>
              <a:t>is </a:t>
            </a:r>
            <a:r>
              <a:rPr sz="1400" spc="20" dirty="0">
                <a:latin typeface="Arial MT"/>
                <a:cs typeface="Arial MT"/>
              </a:rPr>
              <a:t>based </a:t>
            </a:r>
            <a:r>
              <a:rPr sz="1400" spc="30" dirty="0">
                <a:latin typeface="Arial MT"/>
                <a:cs typeface="Arial MT"/>
              </a:rPr>
              <a:t>on </a:t>
            </a:r>
            <a:r>
              <a:rPr sz="1400" spc="5" dirty="0">
                <a:latin typeface="Arial MT"/>
                <a:cs typeface="Arial MT"/>
              </a:rPr>
              <a:t>five </a:t>
            </a:r>
            <a:r>
              <a:rPr sz="1400" spc="20" dirty="0">
                <a:latin typeface="Arial MT"/>
                <a:cs typeface="Arial MT"/>
              </a:rPr>
              <a:t>core </a:t>
            </a:r>
            <a:r>
              <a:rPr sz="1400" spc="-5" dirty="0">
                <a:latin typeface="Arial MT"/>
                <a:cs typeface="Arial MT"/>
              </a:rPr>
              <a:t>values: </a:t>
            </a:r>
            <a:r>
              <a:rPr sz="1400" dirty="0">
                <a:latin typeface="Arial MT"/>
                <a:cs typeface="Arial MT"/>
              </a:rPr>
              <a:t>Operational </a:t>
            </a:r>
            <a:r>
              <a:rPr sz="1400" spc="5" dirty="0">
                <a:latin typeface="Arial MT"/>
                <a:cs typeface="Arial MT"/>
              </a:rPr>
              <a:t> </a:t>
            </a:r>
            <a:r>
              <a:rPr sz="1400" spc="15" dirty="0">
                <a:latin typeface="Arial MT"/>
                <a:cs typeface="Arial MT"/>
              </a:rPr>
              <a:t>Excellence,</a:t>
            </a:r>
            <a:r>
              <a:rPr sz="1400" spc="-185" dirty="0">
                <a:latin typeface="Arial MT"/>
                <a:cs typeface="Arial MT"/>
              </a:rPr>
              <a:t> </a:t>
            </a:r>
            <a:r>
              <a:rPr sz="1400" spc="20" dirty="0">
                <a:latin typeface="Arial MT"/>
                <a:cs typeface="Arial MT"/>
              </a:rPr>
              <a:t>Customer</a:t>
            </a:r>
            <a:r>
              <a:rPr sz="1400" spc="-185" dirty="0">
                <a:latin typeface="Arial MT"/>
                <a:cs typeface="Arial MT"/>
              </a:rPr>
              <a:t> </a:t>
            </a:r>
            <a:r>
              <a:rPr sz="1400" spc="25" dirty="0">
                <a:latin typeface="Arial MT"/>
                <a:cs typeface="Arial MT"/>
              </a:rPr>
              <a:t>Focus,</a:t>
            </a:r>
            <a:r>
              <a:rPr sz="1400" spc="-185" dirty="0">
                <a:latin typeface="Arial MT"/>
                <a:cs typeface="Arial MT"/>
              </a:rPr>
              <a:t> </a:t>
            </a:r>
            <a:r>
              <a:rPr sz="1400" spc="15" dirty="0">
                <a:latin typeface="Arial MT"/>
                <a:cs typeface="Arial MT"/>
              </a:rPr>
              <a:t>Product</a:t>
            </a:r>
            <a:r>
              <a:rPr sz="1400" spc="-180" dirty="0">
                <a:latin typeface="Arial MT"/>
                <a:cs typeface="Arial MT"/>
              </a:rPr>
              <a:t> </a:t>
            </a:r>
            <a:r>
              <a:rPr sz="1400" spc="15" dirty="0">
                <a:latin typeface="Arial MT"/>
                <a:cs typeface="Arial MT"/>
              </a:rPr>
              <a:t>Leadership,</a:t>
            </a:r>
            <a:r>
              <a:rPr sz="1400" spc="-185" dirty="0">
                <a:latin typeface="Arial MT"/>
                <a:cs typeface="Arial MT"/>
              </a:rPr>
              <a:t> </a:t>
            </a:r>
            <a:r>
              <a:rPr sz="1400" spc="15" dirty="0">
                <a:latin typeface="Arial MT"/>
                <a:cs typeface="Arial MT"/>
              </a:rPr>
              <a:t>People</a:t>
            </a:r>
            <a:r>
              <a:rPr sz="1400" spc="-130" dirty="0">
                <a:latin typeface="Arial MT"/>
                <a:cs typeface="Arial MT"/>
              </a:rPr>
              <a:t> </a:t>
            </a:r>
            <a:r>
              <a:rPr sz="1400" spc="-15" dirty="0">
                <a:latin typeface="Arial MT"/>
                <a:cs typeface="Arial MT"/>
              </a:rPr>
              <a:t>and</a:t>
            </a:r>
            <a:r>
              <a:rPr sz="1400" spc="-50" dirty="0">
                <a:latin typeface="Arial MT"/>
                <a:cs typeface="Arial MT"/>
              </a:rPr>
              <a:t> </a:t>
            </a:r>
            <a:r>
              <a:rPr sz="1400" spc="-5" dirty="0">
                <a:latin typeface="Arial MT"/>
                <a:cs typeface="Arial MT"/>
              </a:rPr>
              <a:t>Sustainability</a:t>
            </a:r>
            <a:endParaRPr sz="1400">
              <a:latin typeface="Arial MT"/>
              <a:cs typeface="Arial MT"/>
            </a:endParaRPr>
          </a:p>
          <a:p>
            <a:pPr>
              <a:lnSpc>
                <a:spcPct val="100000"/>
              </a:lnSpc>
              <a:spcBef>
                <a:spcPts val="30"/>
              </a:spcBef>
              <a:buFont typeface="Arial MT"/>
              <a:buChar char="●"/>
            </a:pPr>
            <a:endParaRPr sz="1450">
              <a:latin typeface="Arial MT"/>
              <a:cs typeface="Arial MT"/>
            </a:endParaRPr>
          </a:p>
          <a:p>
            <a:pPr marL="327025" indent="-314960">
              <a:lnSpc>
                <a:spcPct val="100000"/>
              </a:lnSpc>
              <a:buChar char="●"/>
              <a:tabLst>
                <a:tab pos="327025" algn="l"/>
                <a:tab pos="327660" algn="l"/>
              </a:tabLst>
            </a:pPr>
            <a:r>
              <a:rPr sz="1400" spc="-40" dirty="0">
                <a:latin typeface="Arial MT"/>
                <a:cs typeface="Arial MT"/>
              </a:rPr>
              <a:t>U</a:t>
            </a:r>
            <a:r>
              <a:rPr sz="1400" spc="35" dirty="0">
                <a:latin typeface="Arial MT"/>
                <a:cs typeface="Arial MT"/>
              </a:rPr>
              <a:t>SP</a:t>
            </a:r>
            <a:r>
              <a:rPr sz="1400" spc="5" dirty="0">
                <a:latin typeface="Arial MT"/>
                <a:cs typeface="Arial MT"/>
              </a:rPr>
              <a:t>:</a:t>
            </a:r>
            <a:r>
              <a:rPr sz="1400" spc="-35" dirty="0">
                <a:latin typeface="Arial MT"/>
                <a:cs typeface="Arial MT"/>
              </a:rPr>
              <a:t> </a:t>
            </a:r>
            <a:r>
              <a:rPr sz="1400" spc="-40" dirty="0">
                <a:latin typeface="Arial MT"/>
                <a:cs typeface="Arial MT"/>
              </a:rPr>
              <a:t>H</a:t>
            </a:r>
            <a:r>
              <a:rPr sz="1400" spc="35" dirty="0">
                <a:latin typeface="Arial MT"/>
                <a:cs typeface="Arial MT"/>
              </a:rPr>
              <a:t>D</a:t>
            </a:r>
            <a:r>
              <a:rPr sz="1400" spc="40" dirty="0">
                <a:latin typeface="Arial MT"/>
                <a:cs typeface="Arial MT"/>
              </a:rPr>
              <a:t>F</a:t>
            </a:r>
            <a:r>
              <a:rPr sz="1400" spc="15" dirty="0">
                <a:latin typeface="Arial MT"/>
                <a:cs typeface="Arial MT"/>
              </a:rPr>
              <a:t>C</a:t>
            </a:r>
            <a:r>
              <a:rPr sz="1400" spc="-70" dirty="0">
                <a:latin typeface="Arial MT"/>
                <a:cs typeface="Arial MT"/>
              </a:rPr>
              <a:t> </a:t>
            </a:r>
            <a:r>
              <a:rPr sz="1400" spc="-10" dirty="0">
                <a:latin typeface="Arial MT"/>
                <a:cs typeface="Arial MT"/>
              </a:rPr>
              <a:t>i</a:t>
            </a:r>
            <a:r>
              <a:rPr sz="1400" spc="10" dirty="0">
                <a:latin typeface="Arial MT"/>
                <a:cs typeface="Arial MT"/>
              </a:rPr>
              <a:t>s</a:t>
            </a:r>
            <a:r>
              <a:rPr sz="1400" spc="-50" dirty="0">
                <a:latin typeface="Arial MT"/>
                <a:cs typeface="Arial MT"/>
              </a:rPr>
              <a:t> </a:t>
            </a:r>
            <a:r>
              <a:rPr sz="1400" spc="45" dirty="0">
                <a:latin typeface="Arial MT"/>
                <a:cs typeface="Arial MT"/>
              </a:rPr>
              <a:t>o</a:t>
            </a:r>
            <a:r>
              <a:rPr sz="1400" spc="-30" dirty="0">
                <a:latin typeface="Arial MT"/>
                <a:cs typeface="Arial MT"/>
              </a:rPr>
              <a:t>n</a:t>
            </a:r>
            <a:r>
              <a:rPr sz="1400" spc="15" dirty="0">
                <a:latin typeface="Arial MT"/>
                <a:cs typeface="Arial MT"/>
              </a:rPr>
              <a:t>e</a:t>
            </a:r>
            <a:r>
              <a:rPr sz="1400" spc="20" dirty="0">
                <a:latin typeface="Arial MT"/>
                <a:cs typeface="Arial MT"/>
              </a:rPr>
              <a:t> </a:t>
            </a:r>
            <a:r>
              <a:rPr sz="1400" spc="45" dirty="0">
                <a:latin typeface="Arial MT"/>
                <a:cs typeface="Arial MT"/>
              </a:rPr>
              <a:t>o</a:t>
            </a:r>
            <a:r>
              <a:rPr sz="1400" spc="5" dirty="0">
                <a:latin typeface="Arial MT"/>
                <a:cs typeface="Arial MT"/>
              </a:rPr>
              <a:t>f</a:t>
            </a:r>
            <a:r>
              <a:rPr sz="1400" spc="-110" dirty="0">
                <a:latin typeface="Arial MT"/>
                <a:cs typeface="Arial MT"/>
              </a:rPr>
              <a:t> </a:t>
            </a:r>
            <a:r>
              <a:rPr sz="1400" spc="-15" dirty="0">
                <a:latin typeface="Arial MT"/>
                <a:cs typeface="Arial MT"/>
              </a:rPr>
              <a:t>t</a:t>
            </a:r>
            <a:r>
              <a:rPr sz="1400" spc="-30" dirty="0">
                <a:latin typeface="Arial MT"/>
                <a:cs typeface="Arial MT"/>
              </a:rPr>
              <a:t>h</a:t>
            </a:r>
            <a:r>
              <a:rPr sz="1400" spc="15" dirty="0">
                <a:latin typeface="Arial MT"/>
                <a:cs typeface="Arial MT"/>
              </a:rPr>
              <a:t>e</a:t>
            </a:r>
            <a:r>
              <a:rPr sz="1400" spc="20" dirty="0">
                <a:latin typeface="Arial MT"/>
                <a:cs typeface="Arial MT"/>
              </a:rPr>
              <a:t> </a:t>
            </a:r>
            <a:r>
              <a:rPr sz="1400" spc="45" dirty="0">
                <a:latin typeface="Arial MT"/>
                <a:cs typeface="Arial MT"/>
              </a:rPr>
              <a:t>b</a:t>
            </a:r>
            <a:r>
              <a:rPr sz="1400" spc="-10" dirty="0">
                <a:latin typeface="Arial MT"/>
                <a:cs typeface="Arial MT"/>
              </a:rPr>
              <a:t>i</a:t>
            </a:r>
            <a:r>
              <a:rPr sz="1400" spc="15" dirty="0">
                <a:latin typeface="Arial MT"/>
                <a:cs typeface="Arial MT"/>
              </a:rPr>
              <a:t>g</a:t>
            </a:r>
            <a:r>
              <a:rPr sz="1400" spc="-55" dirty="0">
                <a:latin typeface="Arial MT"/>
                <a:cs typeface="Arial MT"/>
              </a:rPr>
              <a:t> </a:t>
            </a:r>
            <a:r>
              <a:rPr sz="1400" spc="55" dirty="0">
                <a:latin typeface="Arial MT"/>
                <a:cs typeface="Arial MT"/>
              </a:rPr>
              <a:t>f</a:t>
            </a:r>
            <a:r>
              <a:rPr sz="1400" spc="45" dirty="0">
                <a:latin typeface="Arial MT"/>
                <a:cs typeface="Arial MT"/>
              </a:rPr>
              <a:t>o</a:t>
            </a:r>
            <a:r>
              <a:rPr sz="1400" spc="-30" dirty="0">
                <a:latin typeface="Arial MT"/>
                <a:cs typeface="Arial MT"/>
              </a:rPr>
              <a:t>u</a:t>
            </a:r>
            <a:r>
              <a:rPr sz="1400" spc="5" dirty="0">
                <a:latin typeface="Arial MT"/>
                <a:cs typeface="Arial MT"/>
              </a:rPr>
              <a:t>r</a:t>
            </a:r>
            <a:r>
              <a:rPr sz="1400" spc="-110" dirty="0">
                <a:latin typeface="Arial MT"/>
                <a:cs typeface="Arial MT"/>
              </a:rPr>
              <a:t> </a:t>
            </a:r>
            <a:r>
              <a:rPr sz="1400" spc="45" dirty="0">
                <a:latin typeface="Arial MT"/>
                <a:cs typeface="Arial MT"/>
              </a:rPr>
              <a:t>b</a:t>
            </a:r>
            <a:r>
              <a:rPr sz="1400" spc="-30" dirty="0">
                <a:latin typeface="Arial MT"/>
                <a:cs typeface="Arial MT"/>
              </a:rPr>
              <a:t>ank</a:t>
            </a:r>
            <a:r>
              <a:rPr sz="1400" spc="10" dirty="0">
                <a:latin typeface="Arial MT"/>
                <a:cs typeface="Arial MT"/>
              </a:rPr>
              <a:t>s</a:t>
            </a:r>
            <a:r>
              <a:rPr sz="1400" spc="25" dirty="0">
                <a:latin typeface="Arial MT"/>
                <a:cs typeface="Arial MT"/>
              </a:rPr>
              <a:t> </a:t>
            </a:r>
            <a:r>
              <a:rPr sz="1400" spc="-10" dirty="0">
                <a:latin typeface="Arial MT"/>
                <a:cs typeface="Arial MT"/>
              </a:rPr>
              <a:t>i</a:t>
            </a:r>
            <a:r>
              <a:rPr sz="1400" spc="15" dirty="0">
                <a:latin typeface="Arial MT"/>
                <a:cs typeface="Arial MT"/>
              </a:rPr>
              <a:t>n</a:t>
            </a:r>
            <a:r>
              <a:rPr sz="1400" spc="20" dirty="0">
                <a:latin typeface="Arial MT"/>
                <a:cs typeface="Arial MT"/>
              </a:rPr>
              <a:t> </a:t>
            </a:r>
            <a:r>
              <a:rPr sz="1400" spc="55" dirty="0">
                <a:latin typeface="Arial MT"/>
                <a:cs typeface="Arial MT"/>
              </a:rPr>
              <a:t>I</a:t>
            </a:r>
            <a:r>
              <a:rPr sz="1400" spc="-30" dirty="0">
                <a:latin typeface="Arial MT"/>
                <a:cs typeface="Arial MT"/>
              </a:rPr>
              <a:t>n</a:t>
            </a:r>
            <a:r>
              <a:rPr sz="1400" spc="45" dirty="0">
                <a:latin typeface="Arial MT"/>
                <a:cs typeface="Arial MT"/>
              </a:rPr>
              <a:t>d</a:t>
            </a:r>
            <a:r>
              <a:rPr sz="1400" spc="-10" dirty="0">
                <a:latin typeface="Arial MT"/>
                <a:cs typeface="Arial MT"/>
              </a:rPr>
              <a:t>i</a:t>
            </a:r>
            <a:r>
              <a:rPr sz="1400" spc="15" dirty="0">
                <a:latin typeface="Arial MT"/>
                <a:cs typeface="Arial MT"/>
              </a:rPr>
              <a:t>a</a:t>
            </a:r>
            <a:endParaRPr sz="1400">
              <a:latin typeface="Arial MT"/>
              <a:cs typeface="Arial MT"/>
            </a:endParaRPr>
          </a:p>
          <a:p>
            <a:pPr>
              <a:lnSpc>
                <a:spcPct val="100000"/>
              </a:lnSpc>
              <a:spcBef>
                <a:spcPts val="35"/>
              </a:spcBef>
              <a:buFont typeface="Arial MT"/>
              <a:buChar char="●"/>
            </a:pPr>
            <a:endParaRPr sz="1450">
              <a:latin typeface="Arial MT"/>
              <a:cs typeface="Arial MT"/>
            </a:endParaRPr>
          </a:p>
          <a:p>
            <a:pPr marL="327025" indent="-314960">
              <a:lnSpc>
                <a:spcPct val="100000"/>
              </a:lnSpc>
              <a:buChar char="●"/>
              <a:tabLst>
                <a:tab pos="327025" algn="l"/>
                <a:tab pos="327660" algn="l"/>
              </a:tabLst>
            </a:pPr>
            <a:r>
              <a:rPr sz="1400" spc="40" dirty="0">
                <a:latin typeface="Arial MT"/>
                <a:cs typeface="Arial MT"/>
              </a:rPr>
              <a:t>T</a:t>
            </a:r>
            <a:r>
              <a:rPr sz="1400" spc="-30" dirty="0">
                <a:latin typeface="Arial MT"/>
                <a:cs typeface="Arial MT"/>
              </a:rPr>
              <a:t>a</a:t>
            </a:r>
            <a:r>
              <a:rPr sz="1400" spc="45" dirty="0">
                <a:latin typeface="Arial MT"/>
                <a:cs typeface="Arial MT"/>
              </a:rPr>
              <a:t>g</a:t>
            </a:r>
            <a:r>
              <a:rPr sz="1400" spc="-10" dirty="0">
                <a:latin typeface="Arial MT"/>
                <a:cs typeface="Arial MT"/>
              </a:rPr>
              <a:t>li</a:t>
            </a:r>
            <a:r>
              <a:rPr sz="1400" spc="-30" dirty="0">
                <a:latin typeface="Arial MT"/>
                <a:cs typeface="Arial MT"/>
              </a:rPr>
              <a:t>n</a:t>
            </a:r>
            <a:r>
              <a:rPr sz="1400" spc="45" dirty="0">
                <a:latin typeface="Arial MT"/>
                <a:cs typeface="Arial MT"/>
              </a:rPr>
              <a:t>e</a:t>
            </a:r>
            <a:r>
              <a:rPr sz="1400" spc="-15" dirty="0">
                <a:latin typeface="Arial MT"/>
                <a:cs typeface="Arial MT"/>
              </a:rPr>
              <a:t>:</a:t>
            </a:r>
            <a:r>
              <a:rPr sz="1400" spc="100" dirty="0">
                <a:latin typeface="Arial MT"/>
                <a:cs typeface="Arial MT"/>
              </a:rPr>
              <a:t>W</a:t>
            </a:r>
            <a:r>
              <a:rPr sz="1400" spc="15" dirty="0">
                <a:latin typeface="Arial MT"/>
                <a:cs typeface="Arial MT"/>
              </a:rPr>
              <a:t>e</a:t>
            </a:r>
            <a:r>
              <a:rPr sz="1400" spc="-135" dirty="0">
                <a:latin typeface="Arial MT"/>
                <a:cs typeface="Arial MT"/>
              </a:rPr>
              <a:t> </a:t>
            </a:r>
            <a:r>
              <a:rPr sz="1400" spc="-30" dirty="0">
                <a:latin typeface="Arial MT"/>
                <a:cs typeface="Arial MT"/>
              </a:rPr>
              <a:t>un</a:t>
            </a:r>
            <a:r>
              <a:rPr sz="1400" spc="45" dirty="0">
                <a:latin typeface="Arial MT"/>
                <a:cs typeface="Arial MT"/>
              </a:rPr>
              <a:t>de</a:t>
            </a:r>
            <a:r>
              <a:rPr sz="1400" spc="-20" dirty="0">
                <a:latin typeface="Arial MT"/>
                <a:cs typeface="Arial MT"/>
              </a:rPr>
              <a:t>r</a:t>
            </a:r>
            <a:r>
              <a:rPr sz="1400" spc="45" dirty="0">
                <a:latin typeface="Arial MT"/>
                <a:cs typeface="Arial MT"/>
              </a:rPr>
              <a:t>s</a:t>
            </a:r>
            <a:r>
              <a:rPr sz="1400" spc="-15" dirty="0">
                <a:latin typeface="Arial MT"/>
                <a:cs typeface="Arial MT"/>
              </a:rPr>
              <a:t>t</a:t>
            </a:r>
            <a:r>
              <a:rPr sz="1400" spc="-30" dirty="0">
                <a:latin typeface="Arial MT"/>
                <a:cs typeface="Arial MT"/>
              </a:rPr>
              <a:t>an</a:t>
            </a:r>
            <a:r>
              <a:rPr sz="1400" spc="15" dirty="0">
                <a:latin typeface="Arial MT"/>
                <a:cs typeface="Arial MT"/>
              </a:rPr>
              <a:t>d</a:t>
            </a:r>
            <a:r>
              <a:rPr sz="1400" spc="-135" dirty="0">
                <a:latin typeface="Arial MT"/>
                <a:cs typeface="Arial MT"/>
              </a:rPr>
              <a:t> </a:t>
            </a:r>
            <a:r>
              <a:rPr sz="1400" spc="-35" dirty="0">
                <a:latin typeface="Arial MT"/>
                <a:cs typeface="Arial MT"/>
              </a:rPr>
              <a:t>Y</a:t>
            </a:r>
            <a:r>
              <a:rPr sz="1400" spc="45" dirty="0">
                <a:latin typeface="Arial MT"/>
                <a:cs typeface="Arial MT"/>
              </a:rPr>
              <a:t>o</a:t>
            </a:r>
            <a:r>
              <a:rPr sz="1400" spc="-30" dirty="0">
                <a:latin typeface="Arial MT"/>
                <a:cs typeface="Arial MT"/>
              </a:rPr>
              <a:t>u</a:t>
            </a:r>
            <a:r>
              <a:rPr sz="1400" spc="5" dirty="0">
                <a:latin typeface="Arial MT"/>
                <a:cs typeface="Arial MT"/>
              </a:rPr>
              <a:t>r</a:t>
            </a:r>
            <a:r>
              <a:rPr sz="1400" spc="35" dirty="0">
                <a:latin typeface="Arial MT"/>
                <a:cs typeface="Arial MT"/>
              </a:rPr>
              <a:t> </a:t>
            </a:r>
            <a:r>
              <a:rPr sz="1400" spc="-40" dirty="0">
                <a:latin typeface="Arial MT"/>
                <a:cs typeface="Arial MT"/>
              </a:rPr>
              <a:t>w</a:t>
            </a:r>
            <a:r>
              <a:rPr sz="1400" spc="45" dirty="0">
                <a:latin typeface="Arial MT"/>
                <a:cs typeface="Arial MT"/>
              </a:rPr>
              <a:t>o</a:t>
            </a:r>
            <a:r>
              <a:rPr sz="1400" spc="-20" dirty="0">
                <a:latin typeface="Arial MT"/>
                <a:cs typeface="Arial MT"/>
              </a:rPr>
              <a:t>r</a:t>
            </a:r>
            <a:r>
              <a:rPr sz="1400" spc="-10" dirty="0">
                <a:latin typeface="Arial MT"/>
                <a:cs typeface="Arial MT"/>
              </a:rPr>
              <a:t>l</a:t>
            </a:r>
            <a:r>
              <a:rPr sz="1400" spc="15" dirty="0">
                <a:latin typeface="Arial MT"/>
                <a:cs typeface="Arial MT"/>
              </a:rPr>
              <a:t>d</a:t>
            </a:r>
            <a:endParaRPr sz="1400">
              <a:latin typeface="Arial MT"/>
              <a:cs typeface="Arial MT"/>
            </a:endParaRPr>
          </a:p>
        </p:txBody>
      </p:sp>
      <p:pic>
        <p:nvPicPr>
          <p:cNvPr id="5" name="object 5"/>
          <p:cNvPicPr/>
          <p:nvPr/>
        </p:nvPicPr>
        <p:blipFill>
          <a:blip r:embed="rId2" cstate="print"/>
          <a:stretch>
            <a:fillRect/>
          </a:stretch>
        </p:blipFill>
        <p:spPr>
          <a:xfrm>
            <a:off x="1543050" y="1943100"/>
            <a:ext cx="4133850" cy="1038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32067"/>
            <a:ext cx="8084184" cy="875030"/>
          </a:xfrm>
          <a:prstGeom prst="rect">
            <a:avLst/>
          </a:prstGeom>
        </p:spPr>
        <p:txBody>
          <a:bodyPr vert="horz" wrap="square" lIns="0" tIns="15875" rIns="0" bIns="0" rtlCol="0">
            <a:spAutoFit/>
          </a:bodyPr>
          <a:lstStyle/>
          <a:p>
            <a:pPr marL="12700">
              <a:lnSpc>
                <a:spcPct val="100000"/>
              </a:lnSpc>
              <a:spcBef>
                <a:spcPts val="125"/>
              </a:spcBef>
            </a:pPr>
            <a:r>
              <a:rPr sz="1100" spc="-5" dirty="0">
                <a:latin typeface="Arial MT"/>
                <a:cs typeface="Arial MT"/>
              </a:rPr>
              <a:t>Company/topic</a:t>
            </a:r>
            <a:r>
              <a:rPr sz="1100" spc="15" dirty="0">
                <a:latin typeface="Arial MT"/>
                <a:cs typeface="Arial MT"/>
              </a:rPr>
              <a:t> </a:t>
            </a:r>
            <a:r>
              <a:rPr sz="1100" spc="-5" dirty="0">
                <a:latin typeface="Arial MT"/>
                <a:cs typeface="Arial MT"/>
              </a:rPr>
              <a:t>for</a:t>
            </a:r>
            <a:r>
              <a:rPr sz="1100" spc="-20" dirty="0">
                <a:latin typeface="Arial MT"/>
                <a:cs typeface="Arial MT"/>
              </a:rPr>
              <a:t> </a:t>
            </a:r>
            <a:r>
              <a:rPr sz="1100" dirty="0">
                <a:latin typeface="Arial MT"/>
                <a:cs typeface="Arial MT"/>
              </a:rPr>
              <a:t>project:HDFC </a:t>
            </a:r>
            <a:r>
              <a:rPr sz="1100" spc="-20" dirty="0">
                <a:latin typeface="Arial MT"/>
                <a:cs typeface="Arial MT"/>
              </a:rPr>
              <a:t>BANK</a:t>
            </a:r>
            <a:endParaRPr sz="1100">
              <a:latin typeface="Arial MT"/>
              <a:cs typeface="Arial MT"/>
            </a:endParaRPr>
          </a:p>
          <a:p>
            <a:pPr>
              <a:lnSpc>
                <a:spcPct val="100000"/>
              </a:lnSpc>
              <a:spcBef>
                <a:spcPts val="10"/>
              </a:spcBef>
            </a:pPr>
            <a:endParaRPr sz="1100">
              <a:latin typeface="Arial MT"/>
              <a:cs typeface="Arial MT"/>
            </a:endParaRPr>
          </a:p>
          <a:p>
            <a:pPr marL="12700" marR="5080">
              <a:lnSpc>
                <a:spcPct val="102499"/>
              </a:lnSpc>
              <a:spcBef>
                <a:spcPts val="5"/>
              </a:spcBef>
              <a:tabLst>
                <a:tab pos="7357745" algn="l"/>
              </a:tabLst>
            </a:pPr>
            <a:r>
              <a:rPr sz="1100" dirty="0">
                <a:latin typeface="Arial MT"/>
                <a:cs typeface="Arial MT"/>
              </a:rPr>
              <a:t>Brand</a:t>
            </a:r>
            <a:r>
              <a:rPr sz="1100" spc="-30" dirty="0">
                <a:latin typeface="Arial MT"/>
                <a:cs typeface="Arial MT"/>
              </a:rPr>
              <a:t> </a:t>
            </a:r>
            <a:r>
              <a:rPr sz="1100" spc="5" dirty="0">
                <a:latin typeface="Arial MT"/>
                <a:cs typeface="Arial MT"/>
              </a:rPr>
              <a:t>massaging:</a:t>
            </a:r>
            <a:r>
              <a:rPr sz="1100" spc="-85" dirty="0">
                <a:latin typeface="Arial MT"/>
                <a:cs typeface="Arial MT"/>
              </a:rPr>
              <a:t> </a:t>
            </a:r>
            <a:r>
              <a:rPr sz="1100" dirty="0">
                <a:latin typeface="Arial MT"/>
                <a:cs typeface="Arial MT"/>
              </a:rPr>
              <a:t>The</a:t>
            </a:r>
            <a:r>
              <a:rPr sz="1100" spc="-25" dirty="0">
                <a:latin typeface="Arial MT"/>
                <a:cs typeface="Arial MT"/>
              </a:rPr>
              <a:t> </a:t>
            </a:r>
            <a:r>
              <a:rPr sz="1100" spc="-5" dirty="0">
                <a:latin typeface="Arial MT"/>
                <a:cs typeface="Arial MT"/>
              </a:rPr>
              <a:t>bank</a:t>
            </a:r>
            <a:r>
              <a:rPr sz="1100" spc="40" dirty="0">
                <a:latin typeface="Arial MT"/>
                <a:cs typeface="Arial MT"/>
              </a:rPr>
              <a:t> </a:t>
            </a:r>
            <a:r>
              <a:rPr sz="1100" spc="10" dirty="0">
                <a:latin typeface="Arial MT"/>
                <a:cs typeface="Arial MT"/>
              </a:rPr>
              <a:t>was</a:t>
            </a:r>
            <a:r>
              <a:rPr sz="1100" spc="-35" dirty="0">
                <a:latin typeface="Arial MT"/>
                <a:cs typeface="Arial MT"/>
              </a:rPr>
              <a:t> </a:t>
            </a:r>
            <a:r>
              <a:rPr sz="1100" spc="-10" dirty="0">
                <a:latin typeface="Arial MT"/>
                <a:cs typeface="Arial MT"/>
              </a:rPr>
              <a:t>founded</a:t>
            </a:r>
            <a:r>
              <a:rPr sz="1100" spc="50" dirty="0">
                <a:latin typeface="Arial MT"/>
                <a:cs typeface="Arial MT"/>
              </a:rPr>
              <a:t> </a:t>
            </a:r>
            <a:r>
              <a:rPr sz="1100" dirty="0">
                <a:latin typeface="Arial MT"/>
                <a:cs typeface="Arial MT"/>
              </a:rPr>
              <a:t>by</a:t>
            </a:r>
            <a:r>
              <a:rPr sz="1100" spc="40" dirty="0">
                <a:latin typeface="Arial MT"/>
                <a:cs typeface="Arial MT"/>
              </a:rPr>
              <a:t> </a:t>
            </a:r>
            <a:r>
              <a:rPr sz="1100" spc="15" dirty="0">
                <a:latin typeface="Arial MT"/>
                <a:cs typeface="Arial MT"/>
              </a:rPr>
              <a:t>a</a:t>
            </a:r>
            <a:r>
              <a:rPr sz="1100" spc="-25" dirty="0">
                <a:latin typeface="Arial MT"/>
                <a:cs typeface="Arial MT"/>
              </a:rPr>
              <a:t> </a:t>
            </a:r>
            <a:r>
              <a:rPr sz="1100" spc="-5" dirty="0">
                <a:latin typeface="Arial MT"/>
                <a:cs typeface="Arial MT"/>
              </a:rPr>
              <a:t>team</a:t>
            </a:r>
            <a:r>
              <a:rPr sz="1100" spc="40" dirty="0">
                <a:latin typeface="Arial MT"/>
                <a:cs typeface="Arial MT"/>
              </a:rPr>
              <a:t> </a:t>
            </a:r>
            <a:r>
              <a:rPr sz="1100" spc="-5" dirty="0">
                <a:latin typeface="Arial MT"/>
                <a:cs typeface="Arial MT"/>
              </a:rPr>
              <a:t>of</a:t>
            </a:r>
            <a:r>
              <a:rPr sz="1100" spc="-10" dirty="0">
                <a:latin typeface="Arial MT"/>
                <a:cs typeface="Arial MT"/>
              </a:rPr>
              <a:t> </a:t>
            </a:r>
            <a:r>
              <a:rPr sz="1100" spc="-5" dirty="0">
                <a:latin typeface="Arial MT"/>
                <a:cs typeface="Arial MT"/>
              </a:rPr>
              <a:t>four</a:t>
            </a:r>
            <a:r>
              <a:rPr sz="1100" dirty="0">
                <a:latin typeface="Arial MT"/>
                <a:cs typeface="Arial MT"/>
              </a:rPr>
              <a:t> </a:t>
            </a:r>
            <a:r>
              <a:rPr sz="1100" spc="-10" dirty="0">
                <a:latin typeface="Arial MT"/>
                <a:cs typeface="Arial MT"/>
              </a:rPr>
              <a:t>individuals,</a:t>
            </a:r>
            <a:r>
              <a:rPr sz="1100" spc="140" dirty="0">
                <a:latin typeface="Arial MT"/>
                <a:cs typeface="Arial MT"/>
              </a:rPr>
              <a:t> </a:t>
            </a:r>
            <a:r>
              <a:rPr sz="1100" spc="-5" dirty="0">
                <a:latin typeface="Arial MT"/>
                <a:cs typeface="Arial MT"/>
              </a:rPr>
              <a:t>led</a:t>
            </a:r>
            <a:r>
              <a:rPr sz="1100" spc="-25" dirty="0">
                <a:latin typeface="Arial MT"/>
                <a:cs typeface="Arial MT"/>
              </a:rPr>
              <a:t> </a:t>
            </a:r>
            <a:r>
              <a:rPr sz="1100" dirty="0">
                <a:latin typeface="Arial MT"/>
                <a:cs typeface="Arial MT"/>
              </a:rPr>
              <a:t>by</a:t>
            </a:r>
            <a:r>
              <a:rPr sz="1100" spc="40" dirty="0">
                <a:latin typeface="Arial MT"/>
                <a:cs typeface="Arial MT"/>
              </a:rPr>
              <a:t> </a:t>
            </a:r>
            <a:r>
              <a:rPr sz="1100" spc="-5" dirty="0">
                <a:latin typeface="Arial MT"/>
                <a:cs typeface="Arial MT"/>
              </a:rPr>
              <a:t>its</a:t>
            </a:r>
            <a:r>
              <a:rPr sz="1100" spc="40" dirty="0">
                <a:latin typeface="Arial MT"/>
                <a:cs typeface="Arial MT"/>
              </a:rPr>
              <a:t> </a:t>
            </a:r>
            <a:r>
              <a:rPr sz="1100" spc="5" dirty="0">
                <a:latin typeface="Arial MT"/>
                <a:cs typeface="Arial MT"/>
              </a:rPr>
              <a:t>first</a:t>
            </a:r>
            <a:r>
              <a:rPr sz="1100" spc="-85" dirty="0">
                <a:latin typeface="Arial MT"/>
                <a:cs typeface="Arial MT"/>
              </a:rPr>
              <a:t> </a:t>
            </a:r>
            <a:r>
              <a:rPr sz="1100" spc="5" dirty="0">
                <a:latin typeface="Arial MT"/>
                <a:cs typeface="Arial MT"/>
              </a:rPr>
              <a:t>Chairman,</a:t>
            </a:r>
            <a:r>
              <a:rPr sz="1100" spc="-70" dirty="0">
                <a:latin typeface="Arial MT"/>
                <a:cs typeface="Arial MT"/>
              </a:rPr>
              <a:t> </a:t>
            </a:r>
            <a:r>
              <a:rPr sz="1100" spc="15" dirty="0">
                <a:latin typeface="Arial MT"/>
                <a:cs typeface="Arial MT"/>
              </a:rPr>
              <a:t>Dr.</a:t>
            </a:r>
            <a:r>
              <a:rPr sz="1100" spc="-85" dirty="0">
                <a:latin typeface="Arial MT"/>
                <a:cs typeface="Arial MT"/>
              </a:rPr>
              <a:t> </a:t>
            </a:r>
            <a:r>
              <a:rPr sz="1100" dirty="0">
                <a:latin typeface="Arial MT"/>
                <a:cs typeface="Arial MT"/>
              </a:rPr>
              <a:t>Deepak</a:t>
            </a:r>
            <a:r>
              <a:rPr sz="1100" spc="40" dirty="0">
                <a:latin typeface="Arial MT"/>
                <a:cs typeface="Arial MT"/>
              </a:rPr>
              <a:t> </a:t>
            </a:r>
            <a:r>
              <a:rPr sz="1100" spc="-5" dirty="0">
                <a:latin typeface="Arial MT"/>
                <a:cs typeface="Arial MT"/>
              </a:rPr>
              <a:t>Parekh.	</a:t>
            </a:r>
            <a:r>
              <a:rPr sz="1100" spc="10" dirty="0">
                <a:latin typeface="Arial MT"/>
                <a:cs typeface="Arial MT"/>
              </a:rPr>
              <a:t>Since </a:t>
            </a:r>
            <a:r>
              <a:rPr sz="1100" spc="-5" dirty="0">
                <a:latin typeface="Arial MT"/>
                <a:cs typeface="Arial MT"/>
              </a:rPr>
              <a:t>its </a:t>
            </a:r>
            <a:r>
              <a:rPr sz="1100" dirty="0">
                <a:latin typeface="Arial MT"/>
                <a:cs typeface="Arial MT"/>
              </a:rPr>
              <a:t> </a:t>
            </a:r>
            <a:r>
              <a:rPr sz="1100" spc="-5" dirty="0">
                <a:latin typeface="Arial MT"/>
                <a:cs typeface="Arial MT"/>
              </a:rPr>
              <a:t>inception, the bank has </a:t>
            </a:r>
            <a:r>
              <a:rPr sz="1100" spc="5" dirty="0">
                <a:latin typeface="Arial MT"/>
                <a:cs typeface="Arial MT"/>
              </a:rPr>
              <a:t>grown </a:t>
            </a:r>
            <a:r>
              <a:rPr sz="1100" spc="-15" dirty="0">
                <a:latin typeface="Arial MT"/>
                <a:cs typeface="Arial MT"/>
              </a:rPr>
              <a:t>exponentially</a:t>
            </a:r>
            <a:r>
              <a:rPr sz="1100" spc="-10" dirty="0">
                <a:latin typeface="Arial MT"/>
                <a:cs typeface="Arial MT"/>
              </a:rPr>
              <a:t> </a:t>
            </a:r>
            <a:r>
              <a:rPr sz="1100" spc="-5" dirty="0">
                <a:latin typeface="Arial MT"/>
                <a:cs typeface="Arial MT"/>
              </a:rPr>
              <a:t>and employs </a:t>
            </a:r>
            <a:r>
              <a:rPr sz="1100" spc="-10" dirty="0">
                <a:latin typeface="Arial MT"/>
                <a:cs typeface="Arial MT"/>
              </a:rPr>
              <a:t>over 120,000 </a:t>
            </a:r>
            <a:r>
              <a:rPr sz="1100" spc="-15" dirty="0">
                <a:latin typeface="Arial MT"/>
                <a:cs typeface="Arial MT"/>
              </a:rPr>
              <a:t>individuals</a:t>
            </a:r>
            <a:r>
              <a:rPr sz="1100" spc="-10" dirty="0">
                <a:latin typeface="Arial MT"/>
                <a:cs typeface="Arial MT"/>
              </a:rPr>
              <a:t> </a:t>
            </a:r>
            <a:r>
              <a:rPr sz="1100" spc="15" dirty="0">
                <a:latin typeface="Arial MT"/>
                <a:cs typeface="Arial MT"/>
              </a:rPr>
              <a:t>across </a:t>
            </a:r>
            <a:r>
              <a:rPr sz="1100" spc="-10" dirty="0">
                <a:latin typeface="Arial MT"/>
                <a:cs typeface="Arial MT"/>
              </a:rPr>
              <a:t>various </a:t>
            </a:r>
            <a:r>
              <a:rPr sz="1100" dirty="0">
                <a:latin typeface="Arial MT"/>
                <a:cs typeface="Arial MT"/>
              </a:rPr>
              <a:t>branches </a:t>
            </a:r>
            <a:r>
              <a:rPr sz="1100" spc="-5" dirty="0">
                <a:latin typeface="Arial MT"/>
                <a:cs typeface="Arial MT"/>
              </a:rPr>
              <a:t>in </a:t>
            </a:r>
            <a:r>
              <a:rPr sz="1100" spc="-25" dirty="0">
                <a:latin typeface="Arial MT"/>
                <a:cs typeface="Arial MT"/>
              </a:rPr>
              <a:t>India</a:t>
            </a:r>
            <a:r>
              <a:rPr sz="1100" spc="-20" dirty="0">
                <a:latin typeface="Arial MT"/>
                <a:cs typeface="Arial MT"/>
              </a:rPr>
              <a:t> </a:t>
            </a:r>
            <a:r>
              <a:rPr sz="1100" spc="-5" dirty="0">
                <a:latin typeface="Arial MT"/>
                <a:cs typeface="Arial MT"/>
              </a:rPr>
              <a:t>and overseas. </a:t>
            </a:r>
            <a:r>
              <a:rPr sz="1100" spc="-295" dirty="0">
                <a:latin typeface="Arial MT"/>
                <a:cs typeface="Arial MT"/>
              </a:rPr>
              <a:t> </a:t>
            </a:r>
            <a:r>
              <a:rPr sz="1100" dirty="0">
                <a:latin typeface="Arial MT"/>
                <a:cs typeface="Arial MT"/>
              </a:rPr>
              <a:t>HDFC</a:t>
            </a:r>
            <a:r>
              <a:rPr sz="1100" spc="10" dirty="0">
                <a:latin typeface="Arial MT"/>
                <a:cs typeface="Arial MT"/>
              </a:rPr>
              <a:t> </a:t>
            </a:r>
            <a:r>
              <a:rPr sz="1100" dirty="0">
                <a:latin typeface="Arial MT"/>
                <a:cs typeface="Arial MT"/>
              </a:rPr>
              <a:t>Bank</a:t>
            </a:r>
            <a:r>
              <a:rPr sz="1100" spc="-40" dirty="0">
                <a:latin typeface="Arial MT"/>
                <a:cs typeface="Arial MT"/>
              </a:rPr>
              <a:t> </a:t>
            </a:r>
            <a:r>
              <a:rPr sz="1100" spc="-5" dirty="0">
                <a:latin typeface="Arial MT"/>
                <a:cs typeface="Arial MT"/>
              </a:rPr>
              <a:t>operates</a:t>
            </a:r>
            <a:r>
              <a:rPr sz="1100" spc="35" dirty="0">
                <a:latin typeface="Arial MT"/>
                <a:cs typeface="Arial MT"/>
              </a:rPr>
              <a:t> </a:t>
            </a:r>
            <a:r>
              <a:rPr sz="1100" spc="-5" dirty="0">
                <a:latin typeface="Arial MT"/>
                <a:cs typeface="Arial MT"/>
              </a:rPr>
              <a:t>through</a:t>
            </a:r>
            <a:r>
              <a:rPr sz="1100" spc="45" dirty="0">
                <a:latin typeface="Arial MT"/>
                <a:cs typeface="Arial MT"/>
              </a:rPr>
              <a:t> </a:t>
            </a:r>
            <a:r>
              <a:rPr sz="1100" spc="15" dirty="0">
                <a:latin typeface="Arial MT"/>
                <a:cs typeface="Arial MT"/>
              </a:rPr>
              <a:t>a</a:t>
            </a:r>
            <a:r>
              <a:rPr sz="1100" spc="-30" dirty="0">
                <a:latin typeface="Arial MT"/>
                <a:cs typeface="Arial MT"/>
              </a:rPr>
              <a:t> </a:t>
            </a:r>
            <a:r>
              <a:rPr sz="1100" dirty="0">
                <a:latin typeface="Arial MT"/>
                <a:cs typeface="Arial MT"/>
              </a:rPr>
              <a:t>network</a:t>
            </a:r>
            <a:r>
              <a:rPr sz="1100" spc="30" dirty="0">
                <a:latin typeface="Arial MT"/>
                <a:cs typeface="Arial MT"/>
              </a:rPr>
              <a:t> </a:t>
            </a:r>
            <a:r>
              <a:rPr sz="1100" spc="-5" dirty="0">
                <a:latin typeface="Arial MT"/>
                <a:cs typeface="Arial MT"/>
              </a:rPr>
              <a:t>of</a:t>
            </a:r>
            <a:r>
              <a:rPr sz="1100" spc="-10" dirty="0">
                <a:latin typeface="Arial MT"/>
                <a:cs typeface="Arial MT"/>
              </a:rPr>
              <a:t> </a:t>
            </a:r>
            <a:r>
              <a:rPr sz="1100" spc="-5" dirty="0">
                <a:latin typeface="Arial MT"/>
                <a:cs typeface="Arial MT"/>
              </a:rPr>
              <a:t>5,684</a:t>
            </a:r>
            <a:r>
              <a:rPr sz="1100" spc="-30" dirty="0">
                <a:latin typeface="Arial MT"/>
                <a:cs typeface="Arial MT"/>
              </a:rPr>
              <a:t> </a:t>
            </a:r>
            <a:r>
              <a:rPr sz="1100" dirty="0">
                <a:latin typeface="Arial MT"/>
                <a:cs typeface="Arial MT"/>
              </a:rPr>
              <a:t>branches</a:t>
            </a:r>
            <a:r>
              <a:rPr sz="1100" spc="35" dirty="0">
                <a:latin typeface="Arial MT"/>
                <a:cs typeface="Arial MT"/>
              </a:rPr>
              <a:t> </a:t>
            </a:r>
            <a:r>
              <a:rPr sz="1100" spc="-5" dirty="0">
                <a:latin typeface="Arial MT"/>
                <a:cs typeface="Arial MT"/>
              </a:rPr>
              <a:t>and</a:t>
            </a:r>
            <a:r>
              <a:rPr sz="1100" spc="-30" dirty="0">
                <a:latin typeface="Arial MT"/>
                <a:cs typeface="Arial MT"/>
              </a:rPr>
              <a:t> </a:t>
            </a:r>
            <a:r>
              <a:rPr sz="1100" spc="-10" dirty="0">
                <a:latin typeface="Arial MT"/>
                <a:cs typeface="Arial MT"/>
              </a:rPr>
              <a:t>16,103</a:t>
            </a:r>
            <a:r>
              <a:rPr sz="1100" spc="45" dirty="0">
                <a:latin typeface="Arial MT"/>
                <a:cs typeface="Arial MT"/>
              </a:rPr>
              <a:t> </a:t>
            </a:r>
            <a:r>
              <a:rPr sz="1100" spc="-35" dirty="0">
                <a:latin typeface="Arial MT"/>
                <a:cs typeface="Arial MT"/>
              </a:rPr>
              <a:t>ATMs</a:t>
            </a:r>
            <a:r>
              <a:rPr sz="1100" spc="114" dirty="0">
                <a:latin typeface="Arial MT"/>
                <a:cs typeface="Arial MT"/>
              </a:rPr>
              <a:t> </a:t>
            </a:r>
            <a:r>
              <a:rPr sz="1100" spc="-5" dirty="0">
                <a:latin typeface="Arial MT"/>
                <a:cs typeface="Arial MT"/>
              </a:rPr>
              <a:t>in</a:t>
            </a:r>
            <a:r>
              <a:rPr sz="1100" spc="45" dirty="0">
                <a:latin typeface="Arial MT"/>
                <a:cs typeface="Arial MT"/>
              </a:rPr>
              <a:t> </a:t>
            </a:r>
            <a:r>
              <a:rPr sz="1100" spc="-5" dirty="0">
                <a:latin typeface="Arial MT"/>
                <a:cs typeface="Arial MT"/>
              </a:rPr>
              <a:t>2,896</a:t>
            </a:r>
            <a:r>
              <a:rPr sz="1100" spc="45" dirty="0">
                <a:latin typeface="Arial MT"/>
                <a:cs typeface="Arial MT"/>
              </a:rPr>
              <a:t> </a:t>
            </a:r>
            <a:r>
              <a:rPr sz="1100" dirty="0">
                <a:latin typeface="Arial MT"/>
                <a:cs typeface="Arial MT"/>
              </a:rPr>
              <a:t>cities/towns</a:t>
            </a:r>
            <a:r>
              <a:rPr sz="1100" spc="-40" dirty="0">
                <a:latin typeface="Arial MT"/>
                <a:cs typeface="Arial MT"/>
              </a:rPr>
              <a:t> </a:t>
            </a:r>
            <a:r>
              <a:rPr sz="1100" spc="-5" dirty="0">
                <a:latin typeface="Arial MT"/>
                <a:cs typeface="Arial MT"/>
              </a:rPr>
              <a:t>in</a:t>
            </a:r>
            <a:r>
              <a:rPr sz="1100" spc="-30" dirty="0">
                <a:latin typeface="Arial MT"/>
                <a:cs typeface="Arial MT"/>
              </a:rPr>
              <a:t> </a:t>
            </a:r>
            <a:r>
              <a:rPr sz="1100" spc="-25" dirty="0">
                <a:latin typeface="Arial MT"/>
                <a:cs typeface="Arial MT"/>
              </a:rPr>
              <a:t>India</a:t>
            </a:r>
            <a:r>
              <a:rPr sz="1100" spc="125" dirty="0">
                <a:latin typeface="Arial MT"/>
                <a:cs typeface="Arial MT"/>
              </a:rPr>
              <a:t> </a:t>
            </a:r>
            <a:r>
              <a:rPr sz="1100" dirty="0">
                <a:latin typeface="Arial MT"/>
                <a:cs typeface="Arial MT"/>
              </a:rPr>
              <a:t>as</a:t>
            </a:r>
            <a:r>
              <a:rPr sz="1100" spc="-40" dirty="0">
                <a:latin typeface="Arial MT"/>
                <a:cs typeface="Arial MT"/>
              </a:rPr>
              <a:t> </a:t>
            </a:r>
            <a:r>
              <a:rPr sz="1100" spc="-5" dirty="0">
                <a:latin typeface="Arial MT"/>
                <a:cs typeface="Arial MT"/>
              </a:rPr>
              <a:t>of</a:t>
            </a:r>
            <a:r>
              <a:rPr sz="1100" spc="-15" dirty="0">
                <a:latin typeface="Arial MT"/>
                <a:cs typeface="Arial MT"/>
              </a:rPr>
              <a:t> </a:t>
            </a:r>
            <a:r>
              <a:rPr sz="1100" spc="-10" dirty="0">
                <a:latin typeface="Arial MT"/>
                <a:cs typeface="Arial MT"/>
              </a:rPr>
              <a:t>March</a:t>
            </a:r>
            <a:r>
              <a:rPr sz="1100" spc="45" dirty="0">
                <a:latin typeface="Arial MT"/>
                <a:cs typeface="Arial MT"/>
              </a:rPr>
              <a:t> </a:t>
            </a:r>
            <a:r>
              <a:rPr sz="1100" spc="-10" dirty="0">
                <a:latin typeface="Arial MT"/>
                <a:cs typeface="Arial MT"/>
              </a:rPr>
              <a:t>2021.</a:t>
            </a:r>
            <a:endParaRPr sz="1100">
              <a:latin typeface="Arial MT"/>
              <a:cs typeface="Arial MT"/>
            </a:endParaRPr>
          </a:p>
        </p:txBody>
      </p:sp>
      <p:sp>
        <p:nvSpPr>
          <p:cNvPr id="3" name="object 3"/>
          <p:cNvSpPr txBox="1"/>
          <p:nvPr/>
        </p:nvSpPr>
        <p:spPr>
          <a:xfrm>
            <a:off x="78739" y="1377632"/>
            <a:ext cx="8091805" cy="531495"/>
          </a:xfrm>
          <a:prstGeom prst="rect">
            <a:avLst/>
          </a:prstGeom>
        </p:spPr>
        <p:txBody>
          <a:bodyPr vert="horz" wrap="square" lIns="0" tIns="16510" rIns="0" bIns="0" rtlCol="0">
            <a:spAutoFit/>
          </a:bodyPr>
          <a:lstStyle/>
          <a:p>
            <a:pPr marL="12700" marR="5080">
              <a:lnSpc>
                <a:spcPct val="99600"/>
              </a:lnSpc>
              <a:spcBef>
                <a:spcPts val="130"/>
              </a:spcBef>
            </a:pPr>
            <a:r>
              <a:rPr sz="1100" spc="-10" dirty="0">
                <a:latin typeface="Arial MT"/>
                <a:cs typeface="Arial MT"/>
              </a:rPr>
              <a:t>Explain:The</a:t>
            </a:r>
            <a:r>
              <a:rPr sz="1100" spc="-5" dirty="0">
                <a:latin typeface="Arial MT"/>
                <a:cs typeface="Arial MT"/>
              </a:rPr>
              <a:t> Housing Development </a:t>
            </a:r>
            <a:r>
              <a:rPr sz="1100" dirty="0">
                <a:latin typeface="Arial MT"/>
                <a:cs typeface="Arial MT"/>
              </a:rPr>
              <a:t>Finance </a:t>
            </a:r>
            <a:r>
              <a:rPr sz="1100" spc="-5" dirty="0">
                <a:latin typeface="Arial MT"/>
                <a:cs typeface="Arial MT"/>
              </a:rPr>
              <a:t>Corporation </a:t>
            </a:r>
            <a:r>
              <a:rPr sz="1100" spc="5" dirty="0">
                <a:latin typeface="Arial MT"/>
                <a:cs typeface="Arial MT"/>
              </a:rPr>
              <a:t>(HDFC) </a:t>
            </a:r>
            <a:r>
              <a:rPr sz="1100" spc="10" dirty="0">
                <a:latin typeface="Arial MT"/>
                <a:cs typeface="Arial MT"/>
              </a:rPr>
              <a:t>was amongst </a:t>
            </a:r>
            <a:r>
              <a:rPr sz="1100" spc="-5" dirty="0">
                <a:latin typeface="Arial MT"/>
                <a:cs typeface="Arial MT"/>
              </a:rPr>
              <a:t>the </a:t>
            </a:r>
            <a:r>
              <a:rPr sz="1100" spc="5" dirty="0">
                <a:latin typeface="Arial MT"/>
                <a:cs typeface="Arial MT"/>
              </a:rPr>
              <a:t>first </a:t>
            </a:r>
            <a:r>
              <a:rPr sz="1100" dirty="0">
                <a:latin typeface="Arial MT"/>
                <a:cs typeface="Arial MT"/>
              </a:rPr>
              <a:t>to receive an </a:t>
            </a:r>
            <a:r>
              <a:rPr sz="1100" spc="-10" dirty="0">
                <a:latin typeface="Arial MT"/>
                <a:cs typeface="Arial MT"/>
              </a:rPr>
              <a:t>‘in </a:t>
            </a:r>
            <a:r>
              <a:rPr sz="1100" spc="-5" dirty="0">
                <a:latin typeface="Arial MT"/>
                <a:cs typeface="Arial MT"/>
              </a:rPr>
              <a:t>principle’ </a:t>
            </a:r>
            <a:r>
              <a:rPr sz="1100" spc="-10" dirty="0">
                <a:latin typeface="Arial MT"/>
                <a:cs typeface="Arial MT"/>
              </a:rPr>
              <a:t>approval </a:t>
            </a:r>
            <a:r>
              <a:rPr sz="1100" dirty="0">
                <a:latin typeface="Arial MT"/>
                <a:cs typeface="Arial MT"/>
              </a:rPr>
              <a:t>from </a:t>
            </a:r>
            <a:r>
              <a:rPr sz="1100" spc="-40" dirty="0">
                <a:latin typeface="Arial MT"/>
                <a:cs typeface="Arial MT"/>
              </a:rPr>
              <a:t>the </a:t>
            </a:r>
            <a:r>
              <a:rPr sz="1100" spc="-295" dirty="0">
                <a:latin typeface="Arial MT"/>
                <a:cs typeface="Arial MT"/>
              </a:rPr>
              <a:t> </a:t>
            </a:r>
            <a:r>
              <a:rPr sz="1100" spc="5" dirty="0">
                <a:latin typeface="Arial MT"/>
                <a:cs typeface="Arial MT"/>
              </a:rPr>
              <a:t>Reserve </a:t>
            </a:r>
            <a:r>
              <a:rPr sz="1100" dirty="0">
                <a:latin typeface="Arial MT"/>
                <a:cs typeface="Arial MT"/>
              </a:rPr>
              <a:t>Bank </a:t>
            </a:r>
            <a:r>
              <a:rPr sz="1100" spc="-5" dirty="0">
                <a:latin typeface="Arial MT"/>
                <a:cs typeface="Arial MT"/>
              </a:rPr>
              <a:t>of </a:t>
            </a:r>
            <a:r>
              <a:rPr sz="1100" spc="-25" dirty="0">
                <a:latin typeface="Arial MT"/>
                <a:cs typeface="Arial MT"/>
              </a:rPr>
              <a:t>India</a:t>
            </a:r>
            <a:r>
              <a:rPr sz="1100" spc="254" dirty="0">
                <a:latin typeface="Arial MT"/>
                <a:cs typeface="Arial MT"/>
              </a:rPr>
              <a:t> </a:t>
            </a:r>
            <a:r>
              <a:rPr sz="1100" spc="-5" dirty="0">
                <a:latin typeface="Arial MT"/>
                <a:cs typeface="Arial MT"/>
              </a:rPr>
              <a:t>(RBI) </a:t>
            </a:r>
            <a:r>
              <a:rPr sz="1100" dirty="0">
                <a:latin typeface="Arial MT"/>
                <a:cs typeface="Arial MT"/>
              </a:rPr>
              <a:t>to </a:t>
            </a:r>
            <a:r>
              <a:rPr sz="1100" spc="15" dirty="0">
                <a:latin typeface="Arial MT"/>
                <a:cs typeface="Arial MT"/>
              </a:rPr>
              <a:t>set </a:t>
            </a:r>
            <a:r>
              <a:rPr sz="1100" dirty="0">
                <a:latin typeface="Arial MT"/>
                <a:cs typeface="Arial MT"/>
              </a:rPr>
              <a:t>up </a:t>
            </a:r>
            <a:r>
              <a:rPr sz="1100" spc="15" dirty="0">
                <a:latin typeface="Arial MT"/>
                <a:cs typeface="Arial MT"/>
              </a:rPr>
              <a:t>a </a:t>
            </a:r>
            <a:r>
              <a:rPr sz="1100" spc="-5" dirty="0">
                <a:latin typeface="Arial MT"/>
                <a:cs typeface="Arial MT"/>
              </a:rPr>
              <a:t>bank in the </a:t>
            </a:r>
            <a:r>
              <a:rPr sz="1100" spc="-10" dirty="0">
                <a:latin typeface="Arial MT"/>
                <a:cs typeface="Arial MT"/>
              </a:rPr>
              <a:t>private </a:t>
            </a:r>
            <a:r>
              <a:rPr sz="1100" spc="10" dirty="0">
                <a:latin typeface="Arial MT"/>
                <a:cs typeface="Arial MT"/>
              </a:rPr>
              <a:t>sector, </a:t>
            </a:r>
            <a:r>
              <a:rPr sz="1100" dirty="0">
                <a:latin typeface="Arial MT"/>
                <a:cs typeface="Arial MT"/>
              </a:rPr>
              <a:t>as </a:t>
            </a:r>
            <a:r>
              <a:rPr sz="1100" spc="-5" dirty="0">
                <a:latin typeface="Arial MT"/>
                <a:cs typeface="Arial MT"/>
              </a:rPr>
              <a:t>part of the </a:t>
            </a:r>
            <a:r>
              <a:rPr sz="1100" spc="-10" dirty="0">
                <a:latin typeface="Arial MT"/>
                <a:cs typeface="Arial MT"/>
              </a:rPr>
              <a:t>RBI’s liberalization </a:t>
            </a:r>
            <a:r>
              <a:rPr sz="1100" spc="-5" dirty="0">
                <a:latin typeface="Arial MT"/>
                <a:cs typeface="Arial MT"/>
              </a:rPr>
              <a:t>of the </a:t>
            </a:r>
            <a:r>
              <a:rPr sz="1100" spc="-20" dirty="0">
                <a:latin typeface="Arial MT"/>
                <a:cs typeface="Arial MT"/>
              </a:rPr>
              <a:t>Indian</a:t>
            </a:r>
            <a:r>
              <a:rPr sz="1100" spc="265" dirty="0">
                <a:latin typeface="Arial MT"/>
                <a:cs typeface="Arial MT"/>
              </a:rPr>
              <a:t> </a:t>
            </a:r>
            <a:r>
              <a:rPr sz="1100" spc="-10" dirty="0">
                <a:latin typeface="Arial MT"/>
                <a:cs typeface="Arial MT"/>
              </a:rPr>
              <a:t>Banking Industry </a:t>
            </a:r>
            <a:r>
              <a:rPr sz="1100" spc="-5" dirty="0">
                <a:latin typeface="Arial MT"/>
                <a:cs typeface="Arial MT"/>
              </a:rPr>
              <a:t> in</a:t>
            </a:r>
            <a:r>
              <a:rPr sz="1100" spc="-40" dirty="0">
                <a:latin typeface="Arial MT"/>
                <a:cs typeface="Arial MT"/>
              </a:rPr>
              <a:t> </a:t>
            </a:r>
            <a:r>
              <a:rPr sz="1100" spc="-10" dirty="0">
                <a:latin typeface="Arial MT"/>
                <a:cs typeface="Arial MT"/>
              </a:rPr>
              <a:t>1994.</a:t>
            </a:r>
            <a:r>
              <a:rPr sz="1100" spc="55" dirty="0">
                <a:latin typeface="Arial MT"/>
                <a:cs typeface="Arial MT"/>
              </a:rPr>
              <a:t> </a:t>
            </a:r>
            <a:r>
              <a:rPr sz="1100" dirty="0">
                <a:latin typeface="Arial MT"/>
                <a:cs typeface="Arial MT"/>
              </a:rPr>
              <a:t>HDFC</a:t>
            </a:r>
            <a:r>
              <a:rPr sz="1100" spc="5" dirty="0">
                <a:latin typeface="Arial MT"/>
                <a:cs typeface="Arial MT"/>
              </a:rPr>
              <a:t> </a:t>
            </a:r>
            <a:r>
              <a:rPr sz="1100" dirty="0">
                <a:latin typeface="Arial MT"/>
                <a:cs typeface="Arial MT"/>
              </a:rPr>
              <a:t>Bank</a:t>
            </a:r>
            <a:r>
              <a:rPr sz="1100" spc="30" dirty="0">
                <a:latin typeface="Arial MT"/>
                <a:cs typeface="Arial MT"/>
              </a:rPr>
              <a:t> </a:t>
            </a:r>
            <a:r>
              <a:rPr sz="1100" spc="-5" dirty="0">
                <a:latin typeface="Arial MT"/>
                <a:cs typeface="Arial MT"/>
              </a:rPr>
              <a:t>is</a:t>
            </a:r>
            <a:r>
              <a:rPr sz="1100" spc="-45" dirty="0">
                <a:latin typeface="Arial MT"/>
                <a:cs typeface="Arial MT"/>
              </a:rPr>
              <a:t> </a:t>
            </a:r>
            <a:r>
              <a:rPr sz="1100" spc="-5" dirty="0">
                <a:latin typeface="Arial MT"/>
                <a:cs typeface="Arial MT"/>
              </a:rPr>
              <a:t>headquartered</a:t>
            </a:r>
            <a:r>
              <a:rPr sz="1100" spc="114" dirty="0">
                <a:latin typeface="Arial MT"/>
                <a:cs typeface="Arial MT"/>
              </a:rPr>
              <a:t> </a:t>
            </a:r>
            <a:r>
              <a:rPr sz="1100" spc="-5" dirty="0">
                <a:latin typeface="Arial MT"/>
                <a:cs typeface="Arial MT"/>
              </a:rPr>
              <a:t>in</a:t>
            </a:r>
            <a:r>
              <a:rPr sz="1100" spc="-35" dirty="0">
                <a:latin typeface="Arial MT"/>
                <a:cs typeface="Arial MT"/>
              </a:rPr>
              <a:t> </a:t>
            </a:r>
            <a:r>
              <a:rPr sz="1100" spc="-15" dirty="0">
                <a:latin typeface="Arial MT"/>
                <a:cs typeface="Arial MT"/>
              </a:rPr>
              <a:t>Mumbai.</a:t>
            </a:r>
            <a:endParaRPr sz="1100">
              <a:latin typeface="Arial MT"/>
              <a:cs typeface="Arial MT"/>
            </a:endParaRPr>
          </a:p>
        </p:txBody>
      </p:sp>
      <p:pic>
        <p:nvPicPr>
          <p:cNvPr id="4" name="object 4"/>
          <p:cNvPicPr/>
          <p:nvPr/>
        </p:nvPicPr>
        <p:blipFill>
          <a:blip r:embed="rId2" cstate="print"/>
          <a:stretch>
            <a:fillRect/>
          </a:stretch>
        </p:blipFill>
        <p:spPr>
          <a:xfrm>
            <a:off x="219075" y="2095500"/>
            <a:ext cx="3686175" cy="2400300"/>
          </a:xfrm>
          <a:prstGeom prst="rect">
            <a:avLst/>
          </a:prstGeom>
        </p:spPr>
      </p:pic>
      <p:pic>
        <p:nvPicPr>
          <p:cNvPr id="5" name="object 5"/>
          <p:cNvPicPr/>
          <p:nvPr/>
        </p:nvPicPr>
        <p:blipFill>
          <a:blip r:embed="rId3" cstate="print"/>
          <a:stretch>
            <a:fillRect/>
          </a:stretch>
        </p:blipFill>
        <p:spPr>
          <a:xfrm>
            <a:off x="4724400" y="2034224"/>
            <a:ext cx="3686175" cy="2400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1859</Words>
  <Application>Microsoft Office PowerPoint</Application>
  <PresentationFormat>On-screen Show (16:9)</PresentationFormat>
  <Paragraphs>174</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Comprehensive Digital Marketing  Project Work</vt:lpstr>
      <vt:lpstr>PowerPoint Presentation</vt:lpstr>
      <vt:lpstr>PowerPoint Presentation</vt:lpstr>
      <vt:lpstr>PowerPoint Presentation</vt:lpstr>
      <vt:lpstr> TEAM MEMBERS  </vt:lpstr>
      <vt:lpstr>PowerPoint Presentation</vt:lpstr>
      <vt:lpstr>PowerPoint Presentation</vt:lpstr>
      <vt:lpstr>Part 1: Brand study, Competitor Analysis &amp; Buyer’s/Audience’s  Persona</vt:lpstr>
      <vt:lpstr>PowerPoint Presentation</vt:lpstr>
      <vt:lpstr>Part 1: Brand study, Competitor Analysis &amp; Buyer’s/Audience’s  Persona</vt:lpstr>
      <vt:lpstr>Part 1: Brand study, Competitor Analysis &amp; Buyer’s/Audience’s  Persona</vt:lpstr>
      <vt:lpstr>Part 1: Brand study, Competitor Analysis &amp; Buyer’s/Audience’s  Persona</vt:lpstr>
      <vt:lpstr>PowerPoint Presentation</vt:lpstr>
      <vt:lpstr>PowerPoint Presentation</vt:lpstr>
      <vt:lpstr>PowerPoint Presentation</vt:lpstr>
      <vt:lpstr>PowerPoint Presentation</vt:lpstr>
      <vt:lpstr>PowerPoint Presentation</vt:lpstr>
      <vt:lpstr>Part 3: Content Ideas and Marketing Strategies</vt:lpstr>
      <vt:lpstr>PowerPoint Presentation</vt:lpstr>
      <vt:lpstr>PowerPoint Presentation</vt:lpstr>
      <vt:lpstr>PowerPoint Presentation</vt:lpstr>
      <vt:lpstr>PowerPoint Presentation</vt:lpstr>
      <vt:lpstr>   FORMATE 1 : BLOG ARTICLE         AIM :  Maintning the highest level of ethical standards, professional integrity,corporate governance and        regulatory   compliance.  Date : AUGUST 1994  Ideas : India’s largest private sector bank by assets and world’s fourth largest      bank by market capitalization as of July 2023.  Topic : Learn about the evaluation criteria and parameters on which your      performance is judged in a GOOD BANK   Format 2 : video     Aim : HDFC Bank's business philosophy is based on five core values: Operational Excellence,    Customer Focus, Product Leadership, People and Sustainability     Idea : This blog offers a broad range of information in the spheres of home finance, property &amp; real    estate, lifestyle &amp; living and non housing loans.      Topic : Learn about the evaluation criteria and parameters on which your      performance is judged in a GOOD BANK       </vt:lpstr>
      <vt:lpstr>PowerPoint Presentation</vt:lpstr>
      <vt:lpstr>Social Media and Email Ideation and Creation) Instagram Story</vt:lpstr>
      <vt:lpstr>Social Media and Email Ideation and Creation)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Email Ad Campaign 1 - Brand Awareness (insert emailer image)</vt:lpstr>
      <vt:lpstr>Email Ad Campaign 2 - Lead Generation (insert emailer image)</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dc:title>
  <dc:creator>AMAL PC-4</dc:creator>
  <cp:lastModifiedBy>916305196599</cp:lastModifiedBy>
  <cp:revision>43</cp:revision>
  <dcterms:created xsi:type="dcterms:W3CDTF">2023-07-22T05:07:53Z</dcterms:created>
  <dcterms:modified xsi:type="dcterms:W3CDTF">2023-08-03T01:51:06Z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2023-07-21T00:00:00Z</vt:filetime>
  </property>
  <property fmtid="{D5CDD505-2E9C-101B-9397-08002B2CF9AE}" pid="3" name="LastSaved">
    <vt:filetime>2023-07-22T00:00:00Z</vt:filetime>
  </property>
</Properties>
</file>