
<file path=[Content_Types].xml><?xml version="1.0" encoding="utf-8"?>
<Types xmlns="http://schemas.openxmlformats.org/package/2006/content-types">
  <Default Extension="xml" ContentType="application/xml"/>
  <Default Extension="rels" ContentType="application/vnd.openxmlformats-package.relationships+xml"/>
  <Default Extension="jpeg" ContentType="image/jpeg"/>
  <Override PartName="/docProps/core.xml" ContentType="application/vnd.openxmlformats-package.core-properties+xml"/>
  <Override PartName="/docProps/app.xml" ContentType="application/vnd.openxmlformats-officedocument.extended-properties+xml"/>
  <Override PartName="/ppt/presentation.xml" ContentType="application/vnd.openxmlformats-officedocument.presentationml.presentation.main+xml"/>
  <Override PartName="/ppt/theme/theme1.xml" ContentType="application/vnd.openxmlformats-officedocument.theme+xml"/>
  <Override PartName="/ppt/slideMasters/slideMaster1.xml" ContentType="application/vnd.openxmlformats-officedocument.presentationml.slideMaster+xml"/>
  <Override PartName="/ppt/notesMasters/notesMaster1.xml" ContentType="application/vnd.openxmlformats-officedocument.presentationml.notes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Default Extension="png" ContentType="image/png"/>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presProps.xml" ContentType="application/vnd.openxmlformats-officedocument.presentationml.presProps+xml"/>
  <Override PartName="/ppt/viewProps.xml" ContentType="application/vnd.openxmlformats-officedocument.presentationml.viewProps+xml"/>
</Types>
</file>

<file path=_rels/.rels>&#65279;<?xml version="1.0" encoding="UTF-8" standalone="yes"?><Relationships xmlns="http://schemas.openxmlformats.org/package/2006/relationships"><Relationship Id="rId1" Type="http://schemas.openxmlformats.org/package/2006/relationships/metadata/thumbnail" Target="docProps/thumbnail.jpeg" /><Relationship Id="rId2" Type="http://schemas.openxmlformats.org/package/2006/relationships/metadata/core-properties" Target="docProps/core.xml" /><Relationship Id="rId3" Type="http://schemas.openxmlformats.org/officeDocument/2006/relationships/extended-properties" Target="docProps/app.xml" /><Relationship Id="rId4" Type="http://schemas.openxmlformats.org/officeDocument/2006/relationships/officeDocument" Target="ppt/presentation.xml" /></Relationships>
</file>

<file path=ppt/presentation.xml><?xml version="1.0" encoding="utf-8"?>
<p:presentation xmlns:r="http://schemas.openxmlformats.org/officeDocument/2006/relationships" xmlns:a="http://schemas.openxmlformats.org/drawingml/2006/main" xmlns:p="http://schemas.openxmlformats.org/presentationml/2006/main">
  <p:sldMasterIdLst>
    <p:sldMasterId id="2147483648" r:id="rId2"/>
  </p:sldMasterIdLst>
  <p:notesMasterIdLst>
    <p:notesMasterId r:id="rId3"/>
  </p:notesMasterIdLst>
  <p:sldIdLst>
    <p:sldId id="256" r:id="rId4"/>
    <p:sldId id="257" r:id="rId5"/>
    <p:sldId id="258" r:id="rId6"/>
    <p:sldId id="259" r:id="rId7"/>
    <p:sldId id="260" r:id="rId8"/>
    <p:sldId id="261" r:id="rId9"/>
    <p:sldId id="262" r:id="rId10"/>
    <p:sldId id="263" r:id="rId11"/>
    <p:sldId id="264" r:id="rId12"/>
  </p:sldIdLst>
  <p:sldSz cx="12192000" cy="6858000"/>
  <p:notesSz cx="6858000" cy="9144000"/>
  <p:custShowLst/>
  <p:defaultTextStyle>
    <a:defPPr>
      <a:defRPr lang="en-US"/>
    </a:defPPr>
    <a:lvl1pPr algn="l" marL="0" defTabSz="914400" rtl="false">
      <a:defRPr sz="1800" kern="1200">
        <a:solidFill>
          <a:schemeClr val="tx1"/>
        </a:solidFill>
        <a:latin typeface="+mn-lt"/>
        <a:ea typeface="+mn-ea"/>
        <a:cs typeface="+mn-cs"/>
      </a:defRPr>
    </a:lvl1pPr>
    <a:lvl2pPr algn="l" marL="457200" defTabSz="914400" rtl="false">
      <a:defRPr sz="1800" kern="1200">
        <a:solidFill>
          <a:schemeClr val="tx1"/>
        </a:solidFill>
        <a:latin typeface="+mn-lt"/>
        <a:ea typeface="+mn-ea"/>
        <a:cs typeface="+mn-cs"/>
      </a:defRPr>
    </a:lvl2pPr>
    <a:lvl3pPr algn="l" marL="914400" defTabSz="914400" rtl="false">
      <a:defRPr sz="1800" kern="1200">
        <a:solidFill>
          <a:schemeClr val="tx1"/>
        </a:solidFill>
        <a:latin typeface="+mn-lt"/>
        <a:ea typeface="+mn-ea"/>
        <a:cs typeface="+mn-cs"/>
      </a:defRPr>
    </a:lvl3pPr>
    <a:lvl4pPr algn="l" marL="1371600" defTabSz="914400" rtl="false">
      <a:defRPr sz="1800" kern="1200">
        <a:solidFill>
          <a:schemeClr val="tx1"/>
        </a:solidFill>
        <a:latin typeface="+mn-lt"/>
        <a:ea typeface="+mn-ea"/>
        <a:cs typeface="+mn-cs"/>
      </a:defRPr>
    </a:lvl4pPr>
    <a:lvl5pPr algn="l" marL="1828800" defTabSz="914400" rtl="false">
      <a:defRPr sz="1800" kern="1200">
        <a:solidFill>
          <a:schemeClr val="tx1"/>
        </a:solidFill>
        <a:latin typeface="+mn-lt"/>
        <a:ea typeface="+mn-ea"/>
        <a:cs typeface="+mn-cs"/>
      </a:defRPr>
    </a:lvl5pPr>
    <a:lvl6pPr algn="l" marL="2286000" defTabSz="914400" rtl="false">
      <a:defRPr sz="1800" kern="1200">
        <a:solidFill>
          <a:schemeClr val="tx1"/>
        </a:solidFill>
        <a:latin typeface="+mn-lt"/>
        <a:ea typeface="+mn-ea"/>
        <a:cs typeface="+mn-cs"/>
      </a:defRPr>
    </a:lvl6pPr>
    <a:lvl7pPr algn="l" marL="2743200" defTabSz="914400" rtl="false">
      <a:defRPr sz="1800" kern="1200">
        <a:solidFill>
          <a:schemeClr val="tx1"/>
        </a:solidFill>
        <a:latin typeface="+mn-lt"/>
        <a:ea typeface="+mn-ea"/>
        <a:cs typeface="+mn-cs"/>
      </a:defRPr>
    </a:lvl7pPr>
    <a:lvl8pPr algn="l" marL="3200400" defTabSz="914400" rtl="false">
      <a:defRPr sz="1800" kern="1200">
        <a:solidFill>
          <a:schemeClr val="tx1"/>
        </a:solidFill>
        <a:latin typeface="+mn-lt"/>
        <a:ea typeface="+mn-ea"/>
        <a:cs typeface="+mn-cs"/>
      </a:defRPr>
    </a:lvl8pPr>
    <a:lvl9pPr algn="l" marL="3657600" defTabSz="914400" rtl="false">
      <a:defRPr sz="1800" kern="1200">
        <a:solidFill>
          <a:schemeClr val="tx1"/>
        </a:solidFill>
        <a:latin typeface="+mn-lt"/>
        <a:ea typeface="+mn-ea"/>
        <a:cs typeface="+mn-cs"/>
      </a:defRPr>
    </a:lvl9pPr>
  </p:defaultTextStyle>
</p:presentation>
</file>

<file path=ppt/presProps.xml><?xml version="1.0" encoding="utf-8"?>
<p:presentationPr xmlns:r="http://schemas.openxmlformats.org/officeDocument/2006/relationships" xmlns:a="http://schemas.openxmlformats.org/drawingml/2006/main" xmlns:p="http://schemas.openxmlformats.org/presentationml/2006/main">
  <p:showPr loop="false" showAnimation="true" showNarration="true" useTimings="false">
    <p:present/>
    <p:sldAll/>
    <p:penClr>
      <a:prstClr val="red"/>
    </p:penClr>
  </p:showPr>
</p:presentationPr>
</file>

<file path=ppt/viewProps.xml><?xml version="1.0" encoding="utf-8"?>
<p:viewPr xmlns:r="http://schemas.openxmlformats.org/officeDocument/2006/relationships" xmlns:a="http://schemas.openxmlformats.org/drawingml/2006/main" xmlns:p="http://schemas.openxmlformats.org/presentationml/2006/main">
  <p:normalViewPr horzBarState="maximized">
    <p:restoredLeft sz="15039" autoAdjust="0"/>
    <p:restoredTop sz="95133" autoAdjust="0"/>
  </p:normalViewPr>
  <p:slideViewPr>
    <p:cSldViewPr snapToGrid="0">
      <p:cViewPr varScale="true">
        <p:scale>
          <a:sx n="68" d="100"/>
          <a:sy n="68" d="100"/>
        </p:scale>
        <p:origin x="1086" y="66"/>
      </p:cViewPr>
      <p:guideLst/>
    </p:cSldViewPr>
  </p:slideViewPr>
  <p:outlineViewPr>
    <p:cViewPr varScale="false">
      <p:scale>
        <a:sx n="33" d="100"/>
        <a:sy n="33" d="100"/>
      </p:scale>
      <p:origin x="0" y="0"/>
    </p:cViewPr>
  </p:outlineViewPr>
  <p:notesTextViewPr>
    <p:cViewPr>
      <p:scale>
        <a:sx n="1" d="1"/>
        <a:sy n="1" d="1"/>
      </p:scale>
      <p:origin x="0" y="0"/>
    </p:cViewPr>
  </p:notesTextViewPr>
  <p:sorterViewPr>
    <p:cViewPr>
      <p:scale>
        <a:sx n="100" d="100"/>
        <a:sy n="100" d="100"/>
      </p:scale>
      <p:origin x="0" y="0"/>
    </p:cViewPr>
  </p:sorterViewPr>
  <p:notesViewPr>
    <p:cSldViewPr snapToGrid="0">
      <p:cViewPr varScale="true">
        <p:scale>
          <a:sx n="62" d="100"/>
          <a:sy n="62" d="100"/>
        </p:scale>
        <p:origin x="3906" y="78"/>
      </p:cViewPr>
      <p:guideLst/>
    </p:cSldViewPr>
  </p:notesViewPr>
  <p:gridSpacing cx="72008" cy="72008"/>
</p:viewPr>
</file>

<file path=ppt/_rels/presentation.xml.rels>&#65279;<?xml version="1.0" encoding="UTF-8" standalone="yes"?><Relationships xmlns="http://schemas.openxmlformats.org/package/2006/relationships"><Relationship Id="rId1" Type="http://schemas.openxmlformats.org/officeDocument/2006/relationships/theme" Target="theme/theme1.xml" /><Relationship Id="rId2" Type="http://schemas.openxmlformats.org/officeDocument/2006/relationships/slideMaster" Target="slideMasters/slideMaster1.xml" /><Relationship Id="rId3" Type="http://schemas.openxmlformats.org/officeDocument/2006/relationships/notesMaster" Target="notesMasters/notesMaster1.xml" /><Relationship Id="rId4" Type="http://schemas.openxmlformats.org/officeDocument/2006/relationships/slide" Target="slides/slide1.xml" /><Relationship Id="rId5" Type="http://schemas.openxmlformats.org/officeDocument/2006/relationships/slide" Target="slides/slide2.xml" /><Relationship Id="rId6" Type="http://schemas.openxmlformats.org/officeDocument/2006/relationships/slide" Target="slides/slide3.xml" /><Relationship Id="rId7" Type="http://schemas.openxmlformats.org/officeDocument/2006/relationships/slide" Target="slides/slide4.xml" /><Relationship Id="rId8" Type="http://schemas.openxmlformats.org/officeDocument/2006/relationships/slide" Target="slides/slide5.xml" /><Relationship Id="rId9" Type="http://schemas.openxmlformats.org/officeDocument/2006/relationships/slide" Target="slides/slide6.xml" /><Relationship Id="rId10" Type="http://schemas.openxmlformats.org/officeDocument/2006/relationships/slide" Target="slides/slide7.xml" /><Relationship Id="rId11" Type="http://schemas.openxmlformats.org/officeDocument/2006/relationships/slide" Target="slides/slide8.xml" /><Relationship Id="rId12" Type="http://schemas.openxmlformats.org/officeDocument/2006/relationships/slide" Target="slides/slide9.xml" /><Relationship Id="rId13" Type="http://schemas.openxmlformats.org/officeDocument/2006/relationships/presProps" Target="presProps.xml" /><Relationship Id="rId14" Type="http://schemas.openxmlformats.org/officeDocument/2006/relationships/viewProps" Target="viewProps.xml" /></Relationships>
</file>

<file path=ppt/notesMasters/_rels/notesMaster1.xml.rels>&#65279;<?xml version="1.0" encoding="UTF-8" standalone="yes"?><Relationships xmlns="http://schemas.openxmlformats.org/package/2006/relationships"><Relationship Id="rId1" Type="http://schemas.openxmlformats.org/officeDocument/2006/relationships/theme" Target="../theme/theme2.xml" /></Relationships>
</file>

<file path=ppt/notesMasters/notesMaster1.xml><?xml version="1.0" encoding="utf-8"?>
<p:notesMaster xmlns:r="http://schemas.openxmlformats.org/officeDocument/2006/relationships" xmlns:a="http://schemas.openxmlformats.org/drawingml/2006/main"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true"/>
          </p:cNvSpPr>
          <p:nvPr>
            <p:ph type="hdr" sz="quarter"/>
          </p:nvPr>
        </p:nvSpPr>
        <p:spPr>
          <a:xfrm>
            <a:off x="0" y="0"/>
            <a:ext cx="2971800" cy="458788"/>
          </a:xfrm>
          <a:prstGeom prst="rect">
            <a:avLst/>
          </a:prstGeom>
        </p:spPr>
        <p:txBody>
          <a:bodyPr vert="horz" lIns="91440" tIns="45720" rIns="91440" bIns="45720" rtlCol="false"/>
          <a:lstStyle>
            <a:lvl1pPr algn="l">
              <a:defRPr sz="1200"/>
            </a:lvl1pPr>
          </a:lstStyle>
          <a:p>
            <a:r>
              <a:rPr lang="en-US"/>
              <a:t>this is the header for </a:t>
            </a:r>
          </a:p>
        </p:txBody>
      </p:sp>
      <p:sp>
        <p:nvSpPr>
          <p:cNvPr id="3" name="Date Placeholder 2"/>
          <p:cNvSpPr>
            <a:spLocks noGrp="true"/>
          </p:cNvSpPr>
          <p:nvPr>
            <p:ph type="dt" idx="1"/>
          </p:nvPr>
        </p:nvSpPr>
        <p:spPr>
          <a:xfrm>
            <a:off x="3884613" y="0"/>
            <a:ext cx="2971800" cy="458788"/>
          </a:xfrm>
          <a:prstGeom prst="rect">
            <a:avLst/>
          </a:prstGeom>
        </p:spPr>
        <p:txBody>
          <a:bodyPr vert="horz" lIns="91440" tIns="45720" rIns="91440" bIns="45720" rtlCol="false"/>
          <a:lstStyle>
            <a:lvl1pPr algn="r">
              <a:defRPr sz="1200"/>
            </a:lvl1pPr>
          </a:lstStyle>
          <a:p>
            <a:fld id="{3168C5CB-1618-4A69-A01D-96CA8435D566}" type="datetimeFigureOut">
              <a:rPr lang="en-US" smtClean="false"/>
              <a:t>8/23/2023</a:t>
            </a:fld>
            <a:endParaRPr lang="en-US"/>
          </a:p>
        </p:txBody>
      </p:sp>
      <p:sp>
        <p:nvSpPr>
          <p:cNvPr id="4" name="Slide Image Placeholder 3"/>
          <p:cNvSpPr>
            <a:spLocks noGrp="true" noRot="true" noChangeAspect="true"/>
          </p:cNvSpPr>
          <p:nvPr>
            <p:ph type="sldImg" idx="2"/>
          </p:nvPr>
        </p:nvSpPr>
        <p:spPr>
          <a:xfrm>
            <a:off x="685800" y="1143000"/>
            <a:ext cx="5486400" cy="3086100"/>
          </a:xfrm>
          <a:prstGeom prst="rect">
            <a:avLst/>
          </a:prstGeom>
          <a:noFill/>
          <a:ln w="12700">
            <a:solidFill>
              <a:prstClr val="black"/>
            </a:solidFill>
          </a:ln>
        </p:spPr>
        <p:txBody>
          <a:bodyPr anchor="ctr" vert="horz" lIns="91440" tIns="45720" rIns="91440" bIns="45720" rtlCol="false"/>
          <a:lstStyle/>
          <a:p>
            <a:endParaRPr lang="en-US"/>
          </a:p>
        </p:txBody>
      </p:sp>
      <p:sp>
        <p:nvSpPr>
          <p:cNvPr id="5" name="Notes Placeholder 4"/>
          <p:cNvSpPr>
            <a:spLocks noGrp="true"/>
          </p:cNvSpPr>
          <p:nvPr>
            <p:ph type="body" sz="quarter" idx="3"/>
          </p:nvPr>
        </p:nvSpPr>
        <p:spPr>
          <a:xfrm>
            <a:off x="685800" y="4400550"/>
            <a:ext cx="5486400" cy="3600450"/>
          </a:xfrm>
          <a:prstGeom prst="rect">
            <a:avLst/>
          </a:prstGeom>
        </p:spPr>
        <p:txBody>
          <a:bodyPr vert="horz" lIns="91440" tIns="45720" rIns="91440" bIns="45720" rtlCol="false"/>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true"/>
          </p:cNvSpPr>
          <p:nvPr>
            <p:ph type="ftr" sz="quarter" idx="4"/>
          </p:nvPr>
        </p:nvSpPr>
        <p:spPr>
          <a:xfrm>
            <a:off x="0" y="8685213"/>
            <a:ext cx="2971800" cy="458787"/>
          </a:xfrm>
          <a:prstGeom prst="rect">
            <a:avLst/>
          </a:prstGeom>
        </p:spPr>
        <p:txBody>
          <a:bodyPr anchor="b" vert="horz" lIns="91440" tIns="45720" rIns="91440" bIns="45720" rtlCol="false"/>
          <a:lstStyle>
            <a:lvl1pPr algn="l">
              <a:defRPr sz="1200"/>
            </a:lvl1pPr>
          </a:lstStyle>
          <a:p>
            <a:endParaRPr lang="en-US"/>
          </a:p>
        </p:txBody>
      </p:sp>
      <p:sp>
        <p:nvSpPr>
          <p:cNvPr id="7" name="Slide Number Placeholder 6"/>
          <p:cNvSpPr>
            <a:spLocks noGrp="true"/>
          </p:cNvSpPr>
          <p:nvPr>
            <p:ph type="sldNum" sz="quarter" idx="5"/>
          </p:nvPr>
        </p:nvSpPr>
        <p:spPr>
          <a:xfrm>
            <a:off x="3884613" y="8685213"/>
            <a:ext cx="2971800" cy="458787"/>
          </a:xfrm>
          <a:prstGeom prst="rect">
            <a:avLst/>
          </a:prstGeom>
        </p:spPr>
        <p:txBody>
          <a:bodyPr anchor="b" vert="horz" lIns="91440" tIns="45720" rIns="91440" bIns="45720" rtlCol="false"/>
          <a:lstStyle>
            <a:lvl1pPr algn="r">
              <a:defRPr sz="1200"/>
            </a:lvl1pPr>
          </a:lstStyle>
          <a:p>
            <a:fld id="{F55EF89B-4079-40C5-8AD6-73D3DCD1C630}" type="slidenum">
              <a:rPr lang="en-US" smtClean="false"/>
              <a:t>‹#›</a:t>
            </a:fld>
            <a:endParaRPr lang="en-US"/>
          </a:p>
        </p:txBody>
      </p:sp>
    </p:spTree>
  </p:cSld>
  <p:clrMap bg1="lt1" tx1="dk1" bg2="lt2" tx2="dk2" accent1="accent1" accent2="accent2" accent3="accent3" accent4="accent4" accent5="accent5" accent6="accent6" hlink="hlink" folHlink="folHlink"/>
  <p:hf dt="false" ftr="false" sldNum="false" hdr="false"/>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&#65279;<?xml version="1.0" encoding="UTF-8" standalone="yes"?><Relationships xmlns="http://schemas.openxmlformats.org/package/2006/relationships"><Relationship Id="rId1" Type="http://schemas.openxmlformats.org/officeDocument/2006/relationships/notesMaster" Target="../notesMasters/notesMaster1.xml" /></Relationships>
</file>

<file path=ppt/notesSlides/_rels/notesSlide2.xml.rels>&#65279;<?xml version="1.0" encoding="UTF-8" standalone="yes"?><Relationships xmlns="http://schemas.openxmlformats.org/package/2006/relationships"><Relationship Id="rId1" Type="http://schemas.openxmlformats.org/officeDocument/2006/relationships/notesMaster" Target="../notesMasters/notesMaster1.xml" /></Relationships>
</file>

<file path=ppt/notesSlides/notesSlide1.xml><?xml version="1.0" encoding="utf-8"?>
<p:notes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idx="2"/>
          </p:nvPr>
        </p:nvSpPr>
        <p:spPr/>
      </p:sp>
      <p:sp>
        <p:nvSpPr>
          <p:cNvPr id="3" name="Notes Placeholder 2"/>
          <p:cNvSpPr>
            <a:spLocks noGrp="true"/>
          </p:cNvSpPr>
          <p:nvPr>
            <p:ph type="body" sz="quarter" idx="3"/>
          </p:nvPr>
        </p:nvSpPr>
        <p:spPr/>
        <p:txBody>
          <a:bodyPr/>
          <a:p>
            <a:endParaRPr lang="en-US"/>
          </a:p>
          <a:p>
            <a:pPr algn="ctr">
              <a:buAutoNum type="arabicPeriod"/>
            </a:pPr>
            <a:r>
              <a:t>Parents invest serious money into private athletic instruction, expensive travel teams, intensive sports camps and college showcase events. Many hope to earn their children college scholarships in the wake of rising tuition costs.</a:t>
            </a:r>
          </a:p>
          <a:p>
            <a:pPr algn="ctr">
              <a:buAutoNum type="arabicPeriod"/>
            </a:pPr>
            <a:r>
              <a:t>Athletes have moved away from team sports, reducing demand for sports coaches' most lucrative services. A shift from frequent to more casual sports participation has forced sports coaches to try and earn more money from fewer athletes.</a:t>
            </a:r>
          </a:p>
        </p:txBody>
      </p:sp>
      <p:sp>
        <p:nvSpPr>
          <p:cNvPr id="4" name="Slide Number Placeholder 3"/>
          <p:cNvSpPr>
            <a:spLocks noGrp="true"/>
          </p:cNvSpPr>
          <p:nvPr>
            <p:ph type="sldNum" sz="quarter" idx="5"/>
          </p:nvPr>
        </p:nvSpPr>
        <p:spPr/>
        <p:txBody>
          <a:bodyPr/>
          <a:p>
            <a:fld id="{224A3FFB-41EF-4C55-AB0A-C00D5C7EAFC6}" type="slidenum">
              <a:rPr lang="en-US" smtClean="false"/>
              <a:t>‹#›</a:t>
            </a:fld>
            <a:endParaRPr lang="en-US"/>
          </a:p>
        </p:txBody>
      </p:sp>
    </p:spTree>
  </p:cSld>
  <p:clrMapOvr>
    <a:masterClrMapping/>
  </p:clrMapOvr>
</p:notes>
</file>

<file path=ppt/notesSlides/notesSlide2.xml><?xml version="1.0" encoding="utf-8"?>
<p:notes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true" noRot="true" noChangeAspect="true"/>
          </p:cNvSpPr>
          <p:nvPr>
            <p:ph type="sldImg" idx="2"/>
          </p:nvPr>
        </p:nvSpPr>
        <p:spPr/>
      </p:sp>
      <p:sp>
        <p:nvSpPr>
          <p:cNvPr id="3" name="Notes Placeholder 2"/>
          <p:cNvSpPr>
            <a:spLocks noGrp="true"/>
          </p:cNvSpPr>
          <p:nvPr>
            <p:ph type="body" sz="quarter" idx="3"/>
          </p:nvPr>
        </p:nvSpPr>
        <p:spPr/>
        <p:txBody>
          <a:bodyPr/>
          <a:p>
            <a:endParaRPr lang="en-US"/>
          </a:p>
          <a:p>
            <a:pPr algn="ctr">
              <a:buAutoNum type="arabicPeriod"/>
            </a:pPr>
            <a:r>
              <a:t>Teenage athletes tend to focus on preparing for college athletics. Parents invest heavily in college showcases and intensive training to earn potential scholarships.</a:t>
            </a:r>
          </a:p>
        </p:txBody>
      </p:sp>
      <p:sp>
        <p:nvSpPr>
          <p:cNvPr id="4" name="Slide Number Placeholder 3"/>
          <p:cNvSpPr>
            <a:spLocks noGrp="true"/>
          </p:cNvSpPr>
          <p:nvPr>
            <p:ph type="sldNum" sz="quarter" idx="5"/>
          </p:nvPr>
        </p:nvSpPr>
        <p:spPr/>
        <p:txBody>
          <a:bodyPr/>
          <a:p>
            <a:fld id="{BA11B45B-5C36-4CDE-A306-E93AC3688F1D}" type="slidenum">
              <a:rPr lang="en-US" smtClean="false"/>
              <a:t>‹#›</a:t>
            </a:fld>
            <a:endParaRPr lang="en-US"/>
          </a:p>
        </p:txBody>
      </p:sp>
    </p:spTree>
  </p:cSld>
  <p:clrMapOvr>
    <a:masterClrMapping/>
  </p:clrMapOvr>
</p:notes>
</file>

<file path=ppt/slideLayouts/_rels/slideLayout1.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1.png" /></Relationships>
</file>

<file path=ppt/slideLayouts/_rels/slideLayout2.xml.rels>&#65279;<?xml version="1.0" encoding="UTF-8" standalone="yes"?><Relationships xmlns="http://schemas.openxmlformats.org/package/2006/relationships"><Relationship Id="rId1" Type="http://schemas.openxmlformats.org/officeDocument/2006/relationships/slideMaster" Target="../slideMasters/slideMaster1.xml" /></Relationships>
</file>

<file path=ppt/slideLayouts/_rels/slideLayout3.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2.png" /></Relationships>
</file>

<file path=ppt/slideLayouts/_rels/slideLayout4.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3.png" /></Relationships>
</file>

<file path=ppt/slideLayouts/_rels/slideLayout5.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4.png" /></Relationships>
</file>

<file path=ppt/slideLayouts/_rels/slideLayout6.xml.rels>&#65279;<?xml version="1.0" encoding="UTF-8" standalone="yes"?><Relationships xmlns="http://schemas.openxmlformats.org/package/2006/relationships"><Relationship Id="rId1" Type="http://schemas.openxmlformats.org/officeDocument/2006/relationships/slideMaster" Target="../slideMasters/slideMaster1.xml" /><Relationship Id="rId2" Type="http://schemas.openxmlformats.org/officeDocument/2006/relationships/image" Target="../media/image5.png" /></Relationships>
</file>

<file path=ppt/slideLayouts/slideLayout1.xml><?xml version="1.0" encoding="utf-8"?>
<p:sldLayout xmlns:r="http://schemas.openxmlformats.org/officeDocument/2006/relationships" xmlns:a="http://schemas.openxmlformats.org/drawingml/2006/main" xmlns:p="http://schemas.openxmlformats.org/presentationml/2006/main" type="cust" preserve="1">
  <p:cSld name="Front Cover">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2.xml><?xml version="1.0" encoding="utf-8"?>
<p:sldLayout xmlns:r="http://schemas.openxmlformats.org/officeDocument/2006/relationships" xmlns:a="http://schemas.openxmlformats.org/drawingml/2006/main" xmlns:p="http://schemas.openxmlformats.org/presentationml/2006/main" type="cust" preserve="1">
  <p:cSld name="Content bg-0">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r="http://schemas.openxmlformats.org/officeDocument/2006/relationships" xmlns:a="http://schemas.openxmlformats.org/drawingml/2006/main" xmlns:p="http://schemas.openxmlformats.org/presentationml/2006/main" type="cust" preserve="1">
  <p:cSld name="Content bg-50">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4.xml><?xml version="1.0" encoding="utf-8"?>
<p:sldLayout xmlns:r="http://schemas.openxmlformats.org/officeDocument/2006/relationships" xmlns:a="http://schemas.openxmlformats.org/drawingml/2006/main" xmlns:p="http://schemas.openxmlformats.org/presentationml/2006/main" type="cust" preserve="1">
  <p:cSld name="Content bg-35">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5.xml><?xml version="1.0" encoding="utf-8"?>
<p:sldLayout xmlns:r="http://schemas.openxmlformats.org/officeDocument/2006/relationships" xmlns:a="http://schemas.openxmlformats.org/drawingml/2006/main" xmlns:p="http://schemas.openxmlformats.org/presentationml/2006/main" type="cust" preserve="1">
  <p:cSld name="Content bg-50-left">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Layouts/slideLayout6.xml><?xml version="1.0" encoding="utf-8"?>
<p:sldLayout xmlns:r="http://schemas.openxmlformats.org/officeDocument/2006/relationships" xmlns:a="http://schemas.openxmlformats.org/drawingml/2006/main" xmlns:p="http://schemas.openxmlformats.org/presentationml/2006/main" type="cust" preserve="1">
  <p:cSld name="Back Cover">
    <p:bg>
      <p:bgPr>
        <a:blipFill dpi="0" rotWithShape="true">
          <a:blip r:embed="rId2">
            <a:lum/>
          </a:blip>
          <a:srcRect/>
          <a:stretch>
            <a:fillRect/>
          </a:stretch>
        </a:blipFill>
        <a:effectLst/>
      </p:bgPr>
    </p:bg>
    <p:spTree>
      <p:nvGrpSpPr>
        <p:cNvPr id="1" name=""/>
        <p:cNvGrpSpPr/>
        <p:nvPr/>
      </p:nvGrpSpPr>
      <p:grpSpPr>
        <a:xfrm>
          <a:off x="0" y="0"/>
          <a:ext cx="0" cy="0"/>
          <a:chOff x="0" y="0"/>
          <a:chExt cx="0" cy="0"/>
        </a:xfrm>
      </p:grpSpPr>
    </p:spTree>
  </p:cSld>
  <p:clrMapOvr>
    <a:masterClrMapping/>
  </p:clrMapOvr>
</p:sldLayout>
</file>

<file path=ppt/slideMasters/_rels/slideMaster1.xml.rels>&#65279;<?xml version="1.0" encoding="UTF-8" standalone="yes"?><Relationships xmlns="http://schemas.openxmlformats.org/package/2006/relationships"><Relationship Id="rId1" Type="http://schemas.openxmlformats.org/officeDocument/2006/relationships/theme" Target="../theme/theme1.xml" /><Relationship Id="rId2" Type="http://schemas.openxmlformats.org/officeDocument/2006/relationships/slideLayout" Target="../slideLayouts/slideLayout1.xml" /><Relationship Id="rId3" Type="http://schemas.openxmlformats.org/officeDocument/2006/relationships/slideLayout" Target="../slideLayouts/slideLayout2.xml" /><Relationship Id="rId4" Type="http://schemas.openxmlformats.org/officeDocument/2006/relationships/slideLayout" Target="../slideLayouts/slideLayout3.xml" /><Relationship Id="rId5" Type="http://schemas.openxmlformats.org/officeDocument/2006/relationships/slideLayout" Target="../slideLayouts/slideLayout4.xml" /><Relationship Id="rId6" Type="http://schemas.openxmlformats.org/officeDocument/2006/relationships/slideLayout" Target="../slideLayouts/slideLayout5.xml" /><Relationship Id="rId7" Type="http://schemas.openxmlformats.org/officeDocument/2006/relationships/slideLayout" Target="../slideLayouts/slideLayout6.xml" /></Relationships>
</file>

<file path=ppt/slideMasters/slideMaster1.xml><?xml version="1.0" encoding="utf-8"?>
<p:sldMaster xmlns:r="http://schemas.openxmlformats.org/officeDocument/2006/relationships" xmlns:a="http://schemas.openxmlformats.org/drawingml/2006/main" xmlns:p="http://schemas.openxmlformats.org/presentationml/2006/main">
  <p:cSld>
    <p:bg>
      <p:bgRef idx="1001">
        <a:schemeClr val="bg1"/>
      </p:bgRef>
    </p:bg>
    <p:spTree>
      <p:nvGrpSpPr>
        <p:cNvPr id="1" name=""/>
        <p:cNvGrpSpPr/>
        <p:nvPr/>
      </p:nvGrpSpPr>
      <p:grpSpPr>
        <a:xfrm>
          <a:off x="0" y="0"/>
          <a:ext cx="0" cy="0"/>
          <a:chOff x="0" y="0"/>
          <a:chExt cx="0" cy="0"/>
        </a:xfrm>
      </p:grpSpPr>
    </p:spTree>
  </p:cSld>
  <p:clrMap bg1="lt1" tx1="dk1" bg2="lt2" tx2="dk2" accent1="accent1" accent2="accent2" accent3="accent3" accent4="accent4" accent5="accent5" accent6="accent6" hlink="hlink" folHlink="folHlink"/>
  <p:sldLayoutIdLst>
    <p:sldLayoutId id="2147483659" r:id="rId2"/>
    <p:sldLayoutId id="2147483664" r:id="rId3"/>
    <p:sldLayoutId id="2147483663" r:id="rId4"/>
    <p:sldLayoutId id="2147483661" r:id="rId5"/>
    <p:sldLayoutId id="2147483665" r:id="rId6"/>
    <p:sldLayoutId id="2147483662" r:id="rId7"/>
  </p:sldLayoutIdLst>
  <p:hf dt="false" sldNum="false" hdr="false"/>
  <p:txStyles>
    <p:titleStyle>
      <a:lvl1pPr algn="l" defTabSz="914400" rtl="false">
        <a:lnSpc>
          <a:spcPct val="90000"/>
        </a:lnSpc>
        <a:spcBef>
          <a:spcPct val="0"/>
        </a:spcBef>
        <a:buNone/>
        <a:defRPr sz="1200" kern="1200">
          <a:solidFill>
            <a:schemeClr val="tx1"/>
          </a:solidFill>
          <a:latin charset="00" panose="020B0604020202020204" pitchFamily="34" typeface="Arial"/>
          <a:ea typeface="+mj-ea"/>
          <a:cs charset="00" panose="020B0604020202020204" pitchFamily="34" typeface="Arial"/>
        </a:defRPr>
      </a:lvl1pPr>
    </p:titleStyle>
    <p:bodyStyle>
      <a:lvl1pPr algn="r" marL="0" indent="0" defTabSz="914400" rtl="false">
        <a:lnSpc>
          <a:spcPct val="90000"/>
        </a:lnSpc>
        <a:spcBef>
          <a:spcPts val="1000"/>
        </a:spcBef>
        <a:buFont charset="00" panose="020B0604020202020204" pitchFamily="34" typeface="Arial"/>
        <a:buNone/>
        <a:defRPr sz="1400" kern="1200">
          <a:solidFill>
            <a:schemeClr val="tx1"/>
          </a:solidFill>
          <a:latin typeface="+mn-lt"/>
          <a:ea typeface="+mn-ea"/>
          <a:cs typeface="+mn-cs"/>
        </a:defRPr>
      </a:lvl1pPr>
      <a:lvl2pPr algn="l" marL="685800" indent="-228600" defTabSz="914400" rtl="false">
        <a:lnSpc>
          <a:spcPct val="90000"/>
        </a:lnSpc>
        <a:spcBef>
          <a:spcPts val="500"/>
        </a:spcBef>
        <a:buFont charset="00" panose="020B0604020202020204" pitchFamily="34" typeface="Arial"/>
        <a:buChar char="•"/>
        <a:defRPr sz="2400" kern="1200">
          <a:solidFill>
            <a:schemeClr val="tx1"/>
          </a:solidFill>
          <a:latin typeface="+mn-lt"/>
          <a:ea typeface="+mn-ea"/>
          <a:cs typeface="+mn-cs"/>
        </a:defRPr>
      </a:lvl2pPr>
      <a:lvl3pPr algn="l" marL="1143000" indent="-228600" defTabSz="914400" rtl="false">
        <a:lnSpc>
          <a:spcPct val="90000"/>
        </a:lnSpc>
        <a:spcBef>
          <a:spcPts val="500"/>
        </a:spcBef>
        <a:buFont charset="00" panose="020B0604020202020204" pitchFamily="34" typeface="Arial"/>
        <a:buChar char="•"/>
        <a:defRPr sz="2000" kern="1200">
          <a:solidFill>
            <a:schemeClr val="tx1"/>
          </a:solidFill>
          <a:latin typeface="+mn-lt"/>
          <a:ea typeface="+mn-ea"/>
          <a:cs typeface="+mn-cs"/>
        </a:defRPr>
      </a:lvl3pPr>
      <a:lvl4pPr algn="l" marL="16002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4pPr>
      <a:lvl5pPr algn="l" marL="20574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5pPr>
      <a:lvl6pPr algn="l" marL="25146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6pPr>
      <a:lvl7pPr algn="l" marL="29718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7pPr>
      <a:lvl8pPr algn="l" marL="34290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8pPr>
      <a:lvl9pPr algn="l" marL="3886200" indent="-228600" defTabSz="914400" rtl="false">
        <a:lnSpc>
          <a:spcPct val="90000"/>
        </a:lnSpc>
        <a:spcBef>
          <a:spcPts val="500"/>
        </a:spcBef>
        <a:buFont charset="00" panose="020B0604020202020204" pitchFamily="34" typeface="Arial"/>
        <a:buChar char="•"/>
        <a:defRPr sz="1800" kern="1200">
          <a:solidFill>
            <a:schemeClr val="tx1"/>
          </a:solidFill>
          <a:latin typeface="+mn-lt"/>
          <a:ea typeface="+mn-ea"/>
          <a:cs typeface="+mn-cs"/>
        </a:defRPr>
      </a:lvl9pPr>
    </p:bodyStyle>
    <p:otherStyle>
      <a:defPPr>
        <a:defRPr lang="en-US"/>
      </a:defPPr>
      <a:lvl1pPr algn="l" marL="0" defTabSz="914400" rtl="false">
        <a:defRPr sz="1800" kern="1200">
          <a:solidFill>
            <a:schemeClr val="tx1"/>
          </a:solidFill>
          <a:latin typeface="+mn-lt"/>
          <a:ea typeface="+mn-ea"/>
          <a:cs typeface="+mn-cs"/>
        </a:defRPr>
      </a:lvl1pPr>
      <a:lvl2pPr algn="l" marL="457200" defTabSz="914400" rtl="false">
        <a:defRPr sz="1800" kern="1200">
          <a:solidFill>
            <a:schemeClr val="tx1"/>
          </a:solidFill>
          <a:latin typeface="+mn-lt"/>
          <a:ea typeface="+mn-ea"/>
          <a:cs typeface="+mn-cs"/>
        </a:defRPr>
      </a:lvl2pPr>
      <a:lvl3pPr algn="l" marL="914400" defTabSz="914400" rtl="false">
        <a:defRPr sz="1800" kern="1200">
          <a:solidFill>
            <a:schemeClr val="tx1"/>
          </a:solidFill>
          <a:latin typeface="+mn-lt"/>
          <a:ea typeface="+mn-ea"/>
          <a:cs typeface="+mn-cs"/>
        </a:defRPr>
      </a:lvl3pPr>
      <a:lvl4pPr algn="l" marL="1371600" defTabSz="914400" rtl="false">
        <a:defRPr sz="1800" kern="1200">
          <a:solidFill>
            <a:schemeClr val="tx1"/>
          </a:solidFill>
          <a:latin typeface="+mn-lt"/>
          <a:ea typeface="+mn-ea"/>
          <a:cs typeface="+mn-cs"/>
        </a:defRPr>
      </a:lvl4pPr>
      <a:lvl5pPr algn="l" marL="1828800" defTabSz="914400" rtl="false">
        <a:defRPr sz="1800" kern="1200">
          <a:solidFill>
            <a:schemeClr val="tx1"/>
          </a:solidFill>
          <a:latin typeface="+mn-lt"/>
          <a:ea typeface="+mn-ea"/>
          <a:cs typeface="+mn-cs"/>
        </a:defRPr>
      </a:lvl5pPr>
      <a:lvl6pPr algn="l" marL="2286000" defTabSz="914400" rtl="false">
        <a:defRPr sz="1800" kern="1200">
          <a:solidFill>
            <a:schemeClr val="tx1"/>
          </a:solidFill>
          <a:latin typeface="+mn-lt"/>
          <a:ea typeface="+mn-ea"/>
          <a:cs typeface="+mn-cs"/>
        </a:defRPr>
      </a:lvl6pPr>
      <a:lvl7pPr algn="l" marL="2743200" defTabSz="914400" rtl="false">
        <a:defRPr sz="1800" kern="1200">
          <a:solidFill>
            <a:schemeClr val="tx1"/>
          </a:solidFill>
          <a:latin typeface="+mn-lt"/>
          <a:ea typeface="+mn-ea"/>
          <a:cs typeface="+mn-cs"/>
        </a:defRPr>
      </a:lvl7pPr>
      <a:lvl8pPr algn="l" marL="3200400" defTabSz="914400" rtl="false">
        <a:defRPr sz="1800" kern="1200">
          <a:solidFill>
            <a:schemeClr val="tx1"/>
          </a:solidFill>
          <a:latin typeface="+mn-lt"/>
          <a:ea typeface="+mn-ea"/>
          <a:cs typeface="+mn-cs"/>
        </a:defRPr>
      </a:lvl8pPr>
      <a:lvl9pPr algn="l" marL="3657600" defTabSz="914400" rtl="false">
        <a:defRPr sz="1800" kern="1200">
          <a:solidFill>
            <a:schemeClr val="tx1"/>
          </a:solidFill>
          <a:latin typeface="+mn-lt"/>
          <a:ea typeface="+mn-ea"/>
          <a:cs typeface="+mn-cs"/>
        </a:defRPr>
      </a:lvl9pPr>
    </p:otherStyle>
  </p:txStyles>
</p:sldMaster>
</file>

<file path=ppt/slides/_rels/slide1.xml.rels>&#65279;<?xml version="1.0" encoding="UTF-8" standalone="yes"?><Relationships xmlns="http://schemas.openxmlformats.org/package/2006/relationships"><Relationship Id="rId1" Type="http://schemas.openxmlformats.org/officeDocument/2006/relationships/slideLayout" Target="../slideLayouts/slideLayout1.xml" /></Relationships>
</file>

<file path=ppt/slides/_rels/slide2.xml.rels>&#65279;<?xml version="1.0" encoding="UTF-8" standalone="yes"?><Relationships xmlns="http://schemas.openxmlformats.org/package/2006/relationships"><Relationship Id="rId1" Type="http://schemas.openxmlformats.org/officeDocument/2006/relationships/slideLayout" Target="../slideLayouts/slideLayout3.xml" /></Relationships>
</file>

<file path=ppt/slides/_rels/slide3.xml.rels>&#65279;<?xml version="1.0" encoding="UTF-8" standalone="yes"?><Relationships xmlns="http://schemas.openxmlformats.org/package/2006/relationships"><Relationship Id="rId1" Type="http://schemas.openxmlformats.org/officeDocument/2006/relationships/slideLayout" Target="../slideLayouts/slideLayout3.xml" /><Relationship Id="rId2" Type="http://schemas.openxmlformats.org/officeDocument/2006/relationships/image" Target="../media/image6.png" /><Relationship Id="rId3" Type="http://schemas.openxmlformats.org/officeDocument/2006/relationships/image" Target="../media/image7.png" /><Relationship Id="rId4" Type="http://schemas.openxmlformats.org/officeDocument/2006/relationships/image" Target="../media/image8.png" /><Relationship Id="rId5" Type="http://schemas.openxmlformats.org/officeDocument/2006/relationships/image" Target="../media/image9.png" /><Relationship Id="rId6" Type="http://schemas.openxmlformats.org/officeDocument/2006/relationships/notesSlide" Target="../notesSlides/notesSlide1.xml" /></Relationships>
</file>

<file path=ppt/slides/_rels/slide4.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0.png" /></Relationships>
</file>

<file path=ppt/slides/_rels/slide5.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1.png" /><Relationship Id="rId3" Type="http://schemas.openxmlformats.org/officeDocument/2006/relationships/notesSlide" Target="../notesSlides/notesSlide2.xml" /></Relationships>
</file>

<file path=ppt/slides/_rels/slide6.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2.png" /></Relationships>
</file>

<file path=ppt/slides/_rels/slide7.xml.rels>&#65279;<?xml version="1.0" encoding="UTF-8" standalone="yes"?><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image" Target="../media/image13.png" /></Relationships>
</file>

<file path=ppt/slides/_rels/slide8.xml.rels>&#65279;<?xml version="1.0" encoding="UTF-8" standalone="yes"?><Relationships xmlns="http://schemas.openxmlformats.org/package/2006/relationships"><Relationship Id="rId1" Type="http://schemas.openxmlformats.org/officeDocument/2006/relationships/slideLayout" Target="../slideLayouts/slideLayout5.xml" /><Relationship Id="rId2" Type="http://schemas.openxmlformats.org/officeDocument/2006/relationships/image" Target="../media/image14.png" /></Relationships>
</file>

<file path=ppt/slides/_rels/slide9.xml.rels>&#65279;<?xml version="1.0" encoding="UTF-8" standalone="yes"?><Relationships xmlns="http://schemas.openxmlformats.org/package/2006/relationships"><Relationship Id="rId1" Type="http://schemas.openxmlformats.org/officeDocument/2006/relationships/slideLayout" Target="../slideLayouts/slideLayout6.xml" /></Relationships>
</file>

<file path=ppt/slides/slide1.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1080000" y="720000"/>
            <a:ext cx="7315200" cy="5418000"/>
          </a:xfrm>
          <a:prstGeom prst="rect">
            <a:avLst/>
          </a:prstGeom>
          <a:noFill/>
        </p:spPr>
        <p:txBody>
          <a:bodyPr anchor="ctr" wrap="square" rtlCol="false">
            <a:spAutoFit/>
          </a:bodyPr>
          <a:lstStyle/>
          <a:p>
            <a:pPr>
              <a:spcAft>
                <a:spcPts val="1200"/>
              </a:spcAft>
            </a:pPr>
            <a:r>
              <a:rPr b="true" sz="6600">
                <a:solidFill>
                  <a:prstClr val="white"/>
                </a:solidFill>
              </a:rPr>
              <a:t>Sports Coaching in the US</a:t>
            </a:r>
          </a:p>
          <a:p>
            <a:r>
              <a:rPr sz="2200">
                <a:solidFill>
                  <a:prstClr val="white"/>
                </a:solidFill>
              </a:rPr>
              <a:t>June 2024</a:t>
            </a:r>
          </a:p>
        </p:txBody>
      </p:sp>
      <p:sp>
        <p:nvSpPr>
          <p:cNvPr id="3" name="TextBox 2"/>
          <p:cNvSpPr txBox="true"/>
          <p:nvPr/>
        </p:nvSpPr>
        <p:spPr>
          <a:xfrm>
            <a:off x="5760000" y="6120000"/>
            <a:ext cx="6096000" cy="338400"/>
          </a:xfrm>
          <a:prstGeom prst="rect">
            <a:avLst/>
          </a:prstGeom>
          <a:noFill/>
        </p:spPr>
        <p:txBody>
          <a:bodyPr wrap="square" rtlCol="false">
            <a:spAutoFit/>
          </a:bodyPr>
          <a:lstStyle/>
          <a:p>
            <a:pPr algn="r"/>
            <a:r>
              <a:rPr sz="1600">
                <a:solidFill>
                  <a:srgbClr val="B4BBC1"/>
                </a:solidFill>
              </a:rPr>
              <a:t>US Industry Report</a:t>
            </a:r>
          </a:p>
        </p:txBody>
      </p:sp>
    </p:spTree>
  </p:cSld>
  <p:clrMapOvr>
    <a:masterClrMapping/>
  </p:clrMapOvr>
</p:sld>
</file>

<file path=ppt/slides/slide2.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sp>
        <p:nvSpPr>
          <p:cNvPr id="5" name="TextBox 4"/>
          <p:cNvSpPr txBox="true"/>
          <p:nvPr/>
        </p:nvSpPr>
        <p:spPr>
          <a:xfrm>
            <a:off x="720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Definition</a:t>
            </a:r>
          </a:p>
          <a:p>
            <a:r>
              <a:rPr sz="2200">
                <a:solidFill>
                  <a:srgbClr val="051E33"/>
                </a:solidFill>
              </a:rPr>
              <a:t>"Winning goal: Rising incomes and employment will boost spending from the industry's top clients"</a:t>
            </a:r>
          </a:p>
        </p:txBody>
      </p:sp>
      <p:sp>
        <p:nvSpPr>
          <p:cNvPr id="6" name="TextBox 5"/>
          <p:cNvSpPr txBox="true"/>
          <p:nvPr/>
        </p:nvSpPr>
        <p:spPr>
          <a:xfrm>
            <a:off x="6816000" y="720000"/>
            <a:ext cx="4296000" cy="5418000"/>
          </a:xfrm>
          <a:prstGeom prst="rect">
            <a:avLst/>
          </a:prstGeom>
          <a:noFill/>
        </p:spPr>
        <p:txBody>
          <a:bodyPr anchor="ctr" wrap="square" rtlCol="false">
            <a:spAutoFit/>
          </a:bodyPr>
          <a:lstStyle/>
          <a:p>
            <a:pPr>
              <a:lnSpc>
                <a:spcPct val="150000"/>
              </a:lnSpc>
            </a:pPr>
            <a:r>
              <a:rPr sz="1500">
                <a:solidFill>
                  <a:srgbClr val="051E33"/>
                </a:solidFill>
              </a:rPr>
              <a:t>This industry includes one-on-one sports training at athletic facilities, camps and schools that offer instruction in athletic activities to groups or individuals. Overnight and day sports instruction camps are also included in this industry.</a:t>
            </a:r>
          </a:p>
        </p:txBody>
      </p:sp>
    </p:spTree>
  </p:cSld>
  <p:clrMapOvr>
    <a:masterClrMapping/>
  </p:clrMapOvr>
</p:sld>
</file>

<file path=ppt/slides/slide3.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sp>
        <p:nvSpPr>
          <p:cNvPr id="5" name="TextBox 4"/>
          <p:cNvSpPr txBox="true"/>
          <p:nvPr/>
        </p:nvSpPr>
        <p:spPr>
          <a:xfrm>
            <a:off x="720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Performance Highlights</a:t>
            </a:r>
          </a:p>
          <a:p>
            <a:pPr>
              <a:lnSpc>
                <a:spcPct val="150000"/>
              </a:lnSpc>
            </a:pPr>
            <a:r>
              <a:rPr b="true" sz="1500">
                <a:solidFill>
                  <a:srgbClr val="051E33"/>
                </a:solidFill>
              </a:rPr>
              <a:t>Revenue is set to return to stable growth.</a:t>
            </a:r>
            <a:r>
              <a:rPr sz="1500">
                <a:solidFill>
                  <a:srgbClr val="051E33"/>
                </a:solidFill>
              </a:rPr>
              <a:t>  As inflation wanes and employment recovers, parents will be more willing and able to send their kids to high-quality sports camps.</a:t>
            </a:r>
          </a:p>
        </p:txBody>
      </p:sp>
      <p:pic>
        <p:nvPicPr>
          <p:cNvPr id="6" name="Picture 5"/>
          <p:cNvPicPr>
            <a:picLocks noChangeAspect="true"/>
          </p:cNvPicPr>
          <p:nvPr/>
        </p:nvPicPr>
        <p:blipFill>
          <a:blip r:embed="rId2" cstate="print"/>
          <a:stretch>
            <a:fillRect/>
          </a:stretch>
        </p:blipFill>
        <p:spPr>
          <a:xfrm>
            <a:off x="6812280" y="1124712"/>
            <a:ext cx="3712464" cy="1216152"/>
          </a:xfrm>
          <a:prstGeom prst="roundRect">
            <a:avLst/>
          </a:prstGeom>
          <a:ln w="12700" cap="flat">
            <a:solidFill>
              <a:srgbClr val="D9D9D9"/>
            </a:solidFill>
            <a:round/>
          </a:ln>
        </p:spPr>
      </p:pic>
      <p:pic>
        <p:nvPicPr>
          <p:cNvPr id="7" name="Picture 6"/>
          <p:cNvPicPr>
            <a:picLocks noChangeAspect="true"/>
          </p:cNvPicPr>
          <p:nvPr/>
        </p:nvPicPr>
        <p:blipFill>
          <a:blip r:embed="rId3" cstate="print"/>
          <a:stretch>
            <a:fillRect/>
          </a:stretch>
        </p:blipFill>
        <p:spPr>
          <a:xfrm>
            <a:off x="6812280" y="2496312"/>
            <a:ext cx="3712464" cy="1216152"/>
          </a:xfrm>
          <a:prstGeom prst="roundRect">
            <a:avLst/>
          </a:prstGeom>
          <a:ln w="12700" cap="flat">
            <a:solidFill>
              <a:srgbClr val="D9D9D9"/>
            </a:solidFill>
            <a:round/>
          </a:ln>
        </p:spPr>
      </p:pic>
      <p:pic>
        <p:nvPicPr>
          <p:cNvPr id="8" name="Picture 7"/>
          <p:cNvPicPr>
            <a:picLocks noChangeAspect="true"/>
          </p:cNvPicPr>
          <p:nvPr/>
        </p:nvPicPr>
        <p:blipFill>
          <a:blip r:embed="rId4" cstate="print"/>
          <a:stretch>
            <a:fillRect/>
          </a:stretch>
        </p:blipFill>
        <p:spPr>
          <a:xfrm>
            <a:off x="6812280" y="3867912"/>
            <a:ext cx="3712464" cy="1216152"/>
          </a:xfrm>
          <a:prstGeom prst="roundRect">
            <a:avLst/>
          </a:prstGeom>
          <a:ln w="12700" cap="flat">
            <a:solidFill>
              <a:srgbClr val="D9D9D9"/>
            </a:solidFill>
            <a:round/>
          </a:ln>
        </p:spPr>
      </p:pic>
      <p:pic>
        <p:nvPicPr>
          <p:cNvPr id="9" name="Picture 8"/>
          <p:cNvPicPr>
            <a:picLocks noChangeAspect="true"/>
          </p:cNvPicPr>
          <p:nvPr/>
        </p:nvPicPr>
        <p:blipFill>
          <a:blip r:embed="rId5" cstate="print"/>
          <a:stretch>
            <a:fillRect/>
          </a:stretch>
        </p:blipFill>
        <p:spPr>
          <a:xfrm>
            <a:off x="6812280" y="5239512"/>
            <a:ext cx="3712464" cy="932688"/>
          </a:xfrm>
          <a:prstGeom prst="roundRect">
            <a:avLst/>
          </a:prstGeom>
          <a:ln w="12700" cap="flat">
            <a:solidFill>
              <a:srgbClr val="D9D9D9"/>
            </a:solidFill>
            <a:round/>
          </a:ln>
        </p:spPr>
      </p:pic>
    </p:spTree>
  </p:cSld>
  <p:clrMapOvr>
    <a:masterClrMapping/>
  </p:clrMapOvr>
</p:sld>
</file>

<file path=ppt/slides/slide4.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pic>
        <p:nvPicPr>
          <p:cNvPr id="5" name="Picture 4"/>
          <p:cNvPicPr>
            <a:picLocks noChangeAspect="true"/>
          </p:cNvPicPr>
          <p:nvPr/>
        </p:nvPicPr>
        <p:blipFill>
          <a:blip r:embed="rId2" cstate="print"/>
          <a:stretch>
            <a:fillRect/>
          </a:stretch>
        </p:blipFill>
        <p:spPr>
          <a:xfrm>
            <a:off x="365760" y="1371600"/>
            <a:ext cx="5733288" cy="4114800"/>
          </a:xfrm>
          <a:prstGeom prst="rect">
            <a:avLst/>
          </a:prstGeom>
        </p:spPr>
      </p:pic>
      <p:sp>
        <p:nvSpPr>
          <p:cNvPr id="6" name="TextBox 5"/>
          <p:cNvSpPr txBox="true"/>
          <p:nvPr/>
        </p:nvSpPr>
        <p:spPr>
          <a:xfrm>
            <a:off x="6816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Industry Revenue</a:t>
            </a:r>
          </a:p>
          <a:p>
            <a:pPr>
              <a:lnSpc>
                <a:spcPct val="150000"/>
              </a:lnSpc>
            </a:pPr>
            <a:r>
              <a:rPr b="true" sz="1500">
                <a:solidFill>
                  <a:srgbClr val="051E33"/>
                </a:solidFill>
              </a:rPr>
              <a:t>Sports coaches successfully rebounded from the pandemic.</a:t>
            </a:r>
            <a:r>
              <a:rPr sz="1500">
                <a:solidFill>
                  <a:srgbClr val="051E33"/>
                </a:solidFill>
              </a:rPr>
              <a:t> COVID-19 forced many sports coaches to halt instruction until quarantines were lifted. Coaches weren't able to operate at full capacity for their crucial summer season, and revenue took a downturn for the first year since 2009.</a:t>
            </a:r>
          </a:p>
        </p:txBody>
      </p:sp>
    </p:spTree>
  </p:cSld>
  <p:clrMapOvr>
    <a:masterClrMapping/>
  </p:clrMapOvr>
</p:sld>
</file>

<file path=ppt/slides/slide5.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sp>
        <p:nvSpPr>
          <p:cNvPr id="5" name="TextBox 4"/>
          <p:cNvSpPr txBox="true"/>
          <p:nvPr/>
        </p:nvSpPr>
        <p:spPr>
          <a:xfrm>
            <a:off x="720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Products and Services</a:t>
            </a:r>
          </a:p>
          <a:p>
            <a:pPr>
              <a:lnSpc>
                <a:spcPct val="150000"/>
              </a:lnSpc>
            </a:pPr>
            <a:r>
              <a:rPr b="true" sz="1500">
                <a:solidFill>
                  <a:srgbClr val="051E33"/>
                </a:solidFill>
              </a:rPr>
              <a:t>Sports camps earn coaches significant revenue.</a:t>
            </a:r>
            <a:r>
              <a:rPr sz="1500">
                <a:solidFill>
                  <a:srgbClr val="051E33"/>
                </a:solidFill>
              </a:rPr>
              <a:t>  Camps can be split into recreational day camps for a broad base of younger, casual and more intensive, sometimes overnight camps for older athletes. Sports camps earn more revenue than day camps.</a:t>
            </a:r>
          </a:p>
        </p:txBody>
      </p:sp>
      <p:pic>
        <p:nvPicPr>
          <p:cNvPr id="6" name="Picture 5"/>
          <p:cNvPicPr>
            <a:picLocks noChangeAspect="true"/>
          </p:cNvPicPr>
          <p:nvPr/>
        </p:nvPicPr>
        <p:blipFill>
          <a:blip r:embed="rId2" cstate="print"/>
          <a:stretch>
            <a:fillRect/>
          </a:stretch>
        </p:blipFill>
        <p:spPr>
          <a:xfrm>
            <a:off x="6099048" y="969264"/>
            <a:ext cx="5733288" cy="4910328"/>
          </a:xfrm>
          <a:prstGeom prst="rect">
            <a:avLst/>
          </a:prstGeom>
        </p:spPr>
      </p:pic>
    </p:spTree>
  </p:cSld>
  <p:clrMapOvr>
    <a:masterClrMapping/>
  </p:clrMapOvr>
</p:sld>
</file>

<file path=ppt/slides/slide6.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sp>
        <p:nvSpPr>
          <p:cNvPr id="5" name="TextBox 4"/>
          <p:cNvSpPr txBox="true"/>
          <p:nvPr/>
        </p:nvSpPr>
        <p:spPr>
          <a:xfrm>
            <a:off x="6816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Key External Drivers</a:t>
            </a:r>
          </a:p>
          <a:p>
            <a:pPr>
              <a:lnSpc>
                <a:spcPct val="150000"/>
              </a:lnSpc>
            </a:pPr>
            <a:r>
              <a:rPr b="true" sz="1500">
                <a:solidFill>
                  <a:srgbClr val="051E33"/>
                </a:solidFill>
              </a:rPr>
              <a:t>Most sports coaches attain a license through a sport-specific organization.</a:t>
            </a:r>
            <a:r>
              <a:rPr sz="1500">
                <a:solidFill>
                  <a:srgbClr val="051E33"/>
                </a:solidFill>
              </a:rPr>
              <a:t> Earning a license may require a class and examination for a fee.</a:t>
            </a:r>
          </a:p>
        </p:txBody>
      </p:sp>
      <p:pic>
        <p:nvPicPr>
          <p:cNvPr id="6" name="Picture 5"/>
          <p:cNvPicPr>
            <a:picLocks noChangeAspect="true"/>
          </p:cNvPicPr>
          <p:nvPr/>
        </p:nvPicPr>
        <p:blipFill>
          <a:blip r:embed="rId2" cstate="print"/>
          <a:stretch>
            <a:fillRect/>
          </a:stretch>
        </p:blipFill>
        <p:spPr>
          <a:xfrm>
            <a:off x="795528" y="1243584"/>
            <a:ext cx="4498848" cy="2542032"/>
          </a:xfrm>
          <a:prstGeom prst="rect">
            <a:avLst/>
          </a:prstGeom>
        </p:spPr>
      </p:pic>
    </p:spTree>
  </p:cSld>
  <p:clrMapOvr>
    <a:masterClrMapping/>
  </p:clrMapOvr>
</p:sld>
</file>

<file path=ppt/slides/slide7.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sp>
        <p:nvSpPr>
          <p:cNvPr id="5" name="TextBox 4"/>
          <p:cNvSpPr txBox="true"/>
          <p:nvPr/>
        </p:nvSpPr>
        <p:spPr>
          <a:xfrm>
            <a:off x="720000" y="720000"/>
            <a:ext cx="4296000" cy="5418000"/>
          </a:xfrm>
          <a:prstGeom prst="rect">
            <a:avLst/>
          </a:prstGeom>
          <a:noFill/>
        </p:spPr>
        <p:txBody>
          <a:bodyPr anchor="ctr" wrap="square" rtlCol="false">
            <a:spAutoFit/>
          </a:bodyPr>
          <a:lstStyle/>
          <a:p>
            <a:pPr>
              <a:spcAft>
                <a:spcPts val="1200"/>
              </a:spcAft>
            </a:pPr>
            <a:r>
              <a:rPr b="true" sz="4400">
                <a:solidFill>
                  <a:srgbClr val="CC1415"/>
                </a:solidFill>
              </a:rPr>
              <a:t>Companies</a:t>
            </a:r>
          </a:p>
        </p:txBody>
      </p:sp>
      <p:pic>
        <p:nvPicPr>
          <p:cNvPr id="6" name="Picture 5"/>
          <p:cNvPicPr>
            <a:picLocks noChangeAspect="true"/>
          </p:cNvPicPr>
          <p:nvPr/>
        </p:nvPicPr>
        <p:blipFill>
          <a:blip r:embed="rId2" cstate="print"/>
          <a:stretch>
            <a:fillRect/>
          </a:stretch>
        </p:blipFill>
        <p:spPr>
          <a:xfrm>
            <a:off x="6099048" y="969264"/>
            <a:ext cx="5733288" cy="4910328"/>
          </a:xfrm>
          <a:prstGeom prst="rect">
            <a:avLst/>
          </a:prstGeom>
        </p:spPr>
      </p:pic>
    </p:spTree>
  </p:cSld>
  <p:clrMapOvr>
    <a:masterClrMapping/>
  </p:clrMapOvr>
</p:sld>
</file>

<file path=ppt/slides/slide8.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360000" y="360000"/>
            <a:ext cx="6096000" cy="338400"/>
          </a:xfrm>
          <a:prstGeom prst="rect">
            <a:avLst/>
          </a:prstGeom>
          <a:noFill/>
        </p:spPr>
        <p:txBody>
          <a:bodyPr wrap="square" rtlCol="false">
            <a:spAutoFit/>
          </a:bodyPr>
          <a:lstStyle/>
          <a:p>
            <a:pPr algn="l"/>
            <a:r>
              <a:rPr sz="1600">
                <a:solidFill>
                  <a:srgbClr val="344054"/>
                </a:solidFill>
              </a:rPr>
              <a:t>IBISWorld | Sports Coaching in the US</a:t>
            </a:r>
          </a:p>
        </p:txBody>
      </p:sp>
      <p:sp>
        <p:nvSpPr>
          <p:cNvPr id="3" name="TextBox 2"/>
          <p:cNvSpPr txBox="true"/>
          <p:nvPr/>
        </p:nvSpPr>
        <p:spPr>
          <a:xfrm>
            <a:off x="360000" y="6120000"/>
            <a:ext cx="6096000" cy="338400"/>
          </a:xfrm>
          <a:prstGeom prst="rect">
            <a:avLst/>
          </a:prstGeom>
          <a:noFill/>
        </p:spPr>
        <p:txBody>
          <a:bodyPr wrap="square" rtlCol="false">
            <a:spAutoFit/>
          </a:bodyPr>
          <a:lstStyle/>
          <a:p>
            <a:pPr algn="l"/>
            <a:r>
              <a:rPr sz="1600">
                <a:solidFill>
                  <a:srgbClr val="344054"/>
                </a:solidFill>
              </a:rPr>
              <a:t>Industry Report</a:t>
            </a:r>
          </a:p>
        </p:txBody>
      </p:sp>
      <p:sp>
        <p:nvSpPr>
          <p:cNvPr id="4" name="TextBox 3"/>
          <p:cNvSpPr txBox="true"/>
          <p:nvPr/>
        </p:nvSpPr>
        <p:spPr>
          <a:xfrm>
            <a:off x="5760000" y="360000"/>
            <a:ext cx="6096000" cy="338400"/>
          </a:xfrm>
          <a:prstGeom prst="rect">
            <a:avLst/>
          </a:prstGeom>
          <a:noFill/>
        </p:spPr>
        <p:txBody>
          <a:bodyPr wrap="square" rtlCol="false">
            <a:spAutoFit/>
          </a:bodyPr>
          <a:lstStyle/>
          <a:p>
            <a:pPr algn="r"/>
            <a:r>
              <a:rPr sz="1600">
                <a:solidFill>
                  <a:srgbClr val="344054"/>
                </a:solidFill>
              </a:rPr>
              <a:t>Jun 2024</a:t>
            </a:r>
          </a:p>
        </p:txBody>
      </p:sp>
      <p:pic>
        <p:nvPicPr>
          <p:cNvPr id="5" name="Picture 4"/>
          <p:cNvPicPr>
            <a:picLocks noChangeAspect="true"/>
          </p:cNvPicPr>
          <p:nvPr/>
        </p:nvPicPr>
        <p:blipFill>
          <a:blip r:embed="rId2" cstate="print"/>
          <a:stretch>
            <a:fillRect/>
          </a:stretch>
        </p:blipFill>
        <p:spPr>
          <a:xfrm>
            <a:off x="795528" y="694944"/>
            <a:ext cx="4498848" cy="5394960"/>
          </a:xfrm>
          <a:prstGeom prst="rect">
            <a:avLst/>
          </a:prstGeom>
        </p:spPr>
      </p:pic>
      <p:sp>
        <p:nvSpPr>
          <p:cNvPr id="6" name="TextBox 5"/>
          <p:cNvSpPr txBox="true"/>
          <p:nvPr/>
        </p:nvSpPr>
        <p:spPr>
          <a:xfrm>
            <a:off x="6816000" y="720000"/>
            <a:ext cx="4296000" cy="5418000"/>
          </a:xfrm>
          <a:prstGeom prst="rect">
            <a:avLst/>
          </a:prstGeom>
          <a:noFill/>
        </p:spPr>
        <p:txBody>
          <a:bodyPr anchor="ctr" wrap="square" rtlCol="false">
            <a:spAutoFit/>
          </a:bodyPr>
          <a:lstStyle/>
          <a:p>
            <a:r>
              <a:rPr b="true" sz="4400">
                <a:solidFill>
                  <a:srgbClr val="CC1415"/>
                </a:solidFill>
              </a:rPr>
              <a:t>Industry Structure</a:t>
            </a:r>
          </a:p>
        </p:txBody>
      </p:sp>
    </p:spTree>
  </p:cSld>
  <p:clrMapOvr>
    <a:masterClrMapping/>
  </p:clrMapOvr>
</p:sld>
</file>

<file path=ppt/slides/slide9.xml><?xml version="1.0" encoding="utf-8"?>
<p:sld xmlns:r="http://schemas.openxmlformats.org/officeDocument/2006/relationships" xmlns:a="http://schemas.openxmlformats.org/drawingml/2006/main" xmlns:p="http://schemas.openxmlformats.org/presentationml/2006/main">
  <p:cSld>
    <p:spTree>
      <p:nvGrpSpPr>
        <p:cNvPr id="1" name=""/>
        <p:cNvGrpSpPr/>
        <p:nvPr/>
      </p:nvGrpSpPr>
      <p:grpSpPr>
        <a:xfrm>
          <a:off x="0" y="0"/>
          <a:ext cx="0" cy="0"/>
          <a:chOff x="0" y="0"/>
          <a:chExt cx="0" cy="0"/>
        </a:xfrm>
      </p:grpSpPr>
      <p:sp>
        <p:nvSpPr>
          <p:cNvPr id="2" name="TextBox 1"/>
          <p:cNvSpPr txBox="true"/>
          <p:nvPr/>
        </p:nvSpPr>
        <p:spPr>
          <a:xfrm>
            <a:off x="1078992" y="3172968"/>
            <a:ext cx="7315200" cy="2404872"/>
          </a:xfrm>
          <a:prstGeom prst="rect">
            <a:avLst/>
          </a:prstGeom>
          <a:noFill/>
        </p:spPr>
        <p:txBody>
          <a:bodyPr anchor="ctr" wrap="square" rtlCol="false">
            <a:spAutoFit/>
          </a:bodyPr>
          <a:lstStyle/>
          <a:p>
            <a:r>
              <a:rPr b="true" sz="6600">
                <a:solidFill>
                  <a:prstClr val="white"/>
                </a:solidFill>
              </a:rPr>
              <a:t>Thank You</a:t>
            </a:r>
            <a:br/>
            <a:br/>
            <a:r>
              <a:rPr b="true" sz="3200">
                <a:solidFill>
                  <a:prstClr val="white"/>
                </a:solidFill>
              </a:rPr>
              <a:t>Got Questions?</a:t>
            </a:r>
            <a:br/>
            <a:r>
              <a:rPr sz="2200">
                <a:solidFill>
                  <a:prstClr val="white"/>
                </a:solidFill>
              </a:rPr>
              <a:t>Call 1-800-330-3772 or email info@IBISWorld.com</a:t>
            </a:r>
          </a:p>
        </p:txBody>
      </p:sp>
      <p:sp>
        <p:nvSpPr>
          <p:cNvPr id="3" name="TextBox 2"/>
          <p:cNvSpPr txBox="true"/>
          <p:nvPr/>
        </p:nvSpPr>
        <p:spPr>
          <a:xfrm>
            <a:off x="5760000" y="6120000"/>
            <a:ext cx="6096000" cy="338400"/>
          </a:xfrm>
          <a:prstGeom prst="rect">
            <a:avLst/>
          </a:prstGeom>
          <a:noFill/>
        </p:spPr>
        <p:txBody>
          <a:bodyPr wrap="square" rtlCol="false">
            <a:spAutoFit/>
          </a:bodyPr>
          <a:lstStyle/>
          <a:p>
            <a:pPr algn="r"/>
            <a:r>
              <a:rPr sz="1600">
                <a:solidFill>
                  <a:srgbClr val="B4BBC1"/>
                </a:solidFill>
              </a:rPr>
              <a:t>US Industry Report</a:t>
            </a:r>
          </a:p>
        </p:txBody>
      </p:sp>
    </p:spTree>
  </p:cSld>
  <p:clrMapOvr>
    <a:masterClrMapping/>
  </p:clrMapOvr>
</p:sld>
</file>

<file path=ppt/theme/theme1.xml><?xml version="1.0" encoding="utf-8"?>
<a:theme xmlns:a="http://schemas.openxmlformats.org/drawingml/2006/main" name="IBISWorld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vt="http://schemas.openxmlformats.org/officeDocument/2006/docPropsVTypes" xmlns="http://schemas.openxmlformats.org/officeDocument/2006/extended-properties">
  <Application>Microsoft Office PowerPoint</Application>
</Properties>
</file>

<file path=docProps/core.xml><?xml version="1.0" encoding="utf-8"?>
<cp:coreProperties xmlns:dc="http://purl.org/dc/elements/1.1/" xmlns:dcterms="http://purl.org/dc/terms/" xmlns:dcmitype="http://purl.org/dc/dcmitype/" xmlns:xsi="http://www.w3.org/2001/XMLSchema-instance" xmlns:cp="http://schemas.openxmlformats.org/package/2006/metadata/core-properties">
  <dc:title>PowerPoint Presentation</dc:title>
  <dc:creator>Gary Murphy</dc:creator>
  <cp:lastModifiedBy>Jamie Schauer</cp:lastModifiedBy>
  <dcterms:created xsi:type="dcterms:W3CDTF">2023-04-10T23:50:12Z</dcterms:created>
  <dcterms:modified xsi:type="dcterms:W3CDTF">2023-08-23T19:41:07Z</dcterms:modified>
</cp:coreProperties>
</file>