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8" r:id="rId3"/>
    <p:sldId id="259" r:id="rId4"/>
    <p:sldId id="261" r:id="rId5"/>
    <p:sldId id="317" r:id="rId6"/>
    <p:sldId id="265" r:id="rId7"/>
    <p:sldId id="273" r:id="rId8"/>
    <p:sldId id="284" r:id="rId9"/>
    <p:sldId id="262" r:id="rId10"/>
    <p:sldId id="313" r:id="rId11"/>
    <p:sldId id="264" r:id="rId12"/>
    <p:sldId id="314" r:id="rId13"/>
    <p:sldId id="311" r:id="rId14"/>
    <p:sldId id="312" r:id="rId15"/>
  </p:sldIdLst>
  <p:sldSz cx="9144000" cy="5143500" type="screen16x9"/>
  <p:notesSz cx="6858000" cy="9144000"/>
  <p:embeddedFontLst>
    <p:embeddedFont>
      <p:font typeface="Baloo 2" pitchFamily="2" charset="77"/>
      <p:regular r:id="rId17"/>
      <p:bold r:id="rId18"/>
    </p:embeddedFont>
    <p:embeddedFont>
      <p:font typeface="Open Sans" panose="020B0606030504020204" pitchFamily="34" charset="0"/>
      <p:regular r:id="rId19"/>
    </p:embeddedFont>
    <p:embeddedFont>
      <p:font typeface="Segoe UI" panose="020B05020402040202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FF4D01"/>
    <a:srgbClr val="F0DECD"/>
    <a:srgbClr val="019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B0654-DF60-BC76-6A02-0E4FA50FC2ED}" v="30" dt="2024-11-04T17:26:45.477"/>
  </p1510:revLst>
</p1510:revInfo>
</file>

<file path=ppt/tableStyles.xml><?xml version="1.0" encoding="utf-8"?>
<a:tblStyleLst xmlns:a="http://schemas.openxmlformats.org/drawingml/2006/main" def="{07F78174-E72B-4FE9-9BB4-C19CD92EDD14}">
  <a:tblStyle styleId="{07F78174-E72B-4FE9-9BB4-C19CD92EDD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0" autoAdjust="0"/>
    <p:restoredTop sz="74460" autoAdjust="0"/>
  </p:normalViewPr>
  <p:slideViewPr>
    <p:cSldViewPr snapToGrid="0">
      <p:cViewPr varScale="1">
        <p:scale>
          <a:sx n="109" d="100"/>
          <a:sy n="109" d="100"/>
        </p:scale>
        <p:origin x="1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Aptos" panose="020B0004020202020204" pitchFamily="34" charset="0"/>
              </a:rPr>
              <a:t>Hello everyone, my name is Chintan Jikkar, and today I’ll be presenting a summary of Chapter 15 from </a:t>
            </a:r>
            <a:r>
              <a:rPr lang="en-US" sz="1800" b="0" i="1" dirty="0">
                <a:solidFill>
                  <a:srgbClr val="000000"/>
                </a:solidFill>
                <a:effectLst/>
                <a:latin typeface="Aptos" panose="020B0004020202020204" pitchFamily="34" charset="0"/>
              </a:rPr>
              <a:t>Marketing Management. </a:t>
            </a:r>
            <a:r>
              <a:rPr lang="en-US" sz="1800" b="0" i="0" dirty="0">
                <a:solidFill>
                  <a:srgbClr val="000000"/>
                </a:solidFill>
                <a:effectLst/>
                <a:latin typeface="Aptos" panose="020B0004020202020204" pitchFamily="34" charset="0"/>
              </a:rPr>
              <a:t>This chapter dives into how companies develop and bring new products to market by understanding both the creation process and consumer adoption. </a:t>
            </a:r>
          </a:p>
          <a:p>
            <a:pPr marL="0" lvl="0" indent="0" algn="l" rtl="0">
              <a:spcBef>
                <a:spcPts val="0"/>
              </a:spcBef>
              <a:spcAft>
                <a:spcPts val="0"/>
              </a:spcAft>
              <a:buNone/>
            </a:pPr>
            <a:endParaRPr lang="en-US" sz="1800" b="0" i="0" dirty="0">
              <a:solidFill>
                <a:srgbClr val="000000"/>
              </a:solidFill>
              <a:effectLst/>
              <a:latin typeface="Aptos" panose="020B0004020202020204" pitchFamily="34" charset="0"/>
            </a:endParaRPr>
          </a:p>
          <a:p>
            <a:pPr fontAlgn="base"/>
            <a:r>
              <a:rPr lang="en-US" sz="1800" b="0" i="1" dirty="0">
                <a:solidFill>
                  <a:srgbClr val="000000"/>
                </a:solidFill>
                <a:effectLst/>
                <a:latin typeface="Aptos"/>
              </a:rPr>
              <a:t>{Now, can anyone think of a new product they use regularly that wasn’t around 10 years ago?”</a:t>
            </a:r>
            <a:r>
              <a:rPr lang="en-US" sz="1800" dirty="0">
                <a:latin typeface="Aptos"/>
              </a:rPr>
              <a:t> </a:t>
            </a:r>
            <a:endParaRPr lang="en-US" dirty="0">
              <a:latin typeface="Segoe UI"/>
              <a:cs typeface="Segoe UI"/>
            </a:endParaRPr>
          </a:p>
          <a:p>
            <a:pPr algn="l" rtl="0"/>
            <a:r>
              <a:rPr lang="en-US" sz="1800" b="0" i="1" dirty="0">
                <a:solidFill>
                  <a:srgbClr val="000000"/>
                </a:solidFill>
                <a:effectLst/>
                <a:latin typeface="Aptos"/>
              </a:rPr>
              <a:t>Don't answer, it’s a rhetorical question! But we all know if we did start listing, we could go through the whole lecture and still have things to add to the list.}</a:t>
            </a:r>
            <a:r>
              <a:rPr lang="en-US" sz="1800" b="0" i="0" dirty="0">
                <a:solidFill>
                  <a:srgbClr val="000000"/>
                </a:solidFill>
                <a:effectLst/>
                <a:latin typeface="Aptos"/>
              </a:rPr>
              <a:t> </a:t>
            </a:r>
            <a:endParaRPr lang="en-US" b="0" i="0" dirty="0">
              <a:solidFill>
                <a:srgbClr val="000000"/>
              </a:solidFill>
              <a:effectLst/>
              <a:latin typeface="Segoe UI"/>
              <a:cs typeface="Segoe U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dirty="0">
                <a:solidFill>
                  <a:srgbClr val="000000"/>
                </a:solidFill>
                <a:effectLst/>
                <a:latin typeface="Aptos" panose="020B0004020202020204" pitchFamily="34" charset="0"/>
              </a:rPr>
              <a:t>To reduce risks, Kotler &amp; Keller outline an eight-stage new product development process that a company goes through to bring a product to life: </a:t>
            </a:r>
            <a:endParaRPr lang="en-US" dirty="0"/>
          </a:p>
        </p:txBody>
      </p:sp>
    </p:spTree>
    <p:extLst>
      <p:ext uri="{BB962C8B-B14F-4D97-AF65-F5344CB8AC3E}">
        <p14:creationId xmlns:p14="http://schemas.microsoft.com/office/powerpoint/2010/main" val="2318813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2937d05419_0_5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2937d05419_0_5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buFont typeface="+mj-lt"/>
              <a:buAutoNum type="arabicPeriod"/>
            </a:pPr>
            <a:r>
              <a:rPr lang="en-US" sz="1800" dirty="0">
                <a:latin typeface="Aptos"/>
              </a:rPr>
              <a:t>Starting with </a:t>
            </a:r>
            <a:r>
              <a:rPr lang="en-US" sz="1800" b="1" dirty="0">
                <a:latin typeface="Aptos"/>
              </a:rPr>
              <a:t>Idea</a:t>
            </a:r>
            <a:r>
              <a:rPr lang="en-US" sz="1800" b="1" i="0" dirty="0">
                <a:solidFill>
                  <a:srgbClr val="000000"/>
                </a:solidFill>
                <a:effectLst/>
                <a:latin typeface="Aptos"/>
              </a:rPr>
              <a:t> Generation</a:t>
            </a:r>
            <a:r>
              <a:rPr lang="en-US" sz="1800" b="0" i="0" dirty="0">
                <a:solidFill>
                  <a:srgbClr val="000000"/>
                </a:solidFill>
                <a:effectLst/>
                <a:latin typeface="Aptos"/>
              </a:rPr>
              <a:t>: </a:t>
            </a:r>
            <a:r>
              <a:rPr lang="en-US" sz="1800" dirty="0">
                <a:latin typeface="Aptos"/>
              </a:rPr>
              <a:t>this is the</a:t>
            </a:r>
            <a:r>
              <a:rPr lang="en-US" sz="1800" b="0" i="0" dirty="0">
                <a:solidFill>
                  <a:srgbClr val="000000"/>
                </a:solidFill>
                <a:effectLst/>
                <a:latin typeface="Aptos"/>
              </a:rPr>
              <a:t> brainstorming phase, where companies gather ideas from employees, customers feedback, and emerging market trends. </a:t>
            </a:r>
          </a:p>
          <a:p>
            <a:pPr fontAlgn="base">
              <a:buFont typeface="+mj-lt"/>
              <a:buAutoNum type="arabicPeriod" startAt="2"/>
            </a:pPr>
            <a:r>
              <a:rPr lang="en-US" sz="1800" dirty="0">
                <a:latin typeface="Aptos"/>
              </a:rPr>
              <a:t>Then comes </a:t>
            </a:r>
            <a:r>
              <a:rPr lang="en-US" sz="1800" b="1" dirty="0">
                <a:latin typeface="Aptos"/>
              </a:rPr>
              <a:t>Idea</a:t>
            </a:r>
            <a:r>
              <a:rPr lang="en-US" sz="1800" b="1" i="0" dirty="0">
                <a:solidFill>
                  <a:srgbClr val="000000"/>
                </a:solidFill>
                <a:effectLst/>
                <a:latin typeface="Aptos"/>
              </a:rPr>
              <a:t> Screening</a:t>
            </a:r>
            <a:r>
              <a:rPr lang="en-US" sz="1800" b="0" i="0" dirty="0">
                <a:solidFill>
                  <a:srgbClr val="000000"/>
                </a:solidFill>
                <a:effectLst/>
                <a:latin typeface="Aptos"/>
              </a:rPr>
              <a:t>: This is where companies filter ideas to focus only on those with the most potential and alignment with company goals, so as to avoid unnecessary costs on weak ideas. </a:t>
            </a:r>
          </a:p>
          <a:p>
            <a:pPr fontAlgn="base">
              <a:buFont typeface="+mj-lt"/>
              <a:buAutoNum type="arabicPeriod" startAt="3"/>
            </a:pPr>
            <a:r>
              <a:rPr lang="en-US" sz="1800" dirty="0">
                <a:latin typeface="Aptos"/>
              </a:rPr>
              <a:t>In </a:t>
            </a:r>
            <a:r>
              <a:rPr lang="en-US" sz="1800" b="1" dirty="0">
                <a:latin typeface="Aptos"/>
              </a:rPr>
              <a:t>Concept</a:t>
            </a:r>
            <a:r>
              <a:rPr lang="en-US" sz="1800" b="1" i="0" dirty="0">
                <a:solidFill>
                  <a:srgbClr val="000000"/>
                </a:solidFill>
                <a:effectLst/>
                <a:latin typeface="Aptos"/>
              </a:rPr>
              <a:t> Development &amp; Testing</a:t>
            </a:r>
            <a:r>
              <a:rPr lang="en-US" sz="1800" b="0" i="0" dirty="0">
                <a:solidFill>
                  <a:srgbClr val="000000"/>
                </a:solidFill>
                <a:effectLst/>
                <a:latin typeface="Aptos"/>
              </a:rPr>
              <a:t>:</a:t>
            </a:r>
            <a:r>
              <a:rPr lang="en-US" sz="1800" dirty="0">
                <a:latin typeface="Aptos"/>
              </a:rPr>
              <a:t> phase</a:t>
            </a:r>
            <a:r>
              <a:rPr lang="en-US" sz="1800" b="0" i="0" dirty="0">
                <a:solidFill>
                  <a:srgbClr val="000000"/>
                </a:solidFill>
                <a:effectLst/>
                <a:latin typeface="Aptos"/>
              </a:rPr>
              <a:t>, they create a basic version and test it with real customers to gather feedback. </a:t>
            </a:r>
            <a:endParaRPr lang="en-US" sz="1800" dirty="0">
              <a:latin typeface="Aptos"/>
            </a:endParaRPr>
          </a:p>
          <a:p>
            <a:pPr>
              <a:buAutoNum type="arabicPeriod" startAt="3"/>
            </a:pPr>
            <a:r>
              <a:rPr lang="en-US" dirty="0"/>
              <a:t>At </a:t>
            </a:r>
            <a:r>
              <a:rPr lang="en-US" sz="1800" b="1" i="0" dirty="0">
                <a:solidFill>
                  <a:srgbClr val="000000"/>
                </a:solidFill>
                <a:effectLst/>
                <a:latin typeface="Aptos"/>
              </a:rPr>
              <a:t>Business Analysis</a:t>
            </a:r>
            <a:r>
              <a:rPr lang="en-US" sz="1800" b="0" i="0" dirty="0">
                <a:solidFill>
                  <a:srgbClr val="000000"/>
                </a:solidFill>
                <a:effectLst/>
                <a:latin typeface="Aptos"/>
              </a:rPr>
              <a:t>: stage, the company assesses costs, revenue projections, and overall financial viability to decide if it’s worth pursuing. </a:t>
            </a:r>
            <a:endParaRPr lang="en-US" dirty="0"/>
          </a:p>
          <a:p>
            <a:pPr fontAlgn="base">
              <a:buFont typeface="+mj-lt"/>
              <a:buAutoNum type="arabicPeriod" startAt="5"/>
            </a:pPr>
            <a:r>
              <a:rPr lang="en-US" sz="1800" b="1" i="0" dirty="0">
                <a:solidFill>
                  <a:srgbClr val="000000"/>
                </a:solidFill>
                <a:effectLst/>
                <a:latin typeface="Aptos"/>
              </a:rPr>
              <a:t>Product Development</a:t>
            </a:r>
            <a:r>
              <a:rPr lang="en-US" sz="1800" b="0" i="0" dirty="0">
                <a:solidFill>
                  <a:srgbClr val="000000"/>
                </a:solidFill>
                <a:effectLst/>
                <a:latin typeface="Aptos"/>
              </a:rPr>
              <a:t>: is when they create a working prototype and finalize the design. This step takes considerable time and resources, especially for complex products. </a:t>
            </a:r>
            <a:endParaRPr lang="en-US" sz="1800" dirty="0">
              <a:latin typeface="Aptos"/>
            </a:endParaRPr>
          </a:p>
          <a:p>
            <a:pPr>
              <a:buAutoNum type="arabicPeriod" startAt="5"/>
            </a:pPr>
            <a:r>
              <a:rPr lang="en-US" dirty="0"/>
              <a:t>Before making a full launch </a:t>
            </a:r>
            <a:r>
              <a:rPr lang="en-US" sz="1800" b="1" dirty="0">
                <a:latin typeface="Aptos"/>
              </a:rPr>
              <a:t>Market</a:t>
            </a:r>
            <a:r>
              <a:rPr lang="en-US" sz="1800" b="1" i="0" dirty="0">
                <a:solidFill>
                  <a:srgbClr val="000000"/>
                </a:solidFill>
                <a:effectLst/>
                <a:latin typeface="Aptos"/>
              </a:rPr>
              <a:t> Testing</a:t>
            </a:r>
            <a:r>
              <a:rPr lang="en-US" sz="1800" b="1" dirty="0">
                <a:latin typeface="Aptos"/>
              </a:rPr>
              <a:t> </a:t>
            </a:r>
            <a:r>
              <a:rPr lang="en-US" sz="1800" dirty="0">
                <a:latin typeface="Aptos"/>
              </a:rPr>
              <a:t>is performed</a:t>
            </a:r>
            <a:r>
              <a:rPr lang="en-US" sz="1800" b="1" dirty="0">
                <a:latin typeface="Aptos"/>
              </a:rPr>
              <a:t>,</a:t>
            </a:r>
            <a:r>
              <a:rPr lang="en-US" sz="1800" b="0" i="0">
                <a:solidFill>
                  <a:srgbClr val="000000"/>
                </a:solidFill>
                <a:effectLst/>
                <a:latin typeface="Aptos"/>
              </a:rPr>
              <a:t> the product is introduced in select-controlled areas, where they gauge the customers' reaction and fine-tune the final details. </a:t>
            </a:r>
            <a:endParaRPr lang="en-US"/>
          </a:p>
          <a:p>
            <a:pPr>
              <a:buAutoNum type="arabicPeriod" startAt="5"/>
            </a:pPr>
            <a:r>
              <a:rPr lang="en-US" dirty="0"/>
              <a:t>Finally in </a:t>
            </a:r>
            <a:r>
              <a:rPr lang="en-US" sz="1800" b="1" dirty="0">
                <a:latin typeface="Aptos"/>
              </a:rPr>
              <a:t>Commercialization</a:t>
            </a:r>
            <a:r>
              <a:rPr lang="en-US" sz="1800" b="0" i="0" dirty="0">
                <a:solidFill>
                  <a:srgbClr val="000000"/>
                </a:solidFill>
                <a:effectLst/>
                <a:latin typeface="Aptos"/>
              </a:rPr>
              <a:t>, the product is launched on a larger scale to the entire market with full marketing support, implementing full-scale production and distribution. </a:t>
            </a:r>
            <a:endParaRPr lang="en-US" b="0" i="0" dirty="0">
              <a:solidFill>
                <a:srgbClr val="000000"/>
              </a:solidFill>
              <a:effectLst/>
            </a:endParaRPr>
          </a:p>
          <a:p>
            <a:pPr marL="158750" indent="0" algn="l" rtl="0" fontAlgn="base">
              <a:buFont typeface="+mj-lt"/>
              <a:buNone/>
            </a:pPr>
            <a:endParaRPr lang="en-US" sz="1800" b="0" i="0" dirty="0">
              <a:solidFill>
                <a:srgbClr val="000000"/>
              </a:solidFill>
              <a:effectLst/>
              <a:latin typeface="Aptos" panose="020B0004020202020204" pitchFamily="34" charset="0"/>
            </a:endParaRPr>
          </a:p>
          <a:p>
            <a:pPr marL="158750" indent="0" algn="l" rtl="0" fontAlgn="base">
              <a:buNone/>
            </a:pPr>
            <a:r>
              <a:rPr lang="en-US" sz="1800" b="0" i="0" dirty="0">
                <a:solidFill>
                  <a:srgbClr val="000000"/>
                </a:solidFill>
                <a:effectLst/>
                <a:latin typeface="Aptos" panose="020B0004020202020204" pitchFamily="34" charset="0"/>
              </a:rPr>
              <a:t>Each stage is essential as it builds on the previous one to minimize risks and ensure the product aligns with what consumers need. </a:t>
            </a:r>
            <a:endParaRPr lang="en-US" b="0" i="0" dirty="0">
              <a:solidFill>
                <a:srgbClr val="000000"/>
              </a:solidFill>
              <a:effectLst/>
              <a:latin typeface="Segoe UI" panose="020B0502040204020203"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dirty="0">
                <a:solidFill>
                  <a:srgbClr val="000000"/>
                </a:solidFill>
                <a:effectLst/>
                <a:latin typeface="Aptos" panose="020B0004020202020204" pitchFamily="34" charset="0"/>
              </a:rPr>
              <a:t>Once launched, a product goes through a predictable life cycle what is known as the </a:t>
            </a:r>
            <a:r>
              <a:rPr lang="en-US" sz="1800" b="1" i="0" dirty="0">
                <a:solidFill>
                  <a:srgbClr val="000000"/>
                </a:solidFill>
                <a:effectLst/>
                <a:latin typeface="Aptos" panose="020B0004020202020204" pitchFamily="34" charset="0"/>
              </a:rPr>
              <a:t>Product Life Cycle (PLC)</a:t>
            </a:r>
            <a:r>
              <a:rPr lang="en-US" sz="1800" b="0" i="0" dirty="0">
                <a:solidFill>
                  <a:srgbClr val="000000"/>
                </a:solidFill>
                <a:effectLst/>
                <a:latin typeface="Aptos" panose="020B0004020202020204" pitchFamily="34" charset="0"/>
              </a:rPr>
              <a:t>, which helps companies manage products profitable and relevance at different stages: </a:t>
            </a:r>
            <a:endParaRPr lang="en-US" dirty="0"/>
          </a:p>
        </p:txBody>
      </p:sp>
    </p:spTree>
    <p:extLst>
      <p:ext uri="{BB962C8B-B14F-4D97-AF65-F5344CB8AC3E}">
        <p14:creationId xmlns:p14="http://schemas.microsoft.com/office/powerpoint/2010/main" val="1027088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bc263f502_0_27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bc263f502_0_2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Sans-Serif" panose="020B0604020202020204" pitchFamily="34" charset="0"/>
              <a:buChar char="•"/>
            </a:pPr>
            <a:r>
              <a:rPr lang="en-US" dirty="0"/>
              <a:t>Let’s start with </a:t>
            </a:r>
            <a:r>
              <a:rPr lang="en-US" b="0" i="0" dirty="0">
                <a:solidFill>
                  <a:srgbClr val="000000"/>
                </a:solidFill>
                <a:effectLst/>
              </a:rPr>
              <a:t>the</a:t>
            </a:r>
            <a:r>
              <a:rPr lang="en-US" dirty="0"/>
              <a:t> </a:t>
            </a:r>
            <a:r>
              <a:rPr lang="en-US" b="1" i="0" dirty="0">
                <a:solidFill>
                  <a:srgbClr val="000000"/>
                </a:solidFill>
                <a:effectLst/>
              </a:rPr>
              <a:t>launch phase</a:t>
            </a:r>
            <a:r>
              <a:rPr lang="en-US" b="0" i="0" dirty="0">
                <a:solidFill>
                  <a:srgbClr val="000000"/>
                </a:solidFill>
                <a:effectLst/>
              </a:rPr>
              <a:t>. </a:t>
            </a:r>
            <a:r>
              <a:rPr lang="en-US" dirty="0"/>
              <a:t>In this stage, the primary </a:t>
            </a:r>
            <a:r>
              <a:rPr lang="en-US" b="0" i="0" dirty="0">
                <a:solidFill>
                  <a:srgbClr val="000000"/>
                </a:solidFill>
                <a:effectLst/>
              </a:rPr>
              <a:t>goal is to build awareness and encourage initial trials</a:t>
            </a:r>
            <a:r>
              <a:rPr lang="en-US" dirty="0"/>
              <a:t>. Companies </a:t>
            </a:r>
            <a:r>
              <a:rPr lang="en-US" b="0" i="0" dirty="0">
                <a:solidFill>
                  <a:srgbClr val="000000"/>
                </a:solidFill>
                <a:effectLst/>
              </a:rPr>
              <a:t>often invest heavily in marketing, </a:t>
            </a:r>
            <a:r>
              <a:rPr lang="en-US" dirty="0"/>
              <a:t>but this can result in low sales </a:t>
            </a:r>
            <a:r>
              <a:rPr lang="en-US" b="0" i="0" dirty="0">
                <a:solidFill>
                  <a:srgbClr val="000000"/>
                </a:solidFill>
                <a:effectLst/>
              </a:rPr>
              <a:t>and </a:t>
            </a:r>
            <a:r>
              <a:rPr lang="en-US" dirty="0"/>
              <a:t>negative </a:t>
            </a:r>
            <a:r>
              <a:rPr lang="en-US" b="0" i="0" dirty="0">
                <a:solidFill>
                  <a:srgbClr val="000000"/>
                </a:solidFill>
                <a:effectLst/>
              </a:rPr>
              <a:t>profits due to high promotion costs.</a:t>
            </a:r>
            <a:endParaRPr lang="en-US" dirty="0"/>
          </a:p>
          <a:p>
            <a:pPr lvl="1">
              <a:buFont typeface="Arial,Sans-Serif" panose="020B0604020202020204" pitchFamily="34" charset="0"/>
              <a:buChar char="•"/>
            </a:pPr>
            <a:r>
              <a:rPr lang="en-US" dirty="0"/>
              <a:t>A great example of this is Apple’s introduction of </a:t>
            </a:r>
            <a:r>
              <a:rPr lang="en-US" b="0" i="0" u="none" strike="noStrike" cap="none" dirty="0">
                <a:solidFill>
                  <a:srgbClr val="000000"/>
                </a:solidFill>
                <a:effectLst/>
                <a:sym typeface="Arial"/>
              </a:rPr>
              <a:t>the iPod in 2001</a:t>
            </a:r>
            <a:r>
              <a:rPr lang="en-US" dirty="0"/>
              <a:t>. It </a:t>
            </a:r>
            <a:r>
              <a:rPr lang="en-US" b="0" i="0" u="none" strike="noStrike" cap="none" dirty="0">
                <a:solidFill>
                  <a:srgbClr val="000000"/>
                </a:solidFill>
                <a:effectLst/>
                <a:sym typeface="Arial"/>
              </a:rPr>
              <a:t>was a </a:t>
            </a:r>
            <a:r>
              <a:rPr lang="en-US" dirty="0"/>
              <a:t>groundbreaking </a:t>
            </a:r>
            <a:r>
              <a:rPr lang="en-US" b="0" i="0" u="none" strike="noStrike" cap="none" dirty="0">
                <a:solidFill>
                  <a:srgbClr val="000000"/>
                </a:solidFill>
                <a:effectLst/>
                <a:sym typeface="Arial"/>
              </a:rPr>
              <a:t>product in the personal music player market</a:t>
            </a:r>
            <a:r>
              <a:rPr lang="en-US" dirty="0"/>
              <a:t>, promising </a:t>
            </a:r>
            <a:r>
              <a:rPr lang="en-US" b="0" i="0" u="none" strike="noStrike" cap="none" dirty="0">
                <a:solidFill>
                  <a:srgbClr val="000000"/>
                </a:solidFill>
                <a:effectLst/>
                <a:sym typeface="Arial"/>
              </a:rPr>
              <a:t>users </a:t>
            </a:r>
            <a:r>
              <a:rPr lang="en-US" dirty="0"/>
              <a:t>the ability </a:t>
            </a:r>
            <a:r>
              <a:rPr lang="en-US" b="0" i="0" u="none" strike="noStrike" cap="none" dirty="0">
                <a:solidFill>
                  <a:srgbClr val="000000"/>
                </a:solidFill>
                <a:effectLst/>
                <a:sym typeface="Arial"/>
              </a:rPr>
              <a:t>to carry "1,000 songs in their pocket</a:t>
            </a:r>
            <a:r>
              <a:rPr lang="en-US" dirty="0"/>
              <a:t>." Initially, </a:t>
            </a:r>
            <a:r>
              <a:rPr lang="en-US" b="0" i="0" u="none" strike="noStrike" cap="none" dirty="0">
                <a:solidFill>
                  <a:srgbClr val="000000"/>
                </a:solidFill>
                <a:effectLst/>
                <a:sym typeface="Arial"/>
              </a:rPr>
              <a:t>sales were slow, as </a:t>
            </a:r>
            <a:r>
              <a:rPr lang="en-US" dirty="0"/>
              <a:t>many consumers were unfamiliar with </a:t>
            </a:r>
            <a:r>
              <a:rPr lang="en-US" b="0" i="0" u="none" strike="noStrike" cap="none" dirty="0">
                <a:solidFill>
                  <a:srgbClr val="000000"/>
                </a:solidFill>
                <a:effectLst/>
                <a:sym typeface="Arial"/>
              </a:rPr>
              <a:t>digital music players. Apple </a:t>
            </a:r>
            <a:r>
              <a:rPr lang="en-US" dirty="0"/>
              <a:t>targeted </a:t>
            </a:r>
            <a:r>
              <a:rPr lang="en-US" b="0" i="0" u="none" strike="noStrike" cap="none" dirty="0">
                <a:solidFill>
                  <a:srgbClr val="000000"/>
                </a:solidFill>
                <a:effectLst/>
                <a:sym typeface="Arial"/>
              </a:rPr>
              <a:t>early adopters</a:t>
            </a:r>
            <a:r>
              <a:rPr lang="en-US" dirty="0"/>
              <a:t>, highlighting</a:t>
            </a:r>
            <a:r>
              <a:rPr lang="en-US" b="0" i="0" u="none" strike="noStrike" cap="none" dirty="0">
                <a:solidFill>
                  <a:srgbClr val="000000"/>
                </a:solidFill>
                <a:effectLst/>
                <a:sym typeface="Arial"/>
              </a:rPr>
              <a:t> the </a:t>
            </a:r>
            <a:r>
              <a:rPr lang="en-US" dirty="0"/>
              <a:t>iPod’s </a:t>
            </a:r>
            <a:r>
              <a:rPr lang="en-US" b="0" i="0" u="none" strike="noStrike" cap="none" dirty="0">
                <a:solidFill>
                  <a:srgbClr val="000000"/>
                </a:solidFill>
                <a:effectLst/>
                <a:sym typeface="Arial"/>
              </a:rPr>
              <a:t>unique design and usability to </a:t>
            </a:r>
            <a:r>
              <a:rPr lang="en-US" dirty="0"/>
              <a:t>generate excitement </a:t>
            </a:r>
            <a:r>
              <a:rPr lang="en-US" b="0" i="0" u="none" strike="noStrike" cap="none" dirty="0">
                <a:solidFill>
                  <a:srgbClr val="000000"/>
                </a:solidFill>
                <a:effectLst/>
                <a:sym typeface="Arial"/>
              </a:rPr>
              <a:t>and </a:t>
            </a:r>
            <a:r>
              <a:rPr lang="en-US" dirty="0"/>
              <a:t>awareness</a:t>
            </a:r>
            <a:r>
              <a:rPr lang="en-US" b="0" i="0" u="none" strike="noStrike" cap="none" dirty="0">
                <a:solidFill>
                  <a:srgbClr val="000000"/>
                </a:solidFill>
                <a:effectLst/>
                <a:sym typeface="Arial"/>
              </a:rPr>
              <a:t>.</a:t>
            </a:r>
            <a:endParaRPr lang="en-US" dirty="0"/>
          </a:p>
          <a:p>
            <a:pPr>
              <a:buFont typeface="Arial,Sans-Serif" panose="020B0604020202020204" pitchFamily="34" charset="0"/>
              <a:buChar char="•"/>
            </a:pPr>
            <a:r>
              <a:rPr lang="en-US" dirty="0"/>
              <a:t>Next is the </a:t>
            </a:r>
            <a:r>
              <a:rPr lang="en-US" b="1" dirty="0"/>
              <a:t>growth phase</a:t>
            </a:r>
            <a:r>
              <a:rPr lang="en-US" dirty="0"/>
              <a:t>. As </a:t>
            </a:r>
            <a:r>
              <a:rPr lang="en-US" b="0" i="0" dirty="0">
                <a:solidFill>
                  <a:srgbClr val="000000"/>
                </a:solidFill>
                <a:effectLst/>
              </a:rPr>
              <a:t>sales </a:t>
            </a:r>
            <a:r>
              <a:rPr lang="en-US" dirty="0"/>
              <a:t>began </a:t>
            </a:r>
            <a:r>
              <a:rPr lang="en-US" b="0" i="0" dirty="0">
                <a:solidFill>
                  <a:srgbClr val="000000"/>
                </a:solidFill>
                <a:effectLst/>
              </a:rPr>
              <a:t>to increase</a:t>
            </a:r>
            <a:r>
              <a:rPr lang="en-US" dirty="0"/>
              <a:t>,</a:t>
            </a:r>
            <a:r>
              <a:rPr lang="en-US" b="0" i="0" dirty="0">
                <a:solidFill>
                  <a:srgbClr val="000000"/>
                </a:solidFill>
                <a:effectLst/>
              </a:rPr>
              <a:t> more consumers </a:t>
            </a:r>
            <a:r>
              <a:rPr lang="en-US" dirty="0"/>
              <a:t>became </a:t>
            </a:r>
            <a:r>
              <a:rPr lang="en-US" b="0" i="0" dirty="0">
                <a:solidFill>
                  <a:srgbClr val="000000"/>
                </a:solidFill>
                <a:effectLst/>
              </a:rPr>
              <a:t>aware of and </a:t>
            </a:r>
            <a:r>
              <a:rPr lang="en-US" dirty="0"/>
              <a:t>adopted </a:t>
            </a:r>
            <a:r>
              <a:rPr lang="en-US" b="0" i="0" dirty="0">
                <a:solidFill>
                  <a:srgbClr val="000000"/>
                </a:solidFill>
                <a:effectLst/>
              </a:rPr>
              <a:t>the </a:t>
            </a:r>
            <a:r>
              <a:rPr lang="en-US" dirty="0"/>
              <a:t>iPod</a:t>
            </a:r>
            <a:r>
              <a:rPr lang="en-US" b="0" i="0" dirty="0">
                <a:solidFill>
                  <a:srgbClr val="000000"/>
                </a:solidFill>
                <a:effectLst/>
              </a:rPr>
              <a:t>. Companies </a:t>
            </a:r>
            <a:r>
              <a:rPr lang="en-US" dirty="0"/>
              <a:t>expanded their </a:t>
            </a:r>
            <a:r>
              <a:rPr lang="en-US" b="0" i="0" dirty="0">
                <a:solidFill>
                  <a:srgbClr val="000000"/>
                </a:solidFill>
                <a:effectLst/>
              </a:rPr>
              <a:t>distribution and </a:t>
            </a:r>
            <a:r>
              <a:rPr lang="en-US" dirty="0"/>
              <a:t>introduced </a:t>
            </a:r>
            <a:r>
              <a:rPr lang="en-US" b="0" i="0" dirty="0">
                <a:solidFill>
                  <a:srgbClr val="000000"/>
                </a:solidFill>
                <a:effectLst/>
              </a:rPr>
              <a:t>new features to stay competitive.</a:t>
            </a:r>
          </a:p>
          <a:p>
            <a:pPr lvl="1">
              <a:buFont typeface="Arial" panose="020B0604020202020204" pitchFamily="34" charset="0"/>
              <a:buChar char="•"/>
            </a:pPr>
            <a:r>
              <a:rPr lang="en-US" dirty="0"/>
              <a:t>With rising </a:t>
            </a:r>
            <a:r>
              <a:rPr lang="en-US" b="0" i="0" u="none" strike="noStrike" cap="none" dirty="0">
                <a:solidFill>
                  <a:srgbClr val="000000"/>
                </a:solidFill>
                <a:effectLst/>
                <a:sym typeface="Arial"/>
              </a:rPr>
              <a:t>popularity, </a:t>
            </a:r>
            <a:r>
              <a:rPr lang="en-US" dirty="0"/>
              <a:t>the iPod’s </a:t>
            </a:r>
            <a:r>
              <a:rPr lang="en-US" b="0" i="0" u="none" strike="noStrike" cap="none" dirty="0">
                <a:solidFill>
                  <a:srgbClr val="000000"/>
                </a:solidFill>
                <a:effectLst/>
                <a:sym typeface="Arial"/>
              </a:rPr>
              <a:t>sales </a:t>
            </a:r>
            <a:r>
              <a:rPr lang="en-US" dirty="0"/>
              <a:t>surged</a:t>
            </a:r>
            <a:r>
              <a:rPr lang="en-US" b="0" i="0" u="none" strike="noStrike" cap="none" dirty="0">
                <a:solidFill>
                  <a:srgbClr val="000000"/>
                </a:solidFill>
                <a:effectLst/>
                <a:sym typeface="Arial"/>
              </a:rPr>
              <a:t>. Apple </a:t>
            </a:r>
            <a:r>
              <a:rPr lang="en-US" dirty="0"/>
              <a:t>capitalized on this momentum by releasing </a:t>
            </a:r>
            <a:r>
              <a:rPr lang="en-US" b="0" i="0" u="none" strike="noStrike" cap="none" dirty="0">
                <a:solidFill>
                  <a:srgbClr val="000000"/>
                </a:solidFill>
                <a:effectLst/>
                <a:sym typeface="Arial"/>
              </a:rPr>
              <a:t>improved versions, such as the iPod Mini and iPod Nano, to appeal to a broader audience. Competitors like Microsoft and Sony entered the market</a:t>
            </a:r>
            <a:r>
              <a:rPr lang="en-US" dirty="0"/>
              <a:t> with </a:t>
            </a:r>
            <a:r>
              <a:rPr lang="en-US" b="0" i="0" u="none" strike="noStrike" cap="none" dirty="0">
                <a:solidFill>
                  <a:srgbClr val="000000"/>
                </a:solidFill>
                <a:effectLst/>
                <a:sym typeface="Arial"/>
              </a:rPr>
              <a:t>similar products. </a:t>
            </a:r>
            <a:r>
              <a:rPr lang="en-US" dirty="0"/>
              <a:t>Apple’s </a:t>
            </a:r>
            <a:r>
              <a:rPr lang="en-US" b="0" i="0" u="none" strike="noStrike" cap="none" dirty="0">
                <a:solidFill>
                  <a:srgbClr val="000000"/>
                </a:solidFill>
                <a:effectLst/>
                <a:sym typeface="Arial"/>
              </a:rPr>
              <a:t>marketing campaigns</a:t>
            </a:r>
            <a:r>
              <a:rPr lang="en-US" dirty="0"/>
              <a:t>, particularly</a:t>
            </a:r>
            <a:r>
              <a:rPr lang="en-US" b="0" i="0" u="none" strike="noStrike" cap="none" dirty="0">
                <a:solidFill>
                  <a:srgbClr val="000000"/>
                </a:solidFill>
                <a:effectLst/>
                <a:sym typeface="Arial"/>
              </a:rPr>
              <a:t> the iconic "Silhouettes" ads</a:t>
            </a:r>
            <a:r>
              <a:rPr lang="en-US" dirty="0"/>
              <a:t>, emphasized</a:t>
            </a:r>
            <a:r>
              <a:rPr lang="en-US" b="0" i="0" u="none" strike="noStrike" cap="none" dirty="0">
                <a:solidFill>
                  <a:srgbClr val="000000"/>
                </a:solidFill>
                <a:effectLst/>
                <a:sym typeface="Arial"/>
              </a:rPr>
              <a:t> the iPod’s sleek style and ease of use, helping it capture a </a:t>
            </a:r>
            <a:r>
              <a:rPr lang="en-US" dirty="0"/>
              <a:t>significant </a:t>
            </a:r>
            <a:r>
              <a:rPr lang="en-US" b="0" i="0" u="none" strike="noStrike" cap="none" dirty="0">
                <a:solidFill>
                  <a:srgbClr val="000000"/>
                </a:solidFill>
                <a:effectLst/>
                <a:sym typeface="Arial"/>
              </a:rPr>
              <a:t>share of the </a:t>
            </a:r>
            <a:r>
              <a:rPr lang="en-US" dirty="0"/>
              <a:t>expanding </a:t>
            </a:r>
            <a:r>
              <a:rPr lang="en-US" b="0" i="0" u="none" strike="noStrike" cap="none" dirty="0">
                <a:solidFill>
                  <a:srgbClr val="000000"/>
                </a:solidFill>
                <a:effectLst/>
                <a:sym typeface="Arial"/>
              </a:rPr>
              <a:t>market.</a:t>
            </a:r>
            <a:endParaRPr lang="en-US" dirty="0"/>
          </a:p>
          <a:p>
            <a:pPr algn="l">
              <a:buFont typeface="Arial,Sans-Serif" panose="020B0604020202020204" pitchFamily="34" charset="0"/>
              <a:buChar char="•"/>
            </a:pPr>
            <a:r>
              <a:rPr lang="en-US" b="0" i="0" u="none" strike="noStrike" cap="none" dirty="0">
                <a:solidFill>
                  <a:srgbClr val="000000"/>
                </a:solidFill>
                <a:effectLst/>
                <a:sym typeface="Arial"/>
              </a:rPr>
              <a:t>By the mid-2000s, the iPod </a:t>
            </a:r>
            <a:r>
              <a:rPr lang="en-US" dirty="0"/>
              <a:t>entered </a:t>
            </a:r>
            <a:r>
              <a:rPr lang="en-US" b="0" i="0" u="none" strike="noStrike" cap="none" dirty="0">
                <a:solidFill>
                  <a:srgbClr val="000000"/>
                </a:solidFill>
                <a:effectLst/>
                <a:sym typeface="Arial"/>
              </a:rPr>
              <a:t>the</a:t>
            </a:r>
            <a:r>
              <a:rPr lang="en-US" dirty="0"/>
              <a:t> </a:t>
            </a:r>
            <a:r>
              <a:rPr lang="en-US" b="1" i="0" u="none" strike="noStrike" cap="none" dirty="0">
                <a:solidFill>
                  <a:srgbClr val="000000"/>
                </a:solidFill>
                <a:effectLst/>
                <a:sym typeface="Arial"/>
              </a:rPr>
              <a:t>maturity </a:t>
            </a:r>
            <a:r>
              <a:rPr lang="en-US" b="1" dirty="0"/>
              <a:t>phase</a:t>
            </a:r>
            <a:r>
              <a:rPr lang="en-US" b="0" i="0" u="none" strike="noStrike" cap="none" dirty="0">
                <a:solidFill>
                  <a:srgbClr val="000000"/>
                </a:solidFill>
                <a:effectLst/>
                <a:sym typeface="Arial"/>
              </a:rPr>
              <a:t>. </a:t>
            </a:r>
            <a:r>
              <a:rPr lang="en-US" dirty="0"/>
              <a:t>While sales remained </a:t>
            </a:r>
            <a:r>
              <a:rPr lang="en-US" b="0" i="0" u="none" strike="noStrike" cap="none" dirty="0">
                <a:solidFill>
                  <a:srgbClr val="000000"/>
                </a:solidFill>
                <a:effectLst/>
                <a:sym typeface="Arial"/>
              </a:rPr>
              <a:t>high, growth </a:t>
            </a:r>
            <a:r>
              <a:rPr lang="en-US" dirty="0"/>
              <a:t>began to slow </a:t>
            </a:r>
            <a:r>
              <a:rPr lang="en-US" b="0" i="0" u="none" strike="noStrike" cap="none" dirty="0">
                <a:solidFill>
                  <a:srgbClr val="000000"/>
                </a:solidFill>
                <a:effectLst/>
                <a:sym typeface="Arial"/>
              </a:rPr>
              <a:t>as the market became saturated, with many </a:t>
            </a:r>
            <a:r>
              <a:rPr lang="en-US" dirty="0"/>
              <a:t>consumers </a:t>
            </a:r>
            <a:r>
              <a:rPr lang="en-US" b="0" i="0" u="none" strike="noStrike" cap="none" dirty="0">
                <a:solidFill>
                  <a:srgbClr val="000000"/>
                </a:solidFill>
                <a:effectLst/>
                <a:sym typeface="Arial"/>
              </a:rPr>
              <a:t>already owning a digital music player.</a:t>
            </a:r>
            <a:endParaRPr lang="en-US" dirty="0"/>
          </a:p>
          <a:p>
            <a:pPr lvl="1">
              <a:buFont typeface="Arial" panose="020B0604020202020204" pitchFamily="34" charset="0"/>
              <a:buChar char="•"/>
            </a:pPr>
            <a:r>
              <a:rPr lang="en-US" dirty="0"/>
              <a:t>To maintain interest,</a:t>
            </a:r>
            <a:r>
              <a:rPr lang="en-US" b="0" i="0" u="none" strike="noStrike" cap="none" dirty="0">
                <a:solidFill>
                  <a:srgbClr val="000000"/>
                </a:solidFill>
                <a:effectLst/>
                <a:sym typeface="Arial"/>
              </a:rPr>
              <a:t> Apple continued to </a:t>
            </a:r>
            <a:r>
              <a:rPr lang="en-US" dirty="0"/>
              <a:t>innovate</a:t>
            </a:r>
            <a:r>
              <a:rPr lang="en-US" b="0" i="0" u="none" strike="noStrike" cap="none" dirty="0">
                <a:solidFill>
                  <a:srgbClr val="000000"/>
                </a:solidFill>
                <a:effectLst/>
                <a:sym typeface="Arial"/>
              </a:rPr>
              <a:t>, </a:t>
            </a:r>
            <a:r>
              <a:rPr lang="en-US" dirty="0"/>
              <a:t>introducing models </a:t>
            </a:r>
            <a:r>
              <a:rPr lang="en-US" b="0" i="0" u="none" strike="noStrike" cap="none" dirty="0">
                <a:solidFill>
                  <a:srgbClr val="000000"/>
                </a:solidFill>
                <a:effectLst/>
                <a:sym typeface="Arial"/>
              </a:rPr>
              <a:t>like the iPod Touch, </a:t>
            </a:r>
            <a:r>
              <a:rPr lang="en-US" dirty="0"/>
              <a:t>which featured </a:t>
            </a:r>
            <a:r>
              <a:rPr lang="en-US" b="0" i="0" u="none" strike="noStrike" cap="none" dirty="0">
                <a:solidFill>
                  <a:srgbClr val="000000"/>
                </a:solidFill>
                <a:effectLst/>
                <a:sym typeface="Arial"/>
              </a:rPr>
              <a:t>Wi-Fi and </a:t>
            </a:r>
            <a:r>
              <a:rPr lang="en-US" dirty="0"/>
              <a:t>app capabilities</a:t>
            </a:r>
            <a:r>
              <a:rPr lang="en-US" b="0" i="0" u="none" strike="noStrike" cap="none" dirty="0">
                <a:solidFill>
                  <a:srgbClr val="000000"/>
                </a:solidFill>
                <a:effectLst/>
                <a:sym typeface="Arial"/>
              </a:rPr>
              <a:t>. However, as smartphones with built-in music players</a:t>
            </a:r>
            <a:r>
              <a:rPr lang="en-US" dirty="0"/>
              <a:t>, particularly</a:t>
            </a:r>
            <a:r>
              <a:rPr lang="en-US" b="0" i="0" u="none" strike="noStrike" cap="none" dirty="0">
                <a:solidFill>
                  <a:srgbClr val="000000"/>
                </a:solidFill>
                <a:effectLst/>
                <a:sym typeface="Arial"/>
              </a:rPr>
              <a:t> the iPhone, </a:t>
            </a:r>
            <a:r>
              <a:rPr lang="en-US" dirty="0"/>
              <a:t>grew in popularity, </a:t>
            </a:r>
            <a:r>
              <a:rPr lang="en-US" b="0" i="0" u="none" strike="noStrike" cap="none" dirty="0">
                <a:solidFill>
                  <a:srgbClr val="000000"/>
                </a:solidFill>
                <a:effectLst/>
                <a:sym typeface="Arial"/>
              </a:rPr>
              <a:t>Apple </a:t>
            </a:r>
            <a:r>
              <a:rPr lang="en-US" dirty="0"/>
              <a:t>faced the challenge of differentiating </a:t>
            </a:r>
            <a:r>
              <a:rPr lang="en-US" b="0" i="0" u="none" strike="noStrike" cap="none" dirty="0">
                <a:solidFill>
                  <a:srgbClr val="000000"/>
                </a:solidFill>
                <a:effectLst/>
                <a:sym typeface="Arial"/>
              </a:rPr>
              <a:t>the iPod to </a:t>
            </a:r>
            <a:r>
              <a:rPr lang="en-US" dirty="0"/>
              <a:t>keep it appealing</a:t>
            </a:r>
            <a:r>
              <a:rPr lang="en-US" b="0" i="0" u="none" strike="noStrike" cap="none" dirty="0">
                <a:solidFill>
                  <a:srgbClr val="000000"/>
                </a:solidFill>
                <a:effectLst/>
                <a:sym typeface="Arial"/>
              </a:rPr>
              <a:t>.</a:t>
            </a:r>
            <a:endParaRPr lang="en-US" dirty="0"/>
          </a:p>
          <a:p>
            <a:pPr>
              <a:buFont typeface="Arial,Sans-Serif" panose="020B0604020202020204" pitchFamily="34" charset="0"/>
              <a:buChar char="•"/>
            </a:pPr>
            <a:r>
              <a:rPr lang="en-US" b="0" i="0" dirty="0">
                <a:solidFill>
                  <a:srgbClr val="000000"/>
                </a:solidFill>
                <a:effectLst/>
              </a:rPr>
              <a:t>Finally, </a:t>
            </a:r>
            <a:r>
              <a:rPr lang="en-US" dirty="0"/>
              <a:t>we reach </a:t>
            </a:r>
            <a:r>
              <a:rPr lang="en-US" b="0" i="0" dirty="0">
                <a:solidFill>
                  <a:srgbClr val="000000"/>
                </a:solidFill>
                <a:effectLst/>
              </a:rPr>
              <a:t>the</a:t>
            </a:r>
            <a:r>
              <a:rPr lang="en-US" dirty="0"/>
              <a:t> </a:t>
            </a:r>
            <a:r>
              <a:rPr lang="en-US" b="1" dirty="0"/>
              <a:t>decline phase</a:t>
            </a:r>
            <a:r>
              <a:rPr lang="en-US" b="0" i="0" dirty="0">
                <a:solidFill>
                  <a:srgbClr val="000000"/>
                </a:solidFill>
                <a:effectLst/>
              </a:rPr>
              <a:t>.</a:t>
            </a:r>
            <a:r>
              <a:rPr lang="en-US" dirty="0"/>
              <a:t> </a:t>
            </a:r>
            <a:r>
              <a:rPr lang="en-US" b="0" i="0" u="none" strike="noStrike" cap="none" dirty="0">
                <a:solidFill>
                  <a:srgbClr val="000000"/>
                </a:solidFill>
                <a:effectLst/>
                <a:sym typeface="Arial"/>
              </a:rPr>
              <a:t>Eventually, the iPod entered </a:t>
            </a:r>
            <a:r>
              <a:rPr lang="en-US" dirty="0"/>
              <a:t>this stage, driven by shifting consumer preferences toward </a:t>
            </a:r>
            <a:r>
              <a:rPr lang="en-US" b="0" i="0" u="none" strike="noStrike" cap="none" dirty="0">
                <a:solidFill>
                  <a:srgbClr val="000000"/>
                </a:solidFill>
                <a:effectLst/>
                <a:sym typeface="Arial"/>
              </a:rPr>
              <a:t>smartphones</a:t>
            </a:r>
            <a:r>
              <a:rPr lang="en-US" dirty="0"/>
              <a:t>. As demand for</a:t>
            </a:r>
            <a:r>
              <a:rPr lang="en-US" b="0" i="0" u="none" strike="noStrike" cap="none" dirty="0">
                <a:solidFill>
                  <a:srgbClr val="000000"/>
                </a:solidFill>
                <a:effectLst/>
                <a:sym typeface="Arial"/>
              </a:rPr>
              <a:t> standalone music players</a:t>
            </a:r>
            <a:r>
              <a:rPr lang="en-US" dirty="0"/>
              <a:t> decreased, </a:t>
            </a:r>
            <a:r>
              <a:rPr lang="en-US" b="0" i="0" u="none" strike="noStrike" cap="none" dirty="0">
                <a:solidFill>
                  <a:srgbClr val="000000"/>
                </a:solidFill>
                <a:effectLst/>
                <a:sym typeface="Arial"/>
              </a:rPr>
              <a:t>Apple </a:t>
            </a:r>
            <a:r>
              <a:rPr lang="en-US" dirty="0"/>
              <a:t>began to scale back </a:t>
            </a:r>
            <a:r>
              <a:rPr lang="en-US" b="0" i="0" u="none" strike="noStrike" cap="none" dirty="0">
                <a:solidFill>
                  <a:srgbClr val="000000"/>
                </a:solidFill>
                <a:effectLst/>
                <a:sym typeface="Arial"/>
              </a:rPr>
              <a:t>its focus on the iPod, </a:t>
            </a:r>
            <a:r>
              <a:rPr lang="en-US" dirty="0"/>
              <a:t>reducing </a:t>
            </a:r>
            <a:r>
              <a:rPr lang="en-US" b="0" i="0" u="none" strike="noStrike" cap="none" dirty="0">
                <a:solidFill>
                  <a:srgbClr val="000000"/>
                </a:solidFill>
                <a:effectLst/>
                <a:sym typeface="Arial"/>
              </a:rPr>
              <a:t>new </a:t>
            </a:r>
            <a:r>
              <a:rPr lang="en-US" dirty="0"/>
              <a:t>model releases </a:t>
            </a:r>
            <a:r>
              <a:rPr lang="en-US" b="0" i="0" u="none" strike="noStrike" cap="none" dirty="0">
                <a:solidFill>
                  <a:srgbClr val="000000"/>
                </a:solidFill>
                <a:effectLst/>
                <a:sym typeface="Arial"/>
              </a:rPr>
              <a:t>and marketing efforts. </a:t>
            </a:r>
            <a:r>
              <a:rPr lang="en-US" dirty="0"/>
              <a:t>By </a:t>
            </a:r>
            <a:r>
              <a:rPr lang="en-US" b="0" i="0" u="none" strike="noStrike" cap="none" dirty="0">
                <a:solidFill>
                  <a:srgbClr val="000000"/>
                </a:solidFill>
                <a:effectLst/>
                <a:sym typeface="Arial"/>
              </a:rPr>
              <a:t>2022, Apple officially discontinued the iPod, </a:t>
            </a:r>
            <a:r>
              <a:rPr lang="en-US" dirty="0"/>
              <a:t>acknowledging </a:t>
            </a:r>
            <a:r>
              <a:rPr lang="en-US" b="0" i="0" u="none" strike="noStrike" cap="none" dirty="0">
                <a:solidFill>
                  <a:srgbClr val="000000"/>
                </a:solidFill>
                <a:effectLst/>
                <a:sym typeface="Arial"/>
              </a:rPr>
              <a:t>that demand had </a:t>
            </a:r>
            <a:r>
              <a:rPr lang="en-US" dirty="0"/>
              <a:t>waned </a:t>
            </a:r>
            <a:r>
              <a:rPr lang="en-US" b="0" i="0" u="none" strike="noStrike" cap="none" dirty="0">
                <a:solidFill>
                  <a:srgbClr val="000000"/>
                </a:solidFill>
                <a:effectLst/>
                <a:sym typeface="Arial"/>
              </a:rPr>
              <a:t>as streaming services and smartphones </a:t>
            </a:r>
            <a:r>
              <a:rPr lang="en-US" dirty="0"/>
              <a:t>dominated the market</a:t>
            </a:r>
            <a:r>
              <a:rPr lang="en-US" b="0" i="0" u="none" strike="noStrike" cap="none" dirty="0">
                <a:solidFill>
                  <a:srgbClr val="000000"/>
                </a:solidFill>
                <a:effectLst/>
                <a:sym typeface="Arial"/>
              </a:rPr>
              <a:t>.</a:t>
            </a:r>
            <a:endParaRPr lang="en-US" dirty="0"/>
          </a:p>
          <a:p>
            <a:pPr algn="l" fontAlgn="base">
              <a:buFont typeface="Arial" panose="020B0604020202020204" pitchFamily="34" charset="0"/>
              <a:buChar char="•"/>
            </a:pPr>
            <a:endParaRPr lang="en-US" sz="1800" b="0" i="0" dirty="0">
              <a:solidFill>
                <a:srgbClr val="000000"/>
              </a:solidFill>
              <a:effectLst/>
              <a:latin typeface="Aptos" panose="020B0004020202020204" pitchFamily="34" charset="0"/>
            </a:endParaRPr>
          </a:p>
          <a:p>
            <a:pPr marL="0" lvl="0" indent="0" algn="l" rtl="0">
              <a:spcBef>
                <a:spcPts val="0"/>
              </a:spcBef>
              <a:spcAft>
                <a:spcPts val="0"/>
              </a:spcAft>
              <a:buNone/>
            </a:pPr>
            <a:r>
              <a:rPr lang="en-US" sz="1800" b="0" i="0" dirty="0">
                <a:solidFill>
                  <a:srgbClr val="000000"/>
                </a:solidFill>
                <a:effectLst/>
                <a:latin typeface="Aptos" panose="020B0004020202020204" pitchFamily="34" charset="0"/>
              </a:rPr>
              <a:t>Each phase requires different strategies to maintain profitability and manage product longevity. </a:t>
            </a:r>
            <a:endParaRPr dirty="0"/>
          </a:p>
        </p:txBody>
      </p:sp>
    </p:spTree>
    <p:extLst>
      <p:ext uri="{BB962C8B-B14F-4D97-AF65-F5344CB8AC3E}">
        <p14:creationId xmlns:p14="http://schemas.microsoft.com/office/powerpoint/2010/main" val="326645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800" b="0" i="0" dirty="0">
                <a:solidFill>
                  <a:srgbClr val="000000"/>
                </a:solidFill>
                <a:effectLst/>
                <a:latin typeface="Aptos" panose="020B0004020202020204" pitchFamily="34" charset="0"/>
              </a:rPr>
              <a:t>Thank you for listening—I hope this gave you a clear view of how new products come to life in the market!</a:t>
            </a:r>
            <a:endParaRPr lang="en-US" dirty="0"/>
          </a:p>
        </p:txBody>
      </p:sp>
    </p:spTree>
    <p:extLst>
      <p:ext uri="{BB962C8B-B14F-4D97-AF65-F5344CB8AC3E}">
        <p14:creationId xmlns:p14="http://schemas.microsoft.com/office/powerpoint/2010/main" val="36720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bc263f5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bc263f50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Aptos" panose="020B0004020202020204" pitchFamily="34" charset="0"/>
              </a:rPr>
              <a:t>So, before we start here’s a quick overview of what we’ll cover during this chapter’s review.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1bc263f502_0_1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1bc263f502_0_1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Aptos" panose="020B0004020202020204" pitchFamily="34" charset="0"/>
              </a:rPr>
              <a:t>We’ll begin by discussing WHY! companies develop new products in the first place. Innovation helps companies stay competitive, meet changing consumer needs, and enter new markets. New products also generate revenue, build brand loyalty, and can transform industries, as we saw with the smartphone.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1bc263f502_0_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1bc263f502_0_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Aptos" panose="020B0004020202020204" pitchFamily="34" charset="0"/>
              </a:rPr>
              <a:t>Let’s start with the three different types of new products companies introduce to meet various market needs: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1bc263f502_0_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1bc263f502_0_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buFont typeface="Arial" panose="020B0604020202020204" pitchFamily="34" charset="0"/>
              <a:buChar char="•"/>
            </a:pPr>
            <a:r>
              <a:rPr lang="en-US" sz="1800" b="0" i="0" dirty="0">
                <a:solidFill>
                  <a:srgbClr val="000000"/>
                </a:solidFill>
                <a:effectLst/>
                <a:latin typeface="Aptos" panose="020B0004020202020204" pitchFamily="34" charset="0"/>
              </a:rPr>
              <a:t>First are </a:t>
            </a:r>
            <a:r>
              <a:rPr lang="en-US" sz="1800" b="1" i="0" dirty="0">
                <a:solidFill>
                  <a:srgbClr val="000000"/>
                </a:solidFill>
                <a:effectLst/>
                <a:latin typeface="Aptos" panose="020B0004020202020204" pitchFamily="34" charset="0"/>
              </a:rPr>
              <a:t>Major Innovations </a:t>
            </a:r>
            <a:r>
              <a:rPr lang="en-US" sz="1800" b="0" i="0" dirty="0">
                <a:solidFill>
                  <a:srgbClr val="000000"/>
                </a:solidFill>
                <a:effectLst/>
                <a:latin typeface="Aptos" panose="020B0004020202020204" pitchFamily="34" charset="0"/>
              </a:rPr>
              <a:t>these are the big breakthroughs, like the launch of the first smartphone or the electric vehicle. Major innovations create entirely new markets or dramatically change existing ones, often driving huge shifts in consumer behavior. </a:t>
            </a:r>
          </a:p>
          <a:p>
            <a:pPr lvl="1" fontAlgn="base">
              <a:buFont typeface="Arial" panose="020B0604020202020204" pitchFamily="34" charset="0"/>
              <a:buChar char="•"/>
            </a:pPr>
            <a:r>
              <a:rPr lang="en-US" dirty="0"/>
              <a:t>A good Example is the</a:t>
            </a:r>
            <a:r>
              <a:rPr lang="en-US" sz="1100" b="0" i="0" u="none" strike="noStrike" cap="none" dirty="0">
                <a:solidFill>
                  <a:srgbClr val="000000"/>
                </a:solidFill>
                <a:effectLst/>
                <a:latin typeface="Arial"/>
                <a:ea typeface="Arial"/>
                <a:cs typeface="Arial"/>
                <a:sym typeface="Arial"/>
              </a:rPr>
              <a:t> </a:t>
            </a:r>
            <a:r>
              <a:rPr lang="en-US" sz="1100" b="0" i="0" u="sng" strike="noStrike" cap="none" dirty="0">
                <a:solidFill>
                  <a:srgbClr val="000000"/>
                </a:solidFill>
                <a:effectLst/>
                <a:latin typeface="Arial"/>
                <a:ea typeface="Arial"/>
                <a:cs typeface="Arial"/>
                <a:sym typeface="Arial"/>
              </a:rPr>
              <a:t>Tesla </a:t>
            </a:r>
            <a:r>
              <a:rPr lang="en-US" sz="1100" b="0" i="0" u="none" strike="noStrike" cap="none" dirty="0">
                <a:solidFill>
                  <a:srgbClr val="000000"/>
                </a:solidFill>
                <a:effectLst/>
                <a:latin typeface="Arial"/>
                <a:ea typeface="Arial"/>
                <a:cs typeface="Arial"/>
                <a:sym typeface="Arial"/>
              </a:rPr>
              <a:t>Model S </a:t>
            </a:r>
            <a:r>
              <a:rPr lang="en-US" dirty="0"/>
              <a:t> </a:t>
            </a:r>
            <a:endParaRPr lang="en-US" sz="1800" dirty="0">
              <a:latin typeface="Aptos"/>
            </a:endParaRPr>
          </a:p>
          <a:p>
            <a:pPr>
              <a:buFont typeface="Arial" panose="020B0604020202020204" pitchFamily="34" charset="0"/>
              <a:buChar char="•"/>
            </a:pPr>
            <a:r>
              <a:rPr lang="en-US" sz="1800" dirty="0">
                <a:latin typeface="Aptos"/>
              </a:rPr>
              <a:t>Then</a:t>
            </a:r>
            <a:r>
              <a:rPr lang="en-US" sz="1800" b="0" i="0" dirty="0">
                <a:solidFill>
                  <a:srgbClr val="000000"/>
                </a:solidFill>
                <a:effectLst/>
                <a:latin typeface="Aptos"/>
              </a:rPr>
              <a:t> comes </a:t>
            </a:r>
            <a:r>
              <a:rPr lang="en-US" sz="1800" b="1" i="0" dirty="0">
                <a:solidFill>
                  <a:srgbClr val="000000"/>
                </a:solidFill>
                <a:effectLst/>
                <a:latin typeface="Aptos"/>
              </a:rPr>
              <a:t>Minor Modifications</a:t>
            </a:r>
            <a:r>
              <a:rPr lang="en-US" sz="1800" b="0" i="0" dirty="0">
                <a:solidFill>
                  <a:srgbClr val="000000"/>
                </a:solidFill>
                <a:effectLst/>
                <a:latin typeface="Aptos"/>
              </a:rPr>
              <a:t> these are small but important improvements to existing products, like a new camera on a smartphone or the annual car model updates. Minor modifications aren’t revolutionary, but they keep the product competitive and appealing, giving consumers a reason to upgrade or stay loyal. Afterall these changes are typically in response to consumer feedback or minor technological advancements. </a:t>
            </a:r>
            <a:endParaRPr lang="en-US" dirty="0"/>
          </a:p>
          <a:p>
            <a:pPr lvl="1" fontAlgn="base">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Example: </a:t>
            </a:r>
            <a:r>
              <a:rPr lang="en-US" sz="1100" b="0" i="0" u="sng" strike="noStrike" cap="none" dirty="0">
                <a:solidFill>
                  <a:srgbClr val="000000"/>
                </a:solidFill>
                <a:effectLst/>
                <a:latin typeface="Arial"/>
                <a:ea typeface="Arial"/>
                <a:cs typeface="Arial"/>
                <a:sym typeface="Arial"/>
              </a:rPr>
              <a:t>Nike </a:t>
            </a:r>
            <a:r>
              <a:rPr lang="en-US" sz="1100" b="0" i="0" u="none" strike="noStrike" cap="none" dirty="0">
                <a:solidFill>
                  <a:srgbClr val="000000"/>
                </a:solidFill>
                <a:effectLst/>
                <a:latin typeface="Arial"/>
                <a:ea typeface="Arial"/>
                <a:cs typeface="Arial"/>
                <a:sym typeface="Arial"/>
              </a:rPr>
              <a:t>releasing updated versions of</a:t>
            </a:r>
            <a:r>
              <a:rPr lang="en-US" dirty="0"/>
              <a:t> the</a:t>
            </a:r>
            <a:r>
              <a:rPr lang="en-US" sz="1100" b="0" i="0" u="none" strike="noStrike" cap="none" dirty="0">
                <a:solidFill>
                  <a:srgbClr val="000000"/>
                </a:solidFill>
                <a:effectLst/>
                <a:latin typeface="Arial"/>
                <a:ea typeface="Arial"/>
                <a:cs typeface="Arial"/>
                <a:sym typeface="Arial"/>
              </a:rPr>
              <a:t> Air Max/Jordan series every year. </a:t>
            </a:r>
            <a:r>
              <a:rPr lang="en-US" sz="1800" b="0" i="0" dirty="0">
                <a:solidFill>
                  <a:srgbClr val="000000"/>
                </a:solidFill>
                <a:effectLst/>
                <a:latin typeface="Aptos"/>
              </a:rPr>
              <a:t> </a:t>
            </a:r>
          </a:p>
          <a:p>
            <a:pPr algn="l" rtl="0" fontAlgn="base">
              <a:buFont typeface="Arial" panose="020B0604020202020204" pitchFamily="34" charset="0"/>
              <a:buChar char="•"/>
            </a:pPr>
            <a:r>
              <a:rPr lang="en-US" sz="1800" b="0" i="0" dirty="0">
                <a:solidFill>
                  <a:srgbClr val="000000"/>
                </a:solidFill>
                <a:effectLst/>
                <a:latin typeface="Aptos" panose="020B0004020202020204" pitchFamily="34" charset="0"/>
              </a:rPr>
              <a:t>Lastly </a:t>
            </a:r>
            <a:r>
              <a:rPr lang="en-US" sz="1800" b="1" i="0" dirty="0">
                <a:solidFill>
                  <a:srgbClr val="000000"/>
                </a:solidFill>
                <a:effectLst/>
                <a:latin typeface="Aptos" panose="020B0004020202020204" pitchFamily="34" charset="0"/>
              </a:rPr>
              <a:t>Product Line Extensions</a:t>
            </a:r>
            <a:r>
              <a:rPr lang="en-US" sz="1800" b="0" i="0" dirty="0">
                <a:solidFill>
                  <a:srgbClr val="000000"/>
                </a:solidFill>
                <a:effectLst/>
                <a:latin typeface="Aptos" panose="020B0004020202020204" pitchFamily="34" charset="0"/>
              </a:rPr>
              <a:t> adds variety within an existing product line, like new flavors, colors, or sizes. These extensions help reach different consumer segments without developing an entirely new product. </a:t>
            </a:r>
          </a:p>
          <a:p>
            <a:pPr lvl="1" fontAlgn="base">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Example: Oreo launching its newest creation in collaboration with </a:t>
            </a:r>
            <a:r>
              <a:rPr lang="en-US" sz="1100" b="0" i="1" u="sng" strike="noStrike" cap="none" dirty="0">
                <a:solidFill>
                  <a:srgbClr val="000000"/>
                </a:solidFill>
                <a:effectLst/>
                <a:latin typeface="Arial"/>
                <a:ea typeface="Arial"/>
                <a:cs typeface="Arial"/>
                <a:sym typeface="Arial"/>
              </a:rPr>
              <a:t>Coca </a:t>
            </a:r>
            <a:r>
              <a:rPr lang="en-US" i="1" u="sng" dirty="0"/>
              <a:t>Cola</a:t>
            </a:r>
            <a:r>
              <a:rPr lang="en-US" i="1" u="none" dirty="0"/>
              <a:t> is a good example.</a:t>
            </a:r>
            <a:endParaRPr lang="en-US" u="none" dirty="0"/>
          </a:p>
          <a:p>
            <a:pPr marL="158750" indent="0">
              <a:buNone/>
            </a:pPr>
            <a:r>
              <a:rPr lang="en-US" sz="1800" dirty="0">
                <a:latin typeface="Aptos"/>
              </a:rPr>
              <a:t> </a:t>
            </a:r>
          </a:p>
          <a:p>
            <a:pPr marL="158750" indent="0">
              <a:buNone/>
            </a:pPr>
            <a:r>
              <a:rPr lang="en-US" sz="1800" dirty="0">
                <a:latin typeface="Aptos"/>
              </a:rPr>
              <a:t>Each</a:t>
            </a:r>
            <a:r>
              <a:rPr lang="en-US" sz="1800" b="0" i="0" dirty="0">
                <a:solidFill>
                  <a:srgbClr val="000000"/>
                </a:solidFill>
                <a:effectLst/>
                <a:latin typeface="Aptos"/>
              </a:rPr>
              <a:t> type varies in risk and market impact, so understanding these distinctions helps in planning the right approach.</a:t>
            </a:r>
            <a:r>
              <a:rPr lang="en-US" sz="1800" dirty="0">
                <a:latin typeface="Aptos"/>
              </a:rPr>
              <a:t> </a:t>
            </a:r>
            <a:endParaRPr lang="en-US" dirty="0"/>
          </a:p>
        </p:txBody>
      </p:sp>
    </p:spTree>
    <p:extLst>
      <p:ext uri="{BB962C8B-B14F-4D97-AF65-F5344CB8AC3E}">
        <p14:creationId xmlns:p14="http://schemas.microsoft.com/office/powerpoint/2010/main" val="3471837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bc263f502_0_2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1bc263f502_0_2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Aptos" panose="020B0004020202020204" pitchFamily="34" charset="0"/>
              </a:rPr>
              <a:t>Now that we’ve covered the types of new products, let’s look at how companies figure out what consumers actually want. This is a critical part of ensuring a product’s success. Two main tools help companies do this:</a:t>
            </a:r>
          </a:p>
          <a:p>
            <a:pPr marL="0" lvl="0" indent="0" algn="l" rtl="0">
              <a:spcBef>
                <a:spcPts val="0"/>
              </a:spcBef>
              <a:spcAft>
                <a:spcPts val="0"/>
              </a:spcAft>
              <a:buNone/>
            </a:pPr>
            <a:endParaRPr lang="en-US" b="0" i="0" dirty="0">
              <a:solidFill>
                <a:srgbClr val="000000"/>
              </a:solidFill>
              <a:effectLst/>
              <a:latin typeface="Aptos" panose="020B0004020202020204" pitchFamily="34" charset="0"/>
            </a:endParaRPr>
          </a:p>
          <a:p>
            <a:pPr algn="l" rtl="0" fontAlgn="base">
              <a:buFont typeface="Arial" panose="020B0604020202020204" pitchFamily="34" charset="0"/>
              <a:buChar char="•"/>
            </a:pPr>
            <a:r>
              <a:rPr lang="en-US" sz="1800" b="1" i="0" dirty="0">
                <a:solidFill>
                  <a:srgbClr val="000000"/>
                </a:solidFill>
                <a:effectLst/>
                <a:latin typeface="Aptos" panose="020B0004020202020204" pitchFamily="34" charset="0"/>
              </a:rPr>
              <a:t>Conjoint Analysis</a:t>
            </a:r>
            <a:r>
              <a:rPr lang="en-US" sz="1800" b="0" i="0" dirty="0">
                <a:solidFill>
                  <a:srgbClr val="000000"/>
                </a:solidFill>
                <a:effectLst/>
                <a:latin typeface="Aptos" panose="020B0004020202020204" pitchFamily="34" charset="0"/>
              </a:rPr>
              <a:t> is a method used to understand which features matter most to consumers. By focusing on these insights, companies can make sure they’re delivering what consumers value most. </a:t>
            </a:r>
          </a:p>
          <a:p>
            <a:pPr lvl="1" algn="l" rtl="0" fontAlgn="base">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An electronics company might use conjoint analysis to determine if customers prioritize battery life, camera quality, or screen size in a new smartphone model. Results help the company design a product aligned with customer preferences. </a:t>
            </a:r>
            <a:endParaRPr lang="en-US" sz="1800" b="0" i="0" dirty="0">
              <a:solidFill>
                <a:srgbClr val="000000"/>
              </a:solidFill>
              <a:effectLst/>
              <a:latin typeface="Aptos" panose="020B0004020202020204" pitchFamily="34" charset="0"/>
            </a:endParaRPr>
          </a:p>
          <a:p>
            <a:pPr algn="l" rtl="0" fontAlgn="base">
              <a:buFont typeface="Arial" panose="020B0604020202020204" pitchFamily="34" charset="0"/>
              <a:buChar char="•"/>
            </a:pPr>
            <a:r>
              <a:rPr lang="en-US" sz="1800" b="0" i="0" dirty="0">
                <a:solidFill>
                  <a:srgbClr val="000000"/>
                </a:solidFill>
                <a:effectLst/>
                <a:latin typeface="Aptos" panose="020B0004020202020204" pitchFamily="34" charset="0"/>
              </a:rPr>
              <a:t>On the other hand </a:t>
            </a:r>
            <a:r>
              <a:rPr lang="en-US" sz="1800" b="1" i="0" dirty="0">
                <a:solidFill>
                  <a:srgbClr val="000000"/>
                </a:solidFill>
                <a:effectLst/>
                <a:latin typeface="Aptos" panose="020B0004020202020204" pitchFamily="34" charset="0"/>
              </a:rPr>
              <a:t>Scenario Planning</a:t>
            </a:r>
            <a:r>
              <a:rPr lang="en-US" sz="1800" b="0" i="0" dirty="0">
                <a:solidFill>
                  <a:srgbClr val="000000"/>
                </a:solidFill>
                <a:effectLst/>
                <a:latin typeface="Aptos" panose="020B0004020202020204" pitchFamily="34" charset="0"/>
              </a:rPr>
              <a:t> is all about preparing for possible changes in the market by modeling different future scenarios. Companies can plan for different ‘what if’ situations, like an economic downturn or a sudden trend shift. By preparing for these possibilities, they can adapt quickly, keeping their products relevant no matter what happens. </a:t>
            </a:r>
          </a:p>
          <a:p>
            <a:pPr lvl="1" algn="l" rtl="0" fontAlgn="base">
              <a:buFont typeface="Arial" panose="020B0604020202020204" pitchFamily="34" charset="0"/>
              <a:buChar char="•"/>
            </a:pPr>
            <a:r>
              <a:rPr lang="en-US" sz="1100" b="0" i="0" u="none" strike="noStrike" cap="none" dirty="0">
                <a:solidFill>
                  <a:srgbClr val="000000"/>
                </a:solidFill>
                <a:effectLst/>
                <a:latin typeface="Arial"/>
                <a:ea typeface="Arial"/>
                <a:cs typeface="Arial"/>
                <a:sym typeface="Arial"/>
              </a:rPr>
              <a:t>An energy company might develop scenarios for different regulatory landscapes and shifts toward renewable energy. These scenarios help them prepare for potential changes in policy and market demands. </a:t>
            </a:r>
            <a:endParaRPr lang="en-US" sz="1800" b="0" i="0" dirty="0">
              <a:solidFill>
                <a:srgbClr val="000000"/>
              </a:solidFill>
              <a:effectLst/>
              <a:latin typeface="Aptos" panose="020B0004020202020204" pitchFamily="34" charset="0"/>
            </a:endParaRPr>
          </a:p>
          <a:p>
            <a:pPr marL="158750" indent="0" algn="l" rtl="0" fontAlgn="base">
              <a:buFont typeface="Arial" panose="020B0604020202020204" pitchFamily="34" charset="0"/>
              <a:buNone/>
            </a:pPr>
            <a:endParaRPr lang="en-US" sz="1800" b="0" i="0" dirty="0">
              <a:solidFill>
                <a:srgbClr val="000000"/>
              </a:solidFill>
              <a:effectLst/>
              <a:latin typeface="Aptos" panose="020B0004020202020204" pitchFamily="34" charset="0"/>
            </a:endParaRPr>
          </a:p>
          <a:p>
            <a:pPr marL="158750" indent="0" algn="l" rtl="0" fontAlgn="base">
              <a:buNone/>
            </a:pPr>
            <a:r>
              <a:rPr lang="en-US" sz="1800" b="0" i="0" dirty="0">
                <a:solidFill>
                  <a:srgbClr val="000000"/>
                </a:solidFill>
                <a:effectLst/>
                <a:latin typeface="Aptos" panose="020B0004020202020204" pitchFamily="34" charset="0"/>
              </a:rPr>
              <a:t>These insights guide the product’s design, positioning, and even its target audience. With this groundwork, the next step is understanding how consumers actually adopt new products. </a:t>
            </a:r>
            <a:endParaRPr lang="en-US" b="0" i="0" dirty="0">
              <a:solidFill>
                <a:srgbClr val="000000"/>
              </a:solidFill>
              <a:effectLst/>
              <a:latin typeface="Segoe UI" panose="020B0502040204020203"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11bc263f502_0_2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11bc263f502_0_2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dirty="0">
                <a:solidFill>
                  <a:srgbClr val="000000"/>
                </a:solidFill>
                <a:effectLst/>
                <a:latin typeface="Aptos" panose="020B0004020202020204" pitchFamily="34" charset="0"/>
              </a:rPr>
              <a:t>The adoption process is like a journey, with five stages that moves from </a:t>
            </a:r>
            <a:r>
              <a:rPr lang="en-US" sz="1800" b="1" i="0" dirty="0">
                <a:solidFill>
                  <a:srgbClr val="000000"/>
                </a:solidFill>
                <a:effectLst/>
                <a:latin typeface="Aptos" panose="020B0004020202020204" pitchFamily="34" charset="0"/>
              </a:rPr>
              <a:t>Awareness</a:t>
            </a:r>
            <a:r>
              <a:rPr lang="en-US" sz="1800" b="0" i="0" dirty="0">
                <a:solidFill>
                  <a:srgbClr val="000000"/>
                </a:solidFill>
                <a:effectLst/>
                <a:latin typeface="Aptos" panose="020B0004020202020204" pitchFamily="34" charset="0"/>
              </a:rPr>
              <a:t> to </a:t>
            </a:r>
            <a:r>
              <a:rPr lang="en-US" sz="1800" b="1" i="0" dirty="0">
                <a:solidFill>
                  <a:srgbClr val="000000"/>
                </a:solidFill>
                <a:effectLst/>
                <a:latin typeface="Aptos" panose="020B0004020202020204" pitchFamily="34" charset="0"/>
              </a:rPr>
              <a:t>Adoption</a:t>
            </a:r>
            <a:r>
              <a:rPr lang="en-US" sz="1800" b="0" i="0" dirty="0">
                <a:solidFill>
                  <a:srgbClr val="000000"/>
                </a:solidFill>
                <a:effectLst/>
                <a:latin typeface="Aptos" panose="020B0004020202020204" pitchFamily="34" charset="0"/>
              </a:rPr>
              <a: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0"/>
        <p:cNvGrpSpPr/>
        <p:nvPr/>
      </p:nvGrpSpPr>
      <p:grpSpPr>
        <a:xfrm>
          <a:off x="0" y="0"/>
          <a:ext cx="0" cy="0"/>
          <a:chOff x="0" y="0"/>
          <a:chExt cx="0" cy="0"/>
        </a:xfrm>
      </p:grpSpPr>
      <p:sp>
        <p:nvSpPr>
          <p:cNvPr id="1241" name="Google Shape;1241;g13ef048210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2" name="Google Shape;1242;g13ef048210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rtl="0" fontAlgn="base">
              <a:buFont typeface="+mj-lt"/>
              <a:buAutoNum type="arabicPeriod"/>
            </a:pPr>
            <a:r>
              <a:rPr lang="en-US" sz="1800" b="1" i="0" dirty="0">
                <a:solidFill>
                  <a:srgbClr val="000000"/>
                </a:solidFill>
                <a:effectLst/>
                <a:latin typeface="Aptos" panose="020B0004020202020204" pitchFamily="34" charset="0"/>
              </a:rPr>
              <a:t>Awareness </a:t>
            </a:r>
            <a:r>
              <a:rPr lang="en-US" sz="1800" b="0" i="0" dirty="0">
                <a:solidFill>
                  <a:srgbClr val="000000"/>
                </a:solidFill>
                <a:effectLst/>
                <a:latin typeface="Aptos" panose="020B0004020202020204" pitchFamily="34" charset="0"/>
              </a:rPr>
              <a:t>comes when the consumers first learn about the product. They might see an ad, hear about it from a friend, or spot it online. </a:t>
            </a:r>
          </a:p>
          <a:p>
            <a:pPr marL="914400" lvl="1" indent="-298450" algn="l" rtl="0" fontAlgn="base"/>
            <a:r>
              <a:rPr lang="en-US" sz="1100" b="0" i="0" u="none" strike="noStrike" cap="none" dirty="0">
                <a:solidFill>
                  <a:srgbClr val="000000"/>
                </a:solidFill>
                <a:effectLst/>
                <a:latin typeface="Arial"/>
                <a:ea typeface="Arial"/>
                <a:cs typeface="Arial"/>
                <a:sym typeface="Arial"/>
              </a:rPr>
              <a:t>Since I'm an Apple fanboy I will use the Apple Watch as an example to better explain this process. When the Apple Watch was first announced, consumers saw ads, press releases, and news stories that built initial awareness of the product. </a:t>
            </a:r>
            <a:endParaRPr lang="en-US" sz="1800" b="0" i="0" dirty="0">
              <a:solidFill>
                <a:srgbClr val="000000"/>
              </a:solidFill>
              <a:effectLst/>
              <a:latin typeface="Aptos" panose="020B0004020202020204" pitchFamily="34" charset="0"/>
            </a:endParaRPr>
          </a:p>
          <a:p>
            <a:pPr algn="l" rtl="0" fontAlgn="base">
              <a:buFont typeface="+mj-lt"/>
              <a:buAutoNum type="arabicPeriod" startAt="2"/>
            </a:pPr>
            <a:r>
              <a:rPr lang="en-US" sz="1800" b="1" i="0" dirty="0">
                <a:solidFill>
                  <a:srgbClr val="000000"/>
                </a:solidFill>
                <a:effectLst/>
                <a:latin typeface="Aptos"/>
              </a:rPr>
              <a:t>Interest </a:t>
            </a:r>
            <a:r>
              <a:rPr lang="en-US" sz="1800" b="0" i="0" strike="sngStrike" dirty="0">
                <a:solidFill>
                  <a:srgbClr val="000000"/>
                </a:solidFill>
                <a:effectLst/>
                <a:latin typeface="Aptos"/>
              </a:rPr>
              <a:t>Once they’re aware, they start becoming curious. They might research online, watch reviews, or visit a store to check it out. </a:t>
            </a:r>
          </a:p>
          <a:p>
            <a:pPr lvl="1" fontAlgn="base"/>
            <a:r>
              <a:rPr lang="en-US" sz="1100" b="0" i="0" u="none" strike="noStrike" cap="none" dirty="0">
                <a:solidFill>
                  <a:srgbClr val="000000"/>
                </a:solidFill>
                <a:effectLst/>
                <a:latin typeface="Arial"/>
                <a:ea typeface="Arial"/>
                <a:cs typeface="Arial"/>
                <a:sym typeface="Arial"/>
              </a:rPr>
              <a:t>After learning about the Apple Watch, people who were interested in wearable tech might </a:t>
            </a:r>
            <a:r>
              <a:rPr lang="en-US" dirty="0"/>
              <a:t>become curious and research</a:t>
            </a:r>
            <a:r>
              <a:rPr lang="en-US" sz="1100" b="0" i="0" u="none" strike="noStrike" cap="none" dirty="0">
                <a:solidFill>
                  <a:srgbClr val="000000"/>
                </a:solidFill>
                <a:effectLst/>
                <a:latin typeface="Arial"/>
                <a:ea typeface="Arial"/>
                <a:cs typeface="Arial"/>
                <a:sym typeface="Arial"/>
              </a:rPr>
              <a:t> its features, check reviews, or visit an Apple Store to see it firsthand. </a:t>
            </a:r>
            <a:endParaRPr lang="en-US" sz="1800" b="0" i="0" dirty="0">
              <a:solidFill>
                <a:srgbClr val="000000"/>
              </a:solidFill>
              <a:effectLst/>
              <a:latin typeface="Aptos" panose="020B0004020202020204" pitchFamily="34" charset="0"/>
            </a:endParaRPr>
          </a:p>
          <a:p>
            <a:pPr algn="l" rtl="0" fontAlgn="base">
              <a:buFont typeface="+mj-lt"/>
              <a:buAutoNum type="arabicPeriod" startAt="3"/>
            </a:pPr>
            <a:r>
              <a:rPr lang="en-US" sz="1800" b="1" i="0" dirty="0">
                <a:solidFill>
                  <a:srgbClr val="000000"/>
                </a:solidFill>
                <a:effectLst/>
                <a:latin typeface="Aptos"/>
              </a:rPr>
              <a:t>Evaluation </a:t>
            </a:r>
            <a:r>
              <a:rPr lang="en-US" sz="1800" b="0" i="0" dirty="0">
                <a:solidFill>
                  <a:srgbClr val="000000"/>
                </a:solidFill>
                <a:effectLst/>
                <a:latin typeface="Aptos"/>
              </a:rPr>
              <a:t>is when </a:t>
            </a:r>
            <a:r>
              <a:rPr lang="en-US" sz="1800" b="0" i="0" strike="sngStrike" dirty="0">
                <a:solidFill>
                  <a:srgbClr val="000000"/>
                </a:solidFill>
                <a:effectLst/>
                <a:latin typeface="Aptos"/>
              </a:rPr>
              <a:t>the consumers weigh whether the product is right for them. They might compare it to alternatives or ask themselves, ‘Does this fit my needs?’ </a:t>
            </a:r>
          </a:p>
          <a:p>
            <a:pPr lvl="1" fontAlgn="base"/>
            <a:r>
              <a:rPr lang="en-US" sz="1100" b="0" i="0" u="none" strike="noStrike" cap="none" dirty="0">
                <a:solidFill>
                  <a:srgbClr val="000000"/>
                </a:solidFill>
                <a:effectLst/>
                <a:latin typeface="Arial"/>
                <a:ea typeface="Arial"/>
                <a:cs typeface="Arial"/>
                <a:sym typeface="Arial"/>
              </a:rPr>
              <a:t>Potential Apple Watch buyers might weigh its fitness tracking features and seamless integration with other Apple devices against the price and </a:t>
            </a:r>
            <a:r>
              <a:rPr lang="en-US" dirty="0"/>
              <a:t>ask themselves "Does this fit my needs?".</a:t>
            </a:r>
            <a:r>
              <a:rPr lang="en-US" sz="1100" b="0" i="0" u="none" strike="noStrike" cap="none" dirty="0">
                <a:solidFill>
                  <a:srgbClr val="000000"/>
                </a:solidFill>
                <a:effectLst/>
                <a:latin typeface="Arial"/>
                <a:ea typeface="Arial"/>
                <a:cs typeface="Arial"/>
                <a:sym typeface="Arial"/>
              </a:rPr>
              <a:t> </a:t>
            </a:r>
            <a:endParaRPr lang="en-US" sz="1800" b="0" i="0" dirty="0">
              <a:solidFill>
                <a:srgbClr val="000000"/>
              </a:solidFill>
              <a:effectLst/>
              <a:latin typeface="Aptos" panose="020B0004020202020204" pitchFamily="34" charset="0"/>
            </a:endParaRPr>
          </a:p>
          <a:p>
            <a:pPr fontAlgn="base">
              <a:buFont typeface="+mj-lt"/>
              <a:buAutoNum type="arabicPeriod" startAt="4"/>
            </a:pPr>
            <a:r>
              <a:rPr lang="en-US" sz="1800" b="1" i="0" dirty="0">
                <a:solidFill>
                  <a:srgbClr val="000000"/>
                </a:solidFill>
                <a:effectLst/>
                <a:latin typeface="Aptos"/>
              </a:rPr>
              <a:t>Trial</a:t>
            </a:r>
            <a:r>
              <a:rPr lang="en-US" sz="1800" b="0" i="0" dirty="0">
                <a:solidFill>
                  <a:srgbClr val="000000"/>
                </a:solidFill>
                <a:effectLst/>
                <a:latin typeface="Aptos"/>
              </a:rPr>
              <a:t>: If they’re convinced, they give the product a try. This could be a free </a:t>
            </a:r>
            <a:r>
              <a:rPr lang="en-US" sz="1800" dirty="0">
                <a:latin typeface="Aptos"/>
              </a:rPr>
              <a:t>in-store trial</a:t>
            </a:r>
            <a:r>
              <a:rPr lang="en-US" sz="1800" b="0" i="0" dirty="0">
                <a:solidFill>
                  <a:srgbClr val="000000"/>
                </a:solidFill>
                <a:effectLst/>
                <a:latin typeface="Aptos"/>
              </a:rPr>
              <a:t>, a test drive, or just exploring it more deeply to get a feel for it. </a:t>
            </a:r>
          </a:p>
          <a:p>
            <a:pPr marL="914400" lvl="1" indent="-298450" algn="l" rtl="0" fontAlgn="base"/>
            <a:r>
              <a:rPr lang="en-US" sz="1100" b="0" i="0" u="none" strike="sngStrike" cap="none" dirty="0">
                <a:solidFill>
                  <a:srgbClr val="000000"/>
                </a:solidFill>
                <a:effectLst/>
                <a:latin typeface="Arial"/>
                <a:ea typeface="Arial"/>
                <a:cs typeface="Arial"/>
                <a:sym typeface="Arial"/>
              </a:rPr>
              <a:t>Apple sometimes offers the Apple Watch for trial in-store or allows a return period after purchase. This lets consumers try out the watch’s functions and see if they like using it day-to-day. </a:t>
            </a:r>
            <a:endParaRPr lang="en-US" sz="1800" b="0" i="0" strike="sngStrike" dirty="0">
              <a:solidFill>
                <a:srgbClr val="000000"/>
              </a:solidFill>
              <a:effectLst/>
              <a:latin typeface="Aptos" panose="020B0004020202020204" pitchFamily="34" charset="0"/>
            </a:endParaRPr>
          </a:p>
          <a:p>
            <a:pPr algn="l" rtl="0" fontAlgn="base">
              <a:buFont typeface="+mj-lt"/>
              <a:buAutoNum type="arabicPeriod" startAt="5"/>
            </a:pPr>
            <a:r>
              <a:rPr lang="en-US" sz="1800" b="1" i="0" dirty="0">
                <a:solidFill>
                  <a:srgbClr val="000000"/>
                </a:solidFill>
                <a:effectLst/>
                <a:latin typeface="Aptos"/>
              </a:rPr>
              <a:t>Adoption</a:t>
            </a:r>
            <a:r>
              <a:rPr lang="en-US" sz="1800" b="0" i="0" dirty="0">
                <a:solidFill>
                  <a:srgbClr val="000000"/>
                </a:solidFill>
                <a:effectLst/>
                <a:latin typeface="Aptos"/>
              </a:rPr>
              <a:t>: Finally, if they’re satisfied, </a:t>
            </a:r>
            <a:r>
              <a:rPr lang="en-US" sz="1800" b="0" i="0" strike="sngStrike" dirty="0">
                <a:solidFill>
                  <a:srgbClr val="000000"/>
                </a:solidFill>
                <a:effectLst/>
                <a:latin typeface="Aptos"/>
              </a:rPr>
              <a:t>they make a commitment and start using the product regularly. </a:t>
            </a:r>
          </a:p>
          <a:p>
            <a:pPr marL="914400" lvl="1" indent="-298450" algn="l" rtl="0" fontAlgn="base"/>
            <a:r>
              <a:rPr lang="en-US" sz="1100" b="0" i="0" u="none" strike="sngStrike" cap="none" dirty="0">
                <a:solidFill>
                  <a:srgbClr val="000000"/>
                </a:solidFill>
                <a:effectLst/>
                <a:latin typeface="Arial"/>
                <a:ea typeface="Arial"/>
                <a:cs typeface="Arial"/>
                <a:sym typeface="Arial"/>
              </a:rPr>
              <a:t>A consumer</a:t>
            </a:r>
            <a:r>
              <a:rPr lang="en-US" sz="1100" b="0" i="0" u="none" strike="noStrike" cap="none" dirty="0">
                <a:solidFill>
                  <a:srgbClr val="000000"/>
                </a:solidFill>
                <a:effectLst/>
                <a:latin typeface="Arial"/>
                <a:ea typeface="Arial"/>
                <a:cs typeface="Arial"/>
                <a:sym typeface="Arial"/>
              </a:rPr>
              <a:t> </a:t>
            </a:r>
            <a:r>
              <a:rPr lang="en-US" sz="1100" b="0" i="0" u="none" strike="sngStrike" cap="none" dirty="0">
                <a:solidFill>
                  <a:srgbClr val="000000"/>
                </a:solidFill>
                <a:effectLst/>
                <a:latin typeface="Arial"/>
                <a:ea typeface="Arial"/>
                <a:cs typeface="Arial"/>
                <a:sym typeface="Arial"/>
              </a:rPr>
              <a:t>finally</a:t>
            </a:r>
            <a:r>
              <a:rPr lang="en-US" sz="1100" b="0" i="0" u="none" strike="noStrike" cap="none" dirty="0">
                <a:solidFill>
                  <a:srgbClr val="000000"/>
                </a:solidFill>
                <a:effectLst/>
                <a:latin typeface="Arial"/>
                <a:ea typeface="Arial"/>
                <a:cs typeface="Arial"/>
                <a:sym typeface="Arial"/>
              </a:rPr>
              <a:t> the consumer buys the Apple Watch, uses it regularly to monitor health and receive notifications, and perhaps even buys accessories for it, making it a part of their daily life. </a:t>
            </a:r>
            <a:endParaRPr lang="en-US" sz="1800" b="0" i="0" dirty="0">
              <a:solidFill>
                <a:srgbClr val="000000"/>
              </a:solidFill>
              <a:effectLst/>
              <a:latin typeface="Aptos" panose="020B0004020202020204" pitchFamily="34" charset="0"/>
            </a:endParaRPr>
          </a:p>
          <a:p>
            <a:pPr marL="158750" indent="0" algn="l" rtl="0" fontAlgn="base">
              <a:buFont typeface="+mj-lt"/>
              <a:buNone/>
            </a:pPr>
            <a:endParaRPr lang="en-US" sz="1800" b="0" i="0" dirty="0">
              <a:solidFill>
                <a:srgbClr val="000000"/>
              </a:solidFill>
              <a:effectLst/>
              <a:latin typeface="Aptos" panose="020B0004020202020204" pitchFamily="34" charset="0"/>
            </a:endParaRPr>
          </a:p>
          <a:p>
            <a:pPr marL="158750" indent="0" algn="l" rtl="0" fontAlgn="base">
              <a:buNone/>
            </a:pPr>
            <a:r>
              <a:rPr lang="en-US" sz="1800" b="0" i="0" dirty="0">
                <a:solidFill>
                  <a:srgbClr val="000000"/>
                </a:solidFill>
                <a:effectLst/>
                <a:latin typeface="Aptos" panose="020B0004020202020204" pitchFamily="34" charset="0"/>
              </a:rPr>
              <a:t>Factors like </a:t>
            </a:r>
            <a:r>
              <a:rPr lang="en-US" sz="1800" b="1" i="0" dirty="0">
                <a:solidFill>
                  <a:srgbClr val="000000"/>
                </a:solidFill>
                <a:effectLst/>
                <a:latin typeface="Aptos" panose="020B0004020202020204" pitchFamily="34" charset="0"/>
              </a:rPr>
              <a:t>relative advantage</a:t>
            </a:r>
            <a:r>
              <a:rPr lang="en-US" sz="1800" b="0" i="0" dirty="0">
                <a:solidFill>
                  <a:srgbClr val="000000"/>
                </a:solidFill>
                <a:effectLst/>
                <a:latin typeface="Aptos" panose="020B0004020202020204" pitchFamily="34" charset="0"/>
              </a:rPr>
              <a:t>, </a:t>
            </a:r>
            <a:r>
              <a:rPr lang="en-US" sz="1800" b="1" i="0" dirty="0">
                <a:solidFill>
                  <a:srgbClr val="000000"/>
                </a:solidFill>
                <a:effectLst/>
                <a:latin typeface="Aptos" panose="020B0004020202020204" pitchFamily="34" charset="0"/>
              </a:rPr>
              <a:t>simplicity</a:t>
            </a:r>
            <a:r>
              <a:rPr lang="en-US" sz="1800" b="0" i="0" dirty="0">
                <a:solidFill>
                  <a:srgbClr val="000000"/>
                </a:solidFill>
                <a:effectLst/>
                <a:latin typeface="Aptos" panose="020B0004020202020204" pitchFamily="34" charset="0"/>
              </a:rPr>
              <a:t>, and </a:t>
            </a:r>
            <a:r>
              <a:rPr lang="en-US" sz="1800" b="1" i="0" dirty="0">
                <a:solidFill>
                  <a:srgbClr val="000000"/>
                </a:solidFill>
                <a:effectLst/>
                <a:latin typeface="Aptos" panose="020B0004020202020204" pitchFamily="34" charset="0"/>
              </a:rPr>
              <a:t>compatibility</a:t>
            </a:r>
            <a:r>
              <a:rPr lang="en-US" sz="1800" b="0" i="0" dirty="0">
                <a:solidFill>
                  <a:srgbClr val="000000"/>
                </a:solidFill>
                <a:effectLst/>
                <a:latin typeface="Aptos" panose="020B0004020202020204" pitchFamily="34" charset="0"/>
              </a:rPr>
              <a:t> influence adoption. Companies use this knowledge to address consumer concerns and support each stage of the journey. </a:t>
            </a:r>
            <a:endParaRPr lang="en-US" b="0" i="0" dirty="0">
              <a:solidFill>
                <a:srgbClr val="000000"/>
              </a:solidFill>
              <a:effectLst/>
              <a:latin typeface="Segoe UI" panose="020B0502040204020203"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rtl="0" fontAlgn="base">
              <a:buNone/>
            </a:pPr>
            <a:r>
              <a:rPr lang="en-US" sz="1800" b="0" i="0" dirty="0">
                <a:solidFill>
                  <a:srgbClr val="000000"/>
                </a:solidFill>
                <a:effectLst/>
                <a:latin typeface="Aptos" panose="020B0004020202020204" pitchFamily="34" charset="0"/>
              </a:rPr>
              <a:t>Consumers don’t all adopt new products at the same pace; they’re divided into five adopter categories based on when they’re likely to try something new: </a:t>
            </a:r>
          </a:p>
          <a:p>
            <a:pPr marL="158750" indent="0" algn="l" rtl="0" fontAlgn="base">
              <a:buNone/>
            </a:pPr>
            <a:endParaRPr lang="en-US" b="0" i="0" dirty="0">
              <a:solidFill>
                <a:srgbClr val="000000"/>
              </a:solidFill>
              <a:effectLst/>
              <a:latin typeface="Segoe UI" panose="020B0502040204020203" pitchFamily="34" charset="0"/>
            </a:endParaRPr>
          </a:p>
          <a:p>
            <a:pPr algn="l" rtl="0" fontAlgn="base">
              <a:buFont typeface="+mj-lt"/>
              <a:buAutoNum type="arabicPeriod"/>
            </a:pPr>
            <a:r>
              <a:rPr lang="en-US" sz="1800" b="1" i="0" dirty="0">
                <a:solidFill>
                  <a:srgbClr val="000000"/>
                </a:solidFill>
                <a:effectLst/>
                <a:latin typeface="Aptos" panose="020B0004020202020204" pitchFamily="34" charset="0"/>
              </a:rPr>
              <a:t>Innovators</a:t>
            </a:r>
            <a:r>
              <a:rPr lang="en-US" sz="1800" b="0" i="0" dirty="0">
                <a:solidFill>
                  <a:srgbClr val="000000"/>
                </a:solidFill>
                <a:effectLst/>
                <a:latin typeface="Aptos" panose="020B0004020202020204" pitchFamily="34" charset="0"/>
              </a:rPr>
              <a:t>: are the risk-takers, the first to try anything new, even if it’s experimental. They’re often passionate about technology or innovation and enjoy being the first. </a:t>
            </a:r>
          </a:p>
          <a:p>
            <a:pPr algn="l" rtl="0" fontAlgn="base">
              <a:buFont typeface="+mj-lt"/>
              <a:buAutoNum type="arabicPeriod" startAt="2"/>
            </a:pPr>
            <a:r>
              <a:rPr lang="en-US" sz="1800" b="1" i="0" dirty="0">
                <a:solidFill>
                  <a:srgbClr val="000000"/>
                </a:solidFill>
                <a:effectLst/>
                <a:latin typeface="Aptos" panose="020B0004020202020204" pitchFamily="34" charset="0"/>
              </a:rPr>
              <a:t>Early Adopters</a:t>
            </a:r>
            <a:r>
              <a:rPr lang="en-US" sz="1800" b="0" i="0" dirty="0">
                <a:solidFill>
                  <a:srgbClr val="000000"/>
                </a:solidFill>
                <a:effectLst/>
                <a:latin typeface="Aptos" panose="020B0004020202020204" pitchFamily="34" charset="0"/>
              </a:rPr>
              <a:t>: aka trendsetters, are influential opinion leaders in their social circles. They help products gain credibility and encourage others to try them too. </a:t>
            </a:r>
          </a:p>
          <a:p>
            <a:pPr algn="l" rtl="0" fontAlgn="base">
              <a:buFont typeface="+mj-lt"/>
              <a:buAutoNum type="arabicPeriod" startAt="3"/>
            </a:pPr>
            <a:r>
              <a:rPr lang="en-US" sz="1800" b="1" i="0" dirty="0">
                <a:solidFill>
                  <a:srgbClr val="000000"/>
                </a:solidFill>
                <a:effectLst/>
                <a:latin typeface="Aptos" panose="020B0004020202020204" pitchFamily="34" charset="0"/>
              </a:rPr>
              <a:t>Early Majority</a:t>
            </a:r>
            <a:r>
              <a:rPr lang="en-US" sz="1800" b="0" i="0" dirty="0">
                <a:solidFill>
                  <a:srgbClr val="000000"/>
                </a:solidFill>
                <a:effectLst/>
                <a:latin typeface="Aptos" panose="020B0004020202020204" pitchFamily="34" charset="0"/>
              </a:rPr>
              <a:t>: are more practical and wait to adopt until the results prove that the product works well. </a:t>
            </a:r>
          </a:p>
          <a:p>
            <a:pPr algn="l" rtl="0" fontAlgn="base">
              <a:buFont typeface="+mj-lt"/>
              <a:buAutoNum type="arabicPeriod" startAt="4"/>
            </a:pPr>
            <a:r>
              <a:rPr lang="en-US" sz="1800" b="1" i="0" dirty="0">
                <a:solidFill>
                  <a:srgbClr val="000000"/>
                </a:solidFill>
                <a:effectLst/>
                <a:latin typeface="Aptos" panose="020B0004020202020204" pitchFamily="34" charset="0"/>
              </a:rPr>
              <a:t>Late Majority</a:t>
            </a:r>
            <a:r>
              <a:rPr lang="en-US" sz="1800" b="0" i="0" dirty="0">
                <a:solidFill>
                  <a:srgbClr val="000000"/>
                </a:solidFill>
                <a:effectLst/>
                <a:latin typeface="Aptos" panose="020B0004020202020204" pitchFamily="34" charset="0"/>
              </a:rPr>
              <a:t>: adopts a product only once it’s widely accepted and proven and are more skeptical and cautious. </a:t>
            </a:r>
          </a:p>
          <a:p>
            <a:pPr algn="l" rtl="0" fontAlgn="base">
              <a:buFont typeface="+mj-lt"/>
              <a:buAutoNum type="arabicPeriod" startAt="5"/>
            </a:pPr>
            <a:r>
              <a:rPr lang="en-US" sz="1800" b="1" i="0" dirty="0">
                <a:solidFill>
                  <a:srgbClr val="000000"/>
                </a:solidFill>
                <a:effectLst/>
                <a:latin typeface="Aptos" panose="020B0004020202020204" pitchFamily="34" charset="0"/>
              </a:rPr>
              <a:t>Laggards</a:t>
            </a:r>
            <a:r>
              <a:rPr lang="en-US" sz="1800" b="0" i="0" dirty="0">
                <a:solidFill>
                  <a:srgbClr val="000000"/>
                </a:solidFill>
                <a:effectLst/>
                <a:latin typeface="Aptos" panose="020B0004020202020204" pitchFamily="34" charset="0"/>
              </a:rPr>
              <a:t>: are the last to adopt, often sticking with familiar products unless they’re left with no choice. </a:t>
            </a:r>
          </a:p>
          <a:p>
            <a:pPr marL="158750" indent="0" algn="l" rtl="0" fontAlgn="base">
              <a:buNone/>
            </a:pPr>
            <a:endParaRPr lang="en-US" sz="1800" b="0" i="0" dirty="0">
              <a:solidFill>
                <a:srgbClr val="000000"/>
              </a:solidFill>
              <a:effectLst/>
              <a:latin typeface="Aptos" panose="020B0004020202020204" pitchFamily="34" charset="0"/>
            </a:endParaRPr>
          </a:p>
          <a:p>
            <a:pPr marL="158750" indent="0" algn="l" rtl="0" fontAlgn="base">
              <a:buNone/>
            </a:pPr>
            <a:r>
              <a:rPr lang="en-US" sz="1800" b="0" i="0" dirty="0">
                <a:solidFill>
                  <a:srgbClr val="000000"/>
                </a:solidFill>
                <a:effectLst/>
                <a:latin typeface="Aptos" panose="020B0004020202020204" pitchFamily="34" charset="0"/>
              </a:rPr>
              <a:t>By understanding these categories, marketers can tailor strategies to appeal to each group, encouraging widespread adoption and credibility. </a:t>
            </a:r>
            <a:endParaRPr lang="en-US" b="0" i="0" dirty="0">
              <a:solidFill>
                <a:srgbClr val="000000"/>
              </a:solidFill>
              <a:effectLst/>
              <a:latin typeface="Segoe UI" panose="020B0502040204020203" pitchFamily="34" charset="0"/>
            </a:endParaRP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834675" y="-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0" y="2156025"/>
            <a:ext cx="3309317" cy="2987238"/>
          </a:xfrm>
          <a:custGeom>
            <a:avLst/>
            <a:gdLst/>
            <a:ahLst/>
            <a:cxnLst/>
            <a:rect l="l" t="t" r="r" b="b"/>
            <a:pathLst>
              <a:path w="32972" h="29763" extrusionOk="0">
                <a:moveTo>
                  <a:pt x="798" y="1"/>
                </a:moveTo>
                <a:cubicBezTo>
                  <a:pt x="1" y="1054"/>
                  <a:pt x="366" y="2627"/>
                  <a:pt x="1201" y="3647"/>
                </a:cubicBezTo>
                <a:cubicBezTo>
                  <a:pt x="2042" y="4668"/>
                  <a:pt x="3243" y="5301"/>
                  <a:pt x="4335" y="6038"/>
                </a:cubicBezTo>
                <a:cubicBezTo>
                  <a:pt x="5432" y="6775"/>
                  <a:pt x="6496" y="7736"/>
                  <a:pt x="6791" y="9024"/>
                </a:cubicBezTo>
                <a:cubicBezTo>
                  <a:pt x="7091" y="10340"/>
                  <a:pt x="6496" y="11715"/>
                  <a:pt x="5667" y="12774"/>
                </a:cubicBezTo>
                <a:cubicBezTo>
                  <a:pt x="4832" y="13839"/>
                  <a:pt x="3762" y="14696"/>
                  <a:pt x="2877" y="15717"/>
                </a:cubicBezTo>
                <a:cubicBezTo>
                  <a:pt x="1316" y="17518"/>
                  <a:pt x="355" y="19947"/>
                  <a:pt x="716" y="22305"/>
                </a:cubicBezTo>
                <a:cubicBezTo>
                  <a:pt x="1081" y="24664"/>
                  <a:pt x="2959" y="26831"/>
                  <a:pt x="5328" y="27120"/>
                </a:cubicBezTo>
                <a:cubicBezTo>
                  <a:pt x="5540" y="27146"/>
                  <a:pt x="5753" y="27157"/>
                  <a:pt x="5965" y="27157"/>
                </a:cubicBezTo>
                <a:cubicBezTo>
                  <a:pt x="7523" y="27157"/>
                  <a:pt x="9087" y="26549"/>
                  <a:pt x="10638" y="26549"/>
                </a:cubicBezTo>
                <a:cubicBezTo>
                  <a:pt x="10943" y="26549"/>
                  <a:pt x="11247" y="26572"/>
                  <a:pt x="11551" y="26629"/>
                </a:cubicBezTo>
                <a:cubicBezTo>
                  <a:pt x="13287" y="26956"/>
                  <a:pt x="14646" y="28283"/>
                  <a:pt x="16246" y="29036"/>
                </a:cubicBezTo>
                <a:cubicBezTo>
                  <a:pt x="17313" y="29538"/>
                  <a:pt x="18460" y="29763"/>
                  <a:pt x="19623" y="29763"/>
                </a:cubicBezTo>
                <a:cubicBezTo>
                  <a:pt x="21898" y="29763"/>
                  <a:pt x="24227" y="28901"/>
                  <a:pt x="26110" y="27568"/>
                </a:cubicBezTo>
                <a:cubicBezTo>
                  <a:pt x="28959" y="25553"/>
                  <a:pt x="30995" y="22617"/>
                  <a:pt x="32971" y="19745"/>
                </a:cubicBezTo>
                <a:lnTo>
                  <a:pt x="32971" y="6"/>
                </a:lnTo>
                <a:lnTo>
                  <a:pt x="7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468900" y="-12"/>
            <a:ext cx="3558131" cy="121131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11300" y="3437299"/>
            <a:ext cx="5593200" cy="1706200"/>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4158047"/>
            <a:ext cx="5672961" cy="98545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482446" y="4409700"/>
            <a:ext cx="2155504" cy="73380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7913" y="2721625"/>
            <a:ext cx="959100" cy="9591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2184142" y="1255163"/>
            <a:ext cx="4775700" cy="1908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184162" y="3418788"/>
            <a:ext cx="4775700" cy="461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8678850" y="1481754"/>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5765502" y="0"/>
            <a:ext cx="3378498" cy="1310416"/>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3">
  <p:cSld name="CUSTOM_3_1_1_2">
    <p:spTree>
      <p:nvGrpSpPr>
        <p:cNvPr id="1" name="Shape 257"/>
        <p:cNvGrpSpPr/>
        <p:nvPr/>
      </p:nvGrpSpPr>
      <p:grpSpPr>
        <a:xfrm>
          <a:off x="0" y="0"/>
          <a:ext cx="0" cy="0"/>
          <a:chOff x="0" y="0"/>
          <a:chExt cx="0" cy="0"/>
        </a:xfrm>
      </p:grpSpPr>
      <p:sp>
        <p:nvSpPr>
          <p:cNvPr id="258" name="Google Shape;258;p25"/>
          <p:cNvSpPr/>
          <p:nvPr/>
        </p:nvSpPr>
        <p:spPr>
          <a:xfrm rot="10800000">
            <a:off x="6337562" y="-6"/>
            <a:ext cx="2806438" cy="1819281"/>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rot="10800000">
            <a:off x="4862850" y="-3577"/>
            <a:ext cx="4281237" cy="1305987"/>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flipH="1">
            <a:off x="6496050" y="-41"/>
            <a:ext cx="2648083" cy="868691"/>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73200" y="1463650"/>
            <a:ext cx="851100" cy="8511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63" name="Google Shape;263;p25"/>
          <p:cNvSpPr txBox="1">
            <a:spLocks noGrp="1"/>
          </p:cNvSpPr>
          <p:nvPr>
            <p:ph type="subTitle" idx="1"/>
          </p:nvPr>
        </p:nvSpPr>
        <p:spPr>
          <a:xfrm>
            <a:off x="713393" y="1759775"/>
            <a:ext cx="3210600" cy="23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25"/>
          <p:cNvSpPr txBox="1">
            <a:spLocks noGrp="1"/>
          </p:cNvSpPr>
          <p:nvPr>
            <p:ph type="subTitle" idx="2"/>
          </p:nvPr>
        </p:nvSpPr>
        <p:spPr>
          <a:xfrm>
            <a:off x="4264857" y="1759775"/>
            <a:ext cx="3210600" cy="233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5"/>
          <p:cNvSpPr/>
          <p:nvPr/>
        </p:nvSpPr>
        <p:spPr>
          <a:xfrm rot="10800000" flipH="1">
            <a:off x="0" y="4176308"/>
            <a:ext cx="3667119" cy="967192"/>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5"/>
          <p:cNvSpPr/>
          <p:nvPr/>
        </p:nvSpPr>
        <p:spPr>
          <a:xfrm>
            <a:off x="-667275" y="4404607"/>
            <a:ext cx="2657989" cy="738893"/>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5"/>
          <p:cNvSpPr/>
          <p:nvPr/>
        </p:nvSpPr>
        <p:spPr>
          <a:xfrm>
            <a:off x="560383" y="4632262"/>
            <a:ext cx="1839020" cy="511227"/>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5"/>
          <p:cNvGrpSpPr/>
          <p:nvPr/>
        </p:nvGrpSpPr>
        <p:grpSpPr>
          <a:xfrm>
            <a:off x="7578825" y="4523088"/>
            <a:ext cx="959175" cy="162000"/>
            <a:chOff x="447675" y="1666875"/>
            <a:chExt cx="959175" cy="162000"/>
          </a:xfrm>
        </p:grpSpPr>
        <p:sp>
          <p:nvSpPr>
            <p:cNvPr id="269" name="Google Shape;269;p25"/>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5"/>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3_1_1_1">
    <p:spTree>
      <p:nvGrpSpPr>
        <p:cNvPr id="1" name="Shape 273"/>
        <p:cNvGrpSpPr/>
        <p:nvPr/>
      </p:nvGrpSpPr>
      <p:grpSpPr>
        <a:xfrm>
          <a:off x="0" y="0"/>
          <a:ext cx="0" cy="0"/>
          <a:chOff x="0" y="0"/>
          <a:chExt cx="0" cy="0"/>
        </a:xfrm>
      </p:grpSpPr>
      <p:sp>
        <p:nvSpPr>
          <p:cNvPr id="274" name="Google Shape;274;p26"/>
          <p:cNvSpPr/>
          <p:nvPr/>
        </p:nvSpPr>
        <p:spPr>
          <a:xfrm rot="10800000" flipH="1">
            <a:off x="100" y="-117"/>
            <a:ext cx="9143812" cy="2848092"/>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rot="10800000">
            <a:off x="62" y="-12"/>
            <a:ext cx="2819338" cy="720098"/>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0" y="-125"/>
            <a:ext cx="2159249" cy="971670"/>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3045000" y="-361350"/>
            <a:ext cx="738900" cy="7389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79" name="Google Shape;279;p26"/>
          <p:cNvSpPr txBox="1">
            <a:spLocks noGrp="1"/>
          </p:cNvSpPr>
          <p:nvPr>
            <p:ph type="title" idx="2"/>
          </p:nvPr>
        </p:nvSpPr>
        <p:spPr>
          <a:xfrm>
            <a:off x="713400"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26"/>
          <p:cNvSpPr txBox="1">
            <a:spLocks noGrp="1"/>
          </p:cNvSpPr>
          <p:nvPr>
            <p:ph type="subTitle" idx="1"/>
          </p:nvPr>
        </p:nvSpPr>
        <p:spPr>
          <a:xfrm>
            <a:off x="713400" y="3694599"/>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1" name="Google Shape;281;p26"/>
          <p:cNvSpPr txBox="1">
            <a:spLocks noGrp="1"/>
          </p:cNvSpPr>
          <p:nvPr>
            <p:ph type="title" idx="3"/>
          </p:nvPr>
        </p:nvSpPr>
        <p:spPr>
          <a:xfrm>
            <a:off x="3369386"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2" name="Google Shape;282;p26"/>
          <p:cNvSpPr txBox="1">
            <a:spLocks noGrp="1"/>
          </p:cNvSpPr>
          <p:nvPr>
            <p:ph type="subTitle" idx="4"/>
          </p:nvPr>
        </p:nvSpPr>
        <p:spPr>
          <a:xfrm>
            <a:off x="3369375" y="3694600"/>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3" name="Google Shape;283;p26"/>
          <p:cNvSpPr txBox="1">
            <a:spLocks noGrp="1"/>
          </p:cNvSpPr>
          <p:nvPr>
            <p:ph type="title" idx="5"/>
          </p:nvPr>
        </p:nvSpPr>
        <p:spPr>
          <a:xfrm>
            <a:off x="6025372" y="3265050"/>
            <a:ext cx="2405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4" name="Google Shape;284;p26"/>
          <p:cNvSpPr txBox="1">
            <a:spLocks noGrp="1"/>
          </p:cNvSpPr>
          <p:nvPr>
            <p:ph type="subTitle" idx="6"/>
          </p:nvPr>
        </p:nvSpPr>
        <p:spPr>
          <a:xfrm>
            <a:off x="6025368" y="3694600"/>
            <a:ext cx="24054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 name="Google Shape;285;p26"/>
          <p:cNvSpPr/>
          <p:nvPr/>
        </p:nvSpPr>
        <p:spPr>
          <a:xfrm>
            <a:off x="8855250" y="3875425"/>
            <a:ext cx="603000" cy="6030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8576025" y="4656875"/>
            <a:ext cx="1028100" cy="10281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flipH="1">
            <a:off x="7600237" y="4656876"/>
            <a:ext cx="1429462" cy="486639"/>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CUSTOM_6_1_1">
    <p:spTree>
      <p:nvGrpSpPr>
        <p:cNvPr id="1" name="Shape 352"/>
        <p:cNvGrpSpPr/>
        <p:nvPr/>
      </p:nvGrpSpPr>
      <p:grpSpPr>
        <a:xfrm>
          <a:off x="0" y="0"/>
          <a:ext cx="0" cy="0"/>
          <a:chOff x="0" y="0"/>
          <a:chExt cx="0" cy="0"/>
        </a:xfrm>
      </p:grpSpPr>
      <p:sp>
        <p:nvSpPr>
          <p:cNvPr id="353" name="Google Shape;353;p30"/>
          <p:cNvSpPr/>
          <p:nvPr/>
        </p:nvSpPr>
        <p:spPr>
          <a:xfrm rot="10800000" flipH="1">
            <a:off x="12" y="17"/>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rot="10800000" flipH="1">
            <a:off x="0" y="25"/>
            <a:ext cx="3474329" cy="60352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124800" y="1018300"/>
            <a:ext cx="738900" cy="738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0" y="4222582"/>
            <a:ext cx="2406520" cy="942461"/>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rot="10800000">
            <a:off x="6880103" y="-28"/>
            <a:ext cx="2263897" cy="1467577"/>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txBox="1">
            <a:spLocks noGrp="1"/>
          </p:cNvSpPr>
          <p:nvPr>
            <p:ph type="title" hasCustomPrompt="1"/>
          </p:nvPr>
        </p:nvSpPr>
        <p:spPr>
          <a:xfrm>
            <a:off x="1277475" y="1836100"/>
            <a:ext cx="14532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59" name="Google Shape;359;p30"/>
          <p:cNvSpPr txBox="1">
            <a:spLocks noGrp="1"/>
          </p:cNvSpPr>
          <p:nvPr>
            <p:ph type="title" idx="2" hasCustomPrompt="1"/>
          </p:nvPr>
        </p:nvSpPr>
        <p:spPr>
          <a:xfrm>
            <a:off x="3845425" y="1836100"/>
            <a:ext cx="14532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0" name="Google Shape;360;p30"/>
          <p:cNvSpPr txBox="1">
            <a:spLocks noGrp="1"/>
          </p:cNvSpPr>
          <p:nvPr>
            <p:ph type="title" idx="3"/>
          </p:nvPr>
        </p:nvSpPr>
        <p:spPr>
          <a:xfrm>
            <a:off x="713275" y="445025"/>
            <a:ext cx="7717500" cy="73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61" name="Google Shape;361;p30"/>
          <p:cNvSpPr txBox="1">
            <a:spLocks noGrp="1"/>
          </p:cNvSpPr>
          <p:nvPr>
            <p:ph type="title" idx="4"/>
          </p:nvPr>
        </p:nvSpPr>
        <p:spPr>
          <a:xfrm>
            <a:off x="1023985" y="3257188"/>
            <a:ext cx="1960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2" name="Google Shape;362;p30"/>
          <p:cNvSpPr txBox="1">
            <a:spLocks noGrp="1"/>
          </p:cNvSpPr>
          <p:nvPr>
            <p:ph type="subTitle" idx="1"/>
          </p:nvPr>
        </p:nvSpPr>
        <p:spPr>
          <a:xfrm>
            <a:off x="1023985" y="3686737"/>
            <a:ext cx="1960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3" name="Google Shape;363;p30"/>
          <p:cNvSpPr txBox="1">
            <a:spLocks noGrp="1"/>
          </p:cNvSpPr>
          <p:nvPr>
            <p:ph type="title" idx="5"/>
          </p:nvPr>
        </p:nvSpPr>
        <p:spPr>
          <a:xfrm>
            <a:off x="3591935" y="3257187"/>
            <a:ext cx="1960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4" name="Google Shape;364;p30"/>
          <p:cNvSpPr txBox="1">
            <a:spLocks noGrp="1"/>
          </p:cNvSpPr>
          <p:nvPr>
            <p:ph type="subTitle" idx="6"/>
          </p:nvPr>
        </p:nvSpPr>
        <p:spPr>
          <a:xfrm>
            <a:off x="3591926" y="3686738"/>
            <a:ext cx="1960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5" name="Google Shape;365;p30"/>
          <p:cNvSpPr txBox="1">
            <a:spLocks noGrp="1"/>
          </p:cNvSpPr>
          <p:nvPr>
            <p:ph type="title" idx="7" hasCustomPrompt="1"/>
          </p:nvPr>
        </p:nvSpPr>
        <p:spPr>
          <a:xfrm>
            <a:off x="6413325" y="1836100"/>
            <a:ext cx="14532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66" name="Google Shape;366;p30"/>
          <p:cNvSpPr txBox="1">
            <a:spLocks noGrp="1"/>
          </p:cNvSpPr>
          <p:nvPr>
            <p:ph type="title" idx="8"/>
          </p:nvPr>
        </p:nvSpPr>
        <p:spPr>
          <a:xfrm>
            <a:off x="6159835" y="3257187"/>
            <a:ext cx="19602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67" name="Google Shape;367;p30"/>
          <p:cNvSpPr txBox="1">
            <a:spLocks noGrp="1"/>
          </p:cNvSpPr>
          <p:nvPr>
            <p:ph type="subTitle" idx="9"/>
          </p:nvPr>
        </p:nvSpPr>
        <p:spPr>
          <a:xfrm>
            <a:off x="6159826" y="3686738"/>
            <a:ext cx="19602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68" name="Google Shape;368;p30"/>
          <p:cNvSpPr/>
          <p:nvPr/>
        </p:nvSpPr>
        <p:spPr>
          <a:xfrm flipH="1">
            <a:off x="6106160" y="4615802"/>
            <a:ext cx="3037840" cy="52770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flipH="1">
            <a:off x="5935595" y="4164723"/>
            <a:ext cx="3208406" cy="97872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0" name="Google Shape;370;p30"/>
          <p:cNvGrpSpPr/>
          <p:nvPr/>
        </p:nvGrpSpPr>
        <p:grpSpPr>
          <a:xfrm>
            <a:off x="598588" y="4523088"/>
            <a:ext cx="959175" cy="162000"/>
            <a:chOff x="447675" y="1666875"/>
            <a:chExt cx="959175" cy="162000"/>
          </a:xfrm>
        </p:grpSpPr>
        <p:sp>
          <p:nvSpPr>
            <p:cNvPr id="371" name="Google Shape;371;p30"/>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30"/>
          <p:cNvGrpSpPr/>
          <p:nvPr/>
        </p:nvGrpSpPr>
        <p:grpSpPr>
          <a:xfrm>
            <a:off x="8533463" y="197988"/>
            <a:ext cx="427725" cy="162000"/>
            <a:chOff x="979125" y="1666875"/>
            <a:chExt cx="427725" cy="162000"/>
          </a:xfrm>
        </p:grpSpPr>
        <p:sp>
          <p:nvSpPr>
            <p:cNvPr id="376" name="Google Shape;376;p3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93"/>
        <p:cNvGrpSpPr/>
        <p:nvPr/>
      </p:nvGrpSpPr>
      <p:grpSpPr>
        <a:xfrm>
          <a:off x="0" y="0"/>
          <a:ext cx="0" cy="0"/>
          <a:chOff x="0" y="0"/>
          <a:chExt cx="0" cy="0"/>
        </a:xfrm>
      </p:grpSpPr>
      <p:sp>
        <p:nvSpPr>
          <p:cNvPr id="394" name="Google Shape;394;p32"/>
          <p:cNvSpPr/>
          <p:nvPr/>
        </p:nvSpPr>
        <p:spPr>
          <a:xfrm rot="10800000" flipH="1">
            <a:off x="12" y="17"/>
            <a:ext cx="2837951" cy="1111585"/>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rot="10800000" flipH="1">
            <a:off x="0" y="25"/>
            <a:ext cx="3474329" cy="603528"/>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124800" y="1018300"/>
            <a:ext cx="738900" cy="7389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0" y="4222582"/>
            <a:ext cx="2406520" cy="942461"/>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rot="10800000">
            <a:off x="6880103" y="-28"/>
            <a:ext cx="2263897" cy="1467577"/>
          </a:xfrm>
          <a:custGeom>
            <a:avLst/>
            <a:gdLst/>
            <a:ahLst/>
            <a:cxnLst/>
            <a:rect l="l" t="t" r="r" b="b"/>
            <a:pathLst>
              <a:path w="42033" h="27248" extrusionOk="0">
                <a:moveTo>
                  <a:pt x="2981" y="1"/>
                </a:moveTo>
                <a:cubicBezTo>
                  <a:pt x="1985" y="1"/>
                  <a:pt x="989" y="68"/>
                  <a:pt x="0" y="205"/>
                </a:cubicBezTo>
                <a:lnTo>
                  <a:pt x="0" y="27248"/>
                </a:lnTo>
                <a:lnTo>
                  <a:pt x="42033" y="27242"/>
                </a:lnTo>
                <a:cubicBezTo>
                  <a:pt x="41410" y="25081"/>
                  <a:pt x="39189" y="23847"/>
                  <a:pt x="37125" y="22957"/>
                </a:cubicBezTo>
                <a:cubicBezTo>
                  <a:pt x="35062" y="22068"/>
                  <a:pt x="32786" y="21140"/>
                  <a:pt x="31721" y="19163"/>
                </a:cubicBezTo>
                <a:cubicBezTo>
                  <a:pt x="30957" y="17733"/>
                  <a:pt x="30957" y="15959"/>
                  <a:pt x="30012" y="14644"/>
                </a:cubicBezTo>
                <a:cubicBezTo>
                  <a:pt x="28773" y="12908"/>
                  <a:pt x="26382" y="12564"/>
                  <a:pt x="24505" y="11559"/>
                </a:cubicBezTo>
                <a:cubicBezTo>
                  <a:pt x="22337" y="10402"/>
                  <a:pt x="20825" y="8339"/>
                  <a:pt x="19089" y="6603"/>
                </a:cubicBezTo>
                <a:cubicBezTo>
                  <a:pt x="14872" y="2395"/>
                  <a:pt x="8929" y="1"/>
                  <a:pt x="2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flipH="1">
            <a:off x="6106160" y="4615802"/>
            <a:ext cx="3037840" cy="527705"/>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flipH="1">
            <a:off x="5935595" y="4164723"/>
            <a:ext cx="3208406" cy="978721"/>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32"/>
          <p:cNvGrpSpPr/>
          <p:nvPr/>
        </p:nvGrpSpPr>
        <p:grpSpPr>
          <a:xfrm>
            <a:off x="598588" y="4523088"/>
            <a:ext cx="959175" cy="162000"/>
            <a:chOff x="447675" y="1666875"/>
            <a:chExt cx="959175" cy="162000"/>
          </a:xfrm>
        </p:grpSpPr>
        <p:sp>
          <p:nvSpPr>
            <p:cNvPr id="402" name="Google Shape;402;p32"/>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2"/>
          <p:cNvGrpSpPr/>
          <p:nvPr/>
        </p:nvGrpSpPr>
        <p:grpSpPr>
          <a:xfrm>
            <a:off x="8533463" y="197988"/>
            <a:ext cx="427725" cy="162000"/>
            <a:chOff x="979125" y="1666875"/>
            <a:chExt cx="427725" cy="162000"/>
          </a:xfrm>
        </p:grpSpPr>
        <p:sp>
          <p:nvSpPr>
            <p:cNvPr id="407" name="Google Shape;407;p3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09"/>
        <p:cNvGrpSpPr/>
        <p:nvPr/>
      </p:nvGrpSpPr>
      <p:grpSpPr>
        <a:xfrm>
          <a:off x="0" y="0"/>
          <a:ext cx="0" cy="0"/>
          <a:chOff x="0" y="0"/>
          <a:chExt cx="0" cy="0"/>
        </a:xfrm>
      </p:grpSpPr>
      <p:sp>
        <p:nvSpPr>
          <p:cNvPr id="410" name="Google Shape;410;p33"/>
          <p:cNvSpPr/>
          <p:nvPr/>
        </p:nvSpPr>
        <p:spPr>
          <a:xfrm rot="10800000">
            <a:off x="3979357" y="0"/>
            <a:ext cx="5164646" cy="5154850"/>
          </a:xfrm>
          <a:custGeom>
            <a:avLst/>
            <a:gdLst/>
            <a:ahLst/>
            <a:cxnLst/>
            <a:rect l="l" t="t" r="r" b="b"/>
            <a:pathLst>
              <a:path w="31634" h="40931" extrusionOk="0">
                <a:moveTo>
                  <a:pt x="23855" y="1"/>
                </a:moveTo>
                <a:lnTo>
                  <a:pt x="0" y="17"/>
                </a:lnTo>
                <a:lnTo>
                  <a:pt x="0" y="40931"/>
                </a:lnTo>
                <a:lnTo>
                  <a:pt x="31601" y="40931"/>
                </a:lnTo>
                <a:cubicBezTo>
                  <a:pt x="31634" y="34790"/>
                  <a:pt x="29576" y="28659"/>
                  <a:pt x="25935" y="24080"/>
                </a:cubicBezTo>
                <a:cubicBezTo>
                  <a:pt x="25001" y="22900"/>
                  <a:pt x="23959" y="21814"/>
                  <a:pt x="23205" y="20477"/>
                </a:cubicBezTo>
                <a:cubicBezTo>
                  <a:pt x="22452" y="19145"/>
                  <a:pt x="22015" y="17474"/>
                  <a:pt x="22436" y="15968"/>
                </a:cubicBezTo>
                <a:cubicBezTo>
                  <a:pt x="22998" y="13959"/>
                  <a:pt x="24958" y="12567"/>
                  <a:pt x="25040" y="10465"/>
                </a:cubicBezTo>
                <a:cubicBezTo>
                  <a:pt x="25121" y="8134"/>
                  <a:pt x="22867" y="6541"/>
                  <a:pt x="22343" y="4286"/>
                </a:cubicBezTo>
                <a:cubicBezTo>
                  <a:pt x="21977" y="2692"/>
                  <a:pt x="22616" y="874"/>
                  <a:pt x="23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rot="-5400000">
            <a:off x="4930657" y="935962"/>
            <a:ext cx="5145931" cy="3280896"/>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rot="-5400000">
            <a:off x="5510311" y="1512572"/>
            <a:ext cx="5143251" cy="2124220"/>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rot="-5400000">
            <a:off x="5764530" y="1747750"/>
            <a:ext cx="5127267" cy="1631743"/>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5450" y="1930400"/>
            <a:ext cx="9143812" cy="321310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0" y="3063175"/>
            <a:ext cx="9138552" cy="2080325"/>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33853" y="3545475"/>
            <a:ext cx="9110152" cy="1598025"/>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225603" y="794450"/>
            <a:ext cx="1002600" cy="100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0" y="59"/>
            <a:ext cx="9134420" cy="647641"/>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txBox="1">
            <a:spLocks noGrp="1"/>
          </p:cNvSpPr>
          <p:nvPr>
            <p:ph type="title"/>
          </p:nvPr>
        </p:nvSpPr>
        <p:spPr>
          <a:xfrm>
            <a:off x="3037961" y="2455375"/>
            <a:ext cx="3068100" cy="92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3952675" y="1309213"/>
            <a:ext cx="1248300" cy="91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1" name="Google Shape;31;p3"/>
          <p:cNvSpPr txBox="1">
            <a:spLocks noGrp="1"/>
          </p:cNvSpPr>
          <p:nvPr>
            <p:ph type="subTitle" idx="1"/>
          </p:nvPr>
        </p:nvSpPr>
        <p:spPr>
          <a:xfrm>
            <a:off x="3037949" y="3283057"/>
            <a:ext cx="30681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p:nvPr/>
        </p:nvSpPr>
        <p:spPr>
          <a:xfrm>
            <a:off x="0" y="1943100"/>
            <a:ext cx="9143957" cy="3200365"/>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2" name="Google Shape;42;p5"/>
          <p:cNvSpPr txBox="1">
            <a:spLocks noGrp="1"/>
          </p:cNvSpPr>
          <p:nvPr>
            <p:ph type="title" idx="2"/>
          </p:nvPr>
        </p:nvSpPr>
        <p:spPr>
          <a:xfrm>
            <a:off x="1362575" y="2917125"/>
            <a:ext cx="2809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3" name="Google Shape;43;p5"/>
          <p:cNvSpPr txBox="1">
            <a:spLocks noGrp="1"/>
          </p:cNvSpPr>
          <p:nvPr>
            <p:ph type="subTitle" idx="1"/>
          </p:nvPr>
        </p:nvSpPr>
        <p:spPr>
          <a:xfrm>
            <a:off x="1362575" y="3346673"/>
            <a:ext cx="2809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title" idx="3"/>
          </p:nvPr>
        </p:nvSpPr>
        <p:spPr>
          <a:xfrm>
            <a:off x="4971975" y="2917125"/>
            <a:ext cx="28095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5" name="Google Shape;45;p5"/>
          <p:cNvSpPr txBox="1">
            <a:spLocks noGrp="1"/>
          </p:cNvSpPr>
          <p:nvPr>
            <p:ph type="subTitle" idx="4"/>
          </p:nvPr>
        </p:nvSpPr>
        <p:spPr>
          <a:xfrm>
            <a:off x="4971975" y="3346673"/>
            <a:ext cx="2809500" cy="104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p:nvPr/>
        </p:nvSpPr>
        <p:spPr>
          <a:xfrm>
            <a:off x="-8" y="4487523"/>
            <a:ext cx="3776299" cy="65598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rot="10800000">
            <a:off x="6472682" y="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rot="10800000">
            <a:off x="5808550" y="82"/>
            <a:ext cx="3776299" cy="655983"/>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8625750" y="1099629"/>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611300" y="4007750"/>
            <a:ext cx="3723459" cy="1135838"/>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7"/>
          <p:cNvSpPr/>
          <p:nvPr/>
        </p:nvSpPr>
        <p:spPr>
          <a:xfrm>
            <a:off x="-1428450" y="3001665"/>
            <a:ext cx="6291452" cy="2141830"/>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10800000">
            <a:off x="1931774" y="-9"/>
            <a:ext cx="8600799" cy="292806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10800000" flipH="1">
            <a:off x="25" y="4396441"/>
            <a:ext cx="2428825" cy="747059"/>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flipH="1">
            <a:off x="5791184" y="0"/>
            <a:ext cx="3352816" cy="1300455"/>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523950" y="542925"/>
            <a:ext cx="8124900" cy="4061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1876425" y="1166225"/>
            <a:ext cx="5391000" cy="7407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5" name="Google Shape;75;p7"/>
          <p:cNvSpPr txBox="1">
            <a:spLocks noGrp="1"/>
          </p:cNvSpPr>
          <p:nvPr>
            <p:ph type="body" idx="1"/>
          </p:nvPr>
        </p:nvSpPr>
        <p:spPr>
          <a:xfrm>
            <a:off x="1876425" y="1873675"/>
            <a:ext cx="5391000" cy="21036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Font typeface="Open Sans Medium"/>
              <a:buChar char="●"/>
              <a:defRPr/>
            </a:lvl1pPr>
            <a:lvl2pPr marL="914400" lvl="1" indent="-317500" rtl="0">
              <a:spcBef>
                <a:spcPts val="0"/>
              </a:spcBef>
              <a:spcAft>
                <a:spcPts val="0"/>
              </a:spcAft>
              <a:buSzPts val="1400"/>
              <a:buFont typeface="Open Sans Medium"/>
              <a:buChar char="○"/>
              <a:defRPr/>
            </a:lvl2pPr>
            <a:lvl3pPr marL="1371600" lvl="2" indent="-317500" rtl="0">
              <a:spcBef>
                <a:spcPts val="0"/>
              </a:spcBef>
              <a:spcAft>
                <a:spcPts val="0"/>
              </a:spcAft>
              <a:buSzPts val="1400"/>
              <a:buFont typeface="Open Sans Medium"/>
              <a:buChar char="■"/>
              <a:defRPr/>
            </a:lvl3pPr>
            <a:lvl4pPr marL="1828800" lvl="3" indent="-317500" rtl="0">
              <a:spcBef>
                <a:spcPts val="0"/>
              </a:spcBef>
              <a:spcAft>
                <a:spcPts val="0"/>
              </a:spcAft>
              <a:buSzPts val="1400"/>
              <a:buFont typeface="Open Sans Medium"/>
              <a:buChar char="●"/>
              <a:defRPr/>
            </a:lvl4pPr>
            <a:lvl5pPr marL="2286000" lvl="4" indent="-317500" rtl="0">
              <a:spcBef>
                <a:spcPts val="0"/>
              </a:spcBef>
              <a:spcAft>
                <a:spcPts val="0"/>
              </a:spcAft>
              <a:buSzPts val="1400"/>
              <a:buFont typeface="Open Sans Medium"/>
              <a:buChar char="○"/>
              <a:defRPr/>
            </a:lvl5pPr>
            <a:lvl6pPr marL="2743200" lvl="5" indent="-317500" rtl="0">
              <a:spcBef>
                <a:spcPts val="0"/>
              </a:spcBef>
              <a:spcAft>
                <a:spcPts val="0"/>
              </a:spcAft>
              <a:buSzPts val="1400"/>
              <a:buFont typeface="Open Sans Medium"/>
              <a:buChar char="■"/>
              <a:defRPr/>
            </a:lvl6pPr>
            <a:lvl7pPr marL="3200400" lvl="6" indent="-317500" rtl="0">
              <a:spcBef>
                <a:spcPts val="0"/>
              </a:spcBef>
              <a:spcAft>
                <a:spcPts val="0"/>
              </a:spcAft>
              <a:buSzPts val="1400"/>
              <a:buFont typeface="Open Sans Medium"/>
              <a:buChar char="●"/>
              <a:defRPr/>
            </a:lvl7pPr>
            <a:lvl8pPr marL="3657600" lvl="7" indent="-317500" rtl="0">
              <a:spcBef>
                <a:spcPts val="0"/>
              </a:spcBef>
              <a:spcAft>
                <a:spcPts val="0"/>
              </a:spcAft>
              <a:buSzPts val="1400"/>
              <a:buFont typeface="Open Sans Medium"/>
              <a:buChar char="○"/>
              <a:defRPr/>
            </a:lvl8pPr>
            <a:lvl9pPr marL="4114800" lvl="8" indent="-317500" rtl="0">
              <a:spcBef>
                <a:spcPts val="0"/>
              </a:spcBef>
              <a:spcAft>
                <a:spcPts val="0"/>
              </a:spcAft>
              <a:buSzPts val="1400"/>
              <a:buFont typeface="Open Sans Medium"/>
              <a:buChar char="■"/>
              <a:defRPr/>
            </a:lvl9pPr>
          </a:lstStyle>
          <a:p>
            <a:endParaRPr/>
          </a:p>
        </p:txBody>
      </p:sp>
      <p:sp>
        <p:nvSpPr>
          <p:cNvPr id="76" name="Google Shape;76;p7"/>
          <p:cNvSpPr/>
          <p:nvPr/>
        </p:nvSpPr>
        <p:spPr>
          <a:xfrm>
            <a:off x="8366300" y="1873679"/>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a:off x="446700" y="425079"/>
            <a:ext cx="959100" cy="9591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0"/>
        <p:cNvGrpSpPr/>
        <p:nvPr/>
      </p:nvGrpSpPr>
      <p:grpSpPr>
        <a:xfrm>
          <a:off x="0" y="0"/>
          <a:ext cx="0" cy="0"/>
          <a:chOff x="0" y="0"/>
          <a:chExt cx="0" cy="0"/>
        </a:xfrm>
      </p:grpSpPr>
      <p:sp>
        <p:nvSpPr>
          <p:cNvPr id="121" name="Google Shape;12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solidFill>
                <a:schemeClr val="dk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2"/>
        <p:cNvGrpSpPr/>
        <p:nvPr/>
      </p:nvGrpSpPr>
      <p:grpSpPr>
        <a:xfrm>
          <a:off x="0" y="0"/>
          <a:ext cx="0" cy="0"/>
          <a:chOff x="0" y="0"/>
          <a:chExt cx="0" cy="0"/>
        </a:xfrm>
      </p:grpSpPr>
      <p:sp>
        <p:nvSpPr>
          <p:cNvPr id="123" name="Google Shape;123;p13"/>
          <p:cNvSpPr/>
          <p:nvPr/>
        </p:nvSpPr>
        <p:spPr>
          <a:xfrm>
            <a:off x="1536" y="3323993"/>
            <a:ext cx="9142528" cy="1819520"/>
          </a:xfrm>
          <a:custGeom>
            <a:avLst/>
            <a:gdLst/>
            <a:ahLst/>
            <a:cxnLst/>
            <a:rect l="l" t="t" r="r" b="b"/>
            <a:pathLst>
              <a:path w="142852" h="28430" extrusionOk="0">
                <a:moveTo>
                  <a:pt x="21147" y="0"/>
                </a:moveTo>
                <a:cubicBezTo>
                  <a:pt x="13697" y="0"/>
                  <a:pt x="6296" y="1895"/>
                  <a:pt x="0" y="5926"/>
                </a:cubicBezTo>
                <a:lnTo>
                  <a:pt x="0" y="28429"/>
                </a:lnTo>
                <a:lnTo>
                  <a:pt x="142852" y="28429"/>
                </a:lnTo>
                <a:lnTo>
                  <a:pt x="142852" y="12344"/>
                </a:lnTo>
                <a:cubicBezTo>
                  <a:pt x="141208" y="8629"/>
                  <a:pt x="136870" y="7022"/>
                  <a:pt x="132811" y="7022"/>
                </a:cubicBezTo>
                <a:cubicBezTo>
                  <a:pt x="132460" y="7022"/>
                  <a:pt x="132112" y="7034"/>
                  <a:pt x="131767" y="7058"/>
                </a:cubicBezTo>
                <a:cubicBezTo>
                  <a:pt x="127433" y="7355"/>
                  <a:pt x="123278" y="9010"/>
                  <a:pt x="118944" y="9391"/>
                </a:cubicBezTo>
                <a:cubicBezTo>
                  <a:pt x="118253" y="9452"/>
                  <a:pt x="117565" y="9481"/>
                  <a:pt x="116879" y="9481"/>
                </a:cubicBezTo>
                <a:cubicBezTo>
                  <a:pt x="105909" y="9481"/>
                  <a:pt x="95570" y="2116"/>
                  <a:pt x="84530" y="2116"/>
                </a:cubicBezTo>
                <a:cubicBezTo>
                  <a:pt x="84167" y="2116"/>
                  <a:pt x="83804" y="2124"/>
                  <a:pt x="83439" y="2140"/>
                </a:cubicBezTo>
                <a:cubicBezTo>
                  <a:pt x="74022" y="2554"/>
                  <a:pt x="65358" y="8595"/>
                  <a:pt x="56005" y="8595"/>
                </a:cubicBezTo>
                <a:cubicBezTo>
                  <a:pt x="55661" y="8595"/>
                  <a:pt x="55317" y="8587"/>
                  <a:pt x="54972" y="8570"/>
                </a:cubicBezTo>
                <a:cubicBezTo>
                  <a:pt x="48328" y="8236"/>
                  <a:pt x="42315" y="4724"/>
                  <a:pt x="36029" y="2533"/>
                </a:cubicBezTo>
                <a:cubicBezTo>
                  <a:pt x="31264" y="870"/>
                  <a:pt x="26194" y="0"/>
                  <a:pt x="21147" y="0"/>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0" y="3342361"/>
            <a:ext cx="9144064" cy="1801152"/>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flipH="1">
            <a:off x="1373" y="4301400"/>
            <a:ext cx="3352483" cy="842139"/>
          </a:xfrm>
          <a:custGeom>
            <a:avLst/>
            <a:gdLst/>
            <a:ahLst/>
            <a:cxnLst/>
            <a:rect l="l" t="t" r="r" b="b"/>
            <a:pathLst>
              <a:path w="136613" h="34317" extrusionOk="0">
                <a:moveTo>
                  <a:pt x="130454" y="1"/>
                </a:moveTo>
                <a:cubicBezTo>
                  <a:pt x="123279" y="1"/>
                  <a:pt x="116079" y="2986"/>
                  <a:pt x="111193" y="8278"/>
                </a:cubicBezTo>
                <a:cubicBezTo>
                  <a:pt x="106847" y="12993"/>
                  <a:pt x="103478" y="19803"/>
                  <a:pt x="97132" y="20708"/>
                </a:cubicBezTo>
                <a:cubicBezTo>
                  <a:pt x="96665" y="20775"/>
                  <a:pt x="96201" y="20806"/>
                  <a:pt x="95741" y="20806"/>
                </a:cubicBezTo>
                <a:cubicBezTo>
                  <a:pt x="90211" y="20806"/>
                  <a:pt x="85124" y="16362"/>
                  <a:pt x="79460" y="16362"/>
                </a:cubicBezTo>
                <a:cubicBezTo>
                  <a:pt x="79453" y="16362"/>
                  <a:pt x="79446" y="16362"/>
                  <a:pt x="79439" y="16362"/>
                </a:cubicBezTo>
                <a:cubicBezTo>
                  <a:pt x="69533" y="16386"/>
                  <a:pt x="63520" y="29543"/>
                  <a:pt x="53614" y="29757"/>
                </a:cubicBezTo>
                <a:cubicBezTo>
                  <a:pt x="53538" y="29758"/>
                  <a:pt x="53461" y="29759"/>
                  <a:pt x="53385" y="29759"/>
                </a:cubicBezTo>
                <a:cubicBezTo>
                  <a:pt x="47007" y="29759"/>
                  <a:pt x="42046" y="24386"/>
                  <a:pt x="36446" y="21268"/>
                </a:cubicBezTo>
                <a:cubicBezTo>
                  <a:pt x="32619" y="19136"/>
                  <a:pt x="28233" y="18045"/>
                  <a:pt x="23849" y="18045"/>
                </a:cubicBezTo>
                <a:cubicBezTo>
                  <a:pt x="20936" y="18045"/>
                  <a:pt x="18024" y="18527"/>
                  <a:pt x="15276" y="19506"/>
                </a:cubicBezTo>
                <a:cubicBezTo>
                  <a:pt x="8406" y="21958"/>
                  <a:pt x="2691" y="27471"/>
                  <a:pt x="1" y="34257"/>
                </a:cubicBezTo>
                <a:lnTo>
                  <a:pt x="136613" y="34317"/>
                </a:lnTo>
                <a:lnTo>
                  <a:pt x="136613" y="765"/>
                </a:lnTo>
                <a:cubicBezTo>
                  <a:pt x="134600" y="250"/>
                  <a:pt x="132528" y="1"/>
                  <a:pt x="130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txBox="1">
            <a:spLocks noGrp="1"/>
          </p:cNvSpPr>
          <p:nvPr>
            <p:ph type="title"/>
          </p:nvPr>
        </p:nvSpPr>
        <p:spPr>
          <a:xfrm>
            <a:off x="713275" y="445025"/>
            <a:ext cx="4782600" cy="738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27" name="Google Shape;127;p13"/>
          <p:cNvSpPr txBox="1">
            <a:spLocks noGrp="1"/>
          </p:cNvSpPr>
          <p:nvPr>
            <p:ph type="title" idx="2"/>
          </p:nvPr>
        </p:nvSpPr>
        <p:spPr>
          <a:xfrm>
            <a:off x="2010670" y="1582913"/>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8" name="Google Shape;128;p13"/>
          <p:cNvSpPr txBox="1">
            <a:spLocks noGrp="1"/>
          </p:cNvSpPr>
          <p:nvPr>
            <p:ph type="subTitle" idx="1"/>
          </p:nvPr>
        </p:nvSpPr>
        <p:spPr>
          <a:xfrm>
            <a:off x="2010670" y="2005394"/>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title" idx="3"/>
          </p:nvPr>
        </p:nvSpPr>
        <p:spPr>
          <a:xfrm>
            <a:off x="5849971" y="1582913"/>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0" name="Google Shape;130;p13"/>
          <p:cNvSpPr txBox="1">
            <a:spLocks noGrp="1"/>
          </p:cNvSpPr>
          <p:nvPr>
            <p:ph type="subTitle" idx="4"/>
          </p:nvPr>
        </p:nvSpPr>
        <p:spPr>
          <a:xfrm>
            <a:off x="5849971" y="2005395"/>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3"/>
          <p:cNvSpPr txBox="1">
            <a:spLocks noGrp="1"/>
          </p:cNvSpPr>
          <p:nvPr>
            <p:ph type="title" idx="5"/>
          </p:nvPr>
        </p:nvSpPr>
        <p:spPr>
          <a:xfrm>
            <a:off x="2010670" y="3285131"/>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2" name="Google Shape;132;p13"/>
          <p:cNvSpPr txBox="1">
            <a:spLocks noGrp="1"/>
          </p:cNvSpPr>
          <p:nvPr>
            <p:ph type="subTitle" idx="6"/>
          </p:nvPr>
        </p:nvSpPr>
        <p:spPr>
          <a:xfrm>
            <a:off x="2010670" y="3707613"/>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13"/>
          <p:cNvSpPr txBox="1">
            <a:spLocks noGrp="1"/>
          </p:cNvSpPr>
          <p:nvPr>
            <p:ph type="title" idx="7"/>
          </p:nvPr>
        </p:nvSpPr>
        <p:spPr>
          <a:xfrm>
            <a:off x="5849971" y="3285132"/>
            <a:ext cx="22230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3"/>
          <p:cNvSpPr txBox="1">
            <a:spLocks noGrp="1"/>
          </p:cNvSpPr>
          <p:nvPr>
            <p:ph type="subTitle" idx="8"/>
          </p:nvPr>
        </p:nvSpPr>
        <p:spPr>
          <a:xfrm>
            <a:off x="5849971" y="3707614"/>
            <a:ext cx="222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3"/>
          <p:cNvSpPr txBox="1">
            <a:spLocks noGrp="1"/>
          </p:cNvSpPr>
          <p:nvPr>
            <p:ph type="title" idx="9" hasCustomPrompt="1"/>
          </p:nvPr>
        </p:nvSpPr>
        <p:spPr>
          <a:xfrm>
            <a:off x="1023395" y="1838100"/>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6" name="Google Shape;136;p13"/>
          <p:cNvSpPr txBox="1">
            <a:spLocks noGrp="1"/>
          </p:cNvSpPr>
          <p:nvPr>
            <p:ph type="title" idx="13" hasCustomPrompt="1"/>
          </p:nvPr>
        </p:nvSpPr>
        <p:spPr>
          <a:xfrm>
            <a:off x="1023395" y="3540325"/>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solidFill>
                  <a:schemeClr val="accent4"/>
                </a:solidFill>
              </a:defRPr>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7" name="Google Shape;137;p13"/>
          <p:cNvSpPr txBox="1">
            <a:spLocks noGrp="1"/>
          </p:cNvSpPr>
          <p:nvPr>
            <p:ph type="title" idx="14" hasCustomPrompt="1"/>
          </p:nvPr>
        </p:nvSpPr>
        <p:spPr>
          <a:xfrm>
            <a:off x="4859295" y="1838100"/>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8" name="Google Shape;138;p13"/>
          <p:cNvSpPr txBox="1">
            <a:spLocks noGrp="1"/>
          </p:cNvSpPr>
          <p:nvPr>
            <p:ph type="title" idx="15" hasCustomPrompt="1"/>
          </p:nvPr>
        </p:nvSpPr>
        <p:spPr>
          <a:xfrm>
            <a:off x="4859295" y="3540325"/>
            <a:ext cx="842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4"/>
              </a:buClr>
              <a:buSzPts val="4800"/>
              <a:buNone/>
              <a:defRPr sz="240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139" name="Google Shape;139;p13"/>
          <p:cNvSpPr/>
          <p:nvPr/>
        </p:nvSpPr>
        <p:spPr>
          <a:xfrm rot="10800000">
            <a:off x="4862850" y="-3577"/>
            <a:ext cx="4281237" cy="1305987"/>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486898" y="2103900"/>
            <a:ext cx="935700" cy="9357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10800000" flipH="1">
            <a:off x="5960825" y="0"/>
            <a:ext cx="3183175" cy="1044225"/>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142"/>
        <p:cNvGrpSpPr/>
        <p:nvPr/>
      </p:nvGrpSpPr>
      <p:grpSpPr>
        <a:xfrm>
          <a:off x="0" y="0"/>
          <a:ext cx="0" cy="0"/>
          <a:chOff x="0" y="0"/>
          <a:chExt cx="0" cy="0"/>
        </a:xfrm>
      </p:grpSpPr>
      <p:sp>
        <p:nvSpPr>
          <p:cNvPr id="143" name="Google Shape;143;p14"/>
          <p:cNvSpPr/>
          <p:nvPr/>
        </p:nvSpPr>
        <p:spPr>
          <a:xfrm>
            <a:off x="-5450" y="1930400"/>
            <a:ext cx="9143812" cy="3213100"/>
          </a:xfrm>
          <a:custGeom>
            <a:avLst/>
            <a:gdLst/>
            <a:ahLst/>
            <a:cxnLst/>
            <a:rect l="l" t="t" r="r" b="b"/>
            <a:pathLst>
              <a:path w="160735" h="128524" extrusionOk="0">
                <a:moveTo>
                  <a:pt x="131935" y="1"/>
                </a:moveTo>
                <a:cubicBezTo>
                  <a:pt x="130608" y="1"/>
                  <a:pt x="129280" y="147"/>
                  <a:pt x="127969" y="461"/>
                </a:cubicBezTo>
                <a:cubicBezTo>
                  <a:pt x="120492" y="2235"/>
                  <a:pt x="115170" y="8783"/>
                  <a:pt x="109824" y="14450"/>
                </a:cubicBezTo>
                <a:cubicBezTo>
                  <a:pt x="105031" y="19520"/>
                  <a:pt x="98894" y="24438"/>
                  <a:pt x="92241" y="24438"/>
                </a:cubicBezTo>
                <a:cubicBezTo>
                  <a:pt x="91457" y="24438"/>
                  <a:pt x="90666" y="24370"/>
                  <a:pt x="89869" y="24225"/>
                </a:cubicBezTo>
                <a:cubicBezTo>
                  <a:pt x="82820" y="22951"/>
                  <a:pt x="77772" y="16082"/>
                  <a:pt x="70807" y="14415"/>
                </a:cubicBezTo>
                <a:cubicBezTo>
                  <a:pt x="69666" y="14141"/>
                  <a:pt x="68527" y="14016"/>
                  <a:pt x="67394" y="14016"/>
                </a:cubicBezTo>
                <a:cubicBezTo>
                  <a:pt x="61032" y="14016"/>
                  <a:pt x="54850" y="17965"/>
                  <a:pt x="49423" y="21785"/>
                </a:cubicBezTo>
                <a:cubicBezTo>
                  <a:pt x="43880" y="25697"/>
                  <a:pt x="37639" y="29806"/>
                  <a:pt x="31135" y="29806"/>
                </a:cubicBezTo>
                <a:cubicBezTo>
                  <a:pt x="30137" y="29806"/>
                  <a:pt x="29132" y="29709"/>
                  <a:pt x="28123" y="29500"/>
                </a:cubicBezTo>
                <a:cubicBezTo>
                  <a:pt x="22956" y="28428"/>
                  <a:pt x="18789" y="24583"/>
                  <a:pt x="13978" y="22392"/>
                </a:cubicBezTo>
                <a:cubicBezTo>
                  <a:pt x="12122" y="21544"/>
                  <a:pt x="9961" y="21056"/>
                  <a:pt x="7875" y="21056"/>
                </a:cubicBezTo>
                <a:cubicBezTo>
                  <a:pt x="4545" y="21056"/>
                  <a:pt x="1406" y="22300"/>
                  <a:pt x="1" y="25309"/>
                </a:cubicBezTo>
                <a:lnTo>
                  <a:pt x="1" y="128524"/>
                </a:lnTo>
                <a:lnTo>
                  <a:pt x="160735" y="128524"/>
                </a:lnTo>
                <a:lnTo>
                  <a:pt x="160735" y="21820"/>
                </a:lnTo>
                <a:cubicBezTo>
                  <a:pt x="156865" y="16070"/>
                  <a:pt x="152317" y="10212"/>
                  <a:pt x="146971" y="5878"/>
                </a:cubicBezTo>
                <a:cubicBezTo>
                  <a:pt x="142692" y="2411"/>
                  <a:pt x="137317" y="1"/>
                  <a:pt x="131935"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0" y="3063175"/>
            <a:ext cx="9138552" cy="2080325"/>
          </a:xfrm>
          <a:custGeom>
            <a:avLst/>
            <a:gdLst/>
            <a:ahLst/>
            <a:cxnLst/>
            <a:rect l="l" t="t" r="r" b="b"/>
            <a:pathLst>
              <a:path w="160890" h="83213" extrusionOk="0">
                <a:moveTo>
                  <a:pt x="86296" y="0"/>
                </a:moveTo>
                <a:cubicBezTo>
                  <a:pt x="78520" y="0"/>
                  <a:pt x="70747" y="4949"/>
                  <a:pt x="65056" y="11061"/>
                </a:cubicBezTo>
                <a:cubicBezTo>
                  <a:pt x="57984" y="18669"/>
                  <a:pt x="52769" y="28159"/>
                  <a:pt x="45233" y="35219"/>
                </a:cubicBezTo>
                <a:cubicBezTo>
                  <a:pt x="41283" y="38911"/>
                  <a:pt x="36209" y="41946"/>
                  <a:pt x="31144" y="41946"/>
                </a:cubicBezTo>
                <a:cubicBezTo>
                  <a:pt x="29889" y="41946"/>
                  <a:pt x="28634" y="41760"/>
                  <a:pt x="27397" y="41351"/>
                </a:cubicBezTo>
                <a:cubicBezTo>
                  <a:pt x="20170" y="38958"/>
                  <a:pt x="16717" y="30349"/>
                  <a:pt x="14002" y="22741"/>
                </a:cubicBezTo>
                <a:cubicBezTo>
                  <a:pt x="11300" y="15145"/>
                  <a:pt x="7383" y="6596"/>
                  <a:pt x="1" y="4882"/>
                </a:cubicBezTo>
                <a:lnTo>
                  <a:pt x="1" y="83213"/>
                </a:lnTo>
                <a:lnTo>
                  <a:pt x="160854" y="83213"/>
                </a:lnTo>
                <a:lnTo>
                  <a:pt x="160890" y="7037"/>
                </a:lnTo>
                <a:lnTo>
                  <a:pt x="160890" y="7037"/>
                </a:lnTo>
                <a:cubicBezTo>
                  <a:pt x="155306" y="13038"/>
                  <a:pt x="149615" y="19122"/>
                  <a:pt x="142650" y="23098"/>
                </a:cubicBezTo>
                <a:cubicBezTo>
                  <a:pt x="138302" y="25573"/>
                  <a:pt x="133332" y="27125"/>
                  <a:pt x="128450" y="27125"/>
                </a:cubicBezTo>
                <a:cubicBezTo>
                  <a:pt x="125512" y="27125"/>
                  <a:pt x="122605" y="26563"/>
                  <a:pt x="119885" y="25301"/>
                </a:cubicBezTo>
                <a:cubicBezTo>
                  <a:pt x="108764" y="20122"/>
                  <a:pt x="103478" y="4894"/>
                  <a:pt x="91929" y="929"/>
                </a:cubicBezTo>
                <a:cubicBezTo>
                  <a:pt x="90071" y="292"/>
                  <a:pt x="88183" y="0"/>
                  <a:pt x="86296"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33853" y="3545475"/>
            <a:ext cx="9110152" cy="1598025"/>
          </a:xfrm>
          <a:custGeom>
            <a:avLst/>
            <a:gdLst/>
            <a:ahLst/>
            <a:cxnLst/>
            <a:rect l="l" t="t" r="r" b="b"/>
            <a:pathLst>
              <a:path w="160390" h="63921" extrusionOk="0">
                <a:moveTo>
                  <a:pt x="25594" y="1"/>
                </a:moveTo>
                <a:cubicBezTo>
                  <a:pt x="24854" y="1"/>
                  <a:pt x="24109" y="50"/>
                  <a:pt x="23360" y="151"/>
                </a:cubicBezTo>
                <a:cubicBezTo>
                  <a:pt x="17014" y="1020"/>
                  <a:pt x="11549" y="5616"/>
                  <a:pt x="7882" y="11176"/>
                </a:cubicBezTo>
                <a:cubicBezTo>
                  <a:pt x="4215" y="16737"/>
                  <a:pt x="2084" y="23249"/>
                  <a:pt x="0" y="29679"/>
                </a:cubicBezTo>
                <a:lnTo>
                  <a:pt x="24" y="63921"/>
                </a:lnTo>
                <a:lnTo>
                  <a:pt x="160294" y="63921"/>
                </a:lnTo>
                <a:lnTo>
                  <a:pt x="160294" y="59647"/>
                </a:lnTo>
                <a:cubicBezTo>
                  <a:pt x="160389" y="56503"/>
                  <a:pt x="158079" y="53789"/>
                  <a:pt x="155460" y="52301"/>
                </a:cubicBezTo>
                <a:cubicBezTo>
                  <a:pt x="152852" y="50812"/>
                  <a:pt x="149888" y="50193"/>
                  <a:pt x="147149" y="48979"/>
                </a:cubicBezTo>
                <a:cubicBezTo>
                  <a:pt x="139410" y="45550"/>
                  <a:pt x="134303" y="37834"/>
                  <a:pt x="128504" y="31405"/>
                </a:cubicBezTo>
                <a:cubicBezTo>
                  <a:pt x="123628" y="25989"/>
                  <a:pt x="117052" y="21086"/>
                  <a:pt x="110283" y="21086"/>
                </a:cubicBezTo>
                <a:cubicBezTo>
                  <a:pt x="109002" y="21086"/>
                  <a:pt x="107714" y="21261"/>
                  <a:pt x="106430" y="21642"/>
                </a:cubicBezTo>
                <a:cubicBezTo>
                  <a:pt x="98441" y="23999"/>
                  <a:pt x="93952" y="33322"/>
                  <a:pt x="86368" y="36906"/>
                </a:cubicBezTo>
                <a:cubicBezTo>
                  <a:pt x="84111" y="37971"/>
                  <a:pt x="81720" y="38448"/>
                  <a:pt x="79303" y="38448"/>
                </a:cubicBezTo>
                <a:cubicBezTo>
                  <a:pt x="73482" y="38448"/>
                  <a:pt x="67511" y="35682"/>
                  <a:pt x="62901" y="31703"/>
                </a:cubicBezTo>
                <a:cubicBezTo>
                  <a:pt x="56245" y="25952"/>
                  <a:pt x="51637" y="17999"/>
                  <a:pt x="45780" y="11331"/>
                </a:cubicBezTo>
                <a:cubicBezTo>
                  <a:pt x="40448" y="5250"/>
                  <a:pt x="33274" y="1"/>
                  <a:pt x="25594"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225603" y="794450"/>
            <a:ext cx="1002600" cy="100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rot="10800000" flipH="1">
            <a:off x="0" y="59"/>
            <a:ext cx="9134420" cy="647641"/>
          </a:xfrm>
          <a:custGeom>
            <a:avLst/>
            <a:gdLst/>
            <a:ahLst/>
            <a:cxnLst/>
            <a:rect l="l" t="t" r="r" b="b"/>
            <a:pathLst>
              <a:path w="142876" h="28143" extrusionOk="0">
                <a:moveTo>
                  <a:pt x="6574" y="1"/>
                </a:moveTo>
                <a:cubicBezTo>
                  <a:pt x="4253" y="1"/>
                  <a:pt x="1915" y="766"/>
                  <a:pt x="1" y="2068"/>
                </a:cubicBezTo>
                <a:lnTo>
                  <a:pt x="1" y="28142"/>
                </a:lnTo>
                <a:lnTo>
                  <a:pt x="142876" y="28142"/>
                </a:lnTo>
                <a:lnTo>
                  <a:pt x="142876" y="10652"/>
                </a:lnTo>
                <a:cubicBezTo>
                  <a:pt x="136786" y="13712"/>
                  <a:pt x="129891" y="15285"/>
                  <a:pt x="122999" y="15285"/>
                </a:cubicBezTo>
                <a:cubicBezTo>
                  <a:pt x="119192" y="15285"/>
                  <a:pt x="115386" y="14805"/>
                  <a:pt x="111717" y="13831"/>
                </a:cubicBezTo>
                <a:cubicBezTo>
                  <a:pt x="107800" y="12795"/>
                  <a:pt x="103990" y="11212"/>
                  <a:pt x="99918" y="10973"/>
                </a:cubicBezTo>
                <a:cubicBezTo>
                  <a:pt x="99531" y="10950"/>
                  <a:pt x="99145" y="10940"/>
                  <a:pt x="98759" y="10940"/>
                </a:cubicBezTo>
                <a:cubicBezTo>
                  <a:pt x="94033" y="10940"/>
                  <a:pt x="89359" y="12544"/>
                  <a:pt x="84643" y="12544"/>
                </a:cubicBezTo>
                <a:cubicBezTo>
                  <a:pt x="84194" y="12544"/>
                  <a:pt x="83746" y="12529"/>
                  <a:pt x="83297" y="12497"/>
                </a:cubicBezTo>
                <a:cubicBezTo>
                  <a:pt x="77403" y="12069"/>
                  <a:pt x="72248" y="8771"/>
                  <a:pt x="67211" y="5854"/>
                </a:cubicBezTo>
                <a:cubicBezTo>
                  <a:pt x="62811" y="3311"/>
                  <a:pt x="57903" y="904"/>
                  <a:pt x="52852" y="904"/>
                </a:cubicBezTo>
                <a:cubicBezTo>
                  <a:pt x="52109" y="904"/>
                  <a:pt x="51362" y="956"/>
                  <a:pt x="50614" y="1067"/>
                </a:cubicBezTo>
                <a:cubicBezTo>
                  <a:pt x="45721" y="1794"/>
                  <a:pt x="41684" y="4913"/>
                  <a:pt x="37529" y="7449"/>
                </a:cubicBezTo>
                <a:cubicBezTo>
                  <a:pt x="34352" y="9397"/>
                  <a:pt x="30619" y="11094"/>
                  <a:pt x="26946" y="11094"/>
                </a:cubicBezTo>
                <a:cubicBezTo>
                  <a:pt x="25815" y="11094"/>
                  <a:pt x="24689" y="10933"/>
                  <a:pt x="23587" y="10569"/>
                </a:cubicBezTo>
                <a:cubicBezTo>
                  <a:pt x="18253" y="8807"/>
                  <a:pt x="15503" y="2937"/>
                  <a:pt x="10347" y="746"/>
                </a:cubicBezTo>
                <a:cubicBezTo>
                  <a:pt x="9145" y="236"/>
                  <a:pt x="7862" y="1"/>
                  <a:pt x="6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4"/>
          <p:cNvSpPr txBox="1">
            <a:spLocks noGrp="1"/>
          </p:cNvSpPr>
          <p:nvPr>
            <p:ph type="title"/>
          </p:nvPr>
        </p:nvSpPr>
        <p:spPr>
          <a:xfrm>
            <a:off x="4007728" y="1790000"/>
            <a:ext cx="2784300" cy="923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 name="Google Shape;150;p14"/>
          <p:cNvSpPr txBox="1">
            <a:spLocks noGrp="1"/>
          </p:cNvSpPr>
          <p:nvPr>
            <p:ph type="title" idx="2" hasCustomPrompt="1"/>
          </p:nvPr>
        </p:nvSpPr>
        <p:spPr>
          <a:xfrm>
            <a:off x="2454418" y="2086214"/>
            <a:ext cx="1248300" cy="91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1" name="Google Shape;151;p14"/>
          <p:cNvSpPr txBox="1">
            <a:spLocks noGrp="1"/>
          </p:cNvSpPr>
          <p:nvPr>
            <p:ph type="subTitle" idx="1"/>
          </p:nvPr>
        </p:nvSpPr>
        <p:spPr>
          <a:xfrm>
            <a:off x="4007718" y="2640097"/>
            <a:ext cx="2784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171"/>
        <p:cNvGrpSpPr/>
        <p:nvPr/>
      </p:nvGrpSpPr>
      <p:grpSpPr>
        <a:xfrm>
          <a:off x="0" y="0"/>
          <a:ext cx="0" cy="0"/>
          <a:chOff x="0" y="0"/>
          <a:chExt cx="0" cy="0"/>
        </a:xfrm>
      </p:grpSpPr>
      <p:sp>
        <p:nvSpPr>
          <p:cNvPr id="172" name="Google Shape;172;p16"/>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73" name="Google Shape;173;p16"/>
          <p:cNvSpPr/>
          <p:nvPr/>
        </p:nvSpPr>
        <p:spPr>
          <a:xfrm rot="10800000" flipH="1">
            <a:off x="1" y="-102"/>
            <a:ext cx="1771771" cy="693977"/>
          </a:xfrm>
          <a:custGeom>
            <a:avLst/>
            <a:gdLst/>
            <a:ahLst/>
            <a:cxnLst/>
            <a:rect l="l" t="t" r="r" b="b"/>
            <a:pathLst>
              <a:path w="141685" h="55496" extrusionOk="0">
                <a:moveTo>
                  <a:pt x="24" y="1"/>
                </a:moveTo>
                <a:lnTo>
                  <a:pt x="0" y="55495"/>
                </a:lnTo>
                <a:lnTo>
                  <a:pt x="141685" y="55495"/>
                </a:lnTo>
                <a:cubicBezTo>
                  <a:pt x="140553" y="46340"/>
                  <a:pt x="135874" y="37672"/>
                  <a:pt x="128838" y="31707"/>
                </a:cubicBezTo>
                <a:cubicBezTo>
                  <a:pt x="122188" y="26070"/>
                  <a:pt x="113497" y="22900"/>
                  <a:pt x="104784" y="22900"/>
                </a:cubicBezTo>
                <a:cubicBezTo>
                  <a:pt x="104277" y="22900"/>
                  <a:pt x="103770" y="22910"/>
                  <a:pt x="103263" y="22932"/>
                </a:cubicBezTo>
                <a:cubicBezTo>
                  <a:pt x="100036" y="23064"/>
                  <a:pt x="96758" y="23618"/>
                  <a:pt x="93542" y="23618"/>
                </a:cubicBezTo>
                <a:cubicBezTo>
                  <a:pt x="91834" y="23618"/>
                  <a:pt x="90143" y="23462"/>
                  <a:pt x="88487" y="23003"/>
                </a:cubicBezTo>
                <a:cubicBezTo>
                  <a:pt x="76986" y="19836"/>
                  <a:pt x="72247" y="3846"/>
                  <a:pt x="60508" y="1763"/>
                </a:cubicBezTo>
                <a:cubicBezTo>
                  <a:pt x="59680" y="1616"/>
                  <a:pt x="58853" y="1547"/>
                  <a:pt x="58028" y="1547"/>
                </a:cubicBezTo>
                <a:cubicBezTo>
                  <a:pt x="53367" y="1547"/>
                  <a:pt x="48791" y="3731"/>
                  <a:pt x="44815" y="6311"/>
                </a:cubicBezTo>
                <a:cubicBezTo>
                  <a:pt x="40124" y="9347"/>
                  <a:pt x="35767" y="13038"/>
                  <a:pt x="30528" y="14967"/>
                </a:cubicBezTo>
                <a:cubicBezTo>
                  <a:pt x="28164" y="15831"/>
                  <a:pt x="25685" y="16237"/>
                  <a:pt x="23200" y="16237"/>
                </a:cubicBezTo>
                <a:cubicBezTo>
                  <a:pt x="13195" y="16237"/>
                  <a:pt x="3095" y="9662"/>
                  <a:pt x="24"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rot="10800000" flipH="1">
            <a:off x="0" y="27"/>
            <a:ext cx="2581257" cy="448392"/>
          </a:xfrm>
          <a:custGeom>
            <a:avLst/>
            <a:gdLst/>
            <a:ahLst/>
            <a:cxnLst/>
            <a:rect l="l" t="t" r="r" b="b"/>
            <a:pathLst>
              <a:path w="111634" h="19392" extrusionOk="0">
                <a:moveTo>
                  <a:pt x="17433" y="1"/>
                </a:moveTo>
                <a:cubicBezTo>
                  <a:pt x="14716" y="1"/>
                  <a:pt x="11947" y="743"/>
                  <a:pt x="9561" y="1913"/>
                </a:cubicBezTo>
                <a:cubicBezTo>
                  <a:pt x="5859" y="3735"/>
                  <a:pt x="2906" y="6473"/>
                  <a:pt x="1" y="9164"/>
                </a:cubicBezTo>
                <a:lnTo>
                  <a:pt x="13" y="19392"/>
                </a:lnTo>
                <a:lnTo>
                  <a:pt x="111634" y="19392"/>
                </a:lnTo>
                <a:cubicBezTo>
                  <a:pt x="109729" y="13701"/>
                  <a:pt x="104597" y="8878"/>
                  <a:pt x="98156" y="6747"/>
                </a:cubicBezTo>
                <a:cubicBezTo>
                  <a:pt x="95615" y="5905"/>
                  <a:pt x="92895" y="5490"/>
                  <a:pt x="90173" y="5490"/>
                </a:cubicBezTo>
                <a:cubicBezTo>
                  <a:pt x="86008" y="5490"/>
                  <a:pt x="81839" y="6461"/>
                  <a:pt x="78296" y="8355"/>
                </a:cubicBezTo>
                <a:cubicBezTo>
                  <a:pt x="74544" y="10355"/>
                  <a:pt x="70871" y="13455"/>
                  <a:pt x="66643" y="13455"/>
                </a:cubicBezTo>
                <a:cubicBezTo>
                  <a:pt x="66215" y="13455"/>
                  <a:pt x="65782" y="13423"/>
                  <a:pt x="65342" y="13355"/>
                </a:cubicBezTo>
                <a:cubicBezTo>
                  <a:pt x="60723" y="12643"/>
                  <a:pt x="57607" y="8057"/>
                  <a:pt x="52925" y="8057"/>
                </a:cubicBezTo>
                <a:cubicBezTo>
                  <a:pt x="52912" y="8057"/>
                  <a:pt x="52900" y="8057"/>
                  <a:pt x="52888" y="8057"/>
                </a:cubicBezTo>
                <a:cubicBezTo>
                  <a:pt x="48662" y="8081"/>
                  <a:pt x="45649" y="11855"/>
                  <a:pt x="41494" y="12522"/>
                </a:cubicBezTo>
                <a:cubicBezTo>
                  <a:pt x="41049" y="12593"/>
                  <a:pt x="40607" y="12627"/>
                  <a:pt x="40168" y="12627"/>
                </a:cubicBezTo>
                <a:cubicBezTo>
                  <a:pt x="36587" y="12627"/>
                  <a:pt x="33279" y="10372"/>
                  <a:pt x="30850" y="7986"/>
                </a:cubicBezTo>
                <a:cubicBezTo>
                  <a:pt x="28123" y="5295"/>
                  <a:pt x="25671" y="2151"/>
                  <a:pt x="21849" y="747"/>
                </a:cubicBezTo>
                <a:cubicBezTo>
                  <a:pt x="20443" y="231"/>
                  <a:pt x="18946" y="1"/>
                  <a:pt x="17433" y="1"/>
                </a:cubicBezTo>
                <a:close/>
              </a:path>
            </a:pathLst>
          </a:cu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114300" y="751025"/>
            <a:ext cx="527700" cy="5277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flipH="1">
            <a:off x="6178287" y="4238625"/>
            <a:ext cx="2965713" cy="904869"/>
          </a:xfrm>
          <a:custGeom>
            <a:avLst/>
            <a:gdLst/>
            <a:ahLst/>
            <a:cxnLst/>
            <a:rect l="l" t="t" r="r" b="b"/>
            <a:pathLst>
              <a:path w="237352" h="72404" extrusionOk="0">
                <a:moveTo>
                  <a:pt x="25265" y="1"/>
                </a:moveTo>
                <a:cubicBezTo>
                  <a:pt x="24946" y="1"/>
                  <a:pt x="24624" y="9"/>
                  <a:pt x="24301" y="25"/>
                </a:cubicBezTo>
                <a:cubicBezTo>
                  <a:pt x="14014" y="549"/>
                  <a:pt x="6358" y="9348"/>
                  <a:pt x="0" y="17432"/>
                </a:cubicBezTo>
                <a:lnTo>
                  <a:pt x="24" y="72403"/>
                </a:lnTo>
                <a:lnTo>
                  <a:pt x="237351" y="72403"/>
                </a:lnTo>
                <a:cubicBezTo>
                  <a:pt x="234172" y="66569"/>
                  <a:pt x="230922" y="60628"/>
                  <a:pt x="226136" y="56020"/>
                </a:cubicBezTo>
                <a:cubicBezTo>
                  <a:pt x="221955" y="51996"/>
                  <a:pt x="216340" y="49080"/>
                  <a:pt x="210615" y="49080"/>
                </a:cubicBezTo>
                <a:cubicBezTo>
                  <a:pt x="209785" y="49080"/>
                  <a:pt x="208952" y="49141"/>
                  <a:pt x="208121" y="49269"/>
                </a:cubicBezTo>
                <a:cubicBezTo>
                  <a:pt x="200930" y="50389"/>
                  <a:pt x="195084" y="56187"/>
                  <a:pt x="187857" y="57104"/>
                </a:cubicBezTo>
                <a:cubicBezTo>
                  <a:pt x="187177" y="57191"/>
                  <a:pt x="186499" y="57233"/>
                  <a:pt x="185824" y="57233"/>
                </a:cubicBezTo>
                <a:cubicBezTo>
                  <a:pt x="179715" y="57233"/>
                  <a:pt x="173869" y="53788"/>
                  <a:pt x="169355" y="49531"/>
                </a:cubicBezTo>
                <a:cubicBezTo>
                  <a:pt x="164330" y="44805"/>
                  <a:pt x="160413" y="39006"/>
                  <a:pt x="155424" y="34256"/>
                </a:cubicBezTo>
                <a:cubicBezTo>
                  <a:pt x="146597" y="25874"/>
                  <a:pt x="134399" y="21415"/>
                  <a:pt x="122252" y="21415"/>
                </a:cubicBezTo>
                <a:cubicBezTo>
                  <a:pt x="115246" y="21415"/>
                  <a:pt x="108257" y="22898"/>
                  <a:pt x="101941" y="25969"/>
                </a:cubicBezTo>
                <a:cubicBezTo>
                  <a:pt x="94274" y="29696"/>
                  <a:pt x="87154" y="35613"/>
                  <a:pt x="78629" y="35827"/>
                </a:cubicBezTo>
                <a:cubicBezTo>
                  <a:pt x="78465" y="35831"/>
                  <a:pt x="78302" y="35833"/>
                  <a:pt x="78140" y="35833"/>
                </a:cubicBezTo>
                <a:cubicBezTo>
                  <a:pt x="67113" y="35833"/>
                  <a:pt x="58547" y="26354"/>
                  <a:pt x="51554" y="17730"/>
                </a:cubicBezTo>
                <a:cubicBezTo>
                  <a:pt x="44662" y="9230"/>
                  <a:pt x="36063" y="1"/>
                  <a:pt x="25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77"/>
        <p:cNvGrpSpPr/>
        <p:nvPr/>
      </p:nvGrpSpPr>
      <p:grpSpPr>
        <a:xfrm>
          <a:off x="0" y="0"/>
          <a:ext cx="0" cy="0"/>
          <a:chOff x="0" y="0"/>
          <a:chExt cx="0" cy="0"/>
        </a:xfrm>
      </p:grpSpPr>
      <p:sp>
        <p:nvSpPr>
          <p:cNvPr id="178" name="Google Shape;178;p17"/>
          <p:cNvSpPr/>
          <p:nvPr/>
        </p:nvSpPr>
        <p:spPr>
          <a:xfrm>
            <a:off x="-1428450" y="3001665"/>
            <a:ext cx="6291452" cy="2141830"/>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rot="10800000" flipH="1">
            <a:off x="25" y="3647710"/>
            <a:ext cx="4862994" cy="1495790"/>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rot="10800000" flipH="1">
            <a:off x="25" y="4476746"/>
            <a:ext cx="2528004" cy="666754"/>
          </a:xfrm>
          <a:custGeom>
            <a:avLst/>
            <a:gdLst/>
            <a:ahLst/>
            <a:cxnLst/>
            <a:rect l="l" t="t" r="r" b="b"/>
            <a:pathLst>
              <a:path w="34571" h="9118" extrusionOk="0">
                <a:moveTo>
                  <a:pt x="0" y="0"/>
                </a:moveTo>
                <a:lnTo>
                  <a:pt x="0" y="6338"/>
                </a:lnTo>
                <a:cubicBezTo>
                  <a:pt x="943" y="7967"/>
                  <a:pt x="2339" y="9118"/>
                  <a:pt x="4255" y="9118"/>
                </a:cubicBezTo>
                <a:cubicBezTo>
                  <a:pt x="4290" y="9118"/>
                  <a:pt x="4326" y="9117"/>
                  <a:pt x="4362" y="9117"/>
                </a:cubicBezTo>
                <a:cubicBezTo>
                  <a:pt x="6420" y="9073"/>
                  <a:pt x="8510" y="7490"/>
                  <a:pt x="10405" y="6305"/>
                </a:cubicBezTo>
                <a:cubicBezTo>
                  <a:pt x="12479" y="5012"/>
                  <a:pt x="16256" y="1807"/>
                  <a:pt x="19035" y="1687"/>
                </a:cubicBezTo>
                <a:cubicBezTo>
                  <a:pt x="19099" y="1685"/>
                  <a:pt x="19164" y="1683"/>
                  <a:pt x="19229" y="1683"/>
                </a:cubicBezTo>
                <a:cubicBezTo>
                  <a:pt x="21978" y="1683"/>
                  <a:pt x="25338" y="4009"/>
                  <a:pt x="27327" y="4766"/>
                </a:cubicBezTo>
                <a:cubicBezTo>
                  <a:pt x="28374" y="5162"/>
                  <a:pt x="29407" y="5376"/>
                  <a:pt x="30348" y="5376"/>
                </a:cubicBezTo>
                <a:cubicBezTo>
                  <a:pt x="32168" y="5376"/>
                  <a:pt x="33645" y="4574"/>
                  <a:pt x="34221" y="2735"/>
                </a:cubicBezTo>
                <a:cubicBezTo>
                  <a:pt x="34500" y="1835"/>
                  <a:pt x="34571" y="912"/>
                  <a:pt x="34527" y="0"/>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10800000" flipH="1">
            <a:off x="25" y="4212189"/>
            <a:ext cx="2873301" cy="931311"/>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p:nvPr/>
        </p:nvSpPr>
        <p:spPr>
          <a:xfrm rot="10800000">
            <a:off x="1931774" y="-9"/>
            <a:ext cx="8600799" cy="2928062"/>
          </a:xfrm>
          <a:custGeom>
            <a:avLst/>
            <a:gdLst/>
            <a:ahLst/>
            <a:cxnLst/>
            <a:rect l="l" t="t" r="r" b="b"/>
            <a:pathLst>
              <a:path w="29571" h="10067" extrusionOk="0">
                <a:moveTo>
                  <a:pt x="10181" y="0"/>
                </a:moveTo>
                <a:cubicBezTo>
                  <a:pt x="5410" y="0"/>
                  <a:pt x="2293" y="2806"/>
                  <a:pt x="0" y="10066"/>
                </a:cubicBezTo>
                <a:lnTo>
                  <a:pt x="29570" y="10066"/>
                </a:lnTo>
                <a:cubicBezTo>
                  <a:pt x="16901" y="4324"/>
                  <a:pt x="15443" y="0"/>
                  <a:pt x="101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8537750" y="2286104"/>
            <a:ext cx="959100" cy="9591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7"/>
          <p:cNvSpPr txBox="1">
            <a:spLocks noGrp="1"/>
          </p:cNvSpPr>
          <p:nvPr>
            <p:ph type="title"/>
          </p:nvPr>
        </p:nvSpPr>
        <p:spPr>
          <a:xfrm>
            <a:off x="2590848" y="1293438"/>
            <a:ext cx="3962400" cy="129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72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6" name="Google Shape;186;p17"/>
          <p:cNvSpPr txBox="1">
            <a:spLocks noGrp="1"/>
          </p:cNvSpPr>
          <p:nvPr>
            <p:ph type="subTitle" idx="1"/>
          </p:nvPr>
        </p:nvSpPr>
        <p:spPr>
          <a:xfrm>
            <a:off x="2590825" y="2826413"/>
            <a:ext cx="3962400" cy="101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1pPr>
            <a:lvl2pPr lvl="1">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2pPr>
            <a:lvl3pPr lvl="2">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3pPr>
            <a:lvl4pPr lvl="3">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4pPr>
            <a:lvl5pPr lvl="4">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5pPr>
            <a:lvl6pPr lvl="5">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6pPr>
            <a:lvl7pPr lvl="6">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7pPr>
            <a:lvl8pPr lvl="7">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8pPr>
            <a:lvl9pPr lvl="8">
              <a:spcBef>
                <a:spcPts val="0"/>
              </a:spcBef>
              <a:spcAft>
                <a:spcPts val="0"/>
              </a:spcAft>
              <a:buClr>
                <a:schemeClr val="dk1"/>
              </a:buClr>
              <a:buSzPts val="3600"/>
              <a:buFont typeface="Baloo 2"/>
              <a:buNone/>
              <a:defRPr sz="3600" b="1">
                <a:solidFill>
                  <a:schemeClr val="dk1"/>
                </a:solidFill>
                <a:latin typeface="Baloo 2"/>
                <a:ea typeface="Baloo 2"/>
                <a:cs typeface="Baloo 2"/>
                <a:sym typeface="Baloo 2"/>
              </a:defRPr>
            </a:lvl9pPr>
          </a:lstStyle>
          <a:p>
            <a:endParaRPr/>
          </a:p>
        </p:txBody>
      </p:sp>
      <p:sp>
        <p:nvSpPr>
          <p:cNvPr id="7" name="Google Shape;7;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 id="2147483660" r:id="rId7"/>
    <p:sldLayoutId id="2147483662" r:id="rId8"/>
    <p:sldLayoutId id="2147483663" r:id="rId9"/>
    <p:sldLayoutId id="2147483671" r:id="rId10"/>
    <p:sldLayoutId id="2147483672" r:id="rId11"/>
    <p:sldLayoutId id="2147483676" r:id="rId12"/>
    <p:sldLayoutId id="2147483678" r:id="rId13"/>
    <p:sldLayoutId id="214748367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7"/>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txBox="1">
            <a:spLocks noGrp="1"/>
          </p:cNvSpPr>
          <p:nvPr>
            <p:ph type="ctrTitle"/>
          </p:nvPr>
        </p:nvSpPr>
        <p:spPr>
          <a:xfrm>
            <a:off x="2184142" y="963373"/>
            <a:ext cx="4775700" cy="27514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Introducing New Market Offerings</a:t>
            </a:r>
            <a:endParaRPr dirty="0"/>
          </a:p>
        </p:txBody>
      </p:sp>
      <p:sp>
        <p:nvSpPr>
          <p:cNvPr id="426" name="Google Shape;426;p37"/>
          <p:cNvSpPr txBox="1">
            <a:spLocks noGrp="1"/>
          </p:cNvSpPr>
          <p:nvPr>
            <p:ph type="subTitle" idx="1"/>
          </p:nvPr>
        </p:nvSpPr>
        <p:spPr>
          <a:xfrm>
            <a:off x="2184142" y="3803743"/>
            <a:ext cx="47757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latin typeface="Baloo 2" panose="020B0604020202020204" charset="0"/>
                <a:cs typeface="Baloo 2" panose="020B0604020202020204" charset="0"/>
              </a:rPr>
              <a:t>Chintan S. Jikkar</a:t>
            </a:r>
            <a:endParaRPr sz="2000" dirty="0">
              <a:latin typeface="Baloo 2" panose="020B0604020202020204" charset="0"/>
              <a:cs typeface="Baloo 2" panose="020B0604020202020204" charset="0"/>
            </a:endParaRPr>
          </a:p>
        </p:txBody>
      </p:sp>
      <p:grpSp>
        <p:nvGrpSpPr>
          <p:cNvPr id="427" name="Google Shape;427;p37"/>
          <p:cNvGrpSpPr/>
          <p:nvPr/>
        </p:nvGrpSpPr>
        <p:grpSpPr>
          <a:xfrm>
            <a:off x="713400" y="1621588"/>
            <a:ext cx="959175" cy="162000"/>
            <a:chOff x="447675" y="1666875"/>
            <a:chExt cx="959175" cy="162000"/>
          </a:xfrm>
        </p:grpSpPr>
        <p:sp>
          <p:nvSpPr>
            <p:cNvPr id="428" name="Google Shape;428;p37"/>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7"/>
          <p:cNvGrpSpPr/>
          <p:nvPr/>
        </p:nvGrpSpPr>
        <p:grpSpPr>
          <a:xfrm>
            <a:off x="7802300" y="4326538"/>
            <a:ext cx="427725" cy="162000"/>
            <a:chOff x="979125" y="1666875"/>
            <a:chExt cx="427725" cy="162000"/>
          </a:xfrm>
        </p:grpSpPr>
        <p:sp>
          <p:nvSpPr>
            <p:cNvPr id="433" name="Google Shape;433;p3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37"/>
          <p:cNvSpPr/>
          <p:nvPr/>
        </p:nvSpPr>
        <p:spPr>
          <a:xfrm>
            <a:off x="4092442" y="3714851"/>
            <a:ext cx="959100" cy="49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751;p54">
            <a:extLst>
              <a:ext uri="{FF2B5EF4-FFF2-40B4-BE49-F238E27FC236}">
                <a16:creationId xmlns:a16="http://schemas.microsoft.com/office/drawing/2014/main" id="{FD60BAEE-2F30-72D8-4433-AADD9339E992}"/>
              </a:ext>
            </a:extLst>
          </p:cNvPr>
          <p:cNvSpPr/>
          <p:nvPr/>
        </p:nvSpPr>
        <p:spPr>
          <a:xfrm>
            <a:off x="3989333" y="864939"/>
            <a:ext cx="1293867" cy="1248111"/>
          </a:xfrm>
          <a:prstGeom prst="ellipse">
            <a:avLst/>
          </a:prstGeom>
          <a:solidFill>
            <a:srgbClr val="FF4D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EE6F8541-B7F3-D88A-D2D4-08C7EADA76B9}"/>
              </a:ext>
            </a:extLst>
          </p:cNvPr>
          <p:cNvSpPr>
            <a:spLocks noGrp="1"/>
          </p:cNvSpPr>
          <p:nvPr>
            <p:ph type="title"/>
          </p:nvPr>
        </p:nvSpPr>
        <p:spPr>
          <a:xfrm>
            <a:off x="2152385" y="2113050"/>
            <a:ext cx="4839229" cy="2387613"/>
          </a:xfrm>
        </p:spPr>
        <p:txBody>
          <a:bodyPr/>
          <a:lstStyle/>
          <a:p>
            <a:r>
              <a:rPr lang="en-US" dirty="0"/>
              <a:t>New Product Development Process</a:t>
            </a:r>
          </a:p>
        </p:txBody>
      </p:sp>
      <p:sp>
        <p:nvSpPr>
          <p:cNvPr id="3" name="Title 2">
            <a:extLst>
              <a:ext uri="{FF2B5EF4-FFF2-40B4-BE49-F238E27FC236}">
                <a16:creationId xmlns:a16="http://schemas.microsoft.com/office/drawing/2014/main" id="{2E16DBF5-57C1-6E7D-A561-BC97FFF364A2}"/>
              </a:ext>
            </a:extLst>
          </p:cNvPr>
          <p:cNvSpPr>
            <a:spLocks noGrp="1"/>
          </p:cNvSpPr>
          <p:nvPr>
            <p:ph type="title" idx="2"/>
          </p:nvPr>
        </p:nvSpPr>
        <p:spPr>
          <a:xfrm>
            <a:off x="3989333" y="1091060"/>
            <a:ext cx="1248300" cy="917400"/>
          </a:xfrm>
        </p:spPr>
        <p:txBody>
          <a:bodyPr/>
          <a:lstStyle/>
          <a:p>
            <a:r>
              <a:rPr lang="en-US" dirty="0">
                <a:solidFill>
                  <a:schemeClr val="accent6"/>
                </a:solidFill>
              </a:rPr>
              <a:t>03</a:t>
            </a:r>
          </a:p>
        </p:txBody>
      </p:sp>
    </p:spTree>
    <p:extLst>
      <p:ext uri="{BB962C8B-B14F-4D97-AF65-F5344CB8AC3E}">
        <p14:creationId xmlns:p14="http://schemas.microsoft.com/office/powerpoint/2010/main" val="40686030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grpSp>
        <p:nvGrpSpPr>
          <p:cNvPr id="21" name="Group 20">
            <a:extLst>
              <a:ext uri="{FF2B5EF4-FFF2-40B4-BE49-F238E27FC236}">
                <a16:creationId xmlns:a16="http://schemas.microsoft.com/office/drawing/2014/main" id="{D283F71D-0657-9671-C29A-D2D7E12412BB}"/>
              </a:ext>
            </a:extLst>
          </p:cNvPr>
          <p:cNvGrpSpPr/>
          <p:nvPr/>
        </p:nvGrpSpPr>
        <p:grpSpPr>
          <a:xfrm>
            <a:off x="1847814" y="2018224"/>
            <a:ext cx="5448371" cy="1107051"/>
            <a:chOff x="368547" y="2162467"/>
            <a:chExt cx="5448371" cy="1107051"/>
          </a:xfrm>
        </p:grpSpPr>
        <p:grpSp>
          <p:nvGrpSpPr>
            <p:cNvPr id="6" name="Google Shape;7868;p80">
              <a:extLst>
                <a:ext uri="{FF2B5EF4-FFF2-40B4-BE49-F238E27FC236}">
                  <a16:creationId xmlns:a16="http://schemas.microsoft.com/office/drawing/2014/main" id="{1CFE5942-FA29-DC3E-245F-6CD925677BF4}"/>
                </a:ext>
              </a:extLst>
            </p:cNvPr>
            <p:cNvGrpSpPr/>
            <p:nvPr/>
          </p:nvGrpSpPr>
          <p:grpSpPr>
            <a:xfrm>
              <a:off x="989708" y="2162467"/>
              <a:ext cx="4245057" cy="1054470"/>
              <a:chOff x="1247650" y="2075423"/>
              <a:chExt cx="6648477" cy="1557238"/>
            </a:xfrm>
          </p:grpSpPr>
          <p:sp>
            <p:nvSpPr>
              <p:cNvPr id="7" name="Google Shape;7869;p80">
                <a:extLst>
                  <a:ext uri="{FF2B5EF4-FFF2-40B4-BE49-F238E27FC236}">
                    <a16:creationId xmlns:a16="http://schemas.microsoft.com/office/drawing/2014/main" id="{AB925E68-DEE3-B0D7-BE2D-A16E9DCEF53C}"/>
                  </a:ext>
                </a:extLst>
              </p:cNvPr>
              <p:cNvSpPr/>
              <p:nvPr/>
            </p:nvSpPr>
            <p:spPr>
              <a:xfrm>
                <a:off x="6633862" y="2075423"/>
                <a:ext cx="953444" cy="825696"/>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70;p80">
                <a:extLst>
                  <a:ext uri="{FF2B5EF4-FFF2-40B4-BE49-F238E27FC236}">
                    <a16:creationId xmlns:a16="http://schemas.microsoft.com/office/drawing/2014/main" id="{247867DA-F67B-3D3B-01CA-2FD540DC38F8}"/>
                  </a:ext>
                </a:extLst>
              </p:cNvPr>
              <p:cNvSpPr/>
              <p:nvPr/>
            </p:nvSpPr>
            <p:spPr>
              <a:xfrm>
                <a:off x="5359252" y="2806965"/>
                <a:ext cx="953461" cy="825696"/>
              </a:xfrm>
              <a:custGeom>
                <a:avLst/>
                <a:gdLst/>
                <a:ahLst/>
                <a:cxnLst/>
                <a:rect l="l" t="t" r="r" b="b"/>
                <a:pathLst>
                  <a:path w="57768" h="50027" extrusionOk="0">
                    <a:moveTo>
                      <a:pt x="14439" y="0"/>
                    </a:moveTo>
                    <a:lnTo>
                      <a:pt x="1" y="25013"/>
                    </a:lnTo>
                    <a:lnTo>
                      <a:pt x="14439" y="50027"/>
                    </a:lnTo>
                    <a:lnTo>
                      <a:pt x="43329" y="50027"/>
                    </a:lnTo>
                    <a:lnTo>
                      <a:pt x="57767"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71;p80">
                <a:extLst>
                  <a:ext uri="{FF2B5EF4-FFF2-40B4-BE49-F238E27FC236}">
                    <a16:creationId xmlns:a16="http://schemas.microsoft.com/office/drawing/2014/main" id="{610F3244-96D5-0667-AAFF-5D2A6901F102}"/>
                  </a:ext>
                </a:extLst>
              </p:cNvPr>
              <p:cNvSpPr/>
              <p:nvPr/>
            </p:nvSpPr>
            <p:spPr>
              <a:xfrm>
                <a:off x="1601478" y="2075425"/>
                <a:ext cx="953316" cy="825696"/>
              </a:xfrm>
              <a:custGeom>
                <a:avLst/>
                <a:gdLst/>
                <a:ahLst/>
                <a:cxnLst/>
                <a:rect l="l" t="t" r="r" b="b"/>
                <a:pathLst>
                  <a:path w="57768" h="50027" extrusionOk="0">
                    <a:moveTo>
                      <a:pt x="14439" y="0"/>
                    </a:moveTo>
                    <a:lnTo>
                      <a:pt x="1" y="25013"/>
                    </a:lnTo>
                    <a:lnTo>
                      <a:pt x="14439" y="50027"/>
                    </a:lnTo>
                    <a:lnTo>
                      <a:pt x="43329" y="50027"/>
                    </a:lnTo>
                    <a:lnTo>
                      <a:pt x="57768" y="25013"/>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72;p80">
                <a:extLst>
                  <a:ext uri="{FF2B5EF4-FFF2-40B4-BE49-F238E27FC236}">
                    <a16:creationId xmlns:a16="http://schemas.microsoft.com/office/drawing/2014/main" id="{CF62BF04-0212-37D6-78A8-E02C501AE5C3}"/>
                  </a:ext>
                </a:extLst>
              </p:cNvPr>
              <p:cNvSpPr/>
              <p:nvPr/>
            </p:nvSpPr>
            <p:spPr>
              <a:xfrm>
                <a:off x="2857827" y="2807112"/>
                <a:ext cx="953370" cy="825320"/>
              </a:xfrm>
              <a:custGeom>
                <a:avLst/>
                <a:gdLst/>
                <a:ahLst/>
                <a:cxnLst/>
                <a:rect l="l" t="t" r="r" b="b"/>
                <a:pathLst>
                  <a:path w="57780" h="50027" extrusionOk="0">
                    <a:moveTo>
                      <a:pt x="14452" y="0"/>
                    </a:moveTo>
                    <a:lnTo>
                      <a:pt x="0" y="25013"/>
                    </a:lnTo>
                    <a:lnTo>
                      <a:pt x="14452" y="50027"/>
                    </a:lnTo>
                    <a:lnTo>
                      <a:pt x="43328" y="50027"/>
                    </a:lnTo>
                    <a:lnTo>
                      <a:pt x="57780"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73;p80">
                <a:extLst>
                  <a:ext uri="{FF2B5EF4-FFF2-40B4-BE49-F238E27FC236}">
                    <a16:creationId xmlns:a16="http://schemas.microsoft.com/office/drawing/2014/main" id="{15879F33-B24D-0923-1809-190EEFF1DCB9}"/>
                  </a:ext>
                </a:extLst>
              </p:cNvPr>
              <p:cNvSpPr/>
              <p:nvPr/>
            </p:nvSpPr>
            <p:spPr>
              <a:xfrm>
                <a:off x="4097386" y="2075425"/>
                <a:ext cx="953444" cy="825696"/>
              </a:xfrm>
              <a:custGeom>
                <a:avLst/>
                <a:gdLst/>
                <a:ahLst/>
                <a:cxnLst/>
                <a:rect l="l" t="t" r="r" b="b"/>
                <a:pathLst>
                  <a:path w="57767" h="50027" extrusionOk="0">
                    <a:moveTo>
                      <a:pt x="14439" y="0"/>
                    </a:moveTo>
                    <a:lnTo>
                      <a:pt x="0" y="25013"/>
                    </a:lnTo>
                    <a:lnTo>
                      <a:pt x="14439" y="50027"/>
                    </a:lnTo>
                    <a:lnTo>
                      <a:pt x="43328" y="50027"/>
                    </a:lnTo>
                    <a:lnTo>
                      <a:pt x="57767" y="25013"/>
                    </a:lnTo>
                    <a:lnTo>
                      <a:pt x="43328"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74;p80">
                <a:extLst>
                  <a:ext uri="{FF2B5EF4-FFF2-40B4-BE49-F238E27FC236}">
                    <a16:creationId xmlns:a16="http://schemas.microsoft.com/office/drawing/2014/main" id="{F023256A-014C-18F4-1AB6-B7AE54654817}"/>
                  </a:ext>
                </a:extLst>
              </p:cNvPr>
              <p:cNvSpPr/>
              <p:nvPr/>
            </p:nvSpPr>
            <p:spPr>
              <a:xfrm>
                <a:off x="1247650" y="2490334"/>
                <a:ext cx="6648477" cy="729445"/>
              </a:xfrm>
              <a:custGeom>
                <a:avLst/>
                <a:gdLst/>
                <a:ahLst/>
                <a:cxnLst/>
                <a:rect l="l" t="t" r="r" b="b"/>
                <a:pathLst>
                  <a:path w="285373" h="31310" fill="none" extrusionOk="0">
                    <a:moveTo>
                      <a:pt x="285373" y="3317"/>
                    </a:moveTo>
                    <a:lnTo>
                      <a:pt x="269256" y="31309"/>
                    </a:lnTo>
                    <a:lnTo>
                      <a:pt x="233095" y="31309"/>
                    </a:lnTo>
                    <a:lnTo>
                      <a:pt x="215067" y="352"/>
                    </a:lnTo>
                    <a:lnTo>
                      <a:pt x="179426" y="352"/>
                    </a:lnTo>
                    <a:lnTo>
                      <a:pt x="161606" y="31218"/>
                    </a:lnTo>
                    <a:lnTo>
                      <a:pt x="125718" y="31309"/>
                    </a:lnTo>
                    <a:lnTo>
                      <a:pt x="107651" y="0"/>
                    </a:lnTo>
                    <a:lnTo>
                      <a:pt x="71490" y="0"/>
                    </a:lnTo>
                    <a:lnTo>
                      <a:pt x="53669" y="31075"/>
                    </a:lnTo>
                    <a:lnTo>
                      <a:pt x="18042" y="31075"/>
                    </a:lnTo>
                    <a:lnTo>
                      <a:pt x="0" y="118"/>
                    </a:lnTo>
                  </a:path>
                </a:pathLst>
              </a:custGeom>
              <a:noFill/>
              <a:ln w="9525" cap="flat" cmpd="sng">
                <a:solidFill>
                  <a:srgbClr val="869FB2"/>
                </a:solidFill>
                <a:prstDash val="solid"/>
                <a:miter lim="130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7869;p80">
              <a:extLst>
                <a:ext uri="{FF2B5EF4-FFF2-40B4-BE49-F238E27FC236}">
                  <a16:creationId xmlns:a16="http://schemas.microsoft.com/office/drawing/2014/main" id="{F1948DFA-61D2-C48D-CB95-1BC3D5F4EA76}"/>
                </a:ext>
              </a:extLst>
            </p:cNvPr>
            <p:cNvSpPr/>
            <p:nvPr/>
          </p:nvSpPr>
          <p:spPr>
            <a:xfrm rot="10800000">
              <a:off x="5195757" y="2710487"/>
              <a:ext cx="621161" cy="559031"/>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69;p80">
              <a:extLst>
                <a:ext uri="{FF2B5EF4-FFF2-40B4-BE49-F238E27FC236}">
                  <a16:creationId xmlns:a16="http://schemas.microsoft.com/office/drawing/2014/main" id="{B669E18F-60D6-241F-C9E1-49FACA522B1C}"/>
                </a:ext>
              </a:extLst>
            </p:cNvPr>
            <p:cNvSpPr/>
            <p:nvPr/>
          </p:nvSpPr>
          <p:spPr>
            <a:xfrm rot="10800000">
              <a:off x="368547" y="2657751"/>
              <a:ext cx="621161" cy="559031"/>
            </a:xfrm>
            <a:custGeom>
              <a:avLst/>
              <a:gdLst/>
              <a:ahLst/>
              <a:cxnLst/>
              <a:rect l="l" t="t" r="r" b="b"/>
              <a:pathLst>
                <a:path w="57767" h="50027" extrusionOk="0">
                  <a:moveTo>
                    <a:pt x="14439" y="0"/>
                  </a:moveTo>
                  <a:lnTo>
                    <a:pt x="0" y="25014"/>
                  </a:lnTo>
                  <a:lnTo>
                    <a:pt x="14439" y="50027"/>
                  </a:lnTo>
                  <a:lnTo>
                    <a:pt x="43329" y="50027"/>
                  </a:lnTo>
                  <a:lnTo>
                    <a:pt x="57767" y="25014"/>
                  </a:lnTo>
                  <a:lnTo>
                    <a:pt x="43329" y="0"/>
                  </a:lnTo>
                  <a:close/>
                </a:path>
              </a:pathLst>
            </a:cu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300;p66">
            <a:extLst>
              <a:ext uri="{FF2B5EF4-FFF2-40B4-BE49-F238E27FC236}">
                <a16:creationId xmlns:a16="http://schemas.microsoft.com/office/drawing/2014/main" id="{4D2AA8A7-BE4A-5E55-50A0-0390D1B6FD5C}"/>
              </a:ext>
            </a:extLst>
          </p:cNvPr>
          <p:cNvSpPr/>
          <p:nvPr/>
        </p:nvSpPr>
        <p:spPr>
          <a:xfrm>
            <a:off x="1921932" y="2568869"/>
            <a:ext cx="476834" cy="461229"/>
          </a:xfrm>
          <a:prstGeom prst="ellipse">
            <a:avLst/>
          </a:prstGeom>
          <a:solidFill>
            <a:schemeClr val="accent4"/>
          </a:solidFill>
          <a:ln w="19050">
            <a:solidFill>
              <a:srgbClr val="F0DECD"/>
            </a:solid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US" sz="2000" b="1" dirty="0">
                <a:solidFill>
                  <a:schemeClr val="dk1"/>
                </a:solidFill>
                <a:latin typeface="Baloo 2"/>
                <a:ea typeface="Baloo 2"/>
                <a:cs typeface="Baloo 2"/>
                <a:sym typeface="Baloo 2"/>
              </a:rPr>
              <a:t>1</a:t>
            </a:r>
            <a:endParaRPr sz="2000" b="1" dirty="0">
              <a:solidFill>
                <a:schemeClr val="dk1"/>
              </a:solidFill>
              <a:latin typeface="Baloo 2"/>
              <a:ea typeface="Baloo 2"/>
              <a:cs typeface="Baloo 2"/>
              <a:sym typeface="Baloo 2"/>
            </a:endParaRPr>
          </a:p>
        </p:txBody>
      </p:sp>
      <p:sp>
        <p:nvSpPr>
          <p:cNvPr id="27" name="Google Shape;1300;p66">
            <a:extLst>
              <a:ext uri="{FF2B5EF4-FFF2-40B4-BE49-F238E27FC236}">
                <a16:creationId xmlns:a16="http://schemas.microsoft.com/office/drawing/2014/main" id="{60547051-16A3-2C36-8BDB-A7FDF9E7F665}"/>
              </a:ext>
            </a:extLst>
          </p:cNvPr>
          <p:cNvSpPr/>
          <p:nvPr/>
        </p:nvSpPr>
        <p:spPr>
          <a:xfrm>
            <a:off x="5157719" y="2573255"/>
            <a:ext cx="476834" cy="461229"/>
          </a:xfrm>
          <a:prstGeom prst="ellipse">
            <a:avLst/>
          </a:prstGeom>
          <a:solidFill>
            <a:schemeClr val="accent4"/>
          </a:solidFill>
          <a:ln w="19050">
            <a:solidFill>
              <a:srgbClr val="F0DECD"/>
            </a:solid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US" sz="2000" b="1" dirty="0">
                <a:solidFill>
                  <a:schemeClr val="dk1"/>
                </a:solidFill>
                <a:latin typeface="Baloo 2"/>
                <a:ea typeface="Baloo 2"/>
                <a:cs typeface="Baloo 2"/>
                <a:sym typeface="Baloo 2"/>
              </a:rPr>
              <a:t>5</a:t>
            </a:r>
            <a:endParaRPr sz="2000" b="1" dirty="0">
              <a:solidFill>
                <a:schemeClr val="dk1"/>
              </a:solidFill>
              <a:latin typeface="Baloo 2"/>
              <a:ea typeface="Baloo 2"/>
              <a:cs typeface="Baloo 2"/>
              <a:sym typeface="Baloo 2"/>
            </a:endParaRPr>
          </a:p>
        </p:txBody>
      </p:sp>
      <p:sp>
        <p:nvSpPr>
          <p:cNvPr id="28" name="Google Shape;1300;p66">
            <a:extLst>
              <a:ext uri="{FF2B5EF4-FFF2-40B4-BE49-F238E27FC236}">
                <a16:creationId xmlns:a16="http://schemas.microsoft.com/office/drawing/2014/main" id="{14D36727-EB57-1147-2338-04AF6971BDE3}"/>
              </a:ext>
            </a:extLst>
          </p:cNvPr>
          <p:cNvSpPr/>
          <p:nvPr/>
        </p:nvSpPr>
        <p:spPr>
          <a:xfrm>
            <a:off x="5986911" y="2058378"/>
            <a:ext cx="476834" cy="461229"/>
          </a:xfrm>
          <a:prstGeom prst="ellipse">
            <a:avLst/>
          </a:prstGeom>
          <a:solidFill>
            <a:schemeClr val="accent4"/>
          </a:solidFill>
          <a:ln w="19050">
            <a:solidFill>
              <a:srgbClr val="F0DECD"/>
            </a:solid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US" sz="2000" b="1" dirty="0">
                <a:solidFill>
                  <a:schemeClr val="dk1"/>
                </a:solidFill>
                <a:latin typeface="Baloo 2"/>
                <a:ea typeface="Baloo 2"/>
                <a:cs typeface="Baloo 2"/>
                <a:sym typeface="Baloo 2"/>
              </a:rPr>
              <a:t>6</a:t>
            </a:r>
            <a:endParaRPr sz="2000" b="1" dirty="0">
              <a:solidFill>
                <a:schemeClr val="dk1"/>
              </a:solidFill>
              <a:latin typeface="Baloo 2"/>
              <a:ea typeface="Baloo 2"/>
              <a:cs typeface="Baloo 2"/>
              <a:sym typeface="Baloo 2"/>
            </a:endParaRPr>
          </a:p>
        </p:txBody>
      </p:sp>
      <p:sp>
        <p:nvSpPr>
          <p:cNvPr id="29" name="Google Shape;1300;p66">
            <a:extLst>
              <a:ext uri="{FF2B5EF4-FFF2-40B4-BE49-F238E27FC236}">
                <a16:creationId xmlns:a16="http://schemas.microsoft.com/office/drawing/2014/main" id="{C340E471-F1E1-2643-973F-017708F4CBDB}"/>
              </a:ext>
            </a:extLst>
          </p:cNvPr>
          <p:cNvSpPr/>
          <p:nvPr/>
        </p:nvSpPr>
        <p:spPr>
          <a:xfrm>
            <a:off x="4361601" y="2063867"/>
            <a:ext cx="476834" cy="461229"/>
          </a:xfrm>
          <a:prstGeom prst="ellipse">
            <a:avLst/>
          </a:prstGeom>
          <a:solidFill>
            <a:schemeClr val="accent4"/>
          </a:solidFill>
          <a:ln w="19050">
            <a:solidFill>
              <a:srgbClr val="F0DECD"/>
            </a:solid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US" sz="2000" b="1" dirty="0">
                <a:solidFill>
                  <a:schemeClr val="dk1"/>
                </a:solidFill>
                <a:latin typeface="Baloo 2"/>
                <a:ea typeface="Baloo 2"/>
                <a:cs typeface="Baloo 2"/>
                <a:sym typeface="Baloo 2"/>
              </a:rPr>
              <a:t>4</a:t>
            </a:r>
            <a:endParaRPr sz="2000" b="1" dirty="0">
              <a:solidFill>
                <a:schemeClr val="dk1"/>
              </a:solidFill>
              <a:latin typeface="Baloo 2"/>
              <a:ea typeface="Baloo 2"/>
              <a:cs typeface="Baloo 2"/>
              <a:sym typeface="Baloo 2"/>
            </a:endParaRPr>
          </a:p>
        </p:txBody>
      </p:sp>
      <p:sp>
        <p:nvSpPr>
          <p:cNvPr id="30" name="Google Shape;1300;p66">
            <a:extLst>
              <a:ext uri="{FF2B5EF4-FFF2-40B4-BE49-F238E27FC236}">
                <a16:creationId xmlns:a16="http://schemas.microsoft.com/office/drawing/2014/main" id="{D12A31C6-DEF6-1359-E485-A3A869903AF1}"/>
              </a:ext>
            </a:extLst>
          </p:cNvPr>
          <p:cNvSpPr/>
          <p:nvPr/>
        </p:nvSpPr>
        <p:spPr>
          <a:xfrm>
            <a:off x="3562183" y="2573255"/>
            <a:ext cx="476834" cy="461229"/>
          </a:xfrm>
          <a:prstGeom prst="ellipse">
            <a:avLst/>
          </a:prstGeom>
          <a:solidFill>
            <a:schemeClr val="accent4"/>
          </a:solidFill>
          <a:ln w="19050">
            <a:solidFill>
              <a:srgbClr val="F0DECD"/>
            </a:solid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US" sz="2000" b="1" dirty="0">
                <a:solidFill>
                  <a:schemeClr val="dk1"/>
                </a:solidFill>
                <a:latin typeface="Baloo 2"/>
                <a:ea typeface="Baloo 2"/>
                <a:cs typeface="Baloo 2"/>
                <a:sym typeface="Baloo 2"/>
              </a:rPr>
              <a:t>3</a:t>
            </a:r>
            <a:endParaRPr sz="2000" b="1" dirty="0">
              <a:solidFill>
                <a:schemeClr val="dk1"/>
              </a:solidFill>
              <a:latin typeface="Baloo 2"/>
              <a:ea typeface="Baloo 2"/>
              <a:cs typeface="Baloo 2"/>
              <a:sym typeface="Baloo 2"/>
            </a:endParaRPr>
          </a:p>
        </p:txBody>
      </p:sp>
      <p:sp>
        <p:nvSpPr>
          <p:cNvPr id="31" name="Google Shape;1300;p66">
            <a:extLst>
              <a:ext uri="{FF2B5EF4-FFF2-40B4-BE49-F238E27FC236}">
                <a16:creationId xmlns:a16="http://schemas.microsoft.com/office/drawing/2014/main" id="{D26A1365-A501-48E9-EF5E-5BB554B550A7}"/>
              </a:ext>
            </a:extLst>
          </p:cNvPr>
          <p:cNvSpPr/>
          <p:nvPr/>
        </p:nvSpPr>
        <p:spPr>
          <a:xfrm>
            <a:off x="2758401" y="2063867"/>
            <a:ext cx="476834" cy="461229"/>
          </a:xfrm>
          <a:prstGeom prst="ellipse">
            <a:avLst/>
          </a:prstGeom>
          <a:solidFill>
            <a:schemeClr val="accent4"/>
          </a:solidFill>
          <a:ln w="19050">
            <a:solidFill>
              <a:srgbClr val="F0DECD"/>
            </a:solid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US" sz="2000" b="1" dirty="0">
                <a:solidFill>
                  <a:schemeClr val="dk1"/>
                </a:solidFill>
                <a:latin typeface="Baloo 2"/>
                <a:ea typeface="Baloo 2"/>
                <a:cs typeface="Baloo 2"/>
                <a:sym typeface="Baloo 2"/>
              </a:rPr>
              <a:t>2</a:t>
            </a:r>
            <a:endParaRPr sz="2000" b="1" dirty="0">
              <a:solidFill>
                <a:schemeClr val="dk1"/>
              </a:solidFill>
              <a:latin typeface="Baloo 2"/>
              <a:ea typeface="Baloo 2"/>
              <a:cs typeface="Baloo 2"/>
              <a:sym typeface="Baloo 2"/>
            </a:endParaRPr>
          </a:p>
        </p:txBody>
      </p:sp>
      <p:sp>
        <p:nvSpPr>
          <p:cNvPr id="32" name="Google Shape;1300;p66">
            <a:extLst>
              <a:ext uri="{FF2B5EF4-FFF2-40B4-BE49-F238E27FC236}">
                <a16:creationId xmlns:a16="http://schemas.microsoft.com/office/drawing/2014/main" id="{ED169EC5-282B-4E15-3956-826AD4A3F52A}"/>
              </a:ext>
            </a:extLst>
          </p:cNvPr>
          <p:cNvSpPr/>
          <p:nvPr/>
        </p:nvSpPr>
        <p:spPr>
          <a:xfrm>
            <a:off x="6745234" y="2615144"/>
            <a:ext cx="476834" cy="461229"/>
          </a:xfrm>
          <a:prstGeom prst="ellipse">
            <a:avLst/>
          </a:prstGeom>
          <a:solidFill>
            <a:schemeClr val="accent4"/>
          </a:solidFill>
          <a:ln w="19050">
            <a:solidFill>
              <a:srgbClr val="F0DECD"/>
            </a:solidFill>
          </a:ln>
        </p:spPr>
        <p:txBody>
          <a:bodyPr spcFirstLastPara="1" wrap="square" lIns="0" tIns="91425" rIns="0" bIns="91425" anchor="ctr" anchorCtr="0">
            <a:noAutofit/>
          </a:bodyPr>
          <a:lstStyle/>
          <a:p>
            <a:pPr marL="0" lvl="0" indent="0" algn="ctr" rtl="0">
              <a:spcBef>
                <a:spcPts val="0"/>
              </a:spcBef>
              <a:spcAft>
                <a:spcPts val="0"/>
              </a:spcAft>
              <a:buClr>
                <a:schemeClr val="dk1"/>
              </a:buClr>
              <a:buSzPts val="1100"/>
              <a:buFont typeface="Arial"/>
              <a:buNone/>
            </a:pPr>
            <a:r>
              <a:rPr lang="en-US" sz="2000" b="1" dirty="0">
                <a:solidFill>
                  <a:schemeClr val="dk1"/>
                </a:solidFill>
                <a:latin typeface="Baloo 2"/>
                <a:ea typeface="Baloo 2"/>
                <a:cs typeface="Baloo 2"/>
                <a:sym typeface="Baloo 2"/>
              </a:rPr>
              <a:t>7</a:t>
            </a:r>
            <a:endParaRPr sz="2000" b="1" dirty="0">
              <a:solidFill>
                <a:schemeClr val="dk1"/>
              </a:solidFill>
              <a:latin typeface="Baloo 2"/>
              <a:ea typeface="Baloo 2"/>
              <a:cs typeface="Baloo 2"/>
              <a:sym typeface="Baloo 2"/>
            </a:endParaRPr>
          </a:p>
        </p:txBody>
      </p:sp>
      <p:sp>
        <p:nvSpPr>
          <p:cNvPr id="33" name="Google Shape;540;p44">
            <a:extLst>
              <a:ext uri="{FF2B5EF4-FFF2-40B4-BE49-F238E27FC236}">
                <a16:creationId xmlns:a16="http://schemas.microsoft.com/office/drawing/2014/main" id="{3C85113F-9ED8-9CFB-AAE3-D3ED70DF9DF2}"/>
              </a:ext>
            </a:extLst>
          </p:cNvPr>
          <p:cNvSpPr txBox="1">
            <a:spLocks/>
          </p:cNvSpPr>
          <p:nvPr/>
        </p:nvSpPr>
        <p:spPr>
          <a:xfrm>
            <a:off x="4569403" y="3313062"/>
            <a:ext cx="2130300" cy="70550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Baloo 2" panose="020B0604020202020204" charset="0"/>
                <a:cs typeface="Baloo 2" panose="020B0604020202020204" charset="0"/>
              </a:rPr>
              <a:t>Product Development</a:t>
            </a:r>
          </a:p>
        </p:txBody>
      </p:sp>
      <p:sp>
        <p:nvSpPr>
          <p:cNvPr id="34" name="Google Shape;540;p44">
            <a:extLst>
              <a:ext uri="{FF2B5EF4-FFF2-40B4-BE49-F238E27FC236}">
                <a16:creationId xmlns:a16="http://schemas.microsoft.com/office/drawing/2014/main" id="{FC176C74-0717-279F-730C-A901AA5A84DC}"/>
              </a:ext>
            </a:extLst>
          </p:cNvPr>
          <p:cNvSpPr txBox="1">
            <a:spLocks/>
          </p:cNvSpPr>
          <p:nvPr/>
        </p:nvSpPr>
        <p:spPr>
          <a:xfrm>
            <a:off x="378339" y="3164216"/>
            <a:ext cx="21303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Baloo 2" panose="020B0604020202020204" charset="0"/>
                <a:cs typeface="Baloo 2" panose="020B0604020202020204" charset="0"/>
              </a:rPr>
              <a:t>Idea Generation</a:t>
            </a:r>
          </a:p>
        </p:txBody>
      </p:sp>
      <p:sp>
        <p:nvSpPr>
          <p:cNvPr id="35" name="Google Shape;540;p44">
            <a:extLst>
              <a:ext uri="{FF2B5EF4-FFF2-40B4-BE49-F238E27FC236}">
                <a16:creationId xmlns:a16="http://schemas.microsoft.com/office/drawing/2014/main" id="{C8EB31A0-9482-7049-D10C-ECB0BD05EC93}"/>
              </a:ext>
            </a:extLst>
          </p:cNvPr>
          <p:cNvSpPr txBox="1">
            <a:spLocks/>
          </p:cNvSpPr>
          <p:nvPr/>
        </p:nvSpPr>
        <p:spPr>
          <a:xfrm>
            <a:off x="1173287" y="1392039"/>
            <a:ext cx="21303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Baloo 2" panose="020B0604020202020204" charset="0"/>
                <a:cs typeface="Baloo 2" panose="020B0604020202020204" charset="0"/>
              </a:rPr>
              <a:t>Idea Screening</a:t>
            </a:r>
          </a:p>
        </p:txBody>
      </p:sp>
      <p:sp>
        <p:nvSpPr>
          <p:cNvPr id="36" name="Google Shape;540;p44">
            <a:extLst>
              <a:ext uri="{FF2B5EF4-FFF2-40B4-BE49-F238E27FC236}">
                <a16:creationId xmlns:a16="http://schemas.microsoft.com/office/drawing/2014/main" id="{F9331C79-6BF8-9765-F907-7BEEFF05BC07}"/>
              </a:ext>
            </a:extLst>
          </p:cNvPr>
          <p:cNvSpPr txBox="1">
            <a:spLocks/>
          </p:cNvSpPr>
          <p:nvPr/>
        </p:nvSpPr>
        <p:spPr>
          <a:xfrm>
            <a:off x="3534868" y="1387228"/>
            <a:ext cx="21303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Baloo 2" panose="020B0604020202020204" charset="0"/>
                <a:cs typeface="Baloo 2" panose="020B0604020202020204" charset="0"/>
              </a:rPr>
              <a:t>Business Analysis</a:t>
            </a:r>
          </a:p>
        </p:txBody>
      </p:sp>
      <p:sp>
        <p:nvSpPr>
          <p:cNvPr id="37" name="Google Shape;540;p44">
            <a:extLst>
              <a:ext uri="{FF2B5EF4-FFF2-40B4-BE49-F238E27FC236}">
                <a16:creationId xmlns:a16="http://schemas.microsoft.com/office/drawing/2014/main" id="{3E32DCE8-6C7D-74EA-A5B9-233205895873}"/>
              </a:ext>
            </a:extLst>
          </p:cNvPr>
          <p:cNvSpPr txBox="1">
            <a:spLocks/>
          </p:cNvSpPr>
          <p:nvPr/>
        </p:nvSpPr>
        <p:spPr>
          <a:xfrm>
            <a:off x="5918501" y="1390202"/>
            <a:ext cx="21303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Baloo 2" panose="020B0604020202020204" charset="0"/>
                <a:cs typeface="Baloo 2" panose="020B0604020202020204" charset="0"/>
              </a:rPr>
              <a:t>Market testing</a:t>
            </a:r>
          </a:p>
        </p:txBody>
      </p:sp>
      <p:sp>
        <p:nvSpPr>
          <p:cNvPr id="38" name="Google Shape;540;p44">
            <a:extLst>
              <a:ext uri="{FF2B5EF4-FFF2-40B4-BE49-F238E27FC236}">
                <a16:creationId xmlns:a16="http://schemas.microsoft.com/office/drawing/2014/main" id="{0A5ABF79-51A1-0E33-E2E8-6E2114568C90}"/>
              </a:ext>
            </a:extLst>
          </p:cNvPr>
          <p:cNvSpPr txBox="1">
            <a:spLocks/>
          </p:cNvSpPr>
          <p:nvPr/>
        </p:nvSpPr>
        <p:spPr>
          <a:xfrm>
            <a:off x="6769239" y="3313062"/>
            <a:ext cx="2130300" cy="5277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Baloo 2" panose="020B0604020202020204" charset="0"/>
                <a:cs typeface="Baloo 2" panose="020B0604020202020204" charset="0"/>
              </a:rPr>
              <a:t>Commercialization</a:t>
            </a:r>
          </a:p>
        </p:txBody>
      </p:sp>
      <p:sp>
        <p:nvSpPr>
          <p:cNvPr id="40" name="Google Shape;540;p44">
            <a:extLst>
              <a:ext uri="{FF2B5EF4-FFF2-40B4-BE49-F238E27FC236}">
                <a16:creationId xmlns:a16="http://schemas.microsoft.com/office/drawing/2014/main" id="{70DE22F1-FCD5-E59B-3E64-B808976385CF}"/>
              </a:ext>
            </a:extLst>
          </p:cNvPr>
          <p:cNvSpPr txBox="1">
            <a:spLocks/>
          </p:cNvSpPr>
          <p:nvPr/>
        </p:nvSpPr>
        <p:spPr>
          <a:xfrm>
            <a:off x="2508639" y="3164216"/>
            <a:ext cx="2130300" cy="1003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latin typeface="Baloo 2" panose="020B0604020202020204" charset="0"/>
                <a:cs typeface="Baloo 2" panose="020B0604020202020204" charset="0"/>
              </a:rPr>
              <a:t>Concept Development &amp; Testing</a:t>
            </a: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751;p54">
            <a:extLst>
              <a:ext uri="{FF2B5EF4-FFF2-40B4-BE49-F238E27FC236}">
                <a16:creationId xmlns:a16="http://schemas.microsoft.com/office/drawing/2014/main" id="{E4A13985-9631-7E8E-3068-C9F1BE61DF3F}"/>
              </a:ext>
            </a:extLst>
          </p:cNvPr>
          <p:cNvSpPr/>
          <p:nvPr/>
        </p:nvSpPr>
        <p:spPr>
          <a:xfrm>
            <a:off x="2351972" y="1785881"/>
            <a:ext cx="1453200" cy="145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158AB9C1-3B74-C0C9-4ACB-0D80521EFF0A}"/>
              </a:ext>
            </a:extLst>
          </p:cNvPr>
          <p:cNvSpPr>
            <a:spLocks noGrp="1"/>
          </p:cNvSpPr>
          <p:nvPr>
            <p:ph type="title"/>
          </p:nvPr>
        </p:nvSpPr>
        <p:spPr>
          <a:xfrm>
            <a:off x="4120572" y="1324329"/>
            <a:ext cx="2784300" cy="2494842"/>
          </a:xfrm>
        </p:spPr>
        <p:txBody>
          <a:bodyPr/>
          <a:lstStyle/>
          <a:p>
            <a:pPr algn="ctr"/>
            <a:r>
              <a:rPr lang="en-US" dirty="0"/>
              <a:t>Product Life Cycle</a:t>
            </a:r>
          </a:p>
        </p:txBody>
      </p:sp>
      <p:sp>
        <p:nvSpPr>
          <p:cNvPr id="3" name="Title 2">
            <a:extLst>
              <a:ext uri="{FF2B5EF4-FFF2-40B4-BE49-F238E27FC236}">
                <a16:creationId xmlns:a16="http://schemas.microsoft.com/office/drawing/2014/main" id="{F64484EF-A023-4E31-CCC6-B906668D17ED}"/>
              </a:ext>
            </a:extLst>
          </p:cNvPr>
          <p:cNvSpPr>
            <a:spLocks noGrp="1"/>
          </p:cNvSpPr>
          <p:nvPr>
            <p:ph type="title" idx="2"/>
          </p:nvPr>
        </p:nvSpPr>
        <p:spPr>
          <a:xfrm>
            <a:off x="2454418" y="2094681"/>
            <a:ext cx="1248300" cy="917400"/>
          </a:xfrm>
        </p:spPr>
        <p:txBody>
          <a:bodyPr/>
          <a:lstStyle/>
          <a:p>
            <a:r>
              <a:rPr lang="en-US" dirty="0"/>
              <a:t>04</a:t>
            </a:r>
          </a:p>
        </p:txBody>
      </p:sp>
    </p:spTree>
    <p:extLst>
      <p:ext uri="{BB962C8B-B14F-4D97-AF65-F5344CB8AC3E}">
        <p14:creationId xmlns:p14="http://schemas.microsoft.com/office/powerpoint/2010/main" val="314542217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pic>
        <p:nvPicPr>
          <p:cNvPr id="22" name="Picture 21" descr="A diagram of growth and maturity&#10;&#10;Description automatically generated">
            <a:extLst>
              <a:ext uri="{FF2B5EF4-FFF2-40B4-BE49-F238E27FC236}">
                <a16:creationId xmlns:a16="http://schemas.microsoft.com/office/drawing/2014/main" id="{BA33FC2C-14C8-9B4A-D4CD-B83C7FA48178}"/>
              </a:ext>
            </a:extLst>
          </p:cNvPr>
          <p:cNvPicPr>
            <a:picLocks noChangeAspect="1"/>
          </p:cNvPicPr>
          <p:nvPr/>
        </p:nvPicPr>
        <p:blipFill>
          <a:blip r:embed="rId3"/>
          <a:stretch>
            <a:fillRect/>
          </a:stretch>
        </p:blipFill>
        <p:spPr>
          <a:xfrm>
            <a:off x="491503" y="1105491"/>
            <a:ext cx="8160994" cy="2932517"/>
          </a:xfrm>
          <a:prstGeom prst="rect">
            <a:avLst/>
          </a:prstGeom>
        </p:spPr>
      </p:pic>
      <p:sp>
        <p:nvSpPr>
          <p:cNvPr id="23" name="Subtitle 2">
            <a:extLst>
              <a:ext uri="{FF2B5EF4-FFF2-40B4-BE49-F238E27FC236}">
                <a16:creationId xmlns:a16="http://schemas.microsoft.com/office/drawing/2014/main" id="{3CD08E04-D61A-2E5E-6A5A-07EF1CD1ED5D}"/>
              </a:ext>
            </a:extLst>
          </p:cNvPr>
          <p:cNvSpPr>
            <a:spLocks noGrp="1"/>
          </p:cNvSpPr>
          <p:nvPr>
            <p:ph type="subTitle" idx="1"/>
          </p:nvPr>
        </p:nvSpPr>
        <p:spPr>
          <a:xfrm>
            <a:off x="628650" y="1315302"/>
            <a:ext cx="1593056" cy="363479"/>
          </a:xfrm>
        </p:spPr>
        <p:txBody>
          <a:bodyPr/>
          <a:lstStyle/>
          <a:p>
            <a:r>
              <a:rPr lang="en-US" b="1" dirty="0">
                <a:latin typeface="Baloo 2" panose="020B0604020202020204" charset="0"/>
                <a:cs typeface="Baloo 2" panose="020B0604020202020204" charset="0"/>
              </a:rPr>
              <a:t>	Build  awareness</a:t>
            </a:r>
          </a:p>
        </p:txBody>
      </p:sp>
      <p:sp>
        <p:nvSpPr>
          <p:cNvPr id="25" name="TextBox 24">
            <a:extLst>
              <a:ext uri="{FF2B5EF4-FFF2-40B4-BE49-F238E27FC236}">
                <a16:creationId xmlns:a16="http://schemas.microsoft.com/office/drawing/2014/main" id="{82AE6126-92B3-11C1-8926-A33BC1692484}"/>
              </a:ext>
            </a:extLst>
          </p:cNvPr>
          <p:cNvSpPr txBox="1"/>
          <p:nvPr/>
        </p:nvSpPr>
        <p:spPr>
          <a:xfrm>
            <a:off x="2800350" y="1235431"/>
            <a:ext cx="1771650" cy="523220"/>
          </a:xfrm>
          <a:prstGeom prst="rect">
            <a:avLst/>
          </a:prstGeom>
          <a:noFill/>
        </p:spPr>
        <p:txBody>
          <a:bodyPr wrap="square">
            <a:spAutoFit/>
          </a:bodyPr>
          <a:lstStyle/>
          <a:p>
            <a:r>
              <a:rPr lang="en-US" b="1" dirty="0">
                <a:latin typeface="Baloo 2" panose="020B0604020202020204" charset="0"/>
                <a:cs typeface="Baloo 2" panose="020B0604020202020204" charset="0"/>
              </a:rPr>
              <a:t>Increase Market Share</a:t>
            </a:r>
          </a:p>
        </p:txBody>
      </p:sp>
      <p:sp>
        <p:nvSpPr>
          <p:cNvPr id="27" name="TextBox 26">
            <a:extLst>
              <a:ext uri="{FF2B5EF4-FFF2-40B4-BE49-F238E27FC236}">
                <a16:creationId xmlns:a16="http://schemas.microsoft.com/office/drawing/2014/main" id="{F2975CF7-5302-541C-1186-05DAC4923BBC}"/>
              </a:ext>
            </a:extLst>
          </p:cNvPr>
          <p:cNvSpPr txBox="1"/>
          <p:nvPr/>
        </p:nvSpPr>
        <p:spPr>
          <a:xfrm>
            <a:off x="4143375" y="862684"/>
            <a:ext cx="2378869" cy="307777"/>
          </a:xfrm>
          <a:prstGeom prst="rect">
            <a:avLst/>
          </a:prstGeom>
          <a:noFill/>
        </p:spPr>
        <p:txBody>
          <a:bodyPr wrap="square">
            <a:spAutoFit/>
          </a:bodyPr>
          <a:lstStyle/>
          <a:p>
            <a:r>
              <a:rPr lang="en-US" b="1" dirty="0">
                <a:latin typeface="Baloo 2" panose="020B0604020202020204" charset="0"/>
                <a:cs typeface="Baloo 2" panose="020B0604020202020204" charset="0"/>
              </a:rPr>
              <a:t>Compete and Differentiate</a:t>
            </a:r>
          </a:p>
        </p:txBody>
      </p:sp>
      <p:sp>
        <p:nvSpPr>
          <p:cNvPr id="29" name="TextBox 28">
            <a:extLst>
              <a:ext uri="{FF2B5EF4-FFF2-40B4-BE49-F238E27FC236}">
                <a16:creationId xmlns:a16="http://schemas.microsoft.com/office/drawing/2014/main" id="{40D694E4-9E08-2464-6A60-7E1AC9CF567C}"/>
              </a:ext>
            </a:extLst>
          </p:cNvPr>
          <p:cNvSpPr txBox="1"/>
          <p:nvPr/>
        </p:nvSpPr>
        <p:spPr>
          <a:xfrm>
            <a:off x="6015037" y="1235431"/>
            <a:ext cx="1857375" cy="523220"/>
          </a:xfrm>
          <a:prstGeom prst="rect">
            <a:avLst/>
          </a:prstGeom>
          <a:noFill/>
        </p:spPr>
        <p:txBody>
          <a:bodyPr wrap="square">
            <a:spAutoFit/>
          </a:bodyPr>
          <a:lstStyle/>
          <a:p>
            <a:pPr algn="r"/>
            <a:r>
              <a:rPr lang="en-US" b="1" dirty="0">
                <a:latin typeface="Baloo 2" panose="020B0604020202020204" charset="0"/>
                <a:cs typeface="Baloo 2" panose="020B0604020202020204" charset="0"/>
              </a:rPr>
              <a:t>Phase out or reposition</a:t>
            </a:r>
          </a:p>
        </p:txBody>
      </p:sp>
    </p:spTree>
    <p:extLst>
      <p:ext uri="{BB962C8B-B14F-4D97-AF65-F5344CB8AC3E}">
        <p14:creationId xmlns:p14="http://schemas.microsoft.com/office/powerpoint/2010/main" val="44773607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9BEF-0C40-8DC5-2370-52FE742063E0}"/>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4937968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9"/>
          <p:cNvSpPr/>
          <p:nvPr/>
        </p:nvSpPr>
        <p:spPr>
          <a:xfrm>
            <a:off x="794795" y="1317750"/>
            <a:ext cx="3718500"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4630705" y="1317750"/>
            <a:ext cx="3718500"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794795" y="3019975"/>
            <a:ext cx="3718500"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4630705" y="3019975"/>
            <a:ext cx="3718500" cy="1568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1023395" y="1680900"/>
            <a:ext cx="842100" cy="842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1023395" y="3383125"/>
            <a:ext cx="842100" cy="842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4859305" y="1680900"/>
            <a:ext cx="842100" cy="842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p:nvPr/>
        </p:nvSpPr>
        <p:spPr>
          <a:xfrm>
            <a:off x="4859305" y="3383125"/>
            <a:ext cx="842100" cy="842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txBox="1">
            <a:spLocks noGrp="1"/>
          </p:cNvSpPr>
          <p:nvPr>
            <p:ph type="title"/>
          </p:nvPr>
        </p:nvSpPr>
        <p:spPr>
          <a:xfrm>
            <a:off x="713275" y="445025"/>
            <a:ext cx="47826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458" name="Google Shape;458;p39"/>
          <p:cNvSpPr txBox="1">
            <a:spLocks noGrp="1"/>
          </p:cNvSpPr>
          <p:nvPr>
            <p:ph type="title" idx="2"/>
          </p:nvPr>
        </p:nvSpPr>
        <p:spPr>
          <a:xfrm>
            <a:off x="1865495" y="1607531"/>
            <a:ext cx="2223000" cy="9888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Types of New Products</a:t>
            </a:r>
            <a:endParaRPr dirty="0"/>
          </a:p>
        </p:txBody>
      </p:sp>
      <p:sp>
        <p:nvSpPr>
          <p:cNvPr id="460" name="Google Shape;460;p39"/>
          <p:cNvSpPr txBox="1">
            <a:spLocks noGrp="1"/>
          </p:cNvSpPr>
          <p:nvPr>
            <p:ph type="title" idx="3"/>
          </p:nvPr>
        </p:nvSpPr>
        <p:spPr>
          <a:xfrm>
            <a:off x="1982895" y="3152555"/>
            <a:ext cx="2223000" cy="13032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New Product Development Process</a:t>
            </a:r>
            <a:endParaRPr dirty="0"/>
          </a:p>
        </p:txBody>
      </p:sp>
      <p:sp>
        <p:nvSpPr>
          <p:cNvPr id="462" name="Google Shape;462;p39"/>
          <p:cNvSpPr txBox="1">
            <a:spLocks noGrp="1"/>
          </p:cNvSpPr>
          <p:nvPr>
            <p:ph type="title" idx="5"/>
          </p:nvPr>
        </p:nvSpPr>
        <p:spPr>
          <a:xfrm>
            <a:off x="5659371" y="1449500"/>
            <a:ext cx="2223000" cy="13032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Consumer Adoption Process</a:t>
            </a:r>
            <a:endParaRPr dirty="0"/>
          </a:p>
        </p:txBody>
      </p:sp>
      <p:sp>
        <p:nvSpPr>
          <p:cNvPr id="464" name="Google Shape;464;p39"/>
          <p:cNvSpPr txBox="1">
            <a:spLocks noGrp="1"/>
          </p:cNvSpPr>
          <p:nvPr>
            <p:ph type="title" idx="7"/>
          </p:nvPr>
        </p:nvSpPr>
        <p:spPr>
          <a:xfrm>
            <a:off x="5860114" y="3334128"/>
            <a:ext cx="2223000" cy="9400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Product Life Cycle</a:t>
            </a:r>
            <a:endParaRPr dirty="0"/>
          </a:p>
        </p:txBody>
      </p:sp>
      <p:sp>
        <p:nvSpPr>
          <p:cNvPr id="466" name="Google Shape;466;p39"/>
          <p:cNvSpPr txBox="1">
            <a:spLocks noGrp="1"/>
          </p:cNvSpPr>
          <p:nvPr>
            <p:ph type="title" idx="9"/>
          </p:nvPr>
        </p:nvSpPr>
        <p:spPr>
          <a:xfrm>
            <a:off x="1023395" y="1838100"/>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7" name="Google Shape;467;p39"/>
          <p:cNvSpPr txBox="1">
            <a:spLocks noGrp="1"/>
          </p:cNvSpPr>
          <p:nvPr>
            <p:ph type="title" idx="13"/>
          </p:nvPr>
        </p:nvSpPr>
        <p:spPr>
          <a:xfrm>
            <a:off x="1023395" y="3540325"/>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68" name="Google Shape;468;p39"/>
          <p:cNvSpPr txBox="1">
            <a:spLocks noGrp="1"/>
          </p:cNvSpPr>
          <p:nvPr>
            <p:ph type="title" idx="14"/>
          </p:nvPr>
        </p:nvSpPr>
        <p:spPr>
          <a:xfrm>
            <a:off x="4859295" y="1838100"/>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69" name="Google Shape;469;p39"/>
          <p:cNvSpPr txBox="1">
            <a:spLocks noGrp="1"/>
          </p:cNvSpPr>
          <p:nvPr>
            <p:ph type="title" idx="15"/>
          </p:nvPr>
        </p:nvSpPr>
        <p:spPr>
          <a:xfrm>
            <a:off x="4859295" y="3540325"/>
            <a:ext cx="8421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0" name="Google Shape;470;p39"/>
          <p:cNvSpPr/>
          <p:nvPr/>
        </p:nvSpPr>
        <p:spPr>
          <a:xfrm>
            <a:off x="7676851" y="965172"/>
            <a:ext cx="615600" cy="6156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40"/>
          <p:cNvSpPr/>
          <p:nvPr/>
        </p:nvSpPr>
        <p:spPr>
          <a:xfrm>
            <a:off x="1082725" y="746825"/>
            <a:ext cx="6988200" cy="36420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txBox="1">
            <a:spLocks noGrp="1"/>
          </p:cNvSpPr>
          <p:nvPr>
            <p:ph type="title"/>
          </p:nvPr>
        </p:nvSpPr>
        <p:spPr>
          <a:xfrm>
            <a:off x="2590800" y="1921325"/>
            <a:ext cx="3962400" cy="129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a:t>
            </a:r>
            <a:endParaRPr dirty="0"/>
          </a:p>
        </p:txBody>
      </p:sp>
      <p:sp>
        <p:nvSpPr>
          <p:cNvPr id="478" name="Google Shape;478;p40"/>
          <p:cNvSpPr/>
          <p:nvPr/>
        </p:nvSpPr>
        <p:spPr>
          <a:xfrm flipH="1">
            <a:off x="3814137" y="0"/>
            <a:ext cx="5329863" cy="2067291"/>
          </a:xfrm>
          <a:custGeom>
            <a:avLst/>
            <a:gdLst/>
            <a:ahLst/>
            <a:cxnLst/>
            <a:rect l="l" t="t" r="r" b="b"/>
            <a:pathLst>
              <a:path w="37492" h="14542" extrusionOk="0">
                <a:moveTo>
                  <a:pt x="1" y="0"/>
                </a:moveTo>
                <a:lnTo>
                  <a:pt x="1" y="10099"/>
                </a:lnTo>
                <a:cubicBezTo>
                  <a:pt x="1128" y="12447"/>
                  <a:pt x="3160" y="14542"/>
                  <a:pt x="5531" y="14542"/>
                </a:cubicBezTo>
                <a:cubicBezTo>
                  <a:pt x="5928" y="14542"/>
                  <a:pt x="6335" y="14483"/>
                  <a:pt x="6748" y="14357"/>
                </a:cubicBezTo>
                <a:cubicBezTo>
                  <a:pt x="10645" y="13167"/>
                  <a:pt x="12048" y="9013"/>
                  <a:pt x="15247" y="7703"/>
                </a:cubicBezTo>
                <a:cubicBezTo>
                  <a:pt x="15945" y="7416"/>
                  <a:pt x="16655" y="7304"/>
                  <a:pt x="17363" y="7304"/>
                </a:cubicBezTo>
                <a:cubicBezTo>
                  <a:pt x="18715" y="7304"/>
                  <a:pt x="20059" y="7714"/>
                  <a:pt x="21285" y="8101"/>
                </a:cubicBezTo>
                <a:cubicBezTo>
                  <a:pt x="23881" y="8921"/>
                  <a:pt x="26534" y="9688"/>
                  <a:pt x="28911" y="9688"/>
                </a:cubicBezTo>
                <a:cubicBezTo>
                  <a:pt x="29383" y="9688"/>
                  <a:pt x="29844" y="9657"/>
                  <a:pt x="30292" y="9591"/>
                </a:cubicBezTo>
                <a:cubicBezTo>
                  <a:pt x="33807" y="9073"/>
                  <a:pt x="35663" y="7594"/>
                  <a:pt x="36880" y="4367"/>
                </a:cubicBezTo>
                <a:cubicBezTo>
                  <a:pt x="37388" y="3014"/>
                  <a:pt x="37492" y="1545"/>
                  <a:pt x="37393" y="0"/>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0"/>
          <p:cNvSpPr/>
          <p:nvPr/>
        </p:nvSpPr>
        <p:spPr>
          <a:xfrm>
            <a:off x="4092450" y="3178558"/>
            <a:ext cx="959100" cy="495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13400" y="2448404"/>
            <a:ext cx="959100" cy="9591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40"/>
          <p:cNvGrpSpPr/>
          <p:nvPr/>
        </p:nvGrpSpPr>
        <p:grpSpPr>
          <a:xfrm>
            <a:off x="7157850" y="3640088"/>
            <a:ext cx="959175" cy="162000"/>
            <a:chOff x="447675" y="1666875"/>
            <a:chExt cx="959175" cy="162000"/>
          </a:xfrm>
        </p:grpSpPr>
        <p:sp>
          <p:nvSpPr>
            <p:cNvPr id="482" name="Google Shape;482;p40"/>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40"/>
          <p:cNvGrpSpPr/>
          <p:nvPr/>
        </p:nvGrpSpPr>
        <p:grpSpPr>
          <a:xfrm>
            <a:off x="1244775" y="1425263"/>
            <a:ext cx="427725" cy="162000"/>
            <a:chOff x="979125" y="1666875"/>
            <a:chExt cx="427725" cy="162000"/>
          </a:xfrm>
        </p:grpSpPr>
        <p:sp>
          <p:nvSpPr>
            <p:cNvPr id="487" name="Google Shape;487;p40"/>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2"/>
          <p:cNvSpPr txBox="1">
            <a:spLocks noGrp="1"/>
          </p:cNvSpPr>
          <p:nvPr>
            <p:ph type="title"/>
          </p:nvPr>
        </p:nvSpPr>
        <p:spPr>
          <a:xfrm>
            <a:off x="1341180" y="2600413"/>
            <a:ext cx="6461639" cy="15392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Types of New Products</a:t>
            </a:r>
            <a:endParaRPr dirty="0"/>
          </a:p>
        </p:txBody>
      </p:sp>
      <p:sp>
        <p:nvSpPr>
          <p:cNvPr id="506" name="Google Shape;506;p42"/>
          <p:cNvSpPr/>
          <p:nvPr/>
        </p:nvSpPr>
        <p:spPr>
          <a:xfrm>
            <a:off x="3845404" y="1041325"/>
            <a:ext cx="1453200" cy="1453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txBox="1">
            <a:spLocks noGrp="1"/>
          </p:cNvSpPr>
          <p:nvPr>
            <p:ph type="title" idx="2"/>
          </p:nvPr>
        </p:nvSpPr>
        <p:spPr>
          <a:xfrm>
            <a:off x="3952675" y="1309213"/>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508" name="Google Shape;508;p42"/>
          <p:cNvGrpSpPr/>
          <p:nvPr/>
        </p:nvGrpSpPr>
        <p:grpSpPr>
          <a:xfrm>
            <a:off x="2167388" y="1686913"/>
            <a:ext cx="427725" cy="162000"/>
            <a:chOff x="979125" y="1666875"/>
            <a:chExt cx="427725" cy="162000"/>
          </a:xfrm>
        </p:grpSpPr>
        <p:sp>
          <p:nvSpPr>
            <p:cNvPr id="509" name="Google Shape;509;p4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2"/>
          <p:cNvGrpSpPr/>
          <p:nvPr/>
        </p:nvGrpSpPr>
        <p:grpSpPr>
          <a:xfrm>
            <a:off x="6548888" y="3216763"/>
            <a:ext cx="427725" cy="162000"/>
            <a:chOff x="979125" y="1666875"/>
            <a:chExt cx="427725" cy="162000"/>
          </a:xfrm>
        </p:grpSpPr>
        <p:sp>
          <p:nvSpPr>
            <p:cNvPr id="512" name="Google Shape;512;p42"/>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42"/>
          <p:cNvSpPr/>
          <p:nvPr/>
        </p:nvSpPr>
        <p:spPr>
          <a:xfrm>
            <a:off x="8220425" y="81691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7"/>
          <p:cNvSpPr txBox="1">
            <a:spLocks noGrp="1"/>
          </p:cNvSpPr>
          <p:nvPr>
            <p:ph type="title"/>
          </p:nvPr>
        </p:nvSpPr>
        <p:spPr>
          <a:xfrm>
            <a:off x="713400" y="922710"/>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Types of New Products</a:t>
            </a:r>
            <a:endParaRPr dirty="0"/>
          </a:p>
        </p:txBody>
      </p:sp>
      <p:sp>
        <p:nvSpPr>
          <p:cNvPr id="614" name="Google Shape;614;p47"/>
          <p:cNvSpPr txBox="1">
            <a:spLocks noGrp="1"/>
          </p:cNvSpPr>
          <p:nvPr>
            <p:ph type="title" idx="2"/>
          </p:nvPr>
        </p:nvSpPr>
        <p:spPr>
          <a:xfrm>
            <a:off x="682366" y="3127767"/>
            <a:ext cx="2405400" cy="9557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Major Innovations</a:t>
            </a:r>
            <a:endParaRPr dirty="0"/>
          </a:p>
        </p:txBody>
      </p:sp>
      <p:sp>
        <p:nvSpPr>
          <p:cNvPr id="616" name="Google Shape;616;p47"/>
          <p:cNvSpPr txBox="1">
            <a:spLocks noGrp="1"/>
          </p:cNvSpPr>
          <p:nvPr>
            <p:ph type="title" idx="3"/>
          </p:nvPr>
        </p:nvSpPr>
        <p:spPr>
          <a:xfrm>
            <a:off x="3369375" y="3269796"/>
            <a:ext cx="2405400" cy="8413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Minor Modifications</a:t>
            </a:r>
            <a:endParaRPr dirty="0"/>
          </a:p>
        </p:txBody>
      </p:sp>
      <p:sp>
        <p:nvSpPr>
          <p:cNvPr id="618" name="Google Shape;618;p47"/>
          <p:cNvSpPr txBox="1">
            <a:spLocks noGrp="1"/>
          </p:cNvSpPr>
          <p:nvPr>
            <p:ph type="title" idx="5"/>
          </p:nvPr>
        </p:nvSpPr>
        <p:spPr>
          <a:xfrm>
            <a:off x="6025500" y="3276122"/>
            <a:ext cx="2405400" cy="8413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Product Line Extensions</a:t>
            </a:r>
            <a:endParaRPr dirty="0"/>
          </a:p>
        </p:txBody>
      </p:sp>
      <p:sp>
        <p:nvSpPr>
          <p:cNvPr id="620" name="Google Shape;620;p47"/>
          <p:cNvSpPr/>
          <p:nvPr/>
        </p:nvSpPr>
        <p:spPr>
          <a:xfrm>
            <a:off x="1273350" y="1796500"/>
            <a:ext cx="1285500" cy="12855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47"/>
          <p:cNvSpPr/>
          <p:nvPr/>
        </p:nvSpPr>
        <p:spPr>
          <a:xfrm>
            <a:off x="3929325" y="1796500"/>
            <a:ext cx="1285500" cy="12855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6585300" y="1796500"/>
            <a:ext cx="1285500" cy="12855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3" name="Google Shape;623;p47"/>
          <p:cNvGrpSpPr/>
          <p:nvPr/>
        </p:nvGrpSpPr>
        <p:grpSpPr>
          <a:xfrm>
            <a:off x="1195850" y="1796488"/>
            <a:ext cx="427725" cy="162000"/>
            <a:chOff x="979125" y="1666875"/>
            <a:chExt cx="427725" cy="162000"/>
          </a:xfrm>
        </p:grpSpPr>
        <p:sp>
          <p:nvSpPr>
            <p:cNvPr id="624" name="Google Shape;624;p4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626;p47"/>
          <p:cNvGrpSpPr/>
          <p:nvPr/>
        </p:nvGrpSpPr>
        <p:grpSpPr>
          <a:xfrm>
            <a:off x="3178275" y="2685963"/>
            <a:ext cx="959175" cy="162000"/>
            <a:chOff x="447675" y="1666875"/>
            <a:chExt cx="959175" cy="162000"/>
          </a:xfrm>
        </p:grpSpPr>
        <p:sp>
          <p:nvSpPr>
            <p:cNvPr id="627" name="Google Shape;627;p47"/>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7"/>
          <p:cNvGrpSpPr/>
          <p:nvPr/>
        </p:nvGrpSpPr>
        <p:grpSpPr>
          <a:xfrm>
            <a:off x="5774775" y="2568013"/>
            <a:ext cx="427725" cy="162000"/>
            <a:chOff x="979125" y="1666875"/>
            <a:chExt cx="427725" cy="162000"/>
          </a:xfrm>
        </p:grpSpPr>
        <p:sp>
          <p:nvSpPr>
            <p:cNvPr id="632" name="Google Shape;632;p47"/>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47"/>
          <p:cNvSpPr/>
          <p:nvPr/>
        </p:nvSpPr>
        <p:spPr>
          <a:xfrm>
            <a:off x="8021700" y="1844113"/>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10673;p88">
            <a:extLst>
              <a:ext uri="{FF2B5EF4-FFF2-40B4-BE49-F238E27FC236}">
                <a16:creationId xmlns:a16="http://schemas.microsoft.com/office/drawing/2014/main" id="{44AC531A-52EE-8A09-16F0-E3EEB52682A3}"/>
              </a:ext>
            </a:extLst>
          </p:cNvPr>
          <p:cNvGrpSpPr/>
          <p:nvPr/>
        </p:nvGrpSpPr>
        <p:grpSpPr>
          <a:xfrm>
            <a:off x="1736523" y="2271616"/>
            <a:ext cx="359154" cy="360109"/>
            <a:chOff x="-44528075" y="1982825"/>
            <a:chExt cx="300900" cy="301700"/>
          </a:xfrm>
          <a:solidFill>
            <a:srgbClr val="0E2A47"/>
          </a:solidFill>
        </p:grpSpPr>
        <p:sp>
          <p:nvSpPr>
            <p:cNvPr id="9" name="Google Shape;10674;p88">
              <a:extLst>
                <a:ext uri="{FF2B5EF4-FFF2-40B4-BE49-F238E27FC236}">
                  <a16:creationId xmlns:a16="http://schemas.microsoft.com/office/drawing/2014/main" id="{B7696659-36E8-4140-955E-2D31399C5CEB}"/>
                </a:ext>
              </a:extLst>
            </p:cNvPr>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675;p88">
              <a:extLst>
                <a:ext uri="{FF2B5EF4-FFF2-40B4-BE49-F238E27FC236}">
                  <a16:creationId xmlns:a16="http://schemas.microsoft.com/office/drawing/2014/main" id="{522FB937-8A8D-F925-CF9A-F8A3AB9CD762}"/>
                </a:ext>
              </a:extLst>
            </p:cNvPr>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676;p88">
              <a:extLst>
                <a:ext uri="{FF2B5EF4-FFF2-40B4-BE49-F238E27FC236}">
                  <a16:creationId xmlns:a16="http://schemas.microsoft.com/office/drawing/2014/main" id="{D02C58DD-D2B8-4139-DF8E-04269DF140C5}"/>
                </a:ext>
              </a:extLst>
            </p:cNvPr>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77;p88">
              <a:extLst>
                <a:ext uri="{FF2B5EF4-FFF2-40B4-BE49-F238E27FC236}">
                  <a16:creationId xmlns:a16="http://schemas.microsoft.com/office/drawing/2014/main" id="{DA72611C-39E7-D54D-E9D3-9BFBD706D318}"/>
                </a:ext>
              </a:extLst>
            </p:cNvPr>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78;p88">
              <a:extLst>
                <a:ext uri="{FF2B5EF4-FFF2-40B4-BE49-F238E27FC236}">
                  <a16:creationId xmlns:a16="http://schemas.microsoft.com/office/drawing/2014/main" id="{FA427419-EC4E-68F9-5350-0F59A90A6F59}"/>
                </a:ext>
              </a:extLst>
            </p:cNvPr>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79;p88">
              <a:extLst>
                <a:ext uri="{FF2B5EF4-FFF2-40B4-BE49-F238E27FC236}">
                  <a16:creationId xmlns:a16="http://schemas.microsoft.com/office/drawing/2014/main" id="{846CB1D8-E9C5-735E-706B-621615CD59E6}"/>
                </a:ext>
              </a:extLst>
            </p:cNvPr>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80;p88">
              <a:extLst>
                <a:ext uri="{FF2B5EF4-FFF2-40B4-BE49-F238E27FC236}">
                  <a16:creationId xmlns:a16="http://schemas.microsoft.com/office/drawing/2014/main" id="{1914BC6B-AE67-7908-C76E-B9A2151C5136}"/>
                </a:ext>
              </a:extLst>
            </p:cNvPr>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 name="Google Shape;10687;p88">
            <a:extLst>
              <a:ext uri="{FF2B5EF4-FFF2-40B4-BE49-F238E27FC236}">
                <a16:creationId xmlns:a16="http://schemas.microsoft.com/office/drawing/2014/main" id="{A57FE5AA-0A87-CF01-6D24-BD557976A9AA}"/>
              </a:ext>
            </a:extLst>
          </p:cNvPr>
          <p:cNvSpPr/>
          <p:nvPr/>
        </p:nvSpPr>
        <p:spPr>
          <a:xfrm>
            <a:off x="4391498" y="2241223"/>
            <a:ext cx="361004" cy="357871"/>
          </a:xfrm>
          <a:custGeom>
            <a:avLst/>
            <a:gdLst/>
            <a:ahLst/>
            <a:cxnLst/>
            <a:rect l="l" t="t" r="r" b="b"/>
            <a:pathLst>
              <a:path w="12098" h="11993" extrusionOk="0">
                <a:moveTo>
                  <a:pt x="9042" y="4337"/>
                </a:moveTo>
                <a:lnTo>
                  <a:pt x="10208" y="4935"/>
                </a:lnTo>
                <a:lnTo>
                  <a:pt x="8695" y="4935"/>
                </a:lnTo>
                <a:lnTo>
                  <a:pt x="9042" y="4337"/>
                </a:lnTo>
                <a:close/>
                <a:moveTo>
                  <a:pt x="5167" y="1753"/>
                </a:moveTo>
                <a:lnTo>
                  <a:pt x="7593" y="5534"/>
                </a:lnTo>
                <a:lnTo>
                  <a:pt x="7026" y="6574"/>
                </a:lnTo>
                <a:lnTo>
                  <a:pt x="5356" y="4022"/>
                </a:lnTo>
                <a:lnTo>
                  <a:pt x="5167" y="1753"/>
                </a:lnTo>
                <a:close/>
                <a:moveTo>
                  <a:pt x="9105" y="5629"/>
                </a:moveTo>
                <a:lnTo>
                  <a:pt x="8664" y="9189"/>
                </a:lnTo>
                <a:lnTo>
                  <a:pt x="7435" y="7298"/>
                </a:lnTo>
                <a:cubicBezTo>
                  <a:pt x="7593" y="7015"/>
                  <a:pt x="8223" y="5849"/>
                  <a:pt x="8349" y="5629"/>
                </a:cubicBezTo>
                <a:close/>
                <a:moveTo>
                  <a:pt x="3088" y="1753"/>
                </a:moveTo>
                <a:lnTo>
                  <a:pt x="8034" y="9504"/>
                </a:lnTo>
                <a:lnTo>
                  <a:pt x="3623" y="7834"/>
                </a:lnTo>
                <a:lnTo>
                  <a:pt x="3088" y="1753"/>
                </a:lnTo>
                <a:close/>
                <a:moveTo>
                  <a:pt x="1355" y="9378"/>
                </a:moveTo>
                <a:lnTo>
                  <a:pt x="4096" y="10134"/>
                </a:lnTo>
                <a:lnTo>
                  <a:pt x="4757" y="11268"/>
                </a:lnTo>
                <a:lnTo>
                  <a:pt x="2773" y="11268"/>
                </a:lnTo>
                <a:lnTo>
                  <a:pt x="1355" y="9378"/>
                </a:lnTo>
                <a:close/>
                <a:moveTo>
                  <a:pt x="4064" y="8748"/>
                </a:moveTo>
                <a:lnTo>
                  <a:pt x="8380" y="10354"/>
                </a:lnTo>
                <a:lnTo>
                  <a:pt x="7971" y="11268"/>
                </a:lnTo>
                <a:lnTo>
                  <a:pt x="5545" y="11268"/>
                </a:lnTo>
                <a:cubicBezTo>
                  <a:pt x="5387" y="10984"/>
                  <a:pt x="4253" y="9063"/>
                  <a:pt x="4064" y="8748"/>
                </a:cubicBezTo>
                <a:close/>
                <a:moveTo>
                  <a:pt x="2485" y="1"/>
                </a:moveTo>
                <a:cubicBezTo>
                  <a:pt x="2453" y="1"/>
                  <a:pt x="2422" y="7"/>
                  <a:pt x="2394" y="21"/>
                </a:cubicBezTo>
                <a:cubicBezTo>
                  <a:pt x="2237" y="52"/>
                  <a:pt x="2174" y="210"/>
                  <a:pt x="2174" y="367"/>
                </a:cubicBezTo>
                <a:cubicBezTo>
                  <a:pt x="2930" y="8527"/>
                  <a:pt x="2836" y="8117"/>
                  <a:pt x="2930" y="8243"/>
                </a:cubicBezTo>
                <a:lnTo>
                  <a:pt x="3497" y="9252"/>
                </a:lnTo>
                <a:lnTo>
                  <a:pt x="473" y="8432"/>
                </a:lnTo>
                <a:cubicBezTo>
                  <a:pt x="437" y="8425"/>
                  <a:pt x="402" y="8422"/>
                  <a:pt x="368" y="8422"/>
                </a:cubicBezTo>
                <a:cubicBezTo>
                  <a:pt x="249" y="8422"/>
                  <a:pt x="143" y="8468"/>
                  <a:pt x="95" y="8590"/>
                </a:cubicBezTo>
                <a:cubicBezTo>
                  <a:pt x="0" y="8716"/>
                  <a:pt x="0" y="8874"/>
                  <a:pt x="95" y="9000"/>
                </a:cubicBezTo>
                <a:lnTo>
                  <a:pt x="2205" y="11835"/>
                </a:lnTo>
                <a:cubicBezTo>
                  <a:pt x="2300" y="11898"/>
                  <a:pt x="2363" y="11993"/>
                  <a:pt x="2489" y="11993"/>
                </a:cubicBezTo>
                <a:lnTo>
                  <a:pt x="8128" y="11993"/>
                </a:lnTo>
                <a:cubicBezTo>
                  <a:pt x="8223" y="11993"/>
                  <a:pt x="8380" y="11898"/>
                  <a:pt x="8443" y="11772"/>
                </a:cubicBezTo>
                <a:lnTo>
                  <a:pt x="9137" y="10354"/>
                </a:lnTo>
                <a:cubicBezTo>
                  <a:pt x="9137" y="10323"/>
                  <a:pt x="9168" y="10291"/>
                  <a:pt x="9168" y="10260"/>
                </a:cubicBezTo>
                <a:lnTo>
                  <a:pt x="9735" y="5629"/>
                </a:lnTo>
                <a:lnTo>
                  <a:pt x="11657" y="5629"/>
                </a:lnTo>
                <a:cubicBezTo>
                  <a:pt x="11814" y="5629"/>
                  <a:pt x="11972" y="5534"/>
                  <a:pt x="12003" y="5377"/>
                </a:cubicBezTo>
                <a:cubicBezTo>
                  <a:pt x="12098" y="5219"/>
                  <a:pt x="12003" y="4998"/>
                  <a:pt x="11846" y="4967"/>
                </a:cubicBezTo>
                <a:lnTo>
                  <a:pt x="9042" y="3549"/>
                </a:lnTo>
                <a:cubicBezTo>
                  <a:pt x="9001" y="3533"/>
                  <a:pt x="8954" y="3525"/>
                  <a:pt x="8906" y="3525"/>
                </a:cubicBezTo>
                <a:cubicBezTo>
                  <a:pt x="8767" y="3525"/>
                  <a:pt x="8616" y="3590"/>
                  <a:pt x="8569" y="3707"/>
                </a:cubicBezTo>
                <a:lnTo>
                  <a:pt x="7908" y="4841"/>
                </a:lnTo>
                <a:lnTo>
                  <a:pt x="4915" y="178"/>
                </a:lnTo>
                <a:cubicBezTo>
                  <a:pt x="4866" y="80"/>
                  <a:pt x="4740" y="1"/>
                  <a:pt x="4627" y="1"/>
                </a:cubicBezTo>
                <a:cubicBezTo>
                  <a:pt x="4595" y="1"/>
                  <a:pt x="4564" y="7"/>
                  <a:pt x="4537" y="21"/>
                </a:cubicBezTo>
                <a:cubicBezTo>
                  <a:pt x="4411" y="52"/>
                  <a:pt x="4285" y="210"/>
                  <a:pt x="4285" y="367"/>
                </a:cubicBezTo>
                <a:lnTo>
                  <a:pt x="4505" y="2762"/>
                </a:lnTo>
                <a:lnTo>
                  <a:pt x="2804" y="178"/>
                </a:lnTo>
                <a:cubicBezTo>
                  <a:pt x="2730" y="80"/>
                  <a:pt x="2599" y="1"/>
                  <a:pt x="248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1194;p90">
            <a:extLst>
              <a:ext uri="{FF2B5EF4-FFF2-40B4-BE49-F238E27FC236}">
                <a16:creationId xmlns:a16="http://schemas.microsoft.com/office/drawing/2014/main" id="{98F908DC-DC5F-9BA5-C826-F73D7970539A}"/>
              </a:ext>
            </a:extLst>
          </p:cNvPr>
          <p:cNvGrpSpPr/>
          <p:nvPr/>
        </p:nvGrpSpPr>
        <p:grpSpPr>
          <a:xfrm>
            <a:off x="7017074" y="2208615"/>
            <a:ext cx="421951" cy="421914"/>
            <a:chOff x="-5276050" y="2037975"/>
            <a:chExt cx="292250" cy="292225"/>
          </a:xfrm>
          <a:solidFill>
            <a:srgbClr val="0E2A47"/>
          </a:solidFill>
        </p:grpSpPr>
        <p:sp>
          <p:nvSpPr>
            <p:cNvPr id="18" name="Google Shape;11195;p90">
              <a:extLst>
                <a:ext uri="{FF2B5EF4-FFF2-40B4-BE49-F238E27FC236}">
                  <a16:creationId xmlns:a16="http://schemas.microsoft.com/office/drawing/2014/main" id="{2C27489F-EC94-0D33-7535-11FB334FD157}"/>
                </a:ext>
              </a:extLst>
            </p:cNvPr>
            <p:cNvSpPr/>
            <p:nvPr/>
          </p:nvSpPr>
          <p:spPr>
            <a:xfrm>
              <a:off x="-5102775" y="2211250"/>
              <a:ext cx="51225" cy="49650"/>
            </a:xfrm>
            <a:custGeom>
              <a:avLst/>
              <a:gdLst/>
              <a:ahLst/>
              <a:cxnLst/>
              <a:rect l="l" t="t" r="r" b="b"/>
              <a:pathLst>
                <a:path w="2049" h="1986" extrusionOk="0">
                  <a:moveTo>
                    <a:pt x="343" y="0"/>
                  </a:moveTo>
                  <a:cubicBezTo>
                    <a:pt x="253" y="0"/>
                    <a:pt x="158" y="32"/>
                    <a:pt x="95" y="95"/>
                  </a:cubicBezTo>
                  <a:cubicBezTo>
                    <a:pt x="1" y="189"/>
                    <a:pt x="1" y="441"/>
                    <a:pt x="95" y="536"/>
                  </a:cubicBezTo>
                  <a:lnTo>
                    <a:pt x="536" y="977"/>
                  </a:lnTo>
                  <a:lnTo>
                    <a:pt x="95" y="1418"/>
                  </a:lnTo>
                  <a:cubicBezTo>
                    <a:pt x="1" y="1544"/>
                    <a:pt x="1" y="1765"/>
                    <a:pt x="95" y="1891"/>
                  </a:cubicBezTo>
                  <a:cubicBezTo>
                    <a:pt x="158" y="1954"/>
                    <a:pt x="253" y="1985"/>
                    <a:pt x="343" y="1985"/>
                  </a:cubicBezTo>
                  <a:cubicBezTo>
                    <a:pt x="434" y="1985"/>
                    <a:pt x="521" y="1954"/>
                    <a:pt x="568" y="1891"/>
                  </a:cubicBezTo>
                  <a:lnTo>
                    <a:pt x="1009" y="1450"/>
                  </a:lnTo>
                  <a:lnTo>
                    <a:pt x="1450" y="1891"/>
                  </a:lnTo>
                  <a:cubicBezTo>
                    <a:pt x="1513" y="1954"/>
                    <a:pt x="1600" y="1985"/>
                    <a:pt x="1686" y="1985"/>
                  </a:cubicBezTo>
                  <a:cubicBezTo>
                    <a:pt x="1773" y="1985"/>
                    <a:pt x="1860" y="1954"/>
                    <a:pt x="1923" y="1891"/>
                  </a:cubicBezTo>
                  <a:cubicBezTo>
                    <a:pt x="2049" y="1765"/>
                    <a:pt x="2049" y="1544"/>
                    <a:pt x="1923" y="1418"/>
                  </a:cubicBezTo>
                  <a:lnTo>
                    <a:pt x="1482" y="977"/>
                  </a:lnTo>
                  <a:lnTo>
                    <a:pt x="1923" y="536"/>
                  </a:lnTo>
                  <a:cubicBezTo>
                    <a:pt x="2049" y="441"/>
                    <a:pt x="2049" y="189"/>
                    <a:pt x="1923" y="95"/>
                  </a:cubicBezTo>
                  <a:cubicBezTo>
                    <a:pt x="1860" y="32"/>
                    <a:pt x="1773" y="0"/>
                    <a:pt x="1686" y="0"/>
                  </a:cubicBezTo>
                  <a:cubicBezTo>
                    <a:pt x="1600" y="0"/>
                    <a:pt x="1513" y="32"/>
                    <a:pt x="1450" y="95"/>
                  </a:cubicBezTo>
                  <a:lnTo>
                    <a:pt x="1009" y="504"/>
                  </a:lnTo>
                  <a:lnTo>
                    <a:pt x="568" y="95"/>
                  </a:lnTo>
                  <a:cubicBezTo>
                    <a:pt x="521" y="32"/>
                    <a:pt x="434" y="0"/>
                    <a:pt x="3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196;p90">
              <a:extLst>
                <a:ext uri="{FF2B5EF4-FFF2-40B4-BE49-F238E27FC236}">
                  <a16:creationId xmlns:a16="http://schemas.microsoft.com/office/drawing/2014/main" id="{141773A3-B0F1-A06A-73F1-C3CB8A305574}"/>
                </a:ext>
              </a:extLst>
            </p:cNvPr>
            <p:cNvSpPr/>
            <p:nvPr/>
          </p:nvSpPr>
          <p:spPr>
            <a:xfrm>
              <a:off x="-5224050" y="2107875"/>
              <a:ext cx="51200" cy="49825"/>
            </a:xfrm>
            <a:custGeom>
              <a:avLst/>
              <a:gdLst/>
              <a:ahLst/>
              <a:cxnLst/>
              <a:rect l="l" t="t" r="r" b="b"/>
              <a:pathLst>
                <a:path w="2048" h="1993" extrusionOk="0">
                  <a:moveTo>
                    <a:pt x="351" y="0"/>
                  </a:moveTo>
                  <a:cubicBezTo>
                    <a:pt x="260" y="0"/>
                    <a:pt x="173" y="24"/>
                    <a:pt x="126" y="71"/>
                  </a:cubicBezTo>
                  <a:cubicBezTo>
                    <a:pt x="0" y="197"/>
                    <a:pt x="0" y="449"/>
                    <a:pt x="126" y="544"/>
                  </a:cubicBezTo>
                  <a:lnTo>
                    <a:pt x="536" y="985"/>
                  </a:lnTo>
                  <a:lnTo>
                    <a:pt x="126" y="1426"/>
                  </a:lnTo>
                  <a:cubicBezTo>
                    <a:pt x="0" y="1552"/>
                    <a:pt x="0" y="1772"/>
                    <a:pt x="126" y="1898"/>
                  </a:cubicBezTo>
                  <a:cubicBezTo>
                    <a:pt x="173" y="1961"/>
                    <a:pt x="260" y="1993"/>
                    <a:pt x="351" y="1993"/>
                  </a:cubicBezTo>
                  <a:cubicBezTo>
                    <a:pt x="441" y="1993"/>
                    <a:pt x="536" y="1961"/>
                    <a:pt x="599" y="1898"/>
                  </a:cubicBezTo>
                  <a:lnTo>
                    <a:pt x="1008" y="1457"/>
                  </a:lnTo>
                  <a:lnTo>
                    <a:pt x="1449" y="1898"/>
                  </a:lnTo>
                  <a:cubicBezTo>
                    <a:pt x="1512" y="1961"/>
                    <a:pt x="1599" y="1993"/>
                    <a:pt x="1686" y="1993"/>
                  </a:cubicBezTo>
                  <a:cubicBezTo>
                    <a:pt x="1772" y="1993"/>
                    <a:pt x="1859" y="1961"/>
                    <a:pt x="1922" y="1898"/>
                  </a:cubicBezTo>
                  <a:cubicBezTo>
                    <a:pt x="2048" y="1772"/>
                    <a:pt x="2048" y="1520"/>
                    <a:pt x="1922" y="1426"/>
                  </a:cubicBezTo>
                  <a:lnTo>
                    <a:pt x="1481" y="985"/>
                  </a:lnTo>
                  <a:lnTo>
                    <a:pt x="1922" y="544"/>
                  </a:lnTo>
                  <a:cubicBezTo>
                    <a:pt x="2048" y="449"/>
                    <a:pt x="2048" y="197"/>
                    <a:pt x="1922" y="71"/>
                  </a:cubicBezTo>
                  <a:cubicBezTo>
                    <a:pt x="1875" y="24"/>
                    <a:pt x="1788" y="0"/>
                    <a:pt x="1697" y="0"/>
                  </a:cubicBezTo>
                  <a:cubicBezTo>
                    <a:pt x="1607" y="0"/>
                    <a:pt x="1512" y="24"/>
                    <a:pt x="1449" y="71"/>
                  </a:cubicBezTo>
                  <a:lnTo>
                    <a:pt x="1008" y="512"/>
                  </a:lnTo>
                  <a:lnTo>
                    <a:pt x="599" y="71"/>
                  </a:lnTo>
                  <a:cubicBezTo>
                    <a:pt x="536" y="24"/>
                    <a:pt x="441" y="0"/>
                    <a:pt x="3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197;p90">
              <a:extLst>
                <a:ext uri="{FF2B5EF4-FFF2-40B4-BE49-F238E27FC236}">
                  <a16:creationId xmlns:a16="http://schemas.microsoft.com/office/drawing/2014/main" id="{4FCFD535-88F5-7191-70A6-9E79AE7919CD}"/>
                </a:ext>
              </a:extLst>
            </p:cNvPr>
            <p:cNvSpPr/>
            <p:nvPr/>
          </p:nvSpPr>
          <p:spPr>
            <a:xfrm>
              <a:off x="-5276050" y="2037975"/>
              <a:ext cx="292250" cy="292225"/>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 name="TextBox 21">
            <a:extLst>
              <a:ext uri="{FF2B5EF4-FFF2-40B4-BE49-F238E27FC236}">
                <a16:creationId xmlns:a16="http://schemas.microsoft.com/office/drawing/2014/main" id="{750E7F91-3E97-B961-AD6C-BB06790E1A90}"/>
              </a:ext>
            </a:extLst>
          </p:cNvPr>
          <p:cNvSpPr txBox="1"/>
          <p:nvPr/>
        </p:nvSpPr>
        <p:spPr>
          <a:xfrm>
            <a:off x="972363" y="4111099"/>
            <a:ext cx="1887473" cy="307777"/>
          </a:xfrm>
          <a:prstGeom prst="rect">
            <a:avLst/>
          </a:prstGeom>
          <a:noFill/>
        </p:spPr>
        <p:txBody>
          <a:bodyPr wrap="square">
            <a:spAutoFit/>
          </a:bodyPr>
          <a:lstStyle/>
          <a:p>
            <a:r>
              <a:rPr lang="en-US" dirty="0">
                <a:latin typeface="Baloo 2" panose="020B0604020202020204" charset="0"/>
                <a:cs typeface="Baloo 2" panose="020B0604020202020204" charset="0"/>
              </a:rPr>
              <a:t>(create new markets)</a:t>
            </a:r>
          </a:p>
        </p:txBody>
      </p:sp>
      <p:sp>
        <p:nvSpPr>
          <p:cNvPr id="23" name="TextBox 22">
            <a:extLst>
              <a:ext uri="{FF2B5EF4-FFF2-40B4-BE49-F238E27FC236}">
                <a16:creationId xmlns:a16="http://schemas.microsoft.com/office/drawing/2014/main" id="{8AE94F9D-18E8-7F04-0CFC-B63871575FDD}"/>
              </a:ext>
            </a:extLst>
          </p:cNvPr>
          <p:cNvSpPr txBox="1"/>
          <p:nvPr/>
        </p:nvSpPr>
        <p:spPr>
          <a:xfrm>
            <a:off x="3628264" y="4105964"/>
            <a:ext cx="1887473" cy="523220"/>
          </a:xfrm>
          <a:prstGeom prst="rect">
            <a:avLst/>
          </a:prstGeom>
          <a:noFill/>
        </p:spPr>
        <p:txBody>
          <a:bodyPr wrap="square">
            <a:spAutoFit/>
          </a:bodyPr>
          <a:lstStyle/>
          <a:p>
            <a:pPr algn="ctr"/>
            <a:r>
              <a:rPr lang="en-US" dirty="0">
                <a:latin typeface="Baloo 2" panose="020B0604020202020204" charset="0"/>
                <a:cs typeface="Baloo 2" panose="020B0604020202020204" charset="0"/>
              </a:rPr>
              <a:t>(improvements to existing products)</a:t>
            </a:r>
          </a:p>
        </p:txBody>
      </p:sp>
      <p:sp>
        <p:nvSpPr>
          <p:cNvPr id="25" name="TextBox 24">
            <a:extLst>
              <a:ext uri="{FF2B5EF4-FFF2-40B4-BE49-F238E27FC236}">
                <a16:creationId xmlns:a16="http://schemas.microsoft.com/office/drawing/2014/main" id="{1A4D5755-1750-AFC6-1C3D-17C49471F876}"/>
              </a:ext>
            </a:extLst>
          </p:cNvPr>
          <p:cNvSpPr txBox="1"/>
          <p:nvPr/>
        </p:nvSpPr>
        <p:spPr>
          <a:xfrm>
            <a:off x="6450471" y="4123018"/>
            <a:ext cx="1431208" cy="523220"/>
          </a:xfrm>
          <a:prstGeom prst="rect">
            <a:avLst/>
          </a:prstGeom>
          <a:noFill/>
        </p:spPr>
        <p:txBody>
          <a:bodyPr wrap="square">
            <a:spAutoFit/>
          </a:bodyPr>
          <a:lstStyle/>
          <a:p>
            <a:pPr algn="ctr"/>
            <a:r>
              <a:rPr lang="en-US" dirty="0">
                <a:latin typeface="Baloo 2" panose="020B0604020202020204" charset="0"/>
                <a:cs typeface="Baloo 2" panose="020B0604020202020204" charset="0"/>
              </a:rPr>
              <a:t>(new flavors or models)</a:t>
            </a:r>
          </a:p>
        </p:txBody>
      </p:sp>
      <p:pic>
        <p:nvPicPr>
          <p:cNvPr id="2" name="Picture 1" descr="A red sports car driving on a road&#10;&#10;Description automatically generated">
            <a:extLst>
              <a:ext uri="{FF2B5EF4-FFF2-40B4-BE49-F238E27FC236}">
                <a16:creationId xmlns:a16="http://schemas.microsoft.com/office/drawing/2014/main" id="{9DAE3E49-65AA-F837-47EA-1CE280C61F0A}"/>
              </a:ext>
            </a:extLst>
          </p:cNvPr>
          <p:cNvPicPr>
            <a:picLocks noChangeAspect="1"/>
          </p:cNvPicPr>
          <p:nvPr/>
        </p:nvPicPr>
        <p:blipFill>
          <a:blip r:embed="rId3"/>
          <a:stretch>
            <a:fillRect/>
          </a:stretch>
        </p:blipFill>
        <p:spPr>
          <a:xfrm>
            <a:off x="366622" y="1571078"/>
            <a:ext cx="2814369" cy="1694133"/>
          </a:xfrm>
          <a:prstGeom prst="rect">
            <a:avLst/>
          </a:prstGeom>
        </p:spPr>
      </p:pic>
      <p:pic>
        <p:nvPicPr>
          <p:cNvPr id="3" name="Picture 2" descr="A collage of different shoes&#10;&#10;Description automatically generated">
            <a:extLst>
              <a:ext uri="{FF2B5EF4-FFF2-40B4-BE49-F238E27FC236}">
                <a16:creationId xmlns:a16="http://schemas.microsoft.com/office/drawing/2014/main" id="{9B9CD450-FB04-44D1-A99A-8D88647E2C83}"/>
              </a:ext>
            </a:extLst>
          </p:cNvPr>
          <p:cNvPicPr>
            <a:picLocks noChangeAspect="1"/>
          </p:cNvPicPr>
          <p:nvPr/>
        </p:nvPicPr>
        <p:blipFill>
          <a:blip r:embed="rId4"/>
          <a:stretch>
            <a:fillRect/>
          </a:stretch>
        </p:blipFill>
        <p:spPr>
          <a:xfrm>
            <a:off x="3180991" y="1575431"/>
            <a:ext cx="2932982" cy="1687543"/>
          </a:xfrm>
          <a:prstGeom prst="rect">
            <a:avLst/>
          </a:prstGeom>
        </p:spPr>
      </p:pic>
      <p:pic>
        <p:nvPicPr>
          <p:cNvPr id="4" name="Picture 3" descr="A can of soda and oreo cookies&#10;&#10;Description automatically generated">
            <a:extLst>
              <a:ext uri="{FF2B5EF4-FFF2-40B4-BE49-F238E27FC236}">
                <a16:creationId xmlns:a16="http://schemas.microsoft.com/office/drawing/2014/main" id="{D8424B10-0E70-A99C-6D5D-A64B9BAAE598}"/>
              </a:ext>
            </a:extLst>
          </p:cNvPr>
          <p:cNvPicPr>
            <a:picLocks noChangeAspect="1"/>
          </p:cNvPicPr>
          <p:nvPr/>
        </p:nvPicPr>
        <p:blipFill>
          <a:blip r:embed="rId5"/>
          <a:stretch>
            <a:fillRect/>
          </a:stretch>
        </p:blipFill>
        <p:spPr>
          <a:xfrm>
            <a:off x="6112703" y="1577069"/>
            <a:ext cx="2609491" cy="1689341"/>
          </a:xfrm>
          <a:prstGeom prst="rect">
            <a:avLst/>
          </a:prstGeom>
        </p:spPr>
      </p:pic>
    </p:spTree>
    <p:extLst>
      <p:ext uri="{BB962C8B-B14F-4D97-AF65-F5344CB8AC3E}">
        <p14:creationId xmlns:p14="http://schemas.microsoft.com/office/powerpoint/2010/main" val="30621744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6"/>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Understanding the Market</a:t>
            </a:r>
            <a:endParaRPr dirty="0"/>
          </a:p>
        </p:txBody>
      </p:sp>
      <p:sp>
        <p:nvSpPr>
          <p:cNvPr id="588" name="Google Shape;588;p46"/>
          <p:cNvSpPr txBox="1">
            <a:spLocks noGrp="1"/>
          </p:cNvSpPr>
          <p:nvPr>
            <p:ph type="title" idx="2"/>
          </p:nvPr>
        </p:nvSpPr>
        <p:spPr>
          <a:xfrm>
            <a:off x="1299438" y="2924118"/>
            <a:ext cx="2809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Cojoint Analysis</a:t>
            </a:r>
            <a:endParaRPr dirty="0"/>
          </a:p>
        </p:txBody>
      </p:sp>
      <p:sp>
        <p:nvSpPr>
          <p:cNvPr id="589" name="Google Shape;589;p46"/>
          <p:cNvSpPr txBox="1">
            <a:spLocks noGrp="1"/>
          </p:cNvSpPr>
          <p:nvPr>
            <p:ph type="subTitle" idx="1"/>
          </p:nvPr>
        </p:nvSpPr>
        <p:spPr>
          <a:xfrm>
            <a:off x="1362575" y="3346673"/>
            <a:ext cx="2809500" cy="5651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loo 2" panose="020B0604020202020204" charset="0"/>
                <a:cs typeface="Baloo 2" panose="020B0604020202020204" charset="0"/>
              </a:rPr>
              <a:t>Helps prioritize features consumers want.</a:t>
            </a:r>
            <a:endParaRPr dirty="0">
              <a:latin typeface="Baloo 2" panose="020B0604020202020204" charset="0"/>
              <a:cs typeface="Baloo 2" panose="020B0604020202020204" charset="0"/>
            </a:endParaRPr>
          </a:p>
        </p:txBody>
      </p:sp>
      <p:sp>
        <p:nvSpPr>
          <p:cNvPr id="590" name="Google Shape;590;p46"/>
          <p:cNvSpPr txBox="1">
            <a:spLocks noGrp="1"/>
          </p:cNvSpPr>
          <p:nvPr>
            <p:ph type="title" idx="3"/>
          </p:nvPr>
        </p:nvSpPr>
        <p:spPr>
          <a:xfrm>
            <a:off x="4941389" y="2915812"/>
            <a:ext cx="2809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Scenario Planning</a:t>
            </a:r>
          </a:p>
        </p:txBody>
      </p:sp>
      <p:sp>
        <p:nvSpPr>
          <p:cNvPr id="591" name="Google Shape;591;p46"/>
          <p:cNvSpPr txBox="1">
            <a:spLocks noGrp="1"/>
          </p:cNvSpPr>
          <p:nvPr>
            <p:ph type="subTitle" idx="4"/>
          </p:nvPr>
        </p:nvSpPr>
        <p:spPr>
          <a:xfrm>
            <a:off x="4971925" y="3346672"/>
            <a:ext cx="2809500" cy="5651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Baloo 2" panose="020B0604020202020204" charset="0"/>
                <a:cs typeface="Baloo 2" panose="020B0604020202020204" charset="0"/>
              </a:rPr>
              <a:t>Prepares companies for market changes.</a:t>
            </a:r>
            <a:endParaRPr dirty="0">
              <a:latin typeface="Baloo 2" panose="020B0604020202020204" charset="0"/>
              <a:cs typeface="Baloo 2" panose="020B0604020202020204" charset="0"/>
            </a:endParaRPr>
          </a:p>
        </p:txBody>
      </p:sp>
      <p:sp>
        <p:nvSpPr>
          <p:cNvPr id="592" name="Google Shape;592;p46"/>
          <p:cNvSpPr/>
          <p:nvPr/>
        </p:nvSpPr>
        <p:spPr>
          <a:xfrm>
            <a:off x="2124550" y="1498175"/>
            <a:ext cx="1285500" cy="1285500"/>
          </a:xfrm>
          <a:prstGeom prst="ellipse">
            <a:avLst/>
          </a:pr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6"/>
          <p:cNvSpPr/>
          <p:nvPr/>
        </p:nvSpPr>
        <p:spPr>
          <a:xfrm>
            <a:off x="5733975" y="1498125"/>
            <a:ext cx="1285500" cy="12855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 name="Google Shape;594;p46"/>
          <p:cNvGrpSpPr/>
          <p:nvPr/>
        </p:nvGrpSpPr>
        <p:grpSpPr>
          <a:xfrm>
            <a:off x="1362575" y="1498175"/>
            <a:ext cx="427725" cy="162000"/>
            <a:chOff x="447675" y="1666875"/>
            <a:chExt cx="427725" cy="162000"/>
          </a:xfrm>
        </p:grpSpPr>
        <p:sp>
          <p:nvSpPr>
            <p:cNvPr id="595" name="Google Shape;595;p4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46"/>
          <p:cNvGrpSpPr/>
          <p:nvPr/>
        </p:nvGrpSpPr>
        <p:grpSpPr>
          <a:xfrm>
            <a:off x="5054700" y="2490750"/>
            <a:ext cx="959175" cy="162000"/>
            <a:chOff x="447675" y="1666875"/>
            <a:chExt cx="959175" cy="162000"/>
          </a:xfrm>
        </p:grpSpPr>
        <p:sp>
          <p:nvSpPr>
            <p:cNvPr id="598" name="Google Shape;598;p46"/>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6"/>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6"/>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 name="Google Shape;602;p46"/>
          <p:cNvSpPr/>
          <p:nvPr/>
        </p:nvSpPr>
        <p:spPr>
          <a:xfrm>
            <a:off x="7981475" y="197042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1190;p90">
            <a:extLst>
              <a:ext uri="{FF2B5EF4-FFF2-40B4-BE49-F238E27FC236}">
                <a16:creationId xmlns:a16="http://schemas.microsoft.com/office/drawing/2014/main" id="{54B173FD-56ED-AE6F-4D59-FBA9B984159A}"/>
              </a:ext>
            </a:extLst>
          </p:cNvPr>
          <p:cNvGrpSpPr/>
          <p:nvPr/>
        </p:nvGrpSpPr>
        <p:grpSpPr>
          <a:xfrm>
            <a:off x="2556343" y="1956367"/>
            <a:ext cx="421914" cy="420796"/>
            <a:chOff x="-937025" y="2064750"/>
            <a:chExt cx="292225" cy="291450"/>
          </a:xfrm>
          <a:solidFill>
            <a:srgbClr val="0E2A47"/>
          </a:solidFill>
        </p:grpSpPr>
        <p:sp>
          <p:nvSpPr>
            <p:cNvPr id="3" name="Google Shape;11191;p90">
              <a:extLst>
                <a:ext uri="{FF2B5EF4-FFF2-40B4-BE49-F238E27FC236}">
                  <a16:creationId xmlns:a16="http://schemas.microsoft.com/office/drawing/2014/main" id="{4FD4A6EB-CB36-8A47-5F8F-C5D46A6E3517}"/>
                </a:ext>
              </a:extLst>
            </p:cNvPr>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192;p90">
              <a:extLst>
                <a:ext uri="{FF2B5EF4-FFF2-40B4-BE49-F238E27FC236}">
                  <a16:creationId xmlns:a16="http://schemas.microsoft.com/office/drawing/2014/main" id="{21F45723-1628-F0ED-87CF-AC57217BD153}"/>
                </a:ext>
              </a:extLst>
            </p:cNvPr>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93;p90">
              <a:extLst>
                <a:ext uri="{FF2B5EF4-FFF2-40B4-BE49-F238E27FC236}">
                  <a16:creationId xmlns:a16="http://schemas.microsoft.com/office/drawing/2014/main" id="{061D35E1-245F-2DD8-C8CB-C0C00E8F1232}"/>
                </a:ext>
              </a:extLst>
            </p:cNvPr>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0541;p88">
            <a:extLst>
              <a:ext uri="{FF2B5EF4-FFF2-40B4-BE49-F238E27FC236}">
                <a16:creationId xmlns:a16="http://schemas.microsoft.com/office/drawing/2014/main" id="{5A6C006B-3AD0-F3B8-BE1D-1226700279A5}"/>
              </a:ext>
            </a:extLst>
          </p:cNvPr>
          <p:cNvGrpSpPr/>
          <p:nvPr/>
        </p:nvGrpSpPr>
        <p:grpSpPr>
          <a:xfrm>
            <a:off x="6197625" y="1937864"/>
            <a:ext cx="358199" cy="359154"/>
            <a:chOff x="-48633950" y="1972600"/>
            <a:chExt cx="300100" cy="300900"/>
          </a:xfrm>
          <a:solidFill>
            <a:srgbClr val="0E2A47"/>
          </a:solidFill>
        </p:grpSpPr>
        <p:sp>
          <p:nvSpPr>
            <p:cNvPr id="7" name="Google Shape;10542;p88">
              <a:extLst>
                <a:ext uri="{FF2B5EF4-FFF2-40B4-BE49-F238E27FC236}">
                  <a16:creationId xmlns:a16="http://schemas.microsoft.com/office/drawing/2014/main" id="{94D4A2DA-2773-688C-07AE-2A64BB893F57}"/>
                </a:ext>
              </a:extLst>
            </p:cNvPr>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43;p88">
              <a:extLst>
                <a:ext uri="{FF2B5EF4-FFF2-40B4-BE49-F238E27FC236}">
                  <a16:creationId xmlns:a16="http://schemas.microsoft.com/office/drawing/2014/main" id="{88B0BF96-0AB7-A8FB-1F5D-92C4496AF171}"/>
                </a:ext>
              </a:extLst>
            </p:cNvPr>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54"/>
          <p:cNvSpPr/>
          <p:nvPr/>
        </p:nvSpPr>
        <p:spPr>
          <a:xfrm>
            <a:off x="6792025" y="504475"/>
            <a:ext cx="1453200" cy="14532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4"/>
          <p:cNvSpPr txBox="1">
            <a:spLocks noGrp="1"/>
          </p:cNvSpPr>
          <p:nvPr>
            <p:ph type="title"/>
          </p:nvPr>
        </p:nvSpPr>
        <p:spPr>
          <a:xfrm>
            <a:off x="4007728" y="1389897"/>
            <a:ext cx="4237497" cy="23960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Consumer Adoption Process</a:t>
            </a:r>
            <a:endParaRPr dirty="0"/>
          </a:p>
        </p:txBody>
      </p:sp>
      <p:sp>
        <p:nvSpPr>
          <p:cNvPr id="751" name="Google Shape;751;p54"/>
          <p:cNvSpPr/>
          <p:nvPr/>
        </p:nvSpPr>
        <p:spPr>
          <a:xfrm>
            <a:off x="2351972" y="1845150"/>
            <a:ext cx="1453200" cy="145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54"/>
          <p:cNvGrpSpPr/>
          <p:nvPr/>
        </p:nvGrpSpPr>
        <p:grpSpPr>
          <a:xfrm>
            <a:off x="2147288" y="1465613"/>
            <a:ext cx="427725" cy="162000"/>
            <a:chOff x="979125" y="1666875"/>
            <a:chExt cx="427725" cy="162000"/>
          </a:xfrm>
        </p:grpSpPr>
        <p:sp>
          <p:nvSpPr>
            <p:cNvPr id="753" name="Google Shape;753;p54"/>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4"/>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54"/>
          <p:cNvGrpSpPr/>
          <p:nvPr/>
        </p:nvGrpSpPr>
        <p:grpSpPr>
          <a:xfrm>
            <a:off x="6551813" y="3785963"/>
            <a:ext cx="427725" cy="162000"/>
            <a:chOff x="979125" y="1666875"/>
            <a:chExt cx="427725" cy="162000"/>
          </a:xfrm>
        </p:grpSpPr>
        <p:sp>
          <p:nvSpPr>
            <p:cNvPr id="756" name="Google Shape;756;p54"/>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4"/>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54"/>
          <p:cNvSpPr txBox="1">
            <a:spLocks noGrp="1"/>
          </p:cNvSpPr>
          <p:nvPr>
            <p:ph type="title" idx="2"/>
          </p:nvPr>
        </p:nvSpPr>
        <p:spPr>
          <a:xfrm>
            <a:off x="2454418" y="2086214"/>
            <a:ext cx="1248300" cy="91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759" name="Google Shape;759;p54"/>
          <p:cNvGrpSpPr/>
          <p:nvPr/>
        </p:nvGrpSpPr>
        <p:grpSpPr>
          <a:xfrm>
            <a:off x="713400" y="4442088"/>
            <a:ext cx="959175" cy="162000"/>
            <a:chOff x="447675" y="1666875"/>
            <a:chExt cx="959175" cy="162000"/>
          </a:xfrm>
        </p:grpSpPr>
        <p:sp>
          <p:nvSpPr>
            <p:cNvPr id="760" name="Google Shape;760;p54"/>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4"/>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4"/>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4"/>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3"/>
        <p:cNvGrpSpPr/>
        <p:nvPr/>
      </p:nvGrpSpPr>
      <p:grpSpPr>
        <a:xfrm>
          <a:off x="0" y="0"/>
          <a:ext cx="0" cy="0"/>
          <a:chOff x="0" y="0"/>
          <a:chExt cx="0" cy="0"/>
        </a:xfrm>
      </p:grpSpPr>
      <p:sp>
        <p:nvSpPr>
          <p:cNvPr id="1247" name="Google Shape;1247;p65"/>
          <p:cNvSpPr/>
          <p:nvPr/>
        </p:nvSpPr>
        <p:spPr>
          <a:xfrm>
            <a:off x="2110309" y="1657350"/>
            <a:ext cx="1323900" cy="1323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endParaRPr>
          </a:p>
        </p:txBody>
      </p:sp>
      <p:sp>
        <p:nvSpPr>
          <p:cNvPr id="1250" name="Google Shape;1250;p65"/>
          <p:cNvSpPr/>
          <p:nvPr/>
        </p:nvSpPr>
        <p:spPr>
          <a:xfrm>
            <a:off x="366314" y="1657350"/>
            <a:ext cx="1307016" cy="1323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dirty="0">
              <a:solidFill>
                <a:schemeClr val="dk1"/>
              </a:solidFill>
            </a:endParaRPr>
          </a:p>
        </p:txBody>
      </p:sp>
      <p:sp>
        <p:nvSpPr>
          <p:cNvPr id="1244" name="Google Shape;1244;p65"/>
          <p:cNvSpPr/>
          <p:nvPr/>
        </p:nvSpPr>
        <p:spPr>
          <a:xfrm>
            <a:off x="2908159" y="2234013"/>
            <a:ext cx="792000" cy="792000"/>
          </a:xfrm>
          <a:prstGeom prst="ellipse">
            <a:avLst/>
          </a:pr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5"/>
          <p:cNvSpPr txBox="1">
            <a:spLocks noGrp="1"/>
          </p:cNvSpPr>
          <p:nvPr>
            <p:ph type="title"/>
          </p:nvPr>
        </p:nvSpPr>
        <p:spPr>
          <a:xfrm>
            <a:off x="713275" y="445025"/>
            <a:ext cx="7717500" cy="74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Consumer Adoption Process</a:t>
            </a:r>
            <a:endParaRPr dirty="0"/>
          </a:p>
        </p:txBody>
      </p:sp>
      <p:cxnSp>
        <p:nvCxnSpPr>
          <p:cNvPr id="1246" name="Google Shape;1246;p65"/>
          <p:cNvCxnSpPr>
            <a:cxnSpLocks/>
            <a:stCxn id="1247" idx="3"/>
            <a:endCxn id="1248" idx="1"/>
          </p:cNvCxnSpPr>
          <p:nvPr/>
        </p:nvCxnSpPr>
        <p:spPr>
          <a:xfrm>
            <a:off x="3434209" y="2319300"/>
            <a:ext cx="562667" cy="0"/>
          </a:xfrm>
          <a:prstGeom prst="straightConnector1">
            <a:avLst/>
          </a:prstGeom>
          <a:noFill/>
          <a:ln w="9525" cap="flat" cmpd="sng">
            <a:solidFill>
              <a:schemeClr val="dk1"/>
            </a:solidFill>
            <a:prstDash val="solid"/>
            <a:round/>
            <a:headEnd type="none" w="med" len="med"/>
            <a:tailEnd type="none" w="med" len="med"/>
          </a:ln>
        </p:spPr>
      </p:cxnSp>
      <p:cxnSp>
        <p:nvCxnSpPr>
          <p:cNvPr id="1249" name="Google Shape;1249;p65"/>
          <p:cNvCxnSpPr>
            <a:cxnSpLocks/>
            <a:endCxn id="1250" idx="1"/>
          </p:cNvCxnSpPr>
          <p:nvPr/>
        </p:nvCxnSpPr>
        <p:spPr>
          <a:xfrm>
            <a:off x="-655870" y="2319300"/>
            <a:ext cx="1022184" cy="0"/>
          </a:xfrm>
          <a:prstGeom prst="straightConnector1">
            <a:avLst/>
          </a:prstGeom>
          <a:noFill/>
          <a:ln w="9525" cap="flat" cmpd="sng">
            <a:solidFill>
              <a:schemeClr val="dk1"/>
            </a:solidFill>
            <a:prstDash val="solid"/>
            <a:round/>
            <a:headEnd type="none" w="med" len="med"/>
            <a:tailEnd type="none" w="med" len="med"/>
          </a:ln>
        </p:spPr>
      </p:cxnSp>
      <p:cxnSp>
        <p:nvCxnSpPr>
          <p:cNvPr id="1251" name="Google Shape;1251;p65"/>
          <p:cNvCxnSpPr>
            <a:cxnSpLocks/>
            <a:stCxn id="1250" idx="3"/>
            <a:endCxn id="1247" idx="1"/>
          </p:cNvCxnSpPr>
          <p:nvPr/>
        </p:nvCxnSpPr>
        <p:spPr>
          <a:xfrm>
            <a:off x="1673330" y="2319300"/>
            <a:ext cx="436979" cy="0"/>
          </a:xfrm>
          <a:prstGeom prst="straightConnector1">
            <a:avLst/>
          </a:prstGeom>
          <a:noFill/>
          <a:ln w="9525" cap="flat" cmpd="sng">
            <a:solidFill>
              <a:schemeClr val="dk1"/>
            </a:solidFill>
            <a:prstDash val="solid"/>
            <a:round/>
            <a:headEnd type="none" w="med" len="med"/>
            <a:tailEnd type="none" w="med" len="med"/>
          </a:ln>
        </p:spPr>
      </p:cxnSp>
      <p:cxnSp>
        <p:nvCxnSpPr>
          <p:cNvPr id="1252" name="Google Shape;1252;p65"/>
          <p:cNvCxnSpPr>
            <a:cxnSpLocks/>
            <a:stCxn id="1248" idx="3"/>
            <a:endCxn id="1253" idx="1"/>
          </p:cNvCxnSpPr>
          <p:nvPr/>
        </p:nvCxnSpPr>
        <p:spPr>
          <a:xfrm>
            <a:off x="5320776" y="2319300"/>
            <a:ext cx="472613" cy="0"/>
          </a:xfrm>
          <a:prstGeom prst="straightConnector1">
            <a:avLst/>
          </a:prstGeom>
          <a:noFill/>
          <a:ln w="9525" cap="flat" cmpd="sng">
            <a:solidFill>
              <a:schemeClr val="dk1"/>
            </a:solidFill>
            <a:prstDash val="solid"/>
            <a:round/>
            <a:headEnd type="none" w="med" len="med"/>
            <a:tailEnd type="none" w="med" len="med"/>
          </a:ln>
        </p:spPr>
      </p:cxnSp>
      <p:sp>
        <p:nvSpPr>
          <p:cNvPr id="1254" name="Google Shape;1254;p65"/>
          <p:cNvSpPr txBox="1"/>
          <p:nvPr/>
        </p:nvSpPr>
        <p:spPr>
          <a:xfrm>
            <a:off x="100517" y="3180473"/>
            <a:ext cx="17577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Baloo 2"/>
                <a:ea typeface="Baloo 2"/>
                <a:cs typeface="Baloo 2"/>
                <a:sym typeface="Baloo 2"/>
              </a:rPr>
              <a:t>Awarness</a:t>
            </a:r>
            <a:endParaRPr sz="2400" b="1" dirty="0">
              <a:solidFill>
                <a:schemeClr val="dk1"/>
              </a:solidFill>
              <a:latin typeface="Baloo 2"/>
              <a:ea typeface="Baloo 2"/>
              <a:cs typeface="Baloo 2"/>
              <a:sym typeface="Baloo 2"/>
            </a:endParaRPr>
          </a:p>
        </p:txBody>
      </p:sp>
      <p:sp>
        <p:nvSpPr>
          <p:cNvPr id="1255" name="Google Shape;1255;p65"/>
          <p:cNvSpPr txBox="1"/>
          <p:nvPr/>
        </p:nvSpPr>
        <p:spPr>
          <a:xfrm>
            <a:off x="163573" y="3651667"/>
            <a:ext cx="1757700" cy="6289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Baloo 2" panose="020B0604020202020204" charset="0"/>
                <a:ea typeface="Open Sans"/>
                <a:cs typeface="Baloo 2" panose="020B0604020202020204" charset="0"/>
                <a:sym typeface="Open Sans"/>
              </a:rPr>
              <a:t>Consumers hear about the product.</a:t>
            </a:r>
            <a:endParaRPr dirty="0">
              <a:solidFill>
                <a:schemeClr val="dk1"/>
              </a:solidFill>
              <a:latin typeface="Baloo 2" panose="020B0604020202020204" charset="0"/>
              <a:ea typeface="Open Sans"/>
              <a:cs typeface="Baloo 2" panose="020B0604020202020204" charset="0"/>
              <a:sym typeface="Open Sans"/>
            </a:endParaRPr>
          </a:p>
        </p:txBody>
      </p:sp>
      <p:sp>
        <p:nvSpPr>
          <p:cNvPr id="1256" name="Google Shape;1256;p65"/>
          <p:cNvSpPr txBox="1"/>
          <p:nvPr/>
        </p:nvSpPr>
        <p:spPr>
          <a:xfrm>
            <a:off x="1869132" y="3193875"/>
            <a:ext cx="17577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Baloo 2"/>
                <a:ea typeface="Baloo 2"/>
                <a:cs typeface="Baloo 2"/>
                <a:sym typeface="Baloo 2"/>
              </a:rPr>
              <a:t>Interest</a:t>
            </a:r>
            <a:endParaRPr sz="2400" b="1" dirty="0">
              <a:solidFill>
                <a:schemeClr val="dk1"/>
              </a:solidFill>
              <a:latin typeface="Baloo 2"/>
              <a:ea typeface="Baloo 2"/>
              <a:cs typeface="Baloo 2"/>
              <a:sym typeface="Baloo 2"/>
            </a:endParaRPr>
          </a:p>
        </p:txBody>
      </p:sp>
      <p:sp>
        <p:nvSpPr>
          <p:cNvPr id="1257" name="Google Shape;1257;p65"/>
          <p:cNvSpPr txBox="1"/>
          <p:nvPr/>
        </p:nvSpPr>
        <p:spPr>
          <a:xfrm>
            <a:off x="1869132" y="3651667"/>
            <a:ext cx="1757700" cy="62895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loo 2" panose="020B0604020202020204" charset="0"/>
                <a:ea typeface="Open Sans"/>
                <a:cs typeface="Baloo 2" panose="020B0604020202020204" charset="0"/>
                <a:sym typeface="Open Sans"/>
              </a:rPr>
              <a:t>They seek more information.</a:t>
            </a:r>
            <a:endParaRPr dirty="0">
              <a:solidFill>
                <a:schemeClr val="dk1"/>
              </a:solidFill>
              <a:latin typeface="Baloo 2" panose="020B0604020202020204" charset="0"/>
              <a:ea typeface="Open Sans"/>
              <a:cs typeface="Baloo 2" panose="020B0604020202020204" charset="0"/>
              <a:sym typeface="Open Sans"/>
            </a:endParaRPr>
          </a:p>
        </p:txBody>
      </p:sp>
      <p:sp>
        <p:nvSpPr>
          <p:cNvPr id="1258" name="Google Shape;1258;p65"/>
          <p:cNvSpPr txBox="1"/>
          <p:nvPr/>
        </p:nvSpPr>
        <p:spPr>
          <a:xfrm>
            <a:off x="3838825" y="3193875"/>
            <a:ext cx="17577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Baloo 2"/>
                <a:ea typeface="Baloo 2"/>
                <a:cs typeface="Baloo 2"/>
                <a:sym typeface="Baloo 2"/>
              </a:rPr>
              <a:t>Evaluation</a:t>
            </a:r>
            <a:endParaRPr sz="2400" b="1" dirty="0">
              <a:solidFill>
                <a:schemeClr val="dk1"/>
              </a:solidFill>
              <a:latin typeface="Baloo 2"/>
              <a:ea typeface="Baloo 2"/>
              <a:cs typeface="Baloo 2"/>
              <a:sym typeface="Baloo 2"/>
            </a:endParaRPr>
          </a:p>
        </p:txBody>
      </p:sp>
      <p:sp>
        <p:nvSpPr>
          <p:cNvPr id="1259" name="Google Shape;1259;p65"/>
          <p:cNvSpPr txBox="1"/>
          <p:nvPr/>
        </p:nvSpPr>
        <p:spPr>
          <a:xfrm>
            <a:off x="3830524" y="3650150"/>
            <a:ext cx="1757700" cy="83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loo 2" panose="020B0604020202020204" charset="0"/>
                <a:ea typeface="Open Sans"/>
                <a:cs typeface="Baloo 2" panose="020B0604020202020204" charset="0"/>
                <a:sym typeface="Open Sans"/>
              </a:rPr>
              <a:t>They assess if the product fits their needs.</a:t>
            </a:r>
            <a:endParaRPr dirty="0">
              <a:solidFill>
                <a:schemeClr val="dk1"/>
              </a:solidFill>
              <a:latin typeface="Baloo 2" panose="020B0604020202020204" charset="0"/>
              <a:ea typeface="Open Sans"/>
              <a:cs typeface="Baloo 2" panose="020B0604020202020204" charset="0"/>
              <a:sym typeface="Open Sans"/>
            </a:endParaRPr>
          </a:p>
        </p:txBody>
      </p:sp>
      <p:sp>
        <p:nvSpPr>
          <p:cNvPr id="1260" name="Google Shape;1260;p65"/>
          <p:cNvSpPr txBox="1"/>
          <p:nvPr/>
        </p:nvSpPr>
        <p:spPr>
          <a:xfrm>
            <a:off x="5579923" y="3193875"/>
            <a:ext cx="17577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Baloo 2"/>
                <a:ea typeface="Baloo 2"/>
                <a:cs typeface="Baloo 2"/>
                <a:sym typeface="Baloo 2"/>
              </a:rPr>
              <a:t>Trial</a:t>
            </a:r>
            <a:endParaRPr sz="2400" b="1" dirty="0">
              <a:solidFill>
                <a:schemeClr val="dk1"/>
              </a:solidFill>
              <a:latin typeface="Baloo 2"/>
              <a:ea typeface="Baloo 2"/>
              <a:cs typeface="Baloo 2"/>
              <a:sym typeface="Baloo 2"/>
            </a:endParaRPr>
          </a:p>
        </p:txBody>
      </p:sp>
      <p:sp>
        <p:nvSpPr>
          <p:cNvPr id="1261" name="Google Shape;1261;p65"/>
          <p:cNvSpPr txBox="1"/>
          <p:nvPr/>
        </p:nvSpPr>
        <p:spPr>
          <a:xfrm>
            <a:off x="5689646" y="3650150"/>
            <a:ext cx="1757700" cy="6615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loo 2" panose="020B0604020202020204" charset="0"/>
                <a:ea typeface="Open Sans"/>
                <a:cs typeface="Baloo 2" panose="020B0604020202020204" charset="0"/>
                <a:sym typeface="Open Sans"/>
              </a:rPr>
              <a:t>Trying the product on a small scale.</a:t>
            </a:r>
            <a:endParaRPr dirty="0">
              <a:solidFill>
                <a:schemeClr val="dk1"/>
              </a:solidFill>
              <a:latin typeface="Baloo 2" panose="020B0604020202020204" charset="0"/>
              <a:ea typeface="Open Sans"/>
              <a:cs typeface="Baloo 2" panose="020B0604020202020204" charset="0"/>
              <a:sym typeface="Open Sans"/>
            </a:endParaRPr>
          </a:p>
        </p:txBody>
      </p:sp>
      <p:sp>
        <p:nvSpPr>
          <p:cNvPr id="1248" name="Google Shape;1248;p65"/>
          <p:cNvSpPr/>
          <p:nvPr/>
        </p:nvSpPr>
        <p:spPr>
          <a:xfrm>
            <a:off x="3996876" y="1657350"/>
            <a:ext cx="1323900" cy="1323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endParaRPr>
          </a:p>
        </p:txBody>
      </p:sp>
      <p:sp>
        <p:nvSpPr>
          <p:cNvPr id="1253" name="Google Shape;1253;p65"/>
          <p:cNvSpPr/>
          <p:nvPr/>
        </p:nvSpPr>
        <p:spPr>
          <a:xfrm>
            <a:off x="5793389" y="1657350"/>
            <a:ext cx="1323900" cy="1323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endParaRPr>
          </a:p>
        </p:txBody>
      </p:sp>
      <p:cxnSp>
        <p:nvCxnSpPr>
          <p:cNvPr id="1262" name="Google Shape;1262;p65"/>
          <p:cNvCxnSpPr>
            <a:cxnSpLocks/>
            <a:stCxn id="1253" idx="3"/>
          </p:cNvCxnSpPr>
          <p:nvPr/>
        </p:nvCxnSpPr>
        <p:spPr>
          <a:xfrm>
            <a:off x="7117289" y="2319300"/>
            <a:ext cx="2026711" cy="0"/>
          </a:xfrm>
          <a:prstGeom prst="straightConnector1">
            <a:avLst/>
          </a:prstGeom>
          <a:noFill/>
          <a:ln w="9525" cap="flat" cmpd="sng">
            <a:solidFill>
              <a:schemeClr val="dk1"/>
            </a:solidFill>
            <a:prstDash val="solid"/>
            <a:round/>
            <a:headEnd type="none" w="med" len="med"/>
            <a:tailEnd type="none" w="med" len="med"/>
          </a:ln>
        </p:spPr>
      </p:cxnSp>
      <p:sp>
        <p:nvSpPr>
          <p:cNvPr id="1263" name="Google Shape;1263;p65"/>
          <p:cNvSpPr/>
          <p:nvPr/>
        </p:nvSpPr>
        <p:spPr>
          <a:xfrm>
            <a:off x="1233465" y="1312165"/>
            <a:ext cx="792000" cy="792000"/>
          </a:xfrm>
          <a:prstGeom prst="ellipse">
            <a:avLst/>
          </a:prstGeom>
          <a:solidFill>
            <a:schemeClr val="lt2">
              <a:alpha val="506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5"/>
          <p:cNvSpPr/>
          <p:nvPr/>
        </p:nvSpPr>
        <p:spPr>
          <a:xfrm>
            <a:off x="5860900" y="1384889"/>
            <a:ext cx="614700" cy="614700"/>
          </a:xfrm>
          <a:prstGeom prst="ellipse">
            <a:avLst/>
          </a:prstGeom>
          <a:solidFill>
            <a:schemeClr val="accent3">
              <a:alpha val="47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65"/>
          <p:cNvGrpSpPr/>
          <p:nvPr/>
        </p:nvGrpSpPr>
        <p:grpSpPr>
          <a:xfrm>
            <a:off x="7238338" y="2824583"/>
            <a:ext cx="959175" cy="162000"/>
            <a:chOff x="447675" y="1666875"/>
            <a:chExt cx="959175" cy="162000"/>
          </a:xfrm>
        </p:grpSpPr>
        <p:sp>
          <p:nvSpPr>
            <p:cNvPr id="1266" name="Google Shape;1266;p65"/>
            <p:cNvSpPr/>
            <p:nvPr/>
          </p:nvSpPr>
          <p:spPr>
            <a:xfrm>
              <a:off x="44767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5"/>
            <p:cNvSpPr/>
            <p:nvPr/>
          </p:nvSpPr>
          <p:spPr>
            <a:xfrm>
              <a:off x="71340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5"/>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5"/>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65"/>
          <p:cNvGrpSpPr/>
          <p:nvPr/>
        </p:nvGrpSpPr>
        <p:grpSpPr>
          <a:xfrm>
            <a:off x="2822163" y="1394688"/>
            <a:ext cx="427725" cy="162000"/>
            <a:chOff x="979125" y="1666875"/>
            <a:chExt cx="427725" cy="162000"/>
          </a:xfrm>
        </p:grpSpPr>
        <p:sp>
          <p:nvSpPr>
            <p:cNvPr id="1271" name="Google Shape;1271;p65"/>
            <p:cNvSpPr/>
            <p:nvPr/>
          </p:nvSpPr>
          <p:spPr>
            <a:xfrm>
              <a:off x="979125"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5"/>
            <p:cNvSpPr/>
            <p:nvPr/>
          </p:nvSpPr>
          <p:spPr>
            <a:xfrm>
              <a:off x="1244850" y="1666875"/>
              <a:ext cx="162000" cy="162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50;p65">
            <a:extLst>
              <a:ext uri="{FF2B5EF4-FFF2-40B4-BE49-F238E27FC236}">
                <a16:creationId xmlns:a16="http://schemas.microsoft.com/office/drawing/2014/main" id="{122F85DD-34C3-E3FC-01C6-43AD470992C6}"/>
              </a:ext>
            </a:extLst>
          </p:cNvPr>
          <p:cNvSpPr/>
          <p:nvPr/>
        </p:nvSpPr>
        <p:spPr>
          <a:xfrm>
            <a:off x="7535563" y="1656967"/>
            <a:ext cx="1323900" cy="1323900"/>
          </a:xfrm>
          <a:prstGeom prst="roundRect">
            <a:avLst>
              <a:gd name="adj" fmla="val 50000"/>
            </a:avLst>
          </a:prstGeom>
          <a:solidFill>
            <a:srgbClr val="F0DECD"/>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endParaRPr dirty="0">
              <a:solidFill>
                <a:schemeClr val="dk1"/>
              </a:solidFill>
            </a:endParaRPr>
          </a:p>
        </p:txBody>
      </p:sp>
      <p:sp>
        <p:nvSpPr>
          <p:cNvPr id="16" name="Google Shape;1260;p65">
            <a:extLst>
              <a:ext uri="{FF2B5EF4-FFF2-40B4-BE49-F238E27FC236}">
                <a16:creationId xmlns:a16="http://schemas.microsoft.com/office/drawing/2014/main" id="{9A1FB8DD-FEDD-18EE-AA3E-CFC2EB6F957B}"/>
              </a:ext>
            </a:extLst>
          </p:cNvPr>
          <p:cNvSpPr txBox="1"/>
          <p:nvPr/>
        </p:nvSpPr>
        <p:spPr>
          <a:xfrm>
            <a:off x="7386300" y="3193875"/>
            <a:ext cx="17577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b="1" dirty="0">
                <a:solidFill>
                  <a:schemeClr val="dk1"/>
                </a:solidFill>
                <a:latin typeface="Baloo 2"/>
                <a:ea typeface="Baloo 2"/>
                <a:cs typeface="Baloo 2"/>
                <a:sym typeface="Baloo 2"/>
              </a:rPr>
              <a:t>Adoption</a:t>
            </a:r>
            <a:endParaRPr sz="2400" b="1" dirty="0">
              <a:solidFill>
                <a:schemeClr val="dk1"/>
              </a:solidFill>
              <a:latin typeface="Baloo 2"/>
              <a:ea typeface="Baloo 2"/>
              <a:cs typeface="Baloo 2"/>
              <a:sym typeface="Baloo 2"/>
            </a:endParaRPr>
          </a:p>
        </p:txBody>
      </p:sp>
      <p:sp>
        <p:nvSpPr>
          <p:cNvPr id="17" name="Google Shape;1261;p65">
            <a:extLst>
              <a:ext uri="{FF2B5EF4-FFF2-40B4-BE49-F238E27FC236}">
                <a16:creationId xmlns:a16="http://schemas.microsoft.com/office/drawing/2014/main" id="{15AC3509-E465-5E05-E5C5-63D53CE5C0B6}"/>
              </a:ext>
            </a:extLst>
          </p:cNvPr>
          <p:cNvSpPr txBox="1"/>
          <p:nvPr/>
        </p:nvSpPr>
        <p:spPr>
          <a:xfrm>
            <a:off x="7329322" y="3650151"/>
            <a:ext cx="1757700" cy="5540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Baloo 2" panose="020B0604020202020204" charset="0"/>
                <a:ea typeface="Open Sans"/>
                <a:cs typeface="Baloo 2" panose="020B0604020202020204" charset="0"/>
                <a:sym typeface="Open Sans"/>
              </a:rPr>
              <a:t>They make full commitment.</a:t>
            </a:r>
            <a:endParaRPr dirty="0">
              <a:solidFill>
                <a:schemeClr val="dk1"/>
              </a:solidFill>
              <a:latin typeface="Baloo 2" panose="020B0604020202020204" charset="0"/>
              <a:ea typeface="Open Sans"/>
              <a:cs typeface="Baloo 2" panose="020B0604020202020204" charset="0"/>
              <a:sym typeface="Open Sans"/>
            </a:endParaRPr>
          </a:p>
        </p:txBody>
      </p:sp>
      <p:grpSp>
        <p:nvGrpSpPr>
          <p:cNvPr id="18" name="Google Shape;10172;p87">
            <a:extLst>
              <a:ext uri="{FF2B5EF4-FFF2-40B4-BE49-F238E27FC236}">
                <a16:creationId xmlns:a16="http://schemas.microsoft.com/office/drawing/2014/main" id="{68508B72-AC39-B96A-D438-BAADC64EF979}"/>
              </a:ext>
            </a:extLst>
          </p:cNvPr>
          <p:cNvGrpSpPr/>
          <p:nvPr/>
        </p:nvGrpSpPr>
        <p:grpSpPr>
          <a:xfrm>
            <a:off x="868162" y="2087386"/>
            <a:ext cx="354527" cy="355498"/>
            <a:chOff x="-35136450" y="1912725"/>
            <a:chExt cx="292225" cy="293025"/>
          </a:xfrm>
          <a:solidFill>
            <a:srgbClr val="0E2A47"/>
          </a:solidFill>
        </p:grpSpPr>
        <p:sp>
          <p:nvSpPr>
            <p:cNvPr id="19" name="Google Shape;10173;p87">
              <a:extLst>
                <a:ext uri="{FF2B5EF4-FFF2-40B4-BE49-F238E27FC236}">
                  <a16:creationId xmlns:a16="http://schemas.microsoft.com/office/drawing/2014/main" id="{B05C1447-0161-EDB2-36B7-C3D40D97865F}"/>
                </a:ext>
              </a:extLst>
            </p:cNvPr>
            <p:cNvSpPr/>
            <p:nvPr/>
          </p:nvSpPr>
          <p:spPr>
            <a:xfrm>
              <a:off x="-35136450" y="2050575"/>
              <a:ext cx="155975" cy="155175"/>
            </a:xfrm>
            <a:custGeom>
              <a:avLst/>
              <a:gdLst/>
              <a:ahLst/>
              <a:cxnLst/>
              <a:rect l="l" t="t" r="r" b="b"/>
              <a:pathLst>
                <a:path w="6239" h="6207" extrusionOk="0">
                  <a:moveTo>
                    <a:pt x="3120" y="693"/>
                  </a:moveTo>
                  <a:cubicBezTo>
                    <a:pt x="3718" y="693"/>
                    <a:pt x="4191" y="1166"/>
                    <a:pt x="4191" y="1702"/>
                  </a:cubicBezTo>
                  <a:cubicBezTo>
                    <a:pt x="4191" y="2269"/>
                    <a:pt x="3718" y="2741"/>
                    <a:pt x="3120" y="2741"/>
                  </a:cubicBezTo>
                  <a:cubicBezTo>
                    <a:pt x="2521" y="2741"/>
                    <a:pt x="2049" y="2269"/>
                    <a:pt x="2049" y="1702"/>
                  </a:cubicBezTo>
                  <a:cubicBezTo>
                    <a:pt x="2049" y="1166"/>
                    <a:pt x="2521" y="693"/>
                    <a:pt x="3120" y="693"/>
                  </a:cubicBezTo>
                  <a:close/>
                  <a:moveTo>
                    <a:pt x="3120" y="3434"/>
                  </a:moveTo>
                  <a:cubicBezTo>
                    <a:pt x="4348" y="3434"/>
                    <a:pt x="5357" y="4348"/>
                    <a:pt x="5514" y="5514"/>
                  </a:cubicBezTo>
                  <a:lnTo>
                    <a:pt x="757" y="5514"/>
                  </a:lnTo>
                  <a:cubicBezTo>
                    <a:pt x="883" y="4348"/>
                    <a:pt x="1891" y="3434"/>
                    <a:pt x="3120" y="3434"/>
                  </a:cubicBezTo>
                  <a:close/>
                  <a:moveTo>
                    <a:pt x="3120" y="0"/>
                  </a:moveTo>
                  <a:cubicBezTo>
                    <a:pt x="2175" y="0"/>
                    <a:pt x="1387" y="756"/>
                    <a:pt x="1387" y="1702"/>
                  </a:cubicBezTo>
                  <a:cubicBezTo>
                    <a:pt x="1387" y="2174"/>
                    <a:pt x="1576" y="2615"/>
                    <a:pt x="1891" y="2930"/>
                  </a:cubicBezTo>
                  <a:lnTo>
                    <a:pt x="1954" y="2962"/>
                  </a:lnTo>
                  <a:cubicBezTo>
                    <a:pt x="851" y="3403"/>
                    <a:pt x="1" y="4506"/>
                    <a:pt x="1" y="5829"/>
                  </a:cubicBezTo>
                  <a:cubicBezTo>
                    <a:pt x="1" y="6049"/>
                    <a:pt x="158" y="6207"/>
                    <a:pt x="379" y="6207"/>
                  </a:cubicBezTo>
                  <a:lnTo>
                    <a:pt x="5892" y="6207"/>
                  </a:lnTo>
                  <a:cubicBezTo>
                    <a:pt x="6081" y="6207"/>
                    <a:pt x="6239" y="6049"/>
                    <a:pt x="6239" y="5829"/>
                  </a:cubicBezTo>
                  <a:cubicBezTo>
                    <a:pt x="6239" y="4537"/>
                    <a:pt x="5420" y="3434"/>
                    <a:pt x="4317" y="2962"/>
                  </a:cubicBezTo>
                  <a:lnTo>
                    <a:pt x="4348" y="2930"/>
                  </a:lnTo>
                  <a:cubicBezTo>
                    <a:pt x="4663" y="2615"/>
                    <a:pt x="4852" y="2174"/>
                    <a:pt x="4852" y="1702"/>
                  </a:cubicBezTo>
                  <a:cubicBezTo>
                    <a:pt x="4852" y="756"/>
                    <a:pt x="4065" y="0"/>
                    <a:pt x="31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74;p87">
              <a:extLst>
                <a:ext uri="{FF2B5EF4-FFF2-40B4-BE49-F238E27FC236}">
                  <a16:creationId xmlns:a16="http://schemas.microsoft.com/office/drawing/2014/main" id="{2831A8DC-A965-72E8-CA90-9D42B2B6E53E}"/>
                </a:ext>
              </a:extLst>
            </p:cNvPr>
            <p:cNvSpPr/>
            <p:nvPr/>
          </p:nvSpPr>
          <p:spPr>
            <a:xfrm>
              <a:off x="-34964750" y="1947400"/>
              <a:ext cx="68550" cy="103200"/>
            </a:xfrm>
            <a:custGeom>
              <a:avLst/>
              <a:gdLst/>
              <a:ahLst/>
              <a:cxnLst/>
              <a:rect l="l" t="t" r="r" b="b"/>
              <a:pathLst>
                <a:path w="2742" h="4128" extrusionOk="0">
                  <a:moveTo>
                    <a:pt x="1387" y="725"/>
                  </a:moveTo>
                  <a:cubicBezTo>
                    <a:pt x="1765" y="725"/>
                    <a:pt x="2049" y="1008"/>
                    <a:pt x="2049" y="1386"/>
                  </a:cubicBezTo>
                  <a:lnTo>
                    <a:pt x="2049" y="2773"/>
                  </a:lnTo>
                  <a:cubicBezTo>
                    <a:pt x="2049" y="2836"/>
                    <a:pt x="2049" y="2867"/>
                    <a:pt x="2017" y="2930"/>
                  </a:cubicBezTo>
                  <a:lnTo>
                    <a:pt x="1923" y="2836"/>
                  </a:lnTo>
                  <a:cubicBezTo>
                    <a:pt x="1860" y="2773"/>
                    <a:pt x="1773" y="2741"/>
                    <a:pt x="1686" y="2741"/>
                  </a:cubicBezTo>
                  <a:cubicBezTo>
                    <a:pt x="1600" y="2741"/>
                    <a:pt x="1513" y="2773"/>
                    <a:pt x="1450" y="2836"/>
                  </a:cubicBezTo>
                  <a:cubicBezTo>
                    <a:pt x="1324" y="2962"/>
                    <a:pt x="1324" y="3182"/>
                    <a:pt x="1450" y="3308"/>
                  </a:cubicBezTo>
                  <a:lnTo>
                    <a:pt x="1545" y="3403"/>
                  </a:lnTo>
                  <a:cubicBezTo>
                    <a:pt x="1482" y="3434"/>
                    <a:pt x="1450" y="3434"/>
                    <a:pt x="1387" y="3434"/>
                  </a:cubicBezTo>
                  <a:cubicBezTo>
                    <a:pt x="977" y="3434"/>
                    <a:pt x="694" y="3119"/>
                    <a:pt x="694" y="2773"/>
                  </a:cubicBezTo>
                  <a:lnTo>
                    <a:pt x="694" y="1386"/>
                  </a:lnTo>
                  <a:cubicBezTo>
                    <a:pt x="694" y="977"/>
                    <a:pt x="1040" y="725"/>
                    <a:pt x="1387" y="725"/>
                  </a:cubicBezTo>
                  <a:close/>
                  <a:moveTo>
                    <a:pt x="1387" y="0"/>
                  </a:moveTo>
                  <a:cubicBezTo>
                    <a:pt x="631" y="0"/>
                    <a:pt x="1" y="630"/>
                    <a:pt x="1" y="1386"/>
                  </a:cubicBezTo>
                  <a:lnTo>
                    <a:pt x="1" y="2773"/>
                  </a:lnTo>
                  <a:cubicBezTo>
                    <a:pt x="1" y="3497"/>
                    <a:pt x="631" y="4127"/>
                    <a:pt x="1387" y="4127"/>
                  </a:cubicBezTo>
                  <a:cubicBezTo>
                    <a:pt x="1608" y="4127"/>
                    <a:pt x="1860" y="4064"/>
                    <a:pt x="2080" y="3938"/>
                  </a:cubicBezTo>
                  <a:lnTo>
                    <a:pt x="2175" y="4033"/>
                  </a:lnTo>
                  <a:cubicBezTo>
                    <a:pt x="2222" y="4080"/>
                    <a:pt x="2309" y="4104"/>
                    <a:pt x="2399" y="4104"/>
                  </a:cubicBezTo>
                  <a:cubicBezTo>
                    <a:pt x="2490" y="4104"/>
                    <a:pt x="2584" y="4080"/>
                    <a:pt x="2647" y="4033"/>
                  </a:cubicBezTo>
                  <a:cubicBezTo>
                    <a:pt x="2742" y="3907"/>
                    <a:pt x="2742" y="3655"/>
                    <a:pt x="2647" y="3560"/>
                  </a:cubicBezTo>
                  <a:lnTo>
                    <a:pt x="2553" y="3466"/>
                  </a:lnTo>
                  <a:cubicBezTo>
                    <a:pt x="2679" y="3277"/>
                    <a:pt x="2742" y="3025"/>
                    <a:pt x="2742" y="2773"/>
                  </a:cubicBezTo>
                  <a:lnTo>
                    <a:pt x="2742" y="1386"/>
                  </a:lnTo>
                  <a:cubicBezTo>
                    <a:pt x="2742" y="630"/>
                    <a:pt x="2112" y="0"/>
                    <a:pt x="13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75;p87">
              <a:extLst>
                <a:ext uri="{FF2B5EF4-FFF2-40B4-BE49-F238E27FC236}">
                  <a16:creationId xmlns:a16="http://schemas.microsoft.com/office/drawing/2014/main" id="{905E8F0D-9A95-E11B-A8B8-113CB62C7128}"/>
                </a:ext>
              </a:extLst>
            </p:cNvPr>
            <p:cNvSpPr/>
            <p:nvPr/>
          </p:nvSpPr>
          <p:spPr>
            <a:xfrm>
              <a:off x="-35016725" y="1912725"/>
              <a:ext cx="172500" cy="172025"/>
            </a:xfrm>
            <a:custGeom>
              <a:avLst/>
              <a:gdLst/>
              <a:ahLst/>
              <a:cxnLst/>
              <a:rect l="l" t="t" r="r" b="b"/>
              <a:pathLst>
                <a:path w="6900" h="6881" extrusionOk="0">
                  <a:moveTo>
                    <a:pt x="3466" y="726"/>
                  </a:moveTo>
                  <a:cubicBezTo>
                    <a:pt x="4947" y="726"/>
                    <a:pt x="6175" y="1954"/>
                    <a:pt x="6175" y="3467"/>
                  </a:cubicBezTo>
                  <a:cubicBezTo>
                    <a:pt x="6207" y="4979"/>
                    <a:pt x="4978" y="6207"/>
                    <a:pt x="3466" y="6207"/>
                  </a:cubicBezTo>
                  <a:cubicBezTo>
                    <a:pt x="2930" y="6207"/>
                    <a:pt x="2426" y="6050"/>
                    <a:pt x="1985" y="5766"/>
                  </a:cubicBezTo>
                  <a:cubicBezTo>
                    <a:pt x="1942" y="5745"/>
                    <a:pt x="1868" y="5708"/>
                    <a:pt x="1806" y="5708"/>
                  </a:cubicBezTo>
                  <a:cubicBezTo>
                    <a:pt x="1778" y="5708"/>
                    <a:pt x="1753" y="5715"/>
                    <a:pt x="1733" y="5735"/>
                  </a:cubicBezTo>
                  <a:lnTo>
                    <a:pt x="946" y="5987"/>
                  </a:lnTo>
                  <a:lnTo>
                    <a:pt x="1198" y="5199"/>
                  </a:lnTo>
                  <a:cubicBezTo>
                    <a:pt x="1261" y="5136"/>
                    <a:pt x="1198" y="5010"/>
                    <a:pt x="1166" y="4947"/>
                  </a:cubicBezTo>
                  <a:cubicBezTo>
                    <a:pt x="914" y="4506"/>
                    <a:pt x="757" y="4002"/>
                    <a:pt x="757" y="3467"/>
                  </a:cubicBezTo>
                  <a:cubicBezTo>
                    <a:pt x="757" y="1954"/>
                    <a:pt x="1954" y="726"/>
                    <a:pt x="3466" y="726"/>
                  </a:cubicBezTo>
                  <a:close/>
                  <a:moveTo>
                    <a:pt x="3466" y="1"/>
                  </a:moveTo>
                  <a:cubicBezTo>
                    <a:pt x="1576" y="1"/>
                    <a:pt x="32" y="1545"/>
                    <a:pt x="32" y="3435"/>
                  </a:cubicBezTo>
                  <a:cubicBezTo>
                    <a:pt x="32" y="4034"/>
                    <a:pt x="190" y="4569"/>
                    <a:pt x="473" y="5136"/>
                  </a:cubicBezTo>
                  <a:lnTo>
                    <a:pt x="32" y="6428"/>
                  </a:lnTo>
                  <a:cubicBezTo>
                    <a:pt x="0" y="6554"/>
                    <a:pt x="32" y="6712"/>
                    <a:pt x="95" y="6775"/>
                  </a:cubicBezTo>
                  <a:cubicBezTo>
                    <a:pt x="166" y="6845"/>
                    <a:pt x="272" y="6881"/>
                    <a:pt x="374" y="6881"/>
                  </a:cubicBezTo>
                  <a:cubicBezTo>
                    <a:pt x="408" y="6881"/>
                    <a:pt x="442" y="6877"/>
                    <a:pt x="473" y="6869"/>
                  </a:cubicBezTo>
                  <a:lnTo>
                    <a:pt x="1765" y="6428"/>
                  </a:lnTo>
                  <a:cubicBezTo>
                    <a:pt x="2269" y="6712"/>
                    <a:pt x="2867" y="6869"/>
                    <a:pt x="3466" y="6869"/>
                  </a:cubicBezTo>
                  <a:cubicBezTo>
                    <a:pt x="5356" y="6869"/>
                    <a:pt x="6900" y="5325"/>
                    <a:pt x="6900" y="3435"/>
                  </a:cubicBezTo>
                  <a:cubicBezTo>
                    <a:pt x="6869" y="1576"/>
                    <a:pt x="5356"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0227;p87">
            <a:extLst>
              <a:ext uri="{FF2B5EF4-FFF2-40B4-BE49-F238E27FC236}">
                <a16:creationId xmlns:a16="http://schemas.microsoft.com/office/drawing/2014/main" id="{1AE17E1C-9DBF-15E3-4A32-B89BAE05AAB9}"/>
              </a:ext>
            </a:extLst>
          </p:cNvPr>
          <p:cNvGrpSpPr/>
          <p:nvPr/>
        </p:nvGrpSpPr>
        <p:grpSpPr>
          <a:xfrm>
            <a:off x="4510880" y="2130226"/>
            <a:ext cx="356438" cy="353557"/>
            <a:chOff x="-31166825" y="1939525"/>
            <a:chExt cx="293800" cy="291425"/>
          </a:xfrm>
          <a:solidFill>
            <a:srgbClr val="0E2A47"/>
          </a:solidFill>
        </p:grpSpPr>
        <p:sp>
          <p:nvSpPr>
            <p:cNvPr id="25" name="Google Shape;10228;p87">
              <a:extLst>
                <a:ext uri="{FF2B5EF4-FFF2-40B4-BE49-F238E27FC236}">
                  <a16:creationId xmlns:a16="http://schemas.microsoft.com/office/drawing/2014/main" id="{6BB9D139-FD5E-6246-09B5-262CE4673BF2}"/>
                </a:ext>
              </a:extLst>
            </p:cNvPr>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229;p87">
              <a:extLst>
                <a:ext uri="{FF2B5EF4-FFF2-40B4-BE49-F238E27FC236}">
                  <a16:creationId xmlns:a16="http://schemas.microsoft.com/office/drawing/2014/main" id="{FF63ACE7-E93C-1FC1-C82B-2C6DD0366D26}"/>
                </a:ext>
              </a:extLst>
            </p:cNvPr>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230;p87">
              <a:extLst>
                <a:ext uri="{FF2B5EF4-FFF2-40B4-BE49-F238E27FC236}">
                  <a16:creationId xmlns:a16="http://schemas.microsoft.com/office/drawing/2014/main" id="{F5ECB585-28F5-DECD-BDA2-921E5A1EF375}"/>
                </a:ext>
              </a:extLst>
            </p:cNvPr>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231;p87">
              <a:extLst>
                <a:ext uri="{FF2B5EF4-FFF2-40B4-BE49-F238E27FC236}">
                  <a16:creationId xmlns:a16="http://schemas.microsoft.com/office/drawing/2014/main" id="{EFD8B363-48A7-B11C-6260-857451FD1130}"/>
                </a:ext>
              </a:extLst>
            </p:cNvPr>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32;p87">
              <a:extLst>
                <a:ext uri="{FF2B5EF4-FFF2-40B4-BE49-F238E27FC236}">
                  <a16:creationId xmlns:a16="http://schemas.microsoft.com/office/drawing/2014/main" id="{ED9CCB3D-126B-9FB0-3DAE-B4444F2D4609}"/>
                </a:ext>
              </a:extLst>
            </p:cNvPr>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233;p87">
              <a:extLst>
                <a:ext uri="{FF2B5EF4-FFF2-40B4-BE49-F238E27FC236}">
                  <a16:creationId xmlns:a16="http://schemas.microsoft.com/office/drawing/2014/main" id="{D11AD981-F39A-BEAB-4F10-EEFDB7AE54B6}"/>
                </a:ext>
              </a:extLst>
            </p:cNvPr>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234;p87">
              <a:extLst>
                <a:ext uri="{FF2B5EF4-FFF2-40B4-BE49-F238E27FC236}">
                  <a16:creationId xmlns:a16="http://schemas.microsoft.com/office/drawing/2014/main" id="{A5F3F68C-D73F-851B-8242-6F1F9E4E1DE2}"/>
                </a:ext>
              </a:extLst>
            </p:cNvPr>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235;p87">
              <a:extLst>
                <a:ext uri="{FF2B5EF4-FFF2-40B4-BE49-F238E27FC236}">
                  <a16:creationId xmlns:a16="http://schemas.microsoft.com/office/drawing/2014/main" id="{697DF5D0-8605-F319-6823-C539E6C092E5}"/>
                </a:ext>
              </a:extLst>
            </p:cNvPr>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236;p87">
              <a:extLst>
                <a:ext uri="{FF2B5EF4-FFF2-40B4-BE49-F238E27FC236}">
                  <a16:creationId xmlns:a16="http://schemas.microsoft.com/office/drawing/2014/main" id="{C676648B-E98C-ACD7-9165-0AA10F7DCD31}"/>
                </a:ext>
              </a:extLst>
            </p:cNvPr>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237;p87">
              <a:extLst>
                <a:ext uri="{FF2B5EF4-FFF2-40B4-BE49-F238E27FC236}">
                  <a16:creationId xmlns:a16="http://schemas.microsoft.com/office/drawing/2014/main" id="{147955A1-46A5-4FE9-330A-1B006B57AC83}"/>
                </a:ext>
              </a:extLst>
            </p:cNvPr>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238;p87">
              <a:extLst>
                <a:ext uri="{FF2B5EF4-FFF2-40B4-BE49-F238E27FC236}">
                  <a16:creationId xmlns:a16="http://schemas.microsoft.com/office/drawing/2014/main" id="{747EF242-FE9C-FEE5-F6B0-C1289D06D71F}"/>
                </a:ext>
              </a:extLst>
            </p:cNvPr>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9173;p84">
            <a:extLst>
              <a:ext uri="{FF2B5EF4-FFF2-40B4-BE49-F238E27FC236}">
                <a16:creationId xmlns:a16="http://schemas.microsoft.com/office/drawing/2014/main" id="{0B20A505-5115-26B8-48DD-DC511BC126FC}"/>
              </a:ext>
            </a:extLst>
          </p:cNvPr>
          <p:cNvGrpSpPr/>
          <p:nvPr/>
        </p:nvGrpSpPr>
        <p:grpSpPr>
          <a:xfrm>
            <a:off x="2653223" y="2080934"/>
            <a:ext cx="301161" cy="339535"/>
            <a:chOff x="3299850" y="238575"/>
            <a:chExt cx="427725" cy="482225"/>
          </a:xfrm>
          <a:solidFill>
            <a:srgbClr val="0E2A47"/>
          </a:solidFill>
        </p:grpSpPr>
        <p:sp>
          <p:nvSpPr>
            <p:cNvPr id="37" name="Google Shape;9174;p84">
              <a:extLst>
                <a:ext uri="{FF2B5EF4-FFF2-40B4-BE49-F238E27FC236}">
                  <a16:creationId xmlns:a16="http://schemas.microsoft.com/office/drawing/2014/main" id="{01AC5D5D-6FFD-2983-1B09-B32600F75263}"/>
                </a:ext>
              </a:extLst>
            </p:cNvPr>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 name="Google Shape;9175;p84">
              <a:extLst>
                <a:ext uri="{FF2B5EF4-FFF2-40B4-BE49-F238E27FC236}">
                  <a16:creationId xmlns:a16="http://schemas.microsoft.com/office/drawing/2014/main" id="{3BF81C3B-0C75-B418-58AC-6E3B898A411A}"/>
                </a:ext>
              </a:extLst>
            </p:cNvPr>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9176;p84">
              <a:extLst>
                <a:ext uri="{FF2B5EF4-FFF2-40B4-BE49-F238E27FC236}">
                  <a16:creationId xmlns:a16="http://schemas.microsoft.com/office/drawing/2014/main" id="{AA9C7ABF-5E52-95DE-3CC3-F61174FD54FB}"/>
                </a:ext>
              </a:extLst>
            </p:cNvPr>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9177;p84">
              <a:extLst>
                <a:ext uri="{FF2B5EF4-FFF2-40B4-BE49-F238E27FC236}">
                  <a16:creationId xmlns:a16="http://schemas.microsoft.com/office/drawing/2014/main" id="{9956CC27-CDF7-13AD-4AE6-02145EE498C9}"/>
                </a:ext>
              </a:extLst>
            </p:cNvPr>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9178;p84">
              <a:extLst>
                <a:ext uri="{FF2B5EF4-FFF2-40B4-BE49-F238E27FC236}">
                  <a16:creationId xmlns:a16="http://schemas.microsoft.com/office/drawing/2014/main" id="{96EE777A-76E1-02B0-F86F-2AAA4B4C7B92}"/>
                </a:ext>
              </a:extLst>
            </p:cNvPr>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 name="Google Shape;11200;p90">
            <a:extLst>
              <a:ext uri="{FF2B5EF4-FFF2-40B4-BE49-F238E27FC236}">
                <a16:creationId xmlns:a16="http://schemas.microsoft.com/office/drawing/2014/main" id="{CA48E917-18C6-2E5D-D48E-3AB0CA2F486A}"/>
              </a:ext>
            </a:extLst>
          </p:cNvPr>
          <p:cNvGrpSpPr/>
          <p:nvPr/>
        </p:nvGrpSpPr>
        <p:grpSpPr>
          <a:xfrm>
            <a:off x="6307560" y="2086067"/>
            <a:ext cx="324133" cy="420796"/>
            <a:chOff x="-3462150" y="2046625"/>
            <a:chExt cx="224500" cy="291450"/>
          </a:xfrm>
          <a:solidFill>
            <a:srgbClr val="0E2A47"/>
          </a:solidFill>
        </p:grpSpPr>
        <p:sp>
          <p:nvSpPr>
            <p:cNvPr id="45" name="Google Shape;11201;p90">
              <a:extLst>
                <a:ext uri="{FF2B5EF4-FFF2-40B4-BE49-F238E27FC236}">
                  <a16:creationId xmlns:a16="http://schemas.microsoft.com/office/drawing/2014/main" id="{B10B6F25-B7B6-7753-A585-950C78D984DB}"/>
                </a:ext>
              </a:extLst>
            </p:cNvPr>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202;p90">
              <a:extLst>
                <a:ext uri="{FF2B5EF4-FFF2-40B4-BE49-F238E27FC236}">
                  <a16:creationId xmlns:a16="http://schemas.microsoft.com/office/drawing/2014/main" id="{7003B29D-524A-C030-BAF2-7226F3765332}"/>
                </a:ext>
              </a:extLst>
            </p:cNvPr>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203;p90">
              <a:extLst>
                <a:ext uri="{FF2B5EF4-FFF2-40B4-BE49-F238E27FC236}">
                  <a16:creationId xmlns:a16="http://schemas.microsoft.com/office/drawing/2014/main" id="{80F7DBE0-4A8D-0CFD-90CE-AB4D19D24FF7}"/>
                </a:ext>
              </a:extLst>
            </p:cNvPr>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204;p90">
              <a:extLst>
                <a:ext uri="{FF2B5EF4-FFF2-40B4-BE49-F238E27FC236}">
                  <a16:creationId xmlns:a16="http://schemas.microsoft.com/office/drawing/2014/main" id="{1AF99603-6F78-E6BF-6520-9377D29D34A9}"/>
                </a:ext>
              </a:extLst>
            </p:cNvPr>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205;p90">
              <a:extLst>
                <a:ext uri="{FF2B5EF4-FFF2-40B4-BE49-F238E27FC236}">
                  <a16:creationId xmlns:a16="http://schemas.microsoft.com/office/drawing/2014/main" id="{9B85EE24-3904-046A-18C4-E41676F6C2BF}"/>
                </a:ext>
              </a:extLst>
            </p:cNvPr>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206;p90">
              <a:extLst>
                <a:ext uri="{FF2B5EF4-FFF2-40B4-BE49-F238E27FC236}">
                  <a16:creationId xmlns:a16="http://schemas.microsoft.com/office/drawing/2014/main" id="{9D0D6758-CAB1-1789-DA5C-9619C4E3B939}"/>
                </a:ext>
              </a:extLst>
            </p:cNvPr>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207;p90">
              <a:extLst>
                <a:ext uri="{FF2B5EF4-FFF2-40B4-BE49-F238E27FC236}">
                  <a16:creationId xmlns:a16="http://schemas.microsoft.com/office/drawing/2014/main" id="{32A30166-5503-604A-C87F-88AF1C12A875}"/>
                </a:ext>
              </a:extLst>
            </p:cNvPr>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9955;p86">
            <a:extLst>
              <a:ext uri="{FF2B5EF4-FFF2-40B4-BE49-F238E27FC236}">
                <a16:creationId xmlns:a16="http://schemas.microsoft.com/office/drawing/2014/main" id="{F94DECF2-E84C-252B-F904-195F0AA2188B}"/>
              </a:ext>
            </a:extLst>
          </p:cNvPr>
          <p:cNvSpPr/>
          <p:nvPr/>
        </p:nvSpPr>
        <p:spPr>
          <a:xfrm>
            <a:off x="8076133" y="2126880"/>
            <a:ext cx="349457" cy="349427"/>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1" name="Google Shape;521;p43"/>
          <p:cNvSpPr/>
          <p:nvPr/>
        </p:nvSpPr>
        <p:spPr>
          <a:xfrm rot="10800000" flipH="1">
            <a:off x="25" y="4212189"/>
            <a:ext cx="2873301" cy="931311"/>
          </a:xfrm>
          <a:custGeom>
            <a:avLst/>
            <a:gdLst/>
            <a:ahLst/>
            <a:cxnLst/>
            <a:rect l="l" t="t" r="r" b="b"/>
            <a:pathLst>
              <a:path w="39293" h="17682" extrusionOk="0">
                <a:moveTo>
                  <a:pt x="1" y="1"/>
                </a:moveTo>
                <a:lnTo>
                  <a:pt x="1" y="12987"/>
                </a:lnTo>
                <a:cubicBezTo>
                  <a:pt x="1797" y="11513"/>
                  <a:pt x="3849" y="10263"/>
                  <a:pt x="6344" y="9816"/>
                </a:cubicBezTo>
                <a:cubicBezTo>
                  <a:pt x="6911" y="9714"/>
                  <a:pt x="7498" y="9667"/>
                  <a:pt x="8094" y="9667"/>
                </a:cubicBezTo>
                <a:cubicBezTo>
                  <a:pt x="10310" y="9667"/>
                  <a:pt x="12641" y="10313"/>
                  <a:pt x="14521" y="11169"/>
                </a:cubicBezTo>
                <a:cubicBezTo>
                  <a:pt x="18573" y="13008"/>
                  <a:pt x="22965" y="17682"/>
                  <a:pt x="28417" y="17682"/>
                </a:cubicBezTo>
                <a:cubicBezTo>
                  <a:pt x="29018" y="17682"/>
                  <a:pt x="29631" y="17625"/>
                  <a:pt x="30259" y="17502"/>
                </a:cubicBezTo>
                <a:cubicBezTo>
                  <a:pt x="36012" y="16361"/>
                  <a:pt x="36301" y="11693"/>
                  <a:pt x="37552" y="7681"/>
                </a:cubicBezTo>
                <a:cubicBezTo>
                  <a:pt x="38250" y="5421"/>
                  <a:pt x="38583" y="2616"/>
                  <a:pt x="39293" y="1"/>
                </a:cubicBezTo>
                <a:close/>
              </a:path>
            </a:pathLst>
          </a:custGeom>
          <a:solidFill>
            <a:schemeClr val="accent2">
              <a:alpha val="488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3"/>
          <p:cNvSpPr/>
          <p:nvPr/>
        </p:nvSpPr>
        <p:spPr>
          <a:xfrm rot="10800000" flipH="1">
            <a:off x="4936300" y="-19"/>
            <a:ext cx="4207839" cy="1074716"/>
          </a:xfrm>
          <a:custGeom>
            <a:avLst/>
            <a:gdLst/>
            <a:ahLst/>
            <a:cxnLst/>
            <a:rect l="l" t="t" r="r" b="b"/>
            <a:pathLst>
              <a:path w="127327" h="41769" extrusionOk="0">
                <a:moveTo>
                  <a:pt x="33782" y="1"/>
                </a:moveTo>
                <a:cubicBezTo>
                  <a:pt x="29984" y="1"/>
                  <a:pt x="26138" y="938"/>
                  <a:pt x="22754" y="2656"/>
                </a:cubicBezTo>
                <a:cubicBezTo>
                  <a:pt x="15812" y="6192"/>
                  <a:pt x="10669" y="12586"/>
                  <a:pt x="7228" y="19575"/>
                </a:cubicBezTo>
                <a:cubicBezTo>
                  <a:pt x="3775" y="26564"/>
                  <a:pt x="1882" y="34184"/>
                  <a:pt x="1" y="41744"/>
                </a:cubicBezTo>
                <a:lnTo>
                  <a:pt x="127326" y="41768"/>
                </a:lnTo>
                <a:lnTo>
                  <a:pt x="127326" y="26766"/>
                </a:lnTo>
                <a:cubicBezTo>
                  <a:pt x="125115" y="27301"/>
                  <a:pt x="122843" y="27563"/>
                  <a:pt x="120569" y="27563"/>
                </a:cubicBezTo>
                <a:cubicBezTo>
                  <a:pt x="114092" y="27563"/>
                  <a:pt x="107601" y="25443"/>
                  <a:pt x="102454" y="21504"/>
                </a:cubicBezTo>
                <a:cubicBezTo>
                  <a:pt x="96791" y="17147"/>
                  <a:pt x="91803" y="10369"/>
                  <a:pt x="84703" y="10369"/>
                </a:cubicBezTo>
                <a:cubicBezTo>
                  <a:pt x="84624" y="10369"/>
                  <a:pt x="84544" y="10370"/>
                  <a:pt x="84464" y="10371"/>
                </a:cubicBezTo>
                <a:cubicBezTo>
                  <a:pt x="77370" y="10524"/>
                  <a:pt x="71793" y="17722"/>
                  <a:pt x="64740" y="17722"/>
                </a:cubicBezTo>
                <a:cubicBezTo>
                  <a:pt x="64643" y="17722"/>
                  <a:pt x="64547" y="17720"/>
                  <a:pt x="64449" y="17718"/>
                </a:cubicBezTo>
                <a:cubicBezTo>
                  <a:pt x="56187" y="17479"/>
                  <a:pt x="51829" y="7943"/>
                  <a:pt x="45007" y="3287"/>
                </a:cubicBezTo>
                <a:cubicBezTo>
                  <a:pt x="41712" y="1036"/>
                  <a:pt x="37773" y="1"/>
                  <a:pt x="33782" y="1"/>
                </a:cubicBezTo>
                <a:close/>
              </a:path>
            </a:pathLst>
          </a:custGeom>
          <a:solidFill>
            <a:schemeClr val="accent1">
              <a:alpha val="4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descr="A diagram of a slide&#10;&#10;Description automatically generated with medium confidence">
            <a:extLst>
              <a:ext uri="{FF2B5EF4-FFF2-40B4-BE49-F238E27FC236}">
                <a16:creationId xmlns:a16="http://schemas.microsoft.com/office/drawing/2014/main" id="{F15AC958-6BE8-E9BF-CA87-92A285F8A7F3}"/>
              </a:ext>
            </a:extLst>
          </p:cNvPr>
          <p:cNvPicPr>
            <a:picLocks noChangeAspect="1"/>
          </p:cNvPicPr>
          <p:nvPr/>
        </p:nvPicPr>
        <p:blipFill>
          <a:blip r:embed="rId3"/>
          <a:srcRect t="38125" b="8577"/>
          <a:stretch/>
        </p:blipFill>
        <p:spPr>
          <a:xfrm>
            <a:off x="865179" y="1911931"/>
            <a:ext cx="7427495" cy="1795542"/>
          </a:xfrm>
          <a:prstGeom prst="rect">
            <a:avLst/>
          </a:prstGeom>
        </p:spPr>
      </p:pic>
      <p:sp>
        <p:nvSpPr>
          <p:cNvPr id="8" name="Google Shape;533;p44">
            <a:extLst>
              <a:ext uri="{FF2B5EF4-FFF2-40B4-BE49-F238E27FC236}">
                <a16:creationId xmlns:a16="http://schemas.microsoft.com/office/drawing/2014/main" id="{3BCC9EEE-166F-39EF-9F4A-A916C19F6923}"/>
              </a:ext>
            </a:extLst>
          </p:cNvPr>
          <p:cNvSpPr txBox="1">
            <a:spLocks noGrp="1"/>
          </p:cNvSpPr>
          <p:nvPr>
            <p:ph type="title"/>
          </p:nvPr>
        </p:nvSpPr>
        <p:spPr>
          <a:xfrm>
            <a:off x="720176" y="986286"/>
            <a:ext cx="7717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Adopter Categories</a:t>
            </a:r>
            <a:endParaRPr dirty="0"/>
          </a:p>
        </p:txBody>
      </p:sp>
      <p:sp>
        <p:nvSpPr>
          <p:cNvPr id="10" name="TextBox 9">
            <a:extLst>
              <a:ext uri="{FF2B5EF4-FFF2-40B4-BE49-F238E27FC236}">
                <a16:creationId xmlns:a16="http://schemas.microsoft.com/office/drawing/2014/main" id="{439476FE-C82C-1119-B49C-C2F6A390550E}"/>
              </a:ext>
            </a:extLst>
          </p:cNvPr>
          <p:cNvSpPr txBox="1"/>
          <p:nvPr/>
        </p:nvSpPr>
        <p:spPr>
          <a:xfrm>
            <a:off x="1665105" y="3707470"/>
            <a:ext cx="1312416" cy="307777"/>
          </a:xfrm>
          <a:prstGeom prst="rect">
            <a:avLst/>
          </a:prstGeom>
          <a:noFill/>
        </p:spPr>
        <p:txBody>
          <a:bodyPr wrap="square">
            <a:spAutoFit/>
          </a:bodyPr>
          <a:lstStyle/>
          <a:p>
            <a:r>
              <a:rPr lang="en-US" b="1" dirty="0">
                <a:latin typeface="Baloo 2" panose="020B0604020202020204" charset="0"/>
                <a:cs typeface="Baloo 2" panose="020B0604020202020204" charset="0"/>
              </a:rPr>
              <a:t>Risk-takers</a:t>
            </a:r>
          </a:p>
        </p:txBody>
      </p:sp>
      <p:sp>
        <p:nvSpPr>
          <p:cNvPr id="12" name="TextBox 11">
            <a:extLst>
              <a:ext uri="{FF2B5EF4-FFF2-40B4-BE49-F238E27FC236}">
                <a16:creationId xmlns:a16="http://schemas.microsoft.com/office/drawing/2014/main" id="{35EA6903-3ABF-D919-7EAB-29C5F821DAD1}"/>
              </a:ext>
            </a:extLst>
          </p:cNvPr>
          <p:cNvSpPr txBox="1"/>
          <p:nvPr/>
        </p:nvSpPr>
        <p:spPr>
          <a:xfrm>
            <a:off x="3122342" y="3632608"/>
            <a:ext cx="1033288" cy="523220"/>
          </a:xfrm>
          <a:prstGeom prst="rect">
            <a:avLst/>
          </a:prstGeom>
          <a:noFill/>
        </p:spPr>
        <p:txBody>
          <a:bodyPr wrap="square">
            <a:spAutoFit/>
          </a:bodyPr>
          <a:lstStyle/>
          <a:p>
            <a:pPr algn="ctr"/>
            <a:r>
              <a:rPr lang="en-US" b="1" dirty="0">
                <a:latin typeface="Baloo 2" panose="020B0604020202020204" charset="0"/>
                <a:cs typeface="Baloo 2" panose="020B0604020202020204" charset="0"/>
              </a:rPr>
              <a:t>Opinion leaders</a:t>
            </a:r>
          </a:p>
        </p:txBody>
      </p:sp>
      <p:sp>
        <p:nvSpPr>
          <p:cNvPr id="14" name="TextBox 13">
            <a:extLst>
              <a:ext uri="{FF2B5EF4-FFF2-40B4-BE49-F238E27FC236}">
                <a16:creationId xmlns:a16="http://schemas.microsoft.com/office/drawing/2014/main" id="{3031AA07-AB36-0566-0ECD-4B92E3AA8AFC}"/>
              </a:ext>
            </a:extLst>
          </p:cNvPr>
          <p:cNvSpPr txBox="1"/>
          <p:nvPr/>
        </p:nvSpPr>
        <p:spPr>
          <a:xfrm>
            <a:off x="5689997" y="3707469"/>
            <a:ext cx="975121" cy="307777"/>
          </a:xfrm>
          <a:prstGeom prst="rect">
            <a:avLst/>
          </a:prstGeom>
          <a:noFill/>
        </p:spPr>
        <p:txBody>
          <a:bodyPr wrap="square">
            <a:spAutoFit/>
          </a:bodyPr>
          <a:lstStyle/>
          <a:p>
            <a:r>
              <a:rPr lang="en-US" b="1" dirty="0">
                <a:latin typeface="Baloo 2" panose="020B0604020202020204" charset="0"/>
                <a:cs typeface="Baloo 2" panose="020B0604020202020204" charset="0"/>
              </a:rPr>
              <a:t>Skeptics</a:t>
            </a:r>
          </a:p>
        </p:txBody>
      </p:sp>
      <p:sp>
        <p:nvSpPr>
          <p:cNvPr id="16" name="TextBox 15">
            <a:extLst>
              <a:ext uri="{FF2B5EF4-FFF2-40B4-BE49-F238E27FC236}">
                <a16:creationId xmlns:a16="http://schemas.microsoft.com/office/drawing/2014/main" id="{4327FB62-766E-5F1D-9FA4-C9A8FC8A3E99}"/>
              </a:ext>
            </a:extLst>
          </p:cNvPr>
          <p:cNvSpPr txBox="1"/>
          <p:nvPr/>
        </p:nvSpPr>
        <p:spPr>
          <a:xfrm>
            <a:off x="6822688" y="3707471"/>
            <a:ext cx="1312416" cy="307777"/>
          </a:xfrm>
          <a:prstGeom prst="rect">
            <a:avLst/>
          </a:prstGeom>
          <a:noFill/>
        </p:spPr>
        <p:txBody>
          <a:bodyPr wrap="square">
            <a:spAutoFit/>
          </a:bodyPr>
          <a:lstStyle/>
          <a:p>
            <a:r>
              <a:rPr lang="en-US" b="1" dirty="0">
                <a:latin typeface="Baloo 2" panose="020B0604020202020204" charset="0"/>
                <a:cs typeface="Baloo 2" panose="020B0604020202020204" charset="0"/>
              </a:rPr>
              <a:t>Last to adopt</a:t>
            </a:r>
          </a:p>
        </p:txBody>
      </p:sp>
      <p:sp>
        <p:nvSpPr>
          <p:cNvPr id="18" name="TextBox 17">
            <a:extLst>
              <a:ext uri="{FF2B5EF4-FFF2-40B4-BE49-F238E27FC236}">
                <a16:creationId xmlns:a16="http://schemas.microsoft.com/office/drawing/2014/main" id="{32CBC991-A3B0-331B-1F02-4CA7D151AF66}"/>
              </a:ext>
            </a:extLst>
          </p:cNvPr>
          <p:cNvSpPr txBox="1"/>
          <p:nvPr/>
        </p:nvSpPr>
        <p:spPr>
          <a:xfrm>
            <a:off x="4459455" y="3707468"/>
            <a:ext cx="953690" cy="307777"/>
          </a:xfrm>
          <a:prstGeom prst="rect">
            <a:avLst/>
          </a:prstGeom>
          <a:noFill/>
        </p:spPr>
        <p:txBody>
          <a:bodyPr wrap="square">
            <a:spAutoFit/>
          </a:bodyPr>
          <a:lstStyle/>
          <a:p>
            <a:r>
              <a:rPr lang="en-US" b="1" dirty="0">
                <a:latin typeface="Baloo 2" panose="020B0604020202020204" charset="0"/>
                <a:cs typeface="Baloo 2" panose="020B0604020202020204" charset="0"/>
              </a:rPr>
              <a:t>Practical</a:t>
            </a:r>
          </a:p>
        </p:txBody>
      </p:sp>
    </p:spTree>
  </p:cSld>
  <p:clrMapOvr>
    <a:masterClrMapping/>
  </p:clrMapOvr>
  <p:transition spd="med">
    <p:pull/>
  </p:transition>
</p:sld>
</file>

<file path=ppt/theme/theme1.xml><?xml version="1.0" encoding="utf-8"?>
<a:theme xmlns:a="http://schemas.openxmlformats.org/drawingml/2006/main" name="Marketing Mix Waves Style by Slidesgo">
  <a:themeElements>
    <a:clrScheme name="Simple Light">
      <a:dk1>
        <a:srgbClr val="000000"/>
      </a:dk1>
      <a:lt1>
        <a:srgbClr val="F3EAE3"/>
      </a:lt1>
      <a:dk2>
        <a:srgbClr val="F0DECD"/>
      </a:dk2>
      <a:lt2>
        <a:srgbClr val="FF4D01"/>
      </a:lt2>
      <a:accent1>
        <a:srgbClr val="FED002"/>
      </a:accent1>
      <a:accent2>
        <a:srgbClr val="01967A"/>
      </a:accent2>
      <a:accent3>
        <a:srgbClr val="7CACE1"/>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1674</TotalTime>
  <Words>2069</Words>
  <Application>Microsoft Macintosh PowerPoint</Application>
  <PresentationFormat>On-screen Show (16:9)</PresentationFormat>
  <Paragraphs>134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Open Sans Medium</vt:lpstr>
      <vt:lpstr>Segoe UI</vt:lpstr>
      <vt:lpstr>Open Sans</vt:lpstr>
      <vt:lpstr>Baloo 2</vt:lpstr>
      <vt:lpstr>Arial,Sans-Serif</vt:lpstr>
      <vt:lpstr>Aptos</vt:lpstr>
      <vt:lpstr>Arial</vt:lpstr>
      <vt:lpstr>Marketing Mix Waves Style by Slidesgo</vt:lpstr>
      <vt:lpstr>Introducing New Market Offerings</vt:lpstr>
      <vt:lpstr>Table of contents</vt:lpstr>
      <vt:lpstr>Why!</vt:lpstr>
      <vt:lpstr>Types of New Products</vt:lpstr>
      <vt:lpstr>Types of New Products</vt:lpstr>
      <vt:lpstr>Understanding the Market</vt:lpstr>
      <vt:lpstr>Consumer Adoption Process</vt:lpstr>
      <vt:lpstr>Consumer Adoption Process</vt:lpstr>
      <vt:lpstr>Adopter Categories</vt:lpstr>
      <vt:lpstr>New Product Development Process</vt:lpstr>
      <vt:lpstr>PowerPoint Presentation</vt:lpstr>
      <vt:lpstr>Product Life Cycle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New Market Offerings</dc:title>
  <dc:creator>Chintan Jikkar</dc:creator>
  <cp:lastModifiedBy>Jikkar, Mr. Chintan Samirbhai</cp:lastModifiedBy>
  <cp:revision>206</cp:revision>
  <dcterms:modified xsi:type="dcterms:W3CDTF">2024-11-05T02:52:22Z</dcterms:modified>
</cp:coreProperties>
</file>