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07" r:id="rId2"/>
  </p:sldMasterIdLst>
  <p:sldIdLst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SATWAR SRAVAN" initials="AS" lastIdx="1" clrIdx="0">
    <p:extLst>
      <p:ext uri="{19B8F6BF-5375-455C-9EA6-DF929625EA0E}">
        <p15:presenceInfo xmlns:p15="http://schemas.microsoft.com/office/powerpoint/2012/main" userId="ALSATWAR SRAV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9T21:03:48.28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1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457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02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825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53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884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4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0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07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948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284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4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5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1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4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2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8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7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699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04E684-10F4-4CC3-A0B9-F03AA7BE37CF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7521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7080-1DF8-4D22-A06C-3B1FD57E0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0775" y="3380962"/>
            <a:ext cx="5518066" cy="7056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latin typeface="Bahnschrift Light" panose="020B0502040204020203" pitchFamily="34" charset="0"/>
              </a:rPr>
              <a:t>Understanding Consumer Needs</a:t>
            </a:r>
            <a:br>
              <a:rPr lang="en-US" sz="2400" dirty="0">
                <a:latin typeface="Bahnschrift Light" panose="020B0502040204020203" pitchFamily="34" charset="0"/>
              </a:rPr>
            </a:br>
            <a:r>
              <a:rPr lang="en-US" sz="2400" dirty="0">
                <a:latin typeface="Bahnschrift Light" panose="020B0502040204020203" pitchFamily="34" charset="0"/>
              </a:rPr>
              <a:t>Chintan S. Jikkar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6DDC0-62DA-48F6-89A0-05002D2C5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2470" y="1473655"/>
            <a:ext cx="5357600" cy="116021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hnschrift Light" panose="020B0502040204020203" pitchFamily="34" charset="0"/>
              </a:rPr>
              <a:t>BCG Task 3</a:t>
            </a:r>
          </a:p>
        </p:txBody>
      </p:sp>
    </p:spTree>
    <p:extLst>
      <p:ext uri="{BB962C8B-B14F-4D97-AF65-F5344CB8AC3E}">
        <p14:creationId xmlns:p14="http://schemas.microsoft.com/office/powerpoint/2010/main" val="258745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16D2-E795-4F6A-9728-E685CEB0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974887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hnschrift Light" panose="020B0502040204020203" pitchFamily="34" charset="0"/>
              </a:rPr>
              <a:t>Target</a:t>
            </a:r>
            <a:r>
              <a:rPr lang="en-US" sz="4400" dirty="0">
                <a:latin typeface="Bahnschrift Light" panose="020B0502040204020203" pitchFamily="34" charset="0"/>
              </a:rPr>
              <a:t>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AA41E-6999-41A5-A591-9E8209320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Young ACHIEVERS</a:t>
            </a:r>
          </a:p>
          <a:p>
            <a:r>
              <a:rPr lang="en-US" dirty="0">
                <a:latin typeface="Bahnschrift Light" panose="020B0502040204020203" pitchFamily="34" charset="0"/>
              </a:rPr>
              <a:t>Active millennials attributable to latest technology and trendy LIFESTYLE</a:t>
            </a:r>
          </a:p>
        </p:txBody>
      </p:sp>
    </p:spTree>
    <p:extLst>
      <p:ext uri="{BB962C8B-B14F-4D97-AF65-F5344CB8AC3E}">
        <p14:creationId xmlns:p14="http://schemas.microsoft.com/office/powerpoint/2010/main" val="87544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AD9E-2726-40D3-AF81-EF594F28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308" y="910461"/>
            <a:ext cx="6501384" cy="109061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i="0" dirty="0">
                <a:latin typeface="Bahnschrift Light" panose="020B0502040204020203" pitchFamily="34" charset="0"/>
              </a:rPr>
              <a:t>Key insights from consumer survey defines our target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E5D47-52CB-4119-8A82-B2636E86EC8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696278" y="2495718"/>
            <a:ext cx="8799444" cy="2633937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Bahnschrift Light" panose="020B0502040204020203" pitchFamily="34" charset="0"/>
              </a:rPr>
              <a:t>Segment Demographic			</a:t>
            </a:r>
            <a:r>
              <a:rPr lang="en-US" sz="1800" dirty="0">
                <a:latin typeface="Bahnschrift Light" panose="020B0502040204020203" pitchFamily="34" charset="0"/>
              </a:rPr>
              <a:t>&lt; 30 year old who upgrade their phones 						every 24 months</a:t>
            </a:r>
          </a:p>
          <a:p>
            <a:r>
              <a:rPr lang="en-US" sz="1800" b="1" dirty="0">
                <a:latin typeface="Bahnschrift Light" panose="020B0502040204020203" pitchFamily="34" charset="0"/>
              </a:rPr>
              <a:t>Marketing Opportunity 1		</a:t>
            </a:r>
            <a:r>
              <a:rPr lang="en-US" sz="1800" dirty="0">
                <a:latin typeface="Bahnschrift Light" panose="020B0502040204020203" pitchFamily="34" charset="0"/>
              </a:rPr>
              <a:t>Low upfront and Total costs</a:t>
            </a:r>
          </a:p>
          <a:p>
            <a:r>
              <a:rPr lang="en-US" sz="1800" b="1" dirty="0">
                <a:latin typeface="Bahnschrift Light" panose="020B0502040204020203" pitchFamily="34" charset="0"/>
              </a:rPr>
              <a:t>Marketing Opportunity 2		</a:t>
            </a:r>
            <a:r>
              <a:rPr lang="en-US" sz="1800" dirty="0">
                <a:latin typeface="Bahnschrift Light" panose="020B0502040204020203" pitchFamily="34" charset="0"/>
              </a:rPr>
              <a:t>Cost savings with frequent upgrades</a:t>
            </a:r>
          </a:p>
          <a:p>
            <a:r>
              <a:rPr lang="en-US" sz="1800" b="1" dirty="0">
                <a:latin typeface="Bahnschrift Light" panose="020B0502040204020203" pitchFamily="34" charset="0"/>
              </a:rPr>
              <a:t>Marketing Opportunity 3		</a:t>
            </a:r>
            <a:r>
              <a:rPr lang="en-US" sz="1800" dirty="0">
                <a:latin typeface="Bahnschrift Light" panose="020B0502040204020203" pitchFamily="34" charset="0"/>
              </a:rPr>
              <a:t>Inclusion of Insurance</a:t>
            </a:r>
          </a:p>
        </p:txBody>
      </p:sp>
    </p:spTree>
    <p:extLst>
      <p:ext uri="{BB962C8B-B14F-4D97-AF65-F5344CB8AC3E}">
        <p14:creationId xmlns:p14="http://schemas.microsoft.com/office/powerpoint/2010/main" val="370703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7B57-48BE-4FCC-8649-3F7CABECAB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37428" y="686980"/>
            <a:ext cx="8879177" cy="585787"/>
          </a:xfrm>
        </p:spPr>
        <p:txBody>
          <a:bodyPr>
            <a:normAutofit/>
          </a:bodyPr>
          <a:lstStyle/>
          <a:p>
            <a:r>
              <a:rPr lang="en-US" sz="2400" b="1" i="0" dirty="0">
                <a:latin typeface="Bahnschrift Light" panose="020B0502040204020203" pitchFamily="34" charset="0"/>
              </a:rPr>
              <a:t>Market ‘SIM-Only + Leasing’ plan as “Save &amp; Upgrade”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B5670-3DFD-4FDB-A478-F754CA6DE26D}"/>
              </a:ext>
            </a:extLst>
          </p:cNvPr>
          <p:cNvSpPr txBox="1"/>
          <p:nvPr/>
        </p:nvSpPr>
        <p:spPr>
          <a:xfrm>
            <a:off x="2789036" y="1127936"/>
            <a:ext cx="6613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Light" panose="020B0502040204020203" pitchFamily="34" charset="0"/>
              </a:rPr>
              <a:t>No proposed changes required to the current SIM-Only + Leasing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76AFF-B80E-43AF-B193-8CDC5BD23B99}"/>
              </a:ext>
            </a:extLst>
          </p:cNvPr>
          <p:cNvSpPr txBox="1"/>
          <p:nvPr/>
        </p:nvSpPr>
        <p:spPr>
          <a:xfrm>
            <a:off x="982006" y="1845944"/>
            <a:ext cx="1040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Annual amount paid by customer            Existing 24 month Plan                     Save &amp; Upgrade Plan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89B8FA-287D-42CF-8D44-BF215D7CC4DC}"/>
              </a:ext>
            </a:extLst>
          </p:cNvPr>
          <p:cNvCxnSpPr/>
          <p:nvPr/>
        </p:nvCxnSpPr>
        <p:spPr>
          <a:xfrm>
            <a:off x="470517" y="2215884"/>
            <a:ext cx="10813001" cy="0"/>
          </a:xfrm>
          <a:prstGeom prst="line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20C871-319E-472B-9C4C-217D47BE7FA4}"/>
              </a:ext>
            </a:extLst>
          </p:cNvPr>
          <p:cNvSpPr txBox="1"/>
          <p:nvPr/>
        </p:nvSpPr>
        <p:spPr>
          <a:xfrm>
            <a:off x="4859447" y="2223694"/>
            <a:ext cx="1890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Light" panose="020B0502040204020203" pitchFamily="34" charset="0"/>
              </a:rPr>
              <a:t>Total Payment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D41-45BA-4BDF-893C-B38FEEAD60F3}"/>
              </a:ext>
            </a:extLst>
          </p:cNvPr>
          <p:cNvSpPr txBox="1"/>
          <p:nvPr/>
        </p:nvSpPr>
        <p:spPr>
          <a:xfrm>
            <a:off x="7907748" y="2221772"/>
            <a:ext cx="1890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Light" panose="020B0502040204020203" pitchFamily="34" charset="0"/>
              </a:rPr>
              <a:t>Total Payment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1D21E-BADD-4E4B-9A8D-9C413D4CDF64}"/>
              </a:ext>
            </a:extLst>
          </p:cNvPr>
          <p:cNvSpPr txBox="1"/>
          <p:nvPr/>
        </p:nvSpPr>
        <p:spPr>
          <a:xfrm>
            <a:off x="10412826" y="220228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Light" panose="020B0502040204020203" pitchFamily="34" charset="0"/>
              </a:rPr>
              <a:t>Savings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D26C67-1721-4545-8F7A-CD36FE35BCA4}"/>
              </a:ext>
            </a:extLst>
          </p:cNvPr>
          <p:cNvSpPr txBox="1"/>
          <p:nvPr/>
        </p:nvSpPr>
        <p:spPr>
          <a:xfrm>
            <a:off x="1036505" y="2547334"/>
            <a:ext cx="1101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Light" panose="020B0502040204020203" pitchFamily="34" charset="0"/>
              </a:rPr>
              <a:t>Change phone every 12 months                         $1,689                                               $1,308                              22.56%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A26B1F-1A60-4B75-8B63-6A2FE2349236}"/>
              </a:ext>
            </a:extLst>
          </p:cNvPr>
          <p:cNvSpPr txBox="1"/>
          <p:nvPr/>
        </p:nvSpPr>
        <p:spPr>
          <a:xfrm>
            <a:off x="1036505" y="2864539"/>
            <a:ext cx="10211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Light" panose="020B0502040204020203" pitchFamily="34" charset="0"/>
              </a:rPr>
              <a:t>Change phone every 24 months                         $1,190                                               $1,108                              6.89%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0814BD-8F5E-454A-8525-F71F15FFE993}"/>
              </a:ext>
            </a:extLst>
          </p:cNvPr>
          <p:cNvSpPr txBox="1"/>
          <p:nvPr/>
        </p:nvSpPr>
        <p:spPr>
          <a:xfrm>
            <a:off x="1048778" y="3203093"/>
            <a:ext cx="10225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Light" panose="020B0502040204020203" pitchFamily="34" charset="0"/>
              </a:rPr>
              <a:t>Change phone every 36 months                         $1,173                                               $1,041                              11.25%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E4EE1D-0C3C-4CBC-89A3-70EAF3F23A2E}"/>
              </a:ext>
            </a:extLst>
          </p:cNvPr>
          <p:cNvCxnSpPr/>
          <p:nvPr/>
        </p:nvCxnSpPr>
        <p:spPr>
          <a:xfrm>
            <a:off x="4998128" y="2573318"/>
            <a:ext cx="6285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7399AA-5E4A-42C5-BFE8-B0B76A03F4AA}"/>
              </a:ext>
            </a:extLst>
          </p:cNvPr>
          <p:cNvSpPr txBox="1"/>
          <p:nvPr/>
        </p:nvSpPr>
        <p:spPr>
          <a:xfrm>
            <a:off x="914848" y="4068848"/>
            <a:ext cx="1047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Evaluation Matrix Existing                            24 month Plan                                   Save &amp; Upgrade Plan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147A3D-4CEF-43A7-94A0-A6CAA1957D6B}"/>
              </a:ext>
            </a:extLst>
          </p:cNvPr>
          <p:cNvCxnSpPr/>
          <p:nvPr/>
        </p:nvCxnSpPr>
        <p:spPr>
          <a:xfrm>
            <a:off x="744716" y="4442303"/>
            <a:ext cx="10813001" cy="0"/>
          </a:xfrm>
          <a:prstGeom prst="line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44CF00-6013-4524-BBBC-9ABDDE242EE9}"/>
              </a:ext>
            </a:extLst>
          </p:cNvPr>
          <p:cNvSpPr txBox="1"/>
          <p:nvPr/>
        </p:nvSpPr>
        <p:spPr>
          <a:xfrm>
            <a:off x="1048778" y="4619391"/>
            <a:ext cx="9619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Light" panose="020B0502040204020203" pitchFamily="34" charset="0"/>
              </a:rPr>
              <a:t>Low initial cash outlay                                                No ($100)                                                          Yes ($0)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F2C084-2662-4B6A-9899-C24135B44B13}"/>
              </a:ext>
            </a:extLst>
          </p:cNvPr>
          <p:cNvSpPr txBox="1"/>
          <p:nvPr/>
        </p:nvSpPr>
        <p:spPr>
          <a:xfrm>
            <a:off x="1048778" y="4938132"/>
            <a:ext cx="9826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Light" panose="020B0502040204020203" pitchFamily="34" charset="0"/>
              </a:rPr>
              <a:t>Average cost per GB of data                                   High ($18.76)                                                     Low ($16.01)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0BB152-AFC4-4BA4-8507-885C1B8E75B3}"/>
              </a:ext>
            </a:extLst>
          </p:cNvPr>
          <p:cNvSpPr txBox="1"/>
          <p:nvPr/>
        </p:nvSpPr>
        <p:spPr>
          <a:xfrm>
            <a:off x="1036505" y="5443927"/>
            <a:ext cx="9143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Light" panose="020B0502040204020203" pitchFamily="34" charset="0"/>
              </a:rPr>
              <a:t>24month upgraders enticed to                                 No                                                                      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B7CF22-6059-4AE2-82F8-EBAF3918547E}"/>
              </a:ext>
            </a:extLst>
          </p:cNvPr>
          <p:cNvSpPr txBox="1"/>
          <p:nvPr/>
        </p:nvSpPr>
        <p:spPr>
          <a:xfrm>
            <a:off x="1036505" y="6041883"/>
            <a:ext cx="9145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Light" panose="020B0502040204020203" pitchFamily="34" charset="0"/>
              </a:rPr>
              <a:t>Damages covered by insurance                               No                                                                      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094E8E-D35D-44D5-92D6-39BD1A7742FB}"/>
              </a:ext>
            </a:extLst>
          </p:cNvPr>
          <p:cNvSpPr txBox="1"/>
          <p:nvPr/>
        </p:nvSpPr>
        <p:spPr>
          <a:xfrm>
            <a:off x="1437428" y="5205105"/>
            <a:ext cx="256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Light" panose="020B0502040204020203" pitchFamily="34" charset="0"/>
              </a:rPr>
              <a:t>(excl. calls and SMS)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847B67-F971-433E-BBAA-5E8EA413FEF9}"/>
              </a:ext>
            </a:extLst>
          </p:cNvPr>
          <p:cNvSpPr txBox="1"/>
          <p:nvPr/>
        </p:nvSpPr>
        <p:spPr>
          <a:xfrm>
            <a:off x="1036505" y="5742855"/>
            <a:ext cx="2476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Light" panose="020B0502040204020203" pitchFamily="34" charset="0"/>
              </a:rPr>
              <a:t>upgrade more frequently</a:t>
            </a:r>
          </a:p>
        </p:txBody>
      </p:sp>
    </p:spTree>
    <p:extLst>
      <p:ext uri="{BB962C8B-B14F-4D97-AF65-F5344CB8AC3E}">
        <p14:creationId xmlns:p14="http://schemas.microsoft.com/office/powerpoint/2010/main" val="180022605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217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Bahnschrift Light</vt:lpstr>
      <vt:lpstr>Century Gothic</vt:lpstr>
      <vt:lpstr>Elephant</vt:lpstr>
      <vt:lpstr>MS Shell Dlg 2</vt:lpstr>
      <vt:lpstr>Wingdings</vt:lpstr>
      <vt:lpstr>Wingdings 3</vt:lpstr>
      <vt:lpstr>BrushVTI</vt:lpstr>
      <vt:lpstr>Madison</vt:lpstr>
      <vt:lpstr>Understanding Consumer Needs Chintan S. Jikkar</vt:lpstr>
      <vt:lpstr>Target Market</vt:lpstr>
      <vt:lpstr>Key insights from consumer survey defines our target market</vt:lpstr>
      <vt:lpstr>Market ‘SIM-Only + Leasing’ plan as “Save &amp; Upgrade”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Market</dc:title>
  <dc:creator>Chintan Jikkar</dc:creator>
  <cp:lastModifiedBy>chira</cp:lastModifiedBy>
  <cp:revision>9</cp:revision>
  <dcterms:created xsi:type="dcterms:W3CDTF">2020-05-19T14:57:28Z</dcterms:created>
  <dcterms:modified xsi:type="dcterms:W3CDTF">2024-10-03T01:39:05Z</dcterms:modified>
</cp:coreProperties>
</file>