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1C6791-7BC9-4B7D-80BE-F17A5464C922}">
  <a:tblStyle styleId="{311C6791-7BC9-4B7D-80BE-F17A5464C922}" styleName="Table_0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241A18D-A9DD-4102-AE62-8BDBB153CCB2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estri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61c1397_1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61c1397_1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6f61c1397_1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31a2c76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31a2c76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bd31a2c76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31a2c7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d31a2c7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bd31a2c7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d31a2c76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d31a2c76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bd31a2c76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31a2c76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d31a2c76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bd31a2c76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d31a2c76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d31a2c76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bd31a2c76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None/>
              <a:defRPr b="0" i="0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8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b="0" i="0" sz="1400" cap="small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94" name="Google Shape;94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8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113" name="Google Shape;113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125" name="Google Shape;125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127" name="Google Shape;127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128" name="Google Shape;128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cxnSp>
        <p:nvCxnSpPr>
          <p:cNvPr id="130" name="Google Shape;130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6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6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6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Questrial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6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200"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20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8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6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ymbol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iitg.vlab.co.in/?sub=72&amp;brch=170&amp;sim=750&amp;cnt=1" TargetMode="External"/><Relationship Id="rId4" Type="http://schemas.openxmlformats.org/officeDocument/2006/relationships/hyperlink" Target="http://www.researchgate.net" TargetMode="External"/><Relationship Id="rId5" Type="http://schemas.openxmlformats.org/officeDocument/2006/relationships/hyperlink" Target="https://book.goindigo.i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0B1rUoHW61ADITVJ3dVBvbFRwSU0" TargetMode="External"/><Relationship Id="rId4" Type="http://schemas.openxmlformats.org/officeDocument/2006/relationships/hyperlink" Target="https://drive.google.com/open?id=0B1rUoHW61ADITVJ3dVBvbFRwSU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0" i="0" lang="en-IN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Analysis of Indigo Interfaces</a:t>
            </a:r>
            <a:endParaRPr b="0" i="0" sz="72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</a:pPr>
            <a:r>
              <a:rPr b="0" i="0" lang="en-IN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PRESENTATION BY : </a:t>
            </a:r>
            <a:r>
              <a:rPr lang="en-IN"/>
              <a:t> M.Sc.I.T. Group 1</a:t>
            </a:r>
            <a:endParaRPr b="0" i="0" sz="2000" u="none" cap="none" strike="noStrike">
              <a:solidFill>
                <a:srgbClr val="86D1D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Comparison / Differences</a:t>
            </a:r>
            <a:endParaRPr/>
          </a:p>
        </p:txBody>
      </p:sp>
      <p:graphicFrame>
        <p:nvGraphicFramePr>
          <p:cNvPr id="223" name="Google Shape;223;p28"/>
          <p:cNvGraphicFramePr/>
          <p:nvPr/>
        </p:nvGraphicFramePr>
        <p:xfrm>
          <a:off x="1103313" y="2052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{1241A18D-A9DD-4102-AE62-8BDBB153CCB2}</a:tableStyleId>
              </a:tblPr>
              <a:tblGrid>
                <a:gridCol w="4473575"/>
                <a:gridCol w="4473575"/>
              </a:tblGrid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Web Application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Mobile Application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Allow user to login and register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Doesn’t allow user to login and register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Seat selection is available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Seat selection is not available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Allow to book </a:t>
                      </a:r>
                      <a:r>
                        <a:rPr lang="en-IN" sz="1800"/>
                        <a:t>multi city</a:t>
                      </a:r>
                      <a:r>
                        <a:rPr lang="en-IN" sz="1800" u="none" cap="none" strike="noStrike"/>
                        <a:t> flight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Doesn’t allow to book </a:t>
                      </a:r>
                      <a:r>
                        <a:rPr lang="en-IN" sz="1800"/>
                        <a:t>multi city</a:t>
                      </a:r>
                      <a:r>
                        <a:rPr lang="en-IN" sz="1800" u="none" cap="none" strike="noStrike"/>
                        <a:t> flight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Shows the flight details i.e. Halt details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Doesn’t show flight details with more information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Analysis &amp; its comparison with HCI Laws</a:t>
            </a:r>
            <a:endParaRPr b="0" i="0" sz="42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Confusing because of color combinations(according to research paper in HCI-legibility and contrast)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Passenger detail form was too long and small in size (Increased motor movement, because of scroll : Fitts law)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Both having unnecessary information(advertisement because of which motor movement increases: Fitts law + Pareto’s Principle)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Too many options for additional services (Hicks law)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Too many screen transition in mobile app (motor movement increased : Fitts law)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Logo in mobile was similar to position of option (Gestalts Law : Principle of Similarity)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http://iitg.vlab.co.in/?sub=72&amp;brch=170&amp;sim=750&amp;cnt=1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u="sng">
                <a:solidFill>
                  <a:schemeClr val="hlink"/>
                </a:solidFill>
                <a:hlinkClick r:id="rId4"/>
              </a:rPr>
              <a:t>www.researchgate.net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https://book.goindigo.in/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ctrTitle"/>
          </p:nvPr>
        </p:nvSpPr>
        <p:spPr>
          <a:xfrm>
            <a:off x="961100" y="295725"/>
            <a:ext cx="8825700" cy="11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Team members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876275" y="1463600"/>
            <a:ext cx="4332600" cy="51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Lakhan Samani: 201412051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Ravi Desai: 201412003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Ajay Hirapara: 201412084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Viraj Shah: 201412007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Fenil Shah: 201412070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Nikunj Suhagiya: 201412073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Dhaval Barot: 201412032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Deep Amin: 201412047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Harsh Soni: 201412027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Aditya Thakkar: 201412013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Chirag Sanghvi: 201412016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Karan Soni: 201412059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Kishor Davara: 201412029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Jaydeep Sarvaiya: 2014120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Bhavin Shah: 201412080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Chintan Tundia: 201412028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idx="1" type="subTitle"/>
          </p:nvPr>
        </p:nvSpPr>
        <p:spPr>
          <a:xfrm>
            <a:off x="5454200" y="1337325"/>
            <a:ext cx="4332600" cy="51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Rahul Salot: 201412014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Shubham Agrawal: 201412037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Sarjak Gandhi: 201412049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Jenit Shah: 201412079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lang="en-IN"/>
              <a:t>Agenda</a:t>
            </a:r>
            <a:endParaRPr b="0" i="0" sz="42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Task and its assumptions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Task tree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Experiment and analysis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Difference in interfaces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ymbol"/>
              <a:buChar char="●"/>
            </a:pPr>
            <a:r>
              <a:rPr lang="en-IN"/>
              <a:t>Comparing interface with HCI laws</a:t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Task and Assumptions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1104200" y="1580401"/>
            <a:ext cx="8946600" cy="4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Experiment carried out on : 27th Sept 2015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Book a flight from Ahmedabad to Mumbai/Bombay using Indigo website and mobile app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Flight Date: 28th Sept 2015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Sample size: 14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Age group: 21-22 year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Ticket for 1 Adult passenger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Payment process is not completed by any of the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Internet connectivity was same for all the user so that delay time is not taken into consideration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No additional services are to be selected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One way journey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Fill only credit/debit card form (no need to proceed after this process)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Sample people are guest users.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Subtask to be carried out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1104200" y="1592500"/>
            <a:ext cx="8946600" cy="4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Search Flight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		- Select source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		- Select destination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		-Select journey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		- Select journey type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		- Select passenger number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Select flight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login/signup - optional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Fill user details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Select services and seat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make payment (fill payment form)</a:t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Task tree</a:t>
            </a:r>
            <a:endParaRPr/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6527" r="38982" t="0"/>
          <a:stretch/>
        </p:blipFill>
        <p:spPr>
          <a:xfrm>
            <a:off x="3246050" y="127550"/>
            <a:ext cx="6870120" cy="66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646101" y="452725"/>
            <a:ext cx="38481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Path followed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in this experiment</a:t>
            </a:r>
            <a:endParaRPr sz="3600"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9250" r="37831" t="0"/>
          <a:stretch/>
        </p:blipFill>
        <p:spPr>
          <a:xfrm>
            <a:off x="4421600" y="152400"/>
            <a:ext cx="5757200" cy="67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Screens</a:t>
            </a:r>
            <a:endParaRPr b="0" i="0" sz="42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103312" y="19005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Questrial"/>
              <a:buAutoNum type="arabicPeriod"/>
            </a:pPr>
            <a:r>
              <a:rPr lang="en-IN" sz="2400" u="sng">
                <a:solidFill>
                  <a:schemeClr val="hlink"/>
                </a:solidFill>
                <a:hlinkClick r:id="rId3"/>
              </a:rPr>
              <a:t>Web Application Screen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IN" sz="2400" u="sng">
                <a:solidFill>
                  <a:schemeClr val="hlink"/>
                </a:solidFill>
                <a:hlinkClick r:id="rId4"/>
              </a:rPr>
              <a:t>Mobile Application Screen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646100" y="452721"/>
            <a:ext cx="94047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0" i="0" lang="en-IN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User Experiments</a:t>
            </a:r>
            <a:endParaRPr b="0" i="0" sz="36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984375" y="1315800"/>
            <a:ext cx="8946600" cy="4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350" lvl="1" marL="4000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217" name="Google Shape;217;p27"/>
          <p:cNvGraphicFramePr/>
          <p:nvPr/>
        </p:nvGraphicFramePr>
        <p:xfrm>
          <a:off x="851907" y="1229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{311C6791-7BC9-4B7D-80BE-F17A5464C922}</a:tableStyleId>
              </a:tblPr>
              <a:tblGrid>
                <a:gridCol w="2919025"/>
                <a:gridCol w="2919025"/>
                <a:gridCol w="2919025"/>
              </a:tblGrid>
              <a:tr h="3799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Sub Task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Average Time Taken (</a:t>
                      </a:r>
                      <a:r>
                        <a:rPr lang="en-IN" sz="1800"/>
                        <a:t>Seconds)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9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Web Application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Mobile Application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Search flight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24.95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25.82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Select flight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24.76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18.20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Select seat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32.24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Select Services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84.21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45.07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Payment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56.30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38.27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Search Result Screen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22.5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           18.2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Price Summary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15.45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10.79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Travel Detail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60.2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57.2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Review Booking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10.66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Total Time (Seconds)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331.01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224.21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Standard Deviation of Sub task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3.04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1.46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