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9"/>
  </p:notesMasterIdLst>
  <p:sldIdLst>
    <p:sldId id="256" r:id="rId2"/>
    <p:sldId id="258" r:id="rId3"/>
    <p:sldId id="257" r:id="rId4"/>
    <p:sldId id="259" r:id="rId5"/>
    <p:sldId id="260" r:id="rId6"/>
    <p:sldId id="261" r:id="rId7"/>
    <p:sldId id="262" r:id="rId8"/>
    <p:sldId id="263" r:id="rId9"/>
    <p:sldId id="295" r:id="rId10"/>
    <p:sldId id="264" r:id="rId11"/>
    <p:sldId id="265" r:id="rId12"/>
    <p:sldId id="296" r:id="rId13"/>
    <p:sldId id="297" r:id="rId14"/>
    <p:sldId id="298" r:id="rId15"/>
    <p:sldId id="299" r:id="rId16"/>
    <p:sldId id="300" r:id="rId17"/>
    <p:sldId id="266" r:id="rId18"/>
    <p:sldId id="267" r:id="rId19"/>
    <p:sldId id="301" r:id="rId20"/>
    <p:sldId id="302" r:id="rId21"/>
    <p:sldId id="303" r:id="rId22"/>
    <p:sldId id="272" r:id="rId23"/>
    <p:sldId id="304" r:id="rId24"/>
    <p:sldId id="307" r:id="rId25"/>
    <p:sldId id="306" r:id="rId26"/>
    <p:sldId id="308" r:id="rId27"/>
    <p:sldId id="294" r:id="rId28"/>
  </p:sldIdLst>
  <p:sldSz cx="9144000" cy="5143500" type="screen16x9"/>
  <p:notesSz cx="6858000" cy="9144000"/>
  <p:embeddedFontLst>
    <p:embeddedFont>
      <p:font typeface="Barlow" panose="020B0604020202020204"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E7EF0-30BA-47A9-9E73-536E6FB35545}">
  <a:tblStyle styleId="{918E7EF0-30BA-47A9-9E73-536E6FB355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AFD12A-2A65-4255-B111-476A2ECDBF9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252e72ea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252e72ea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1" name="Shape 83"/>
        <p:cNvGrpSpPr/>
        <p:nvPr/>
      </p:nvGrpSpPr>
      <p:grpSpPr>
        <a:xfrm>
          <a:off x="0" y="0"/>
          <a:ext cx="0" cy="0"/>
          <a:chOff x="0" y="0"/>
          <a:chExt cx="0" cy="0"/>
        </a:xfrm>
      </p:grpSpPr>
      <p:sp>
        <p:nvSpPr>
          <p:cNvPr id="84" name="Google Shape;84;p13"/>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2645075"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3731575" y="393525"/>
            <a:ext cx="4713000" cy="4356000"/>
          </a:xfrm>
          <a:prstGeom prst="rect">
            <a:avLst/>
          </a:prstGeom>
        </p:spPr>
        <p:txBody>
          <a:bodyPr spcFirstLastPara="1" wrap="square" lIns="91425" tIns="91425" rIns="91425" bIns="91425" anchor="t" anchorCtr="0">
            <a:noAutofit/>
          </a:bodyPr>
          <a:lstStyle>
            <a:lvl1pPr marL="457200" lvl="0" indent="-457200" rtl="0">
              <a:lnSpc>
                <a:spcPct val="100000"/>
              </a:lnSpc>
              <a:spcBef>
                <a:spcPts val="600"/>
              </a:spcBef>
              <a:spcAft>
                <a:spcPts val="0"/>
              </a:spcAft>
              <a:buSzPts val="3600"/>
              <a:buChar char="▪"/>
              <a:defRPr sz="3600" b="1"/>
            </a:lvl1pPr>
            <a:lvl2pPr marL="914400" lvl="1" indent="-457200" rtl="0">
              <a:lnSpc>
                <a:spcPct val="100000"/>
              </a:lnSpc>
              <a:spcBef>
                <a:spcPts val="0"/>
              </a:spcBef>
              <a:spcAft>
                <a:spcPts val="0"/>
              </a:spcAft>
              <a:buSzPts val="3600"/>
              <a:buChar char="▫"/>
              <a:defRPr sz="3600" b="1"/>
            </a:lvl2pPr>
            <a:lvl3pPr marL="1371600" lvl="2" indent="-457200" rtl="0">
              <a:lnSpc>
                <a:spcPct val="100000"/>
              </a:lnSpc>
              <a:spcBef>
                <a:spcPts val="0"/>
              </a:spcBef>
              <a:spcAft>
                <a:spcPts val="0"/>
              </a:spcAft>
              <a:buSzPts val="3600"/>
              <a:buChar char="▫"/>
              <a:defRPr sz="3600" b="1"/>
            </a:lvl3pPr>
            <a:lvl4pPr marL="1828800" lvl="3" indent="-457200" rtl="0">
              <a:lnSpc>
                <a:spcPct val="100000"/>
              </a:lnSpc>
              <a:spcBef>
                <a:spcPts val="0"/>
              </a:spcBef>
              <a:spcAft>
                <a:spcPts val="0"/>
              </a:spcAft>
              <a:buSzPts val="3600"/>
              <a:buChar char="▫"/>
              <a:defRPr sz="3600" b="1"/>
            </a:lvl4pPr>
            <a:lvl5pPr marL="2286000" lvl="4" indent="-457200" rtl="0">
              <a:lnSpc>
                <a:spcPct val="100000"/>
              </a:lnSpc>
              <a:spcBef>
                <a:spcPts val="0"/>
              </a:spcBef>
              <a:spcAft>
                <a:spcPts val="0"/>
              </a:spcAft>
              <a:buSzPts val="3600"/>
              <a:buChar char="○"/>
              <a:defRPr sz="3600" b="1"/>
            </a:lvl5pPr>
            <a:lvl6pPr marL="2743200" lvl="5" indent="-457200" rtl="0">
              <a:lnSpc>
                <a:spcPct val="100000"/>
              </a:lnSpc>
              <a:spcBef>
                <a:spcPts val="0"/>
              </a:spcBef>
              <a:spcAft>
                <a:spcPts val="0"/>
              </a:spcAft>
              <a:buSzPts val="3600"/>
              <a:buChar char="■"/>
              <a:defRPr sz="3600" b="1"/>
            </a:lvl6pPr>
            <a:lvl7pPr marL="3200400" lvl="6" indent="-457200" rtl="0">
              <a:lnSpc>
                <a:spcPct val="100000"/>
              </a:lnSpc>
              <a:spcBef>
                <a:spcPts val="0"/>
              </a:spcBef>
              <a:spcAft>
                <a:spcPts val="0"/>
              </a:spcAft>
              <a:buSzPts val="3600"/>
              <a:buChar char="●"/>
              <a:defRPr sz="3600" b="1"/>
            </a:lvl7pPr>
            <a:lvl8pPr marL="3657600" lvl="7" indent="-457200" rtl="0">
              <a:lnSpc>
                <a:spcPct val="100000"/>
              </a:lnSpc>
              <a:spcBef>
                <a:spcPts val="0"/>
              </a:spcBef>
              <a:spcAft>
                <a:spcPts val="0"/>
              </a:spcAft>
              <a:buSzPts val="3600"/>
              <a:buChar char="○"/>
              <a:defRPr sz="3600" b="1"/>
            </a:lvl8pPr>
            <a:lvl9pPr marL="4114800" lvl="8" indent="-457200">
              <a:lnSpc>
                <a:spcPct val="100000"/>
              </a:lnSpc>
              <a:spcBef>
                <a:spcPts val="0"/>
              </a:spcBef>
              <a:spcAft>
                <a:spcPts val="0"/>
              </a:spcAft>
              <a:buSzPts val="3600"/>
              <a:buChar char="■"/>
              <a:defRPr sz="3600" b="1"/>
            </a:lvl9pPr>
          </a:lstStyle>
          <a:p>
            <a:endParaRPr/>
          </a:p>
        </p:txBody>
      </p:sp>
      <p:sp>
        <p:nvSpPr>
          <p:cNvPr id="23" name="Google Shape;23;p4"/>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FFFF"/>
                </a:solidFill>
              </a:rPr>
              <a:t>“</a:t>
            </a:r>
            <a:endParaRPr sz="7200" b="1">
              <a:solidFill>
                <a:srgbClr val="FFFFFF"/>
              </a:solidFill>
            </a:endParaRPr>
          </a:p>
        </p:txBody>
      </p:sp>
      <p:sp>
        <p:nvSpPr>
          <p:cNvPr id="24" name="Google Shape;24;p4"/>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33"/>
        <p:cNvGrpSpPr/>
        <p:nvPr/>
      </p:nvGrpSpPr>
      <p:grpSpPr>
        <a:xfrm>
          <a:off x="0" y="0"/>
          <a:ext cx="0" cy="0"/>
          <a:chOff x="0" y="0"/>
          <a:chExt cx="0" cy="0"/>
        </a:xfrm>
      </p:grpSpPr>
      <p:sp>
        <p:nvSpPr>
          <p:cNvPr id="34" name="Google Shape;34;p6"/>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178396" y="393525"/>
            <a:ext cx="45720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 name="Google Shape;38;p6"/>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39" name="Google Shape;39;p6"/>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40" name="Google Shape;40;p6"/>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1182200" y="393475"/>
            <a:ext cx="6739500" cy="806700"/>
          </a:xfrm>
          <a:prstGeom prst="rect">
            <a:avLst/>
          </a:prstGeom>
          <a:noFill/>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7"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8" name="Google Shape;48;p7"/>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8750300" y="4356125"/>
            <a:ext cx="3936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156017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6" name="Google Shape;56;p8"/>
          <p:cNvSpPr txBox="1">
            <a:spLocks noGrp="1"/>
          </p:cNvSpPr>
          <p:nvPr>
            <p:ph type="body" idx="2"/>
          </p:nvPr>
        </p:nvSpPr>
        <p:spPr>
          <a:xfrm>
            <a:off x="399652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8"/>
          <p:cNvSpPr txBox="1">
            <a:spLocks noGrp="1"/>
          </p:cNvSpPr>
          <p:nvPr>
            <p:ph type="body" idx="3"/>
          </p:nvPr>
        </p:nvSpPr>
        <p:spPr>
          <a:xfrm>
            <a:off x="6432874"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phpclasses.org/" TargetMode="External"/><Relationship Id="rId2" Type="http://schemas.openxmlformats.org/officeDocument/2006/relationships/hyperlink" Target="https://www.udemy.com/course/getting-started-with-php-and-mysql-for-beginners/" TargetMode="External"/><Relationship Id="rId1" Type="http://schemas.openxmlformats.org/officeDocument/2006/relationships/slideLayout" Target="../slideLayouts/slideLayout5.xml"/><Relationship Id="rId6" Type="http://schemas.openxmlformats.org/officeDocument/2006/relationships/hyperlink" Target="https://jquery.com/" TargetMode="External"/><Relationship Id="rId5" Type="http://schemas.openxmlformats.org/officeDocument/2006/relationships/hyperlink" Target="https://github.com/" TargetMode="External"/><Relationship Id="rId4" Type="http://schemas.openxmlformats.org/officeDocument/2006/relationships/hyperlink" Target="https://phptherightway.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DREAM STUDIO 	ARCHITECTURE </a:t>
            </a:r>
            <a:endParaRPr dirty="0"/>
          </a:p>
        </p:txBody>
      </p:sp>
      <p:sp>
        <p:nvSpPr>
          <p:cNvPr id="3" name="TextBox 2">
            <a:extLst>
              <a:ext uri="{FF2B5EF4-FFF2-40B4-BE49-F238E27FC236}">
                <a16:creationId xmlns:a16="http://schemas.microsoft.com/office/drawing/2014/main" id="{78999F35-2448-D97F-958D-D98ACB3553C2}"/>
              </a:ext>
            </a:extLst>
          </p:cNvPr>
          <p:cNvSpPr txBox="1"/>
          <p:nvPr/>
        </p:nvSpPr>
        <p:spPr>
          <a:xfrm>
            <a:off x="74341" y="3152121"/>
            <a:ext cx="3310053" cy="1991379"/>
          </a:xfrm>
          <a:prstGeom prst="rect">
            <a:avLst/>
          </a:prstGeom>
          <a:noFill/>
        </p:spPr>
        <p:txBody>
          <a:bodyPr wrap="square">
            <a:spAutoFit/>
          </a:bodyPr>
          <a:lstStyle/>
          <a:p>
            <a:pPr marL="0" lvl="0" indent="0" algn="l" rtl="0">
              <a:lnSpc>
                <a:spcPct val="150000"/>
              </a:lnSpc>
              <a:spcBef>
                <a:spcPts val="0"/>
              </a:spcBef>
              <a:spcAft>
                <a:spcPts val="0"/>
              </a:spcAft>
              <a:buNone/>
            </a:pPr>
            <a:r>
              <a:rPr lang="en-US" b="1" dirty="0">
                <a:solidFill>
                  <a:schemeClr val="bg2">
                    <a:lumMod val="25000"/>
                  </a:schemeClr>
                </a:solidFill>
              </a:rPr>
              <a:t>Group No :- 50</a:t>
            </a:r>
          </a:p>
          <a:p>
            <a:pPr marL="0" lvl="0" indent="0" algn="l" rtl="0">
              <a:lnSpc>
                <a:spcPct val="150000"/>
              </a:lnSpc>
              <a:spcBef>
                <a:spcPts val="0"/>
              </a:spcBef>
              <a:spcAft>
                <a:spcPts val="0"/>
              </a:spcAft>
              <a:buNone/>
            </a:pPr>
            <a:r>
              <a:rPr lang="en-US" b="1" dirty="0">
                <a:solidFill>
                  <a:schemeClr val="bg2">
                    <a:lumMod val="25000"/>
                  </a:schemeClr>
                </a:solidFill>
              </a:rPr>
              <a:t>Submitted By:- </a:t>
            </a:r>
          </a:p>
          <a:p>
            <a:pPr marL="0" lvl="0" indent="0" algn="l" rtl="0">
              <a:lnSpc>
                <a:spcPct val="150000"/>
              </a:lnSpc>
              <a:spcBef>
                <a:spcPts val="0"/>
              </a:spcBef>
              <a:spcAft>
                <a:spcPts val="0"/>
              </a:spcAft>
              <a:buNone/>
            </a:pPr>
            <a:r>
              <a:rPr lang="en-US" b="1" dirty="0">
                <a:solidFill>
                  <a:schemeClr val="bg2">
                    <a:lumMod val="25000"/>
                  </a:schemeClr>
                </a:solidFill>
              </a:rPr>
              <a:t>Chintan Bhimani A.(2019065903)</a:t>
            </a:r>
          </a:p>
          <a:p>
            <a:pPr marL="0" indent="0" algn="l">
              <a:lnSpc>
                <a:spcPct val="150000"/>
              </a:lnSpc>
            </a:pPr>
            <a:r>
              <a:rPr lang="en-US" b="1" dirty="0">
                <a:solidFill>
                  <a:schemeClr val="bg2">
                    <a:lumMod val="25000"/>
                  </a:schemeClr>
                </a:solidFill>
              </a:rPr>
              <a:t>Pratiksha </a:t>
            </a:r>
            <a:r>
              <a:rPr lang="en-US" b="1" dirty="0" err="1">
                <a:solidFill>
                  <a:schemeClr val="bg2">
                    <a:lumMod val="25000"/>
                  </a:schemeClr>
                </a:solidFill>
              </a:rPr>
              <a:t>Chopda</a:t>
            </a:r>
            <a:r>
              <a:rPr lang="en-US" b="1" dirty="0">
                <a:solidFill>
                  <a:schemeClr val="bg2">
                    <a:lumMod val="25000"/>
                  </a:schemeClr>
                </a:solidFill>
              </a:rPr>
              <a:t> B.(2019066012)</a:t>
            </a:r>
          </a:p>
          <a:p>
            <a:pPr marL="0" indent="0" algn="l">
              <a:lnSpc>
                <a:spcPct val="150000"/>
              </a:lnSpc>
            </a:pPr>
            <a:r>
              <a:rPr lang="en-US" b="1" dirty="0">
                <a:solidFill>
                  <a:schemeClr val="bg2">
                    <a:lumMod val="25000"/>
                  </a:schemeClr>
                </a:solidFill>
              </a:rPr>
              <a:t>Jasmin </a:t>
            </a:r>
            <a:r>
              <a:rPr lang="en-US" b="1" dirty="0" err="1">
                <a:solidFill>
                  <a:schemeClr val="bg2">
                    <a:lumMod val="25000"/>
                  </a:schemeClr>
                </a:solidFill>
              </a:rPr>
              <a:t>Bhanderi</a:t>
            </a:r>
            <a:r>
              <a:rPr lang="en-US" b="1" dirty="0">
                <a:solidFill>
                  <a:schemeClr val="bg2">
                    <a:lumMod val="25000"/>
                  </a:schemeClr>
                </a:solidFill>
              </a:rPr>
              <a:t> V.(2019066023)</a:t>
            </a:r>
          </a:p>
          <a:p>
            <a:pPr marL="0" indent="0" algn="l">
              <a:lnSpc>
                <a:spcPct val="150000"/>
              </a:lnSpc>
            </a:pPr>
            <a:r>
              <a:rPr lang="en-US" b="1" dirty="0">
                <a:solidFill>
                  <a:schemeClr val="bg2">
                    <a:lumMod val="25000"/>
                  </a:schemeClr>
                </a:solidFill>
              </a:rPr>
              <a:t>Guided by  :- Prof. Jaimini Patel</a:t>
            </a:r>
          </a:p>
        </p:txBody>
      </p:sp>
      <p:pic>
        <p:nvPicPr>
          <p:cNvPr id="4" name="image1.jpeg" descr="Logo, company name&#10;&#10;Description automatically generated">
            <a:extLst>
              <a:ext uri="{FF2B5EF4-FFF2-40B4-BE49-F238E27FC236}">
                <a16:creationId xmlns:a16="http://schemas.microsoft.com/office/drawing/2014/main" id="{01486593-6C58-95E6-9CA5-8E5926F9A907}"/>
              </a:ext>
            </a:extLst>
          </p:cNvPr>
          <p:cNvPicPr>
            <a:picLocks noChangeAspect="1"/>
          </p:cNvPicPr>
          <p:nvPr/>
        </p:nvPicPr>
        <p:blipFill>
          <a:blip r:embed="rId3" cstate="print"/>
          <a:stretch>
            <a:fillRect/>
          </a:stretch>
        </p:blipFill>
        <p:spPr>
          <a:xfrm>
            <a:off x="0" y="0"/>
            <a:ext cx="2580653" cy="5129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a:effectLst/>
                <a:latin typeface="Barlow" panose="020B0604020202020204" pitchFamily="2" charset="0"/>
                <a:ea typeface="Calibri" panose="020F0502020204030204" pitchFamily="34" charset="0"/>
              </a:rPr>
              <a:t>TECHNOLOGY DETAILS</a:t>
            </a:r>
            <a:endParaRPr lang="en-US" sz="2800" dirty="0">
              <a:latin typeface="Barlow" panose="020B0604020202020204" pitchFamily="2" charset="0"/>
            </a:endParaRPr>
          </a:p>
        </p:txBody>
      </p:sp>
      <p:sp>
        <p:nvSpPr>
          <p:cNvPr id="176" name="Google Shape;176;p22"/>
          <p:cNvSpPr txBox="1">
            <a:spLocks noGrp="1"/>
          </p:cNvSpPr>
          <p:nvPr>
            <p:ph type="body" idx="1"/>
          </p:nvPr>
        </p:nvSpPr>
        <p:spPr>
          <a:xfrm>
            <a:off x="1415845" y="1375225"/>
            <a:ext cx="3548442" cy="337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kern="0" dirty="0">
                <a:solidFill>
                  <a:srgbClr val="000000"/>
                </a:solidFill>
                <a:effectLst/>
                <a:latin typeface="Barlow" panose="020B0604020202020204" pitchFamily="2" charset="0"/>
                <a:ea typeface="Times New Roman" panose="02020603050405020304" pitchFamily="18" charset="0"/>
              </a:rPr>
              <a:t>Hardware:</a:t>
            </a:r>
          </a:p>
          <a:p>
            <a:pPr marL="0" lvl="0" indent="0" algn="l" rtl="0">
              <a:spcBef>
                <a:spcPts val="600"/>
              </a:spcBef>
              <a:spcAft>
                <a:spcPts val="0"/>
              </a:spcAft>
              <a:buNone/>
            </a:pPr>
            <a:endParaRPr lang="en-US" sz="2000" b="1" dirty="0">
              <a:latin typeface="Barlow" panose="020B0604020202020204" pitchFamily="2" charset="0"/>
            </a:endParaRPr>
          </a:p>
          <a:p>
            <a:pPr marL="285750" indent="-285750">
              <a:buFont typeface="Wingdings" panose="05000000000000000000" pitchFamily="2" charset="2"/>
              <a:buChar char="Ø"/>
            </a:pPr>
            <a:r>
              <a:rPr lang="en-US" sz="1600" dirty="0">
                <a:latin typeface="Barlow" panose="020B0604020202020204" pitchFamily="2" charset="0"/>
              </a:rPr>
              <a:t>Processor : </a:t>
            </a:r>
            <a:r>
              <a:rPr lang="en-US" sz="1400" b="0" i="0" dirty="0">
                <a:solidFill>
                  <a:srgbClr val="000000"/>
                </a:solidFill>
                <a:effectLst/>
                <a:latin typeface="Barlow" panose="020B0604020202020204" pitchFamily="2" charset="0"/>
                <a:ea typeface="Arial" panose="020B0604020202020204" pitchFamily="34" charset="0"/>
                <a:cs typeface="Arial" panose="020B0604020202020204" pitchFamily="34" charset="0"/>
              </a:rPr>
              <a:t>Intel(R) Pentium i3 CPU @ 2.30GHz</a:t>
            </a:r>
          </a:p>
          <a:p>
            <a:pPr marL="285750" indent="-285750">
              <a:buFont typeface="Wingdings" panose="05000000000000000000" pitchFamily="2" charset="2"/>
              <a:buChar char="Ø"/>
            </a:pPr>
            <a:r>
              <a:rPr lang="en-US" sz="1400" dirty="0">
                <a:solidFill>
                  <a:srgbClr val="000000"/>
                </a:solidFill>
                <a:latin typeface="Barlow" panose="020B0604020202020204" pitchFamily="2" charset="0"/>
                <a:cs typeface="Arial" panose="020B0604020202020204" pitchFamily="34" charset="0"/>
              </a:rPr>
              <a:t>Memory: 6 GB</a:t>
            </a:r>
          </a:p>
          <a:p>
            <a:pPr marL="285750" indent="-285750">
              <a:buFont typeface="Wingdings" panose="05000000000000000000" pitchFamily="2" charset="2"/>
              <a:buChar char="Ø"/>
            </a:pPr>
            <a:r>
              <a:rPr lang="en-US" sz="1400" dirty="0">
                <a:solidFill>
                  <a:srgbClr val="000000"/>
                </a:solidFill>
                <a:effectLst/>
                <a:latin typeface="Barlow" panose="020B0604020202020204" pitchFamily="2" charset="0"/>
                <a:cs typeface="Arial" panose="020B0604020202020204" pitchFamily="34" charset="0"/>
              </a:rPr>
              <a:t>Hard Disk : 256 GB or Higher</a:t>
            </a:r>
            <a:endParaRPr lang="en-US" sz="1400" dirty="0">
              <a:effectLst/>
              <a:latin typeface="Barlow" panose="020B0604020202020204" pitchFamily="2" charset="0"/>
            </a:endParaRPr>
          </a:p>
          <a:p>
            <a:pPr marL="0" lvl="0" indent="0" algn="l" rtl="0">
              <a:spcBef>
                <a:spcPts val="600"/>
              </a:spcBef>
              <a:spcAft>
                <a:spcPts val="0"/>
              </a:spcAft>
              <a:buNone/>
            </a:pPr>
            <a:endParaRPr lang="en-US" sz="1600" dirty="0">
              <a:latin typeface="Barlow" panose="020B0604020202020204" pitchFamily="2" charset="0"/>
            </a:endParaRPr>
          </a:p>
        </p:txBody>
      </p:sp>
      <p:sp>
        <p:nvSpPr>
          <p:cNvPr id="177" name="Google Shape;177;p22"/>
          <p:cNvSpPr txBox="1">
            <a:spLocks noGrp="1"/>
          </p:cNvSpPr>
          <p:nvPr>
            <p:ph type="body" idx="2"/>
          </p:nvPr>
        </p:nvSpPr>
        <p:spPr>
          <a:xfrm>
            <a:off x="5346289" y="1375225"/>
            <a:ext cx="3404111" cy="22823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latin typeface="Barlow" panose="020B0604020202020204" pitchFamily="2" charset="0"/>
              </a:rPr>
              <a:t>Software:</a:t>
            </a:r>
          </a:p>
          <a:p>
            <a:pPr marL="0" lvl="0" indent="0" algn="l" rtl="0">
              <a:spcBef>
                <a:spcPts val="600"/>
              </a:spcBef>
              <a:spcAft>
                <a:spcPts val="0"/>
              </a:spcAft>
              <a:buNone/>
            </a:pPr>
            <a:endParaRPr lang="en-US" sz="2000" b="1" dirty="0">
              <a:latin typeface="Barlow" panose="020B0604020202020204" pitchFamily="2" charset="0"/>
            </a:endParaRPr>
          </a:p>
          <a:p>
            <a:pPr marL="285750" indent="-285750">
              <a:buFont typeface="Wingdings" panose="05000000000000000000" pitchFamily="2" charset="2"/>
              <a:buChar char="Ø"/>
            </a:pPr>
            <a:r>
              <a:rPr lang="en-US" sz="1600" dirty="0">
                <a:latin typeface="Barlow" panose="020B0604020202020204" pitchFamily="2" charset="0"/>
              </a:rPr>
              <a:t>Operating System: </a:t>
            </a:r>
            <a:r>
              <a:rPr lang="en-US" sz="1400" dirty="0">
                <a:latin typeface="Barlow" panose="020B0604020202020204" pitchFamily="2" charset="0"/>
              </a:rPr>
              <a:t>Window 10/11</a:t>
            </a:r>
          </a:p>
          <a:p>
            <a:pPr marL="285750" indent="-285750">
              <a:buFont typeface="Wingdings" panose="05000000000000000000" pitchFamily="2" charset="2"/>
              <a:buChar char="Ø"/>
            </a:pPr>
            <a:r>
              <a:rPr lang="en-US" sz="1600" dirty="0">
                <a:solidFill>
                  <a:srgbClr val="000000"/>
                </a:solidFill>
                <a:latin typeface="Barlow" panose="020B0604020202020204" pitchFamily="2" charset="0"/>
                <a:cs typeface="Arial" panose="020B0604020202020204" pitchFamily="34" charset="0"/>
              </a:rPr>
              <a:t>Browser: </a:t>
            </a:r>
            <a:r>
              <a:rPr lang="en-US" sz="1400" dirty="0">
                <a:solidFill>
                  <a:srgbClr val="000000"/>
                </a:solidFill>
                <a:latin typeface="Barlow" panose="020B0604020202020204" pitchFamily="2" charset="0"/>
                <a:cs typeface="Arial" panose="020B0604020202020204" pitchFamily="34" charset="0"/>
              </a:rPr>
              <a:t>All Supported</a:t>
            </a:r>
            <a:endParaRPr lang="en-US" sz="1600" dirty="0">
              <a:solidFill>
                <a:srgbClr val="000000"/>
              </a:solidFill>
              <a:latin typeface="Barlow" panose="020B0604020202020204" pitchFamily="2" charset="0"/>
              <a:cs typeface="Arial" panose="020B0604020202020204" pitchFamily="34" charset="0"/>
            </a:endParaRPr>
          </a:p>
          <a:p>
            <a:pPr marL="0" lvl="0" indent="0" algn="l" rtl="0">
              <a:spcBef>
                <a:spcPts val="600"/>
              </a:spcBef>
              <a:spcAft>
                <a:spcPts val="0"/>
              </a:spcAft>
              <a:buNone/>
            </a:pPr>
            <a:endParaRPr lang="en-US" sz="2000" b="1" dirty="0">
              <a:latin typeface="Barlow" panose="020B0604020202020204" pitchFamily="2" charset="0"/>
            </a:endParaRPr>
          </a:p>
        </p:txBody>
      </p:sp>
      <p:sp>
        <p:nvSpPr>
          <p:cNvPr id="179" name="Google Shape;179;p2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80" name="Google Shape;180;p22"/>
          <p:cNvSpPr/>
          <p:nvPr/>
        </p:nvSpPr>
        <p:spPr>
          <a:xfrm>
            <a:off x="8191382" y="636358"/>
            <a:ext cx="320958" cy="32093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4167499" y="393475"/>
            <a:ext cx="37764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DATA FLOW DIAGRAM</a:t>
            </a:r>
            <a:endParaRPr sz="2800" dirty="0"/>
          </a:p>
        </p:txBody>
      </p:sp>
      <p:sp>
        <p:nvSpPr>
          <p:cNvPr id="186" name="Google Shape;186;p23"/>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b="0" i="0" dirty="0">
                <a:solidFill>
                  <a:srgbClr val="242731"/>
                </a:solidFill>
                <a:effectLst/>
                <a:latin typeface="Barlow" panose="020B0604020202020204" pitchFamily="2" charset="0"/>
              </a:rPr>
              <a:t>A data flow diagram (DFD) is a graphical or visual representation using a standardized set of symbols and notations to describe a business’s operations through data movement.</a:t>
            </a:r>
            <a:endParaRPr sz="2000" dirty="0">
              <a:latin typeface="Barlow" panose="020B0604020202020204" pitchFamily="2" charset="0"/>
            </a:endParaRPr>
          </a:p>
        </p:txBody>
      </p:sp>
      <p:sp>
        <p:nvSpPr>
          <p:cNvPr id="187" name="Google Shape;187;p2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88" name="Google Shape;188;p23"/>
          <p:cNvGrpSpPr/>
          <p:nvPr/>
        </p:nvGrpSpPr>
        <p:grpSpPr>
          <a:xfrm>
            <a:off x="8176601" y="649018"/>
            <a:ext cx="355087" cy="295596"/>
            <a:chOff x="1244325" y="314425"/>
            <a:chExt cx="444525" cy="370050"/>
          </a:xfrm>
        </p:grpSpPr>
        <p:sp>
          <p:nvSpPr>
            <p:cNvPr id="189" name="Google Shape;189;p23"/>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6C297C-B8CB-B6F2-EA51-AE3C3B8D114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96F0B8A0-54BE-C280-076C-04E7CFF8E1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7619" y="540843"/>
            <a:ext cx="5766018" cy="4061814"/>
          </a:xfrm>
          <a:prstGeom prst="rect">
            <a:avLst/>
          </a:prstGeom>
          <a:noFill/>
          <a:ln>
            <a:noFill/>
          </a:ln>
        </p:spPr>
      </p:pic>
    </p:spTree>
    <p:extLst>
      <p:ext uri="{BB962C8B-B14F-4D97-AF65-F5344CB8AC3E}">
        <p14:creationId xmlns:p14="http://schemas.microsoft.com/office/powerpoint/2010/main" val="378732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31D46F-B5C9-FA59-BD21-2745DCE96C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3" name="Picture 2">
            <a:extLst>
              <a:ext uri="{FF2B5EF4-FFF2-40B4-BE49-F238E27FC236}">
                <a16:creationId xmlns:a16="http://schemas.microsoft.com/office/drawing/2014/main" id="{2C3889A6-1648-5FB3-7DAF-512C41AAAC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6720" y="329883"/>
            <a:ext cx="5356860" cy="4361205"/>
          </a:xfrm>
          <a:prstGeom prst="rect">
            <a:avLst/>
          </a:prstGeom>
          <a:noFill/>
          <a:ln>
            <a:noFill/>
          </a:ln>
        </p:spPr>
      </p:pic>
    </p:spTree>
    <p:extLst>
      <p:ext uri="{BB962C8B-B14F-4D97-AF65-F5344CB8AC3E}">
        <p14:creationId xmlns:p14="http://schemas.microsoft.com/office/powerpoint/2010/main" val="73945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A428B5-AAC0-0DD2-A18C-8A7782C929E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3" name="Picture 2">
            <a:extLst>
              <a:ext uri="{FF2B5EF4-FFF2-40B4-BE49-F238E27FC236}">
                <a16:creationId xmlns:a16="http://schemas.microsoft.com/office/drawing/2014/main" id="{A53CCC37-69D4-8ED4-BDE6-0CD480EDE3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0563"/>
            <a:ext cx="5814060" cy="4442373"/>
          </a:xfrm>
          <a:prstGeom prst="rect">
            <a:avLst/>
          </a:prstGeom>
          <a:noFill/>
          <a:ln>
            <a:noFill/>
          </a:ln>
        </p:spPr>
      </p:pic>
    </p:spTree>
    <p:extLst>
      <p:ext uri="{BB962C8B-B14F-4D97-AF65-F5344CB8AC3E}">
        <p14:creationId xmlns:p14="http://schemas.microsoft.com/office/powerpoint/2010/main" val="141550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781ABC-4121-EA42-3E50-D975652395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7257CF44-A404-A1EA-6FEA-CD7551256B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2180" y="811847"/>
            <a:ext cx="6126480" cy="3144359"/>
          </a:xfrm>
          <a:prstGeom prst="rect">
            <a:avLst/>
          </a:prstGeom>
          <a:noFill/>
          <a:ln>
            <a:noFill/>
          </a:ln>
        </p:spPr>
      </p:pic>
    </p:spTree>
    <p:extLst>
      <p:ext uri="{BB962C8B-B14F-4D97-AF65-F5344CB8AC3E}">
        <p14:creationId xmlns:p14="http://schemas.microsoft.com/office/powerpoint/2010/main" val="79607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9D01CE-8971-FE03-C315-BCA4469AFDC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3" name="Picture 2">
            <a:extLst>
              <a:ext uri="{FF2B5EF4-FFF2-40B4-BE49-F238E27FC236}">
                <a16:creationId xmlns:a16="http://schemas.microsoft.com/office/drawing/2014/main" id="{5A40CEE6-57FA-C400-DD08-9DBA74C27E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5040" y="360403"/>
            <a:ext cx="5631180" cy="4192622"/>
          </a:xfrm>
          <a:prstGeom prst="rect">
            <a:avLst/>
          </a:prstGeom>
          <a:noFill/>
          <a:ln>
            <a:noFill/>
          </a:ln>
        </p:spPr>
      </p:pic>
    </p:spTree>
    <p:extLst>
      <p:ext uri="{BB962C8B-B14F-4D97-AF65-F5344CB8AC3E}">
        <p14:creationId xmlns:p14="http://schemas.microsoft.com/office/powerpoint/2010/main" val="290281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sp>
        <p:nvSpPr>
          <p:cNvPr id="195" name="Google Shape;195;p24"/>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96" name="Google Shape;196;p24"/>
          <p:cNvSpPr/>
          <p:nvPr/>
        </p:nvSpPr>
        <p:spPr>
          <a:xfrm>
            <a:off x="6393300" y="1393200"/>
            <a:ext cx="2357100" cy="23571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800" b="1" dirty="0">
                <a:solidFill>
                  <a:schemeClr val="bg1"/>
                </a:solidFill>
                <a:latin typeface="Barlow" panose="020B0604020202020204" pitchFamily="2" charset="0"/>
              </a:rPr>
              <a:t>UML MODELLING</a:t>
            </a:r>
            <a:endParaRPr sz="2800" b="1" dirty="0">
              <a:solidFill>
                <a:schemeClr val="bg1"/>
              </a:solidFill>
              <a:latin typeface="Barlow" panose="020B0604020202020204"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DIAGRAMS  EXPLAIN AUTHORITY</a:t>
            </a:r>
            <a:endParaRPr dirty="0"/>
          </a:p>
        </p:txBody>
      </p:sp>
      <p:sp>
        <p:nvSpPr>
          <p:cNvPr id="202" name="Google Shape;202;p2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203" name="Google Shape;203;p25"/>
          <p:cNvGrpSpPr/>
          <p:nvPr/>
        </p:nvGrpSpPr>
        <p:grpSpPr>
          <a:xfrm>
            <a:off x="8141260" y="590035"/>
            <a:ext cx="431172" cy="413599"/>
            <a:chOff x="5241175" y="4959100"/>
            <a:chExt cx="539775" cy="517775"/>
          </a:xfrm>
        </p:grpSpPr>
        <p:sp>
          <p:nvSpPr>
            <p:cNvPr id="204" name="Google Shape;204;p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5"/>
          <p:cNvGrpSpPr/>
          <p:nvPr/>
        </p:nvGrpSpPr>
        <p:grpSpPr>
          <a:xfrm>
            <a:off x="3787460" y="2173525"/>
            <a:ext cx="1944600" cy="1569600"/>
            <a:chOff x="3071457" y="2013875"/>
            <a:chExt cx="1944600" cy="1569600"/>
          </a:xfrm>
        </p:grpSpPr>
        <p:sp>
          <p:nvSpPr>
            <p:cNvPr id="211" name="Google Shape;211;p25"/>
            <p:cNvSpPr/>
            <p:nvPr/>
          </p:nvSpPr>
          <p:spPr>
            <a:xfrm rot="10800000" flipH="1">
              <a:off x="3071457" y="2013875"/>
              <a:ext cx="1944600" cy="1569600"/>
            </a:xfrm>
            <a:prstGeom prst="round2DiagRect">
              <a:avLst>
                <a:gd name="adj1" fmla="val 0"/>
                <a:gd name="adj2" fmla="val 17764"/>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13" name="Google Shape;213;p25"/>
            <p:cNvSpPr txBox="1"/>
            <p:nvPr/>
          </p:nvSpPr>
          <p:spPr>
            <a:xfrm>
              <a:off x="3316100" y="2716352"/>
              <a:ext cx="1451700" cy="512400"/>
            </a:xfrm>
            <a:prstGeom prst="rect">
              <a:avLst/>
            </a:prstGeom>
            <a:solidFill>
              <a:srgbClr val="999999"/>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grpSp>
      <p:grpSp>
        <p:nvGrpSpPr>
          <p:cNvPr id="214" name="Google Shape;214;p25"/>
          <p:cNvGrpSpPr/>
          <p:nvPr/>
        </p:nvGrpSpPr>
        <p:grpSpPr>
          <a:xfrm>
            <a:off x="1845246" y="2173525"/>
            <a:ext cx="1944600" cy="1569600"/>
            <a:chOff x="1126863" y="2013875"/>
            <a:chExt cx="1944600" cy="1569600"/>
          </a:xfrm>
        </p:grpSpPr>
        <p:sp>
          <p:nvSpPr>
            <p:cNvPr id="215" name="Google Shape;215;p25"/>
            <p:cNvSpPr/>
            <p:nvPr/>
          </p:nvSpPr>
          <p:spPr>
            <a:xfrm>
              <a:off x="1126863" y="2013875"/>
              <a:ext cx="1944600" cy="1569600"/>
            </a:xfrm>
            <a:prstGeom prst="round2DiagRect">
              <a:avLst>
                <a:gd name="adj1" fmla="val 0"/>
                <a:gd name="adj2" fmla="val 1776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2">
                      <a:lumMod val="10000"/>
                    </a:schemeClr>
                  </a:solidFill>
                  <a:latin typeface="Barlow"/>
                  <a:ea typeface="Barlow"/>
                  <a:cs typeface="Barlow"/>
                  <a:sym typeface="Barlow"/>
                </a:rPr>
                <a:t>Employee Authority</a:t>
              </a:r>
              <a:endParaRPr dirty="0">
                <a:solidFill>
                  <a:schemeClr val="tx2">
                    <a:lumMod val="10000"/>
                  </a:schemeClr>
                </a:solidFill>
                <a:latin typeface="Barlow"/>
                <a:ea typeface="Barlow"/>
                <a:cs typeface="Barlow"/>
                <a:sym typeface="Barlow"/>
              </a:endParaRPr>
            </a:p>
          </p:txBody>
        </p:sp>
        <p:sp>
          <p:nvSpPr>
            <p:cNvPr id="216" name="Google Shape;216;p25"/>
            <p:cNvSpPr txBox="1"/>
            <p:nvPr/>
          </p:nvSpPr>
          <p:spPr>
            <a:xfrm>
              <a:off x="1351627" y="2256385"/>
              <a:ext cx="1451700" cy="4599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b="1" dirty="0">
                <a:solidFill>
                  <a:srgbClr val="FFFFFF"/>
                </a:solidFill>
                <a:latin typeface="Barlow"/>
                <a:ea typeface="Barlow"/>
                <a:cs typeface="Barlow"/>
                <a:sym typeface="Barlow"/>
              </a:endParaRPr>
            </a:p>
          </p:txBody>
        </p:sp>
      </p:grpSp>
      <p:sp>
        <p:nvSpPr>
          <p:cNvPr id="219" name="Google Shape;219;p25"/>
          <p:cNvSpPr/>
          <p:nvPr/>
        </p:nvSpPr>
        <p:spPr>
          <a:xfrm>
            <a:off x="5729559" y="2173525"/>
            <a:ext cx="3001200" cy="1569600"/>
          </a:xfrm>
          <a:prstGeom prst="round2DiagRect">
            <a:avLst>
              <a:gd name="adj1" fmla="val 0"/>
              <a:gd name="adj2" fmla="val 17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p:txBody>
      </p:sp>
      <p:grpSp>
        <p:nvGrpSpPr>
          <p:cNvPr id="222" name="Google Shape;222;p25"/>
          <p:cNvGrpSpPr/>
          <p:nvPr/>
        </p:nvGrpSpPr>
        <p:grpSpPr>
          <a:xfrm>
            <a:off x="5599105" y="2860920"/>
            <a:ext cx="261571" cy="260379"/>
            <a:chOff x="4858109" y="2631368"/>
            <a:chExt cx="316442" cy="315000"/>
          </a:xfrm>
        </p:grpSpPr>
        <p:sp>
          <p:nvSpPr>
            <p:cNvPr id="223" name="Google Shape;223;p2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24" name="Google Shape;224;p25"/>
            <p:cNvSpPr/>
            <p:nvPr/>
          </p:nvSpPr>
          <p:spPr>
            <a:xfrm>
              <a:off x="4858109" y="2739300"/>
              <a:ext cx="239100" cy="99000"/>
            </a:xfrm>
            <a:prstGeom prst="rightArrow">
              <a:avLst>
                <a:gd name="adj1" fmla="val 32020"/>
                <a:gd name="adj2" fmla="val 6697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latin typeface="Barlow"/>
                  <a:ea typeface="Barlow"/>
                  <a:cs typeface="Barlow"/>
                  <a:sym typeface="Barlow"/>
                </a:rPr>
              </a:br>
              <a:endParaRPr>
                <a:latin typeface="Barlow"/>
                <a:ea typeface="Barlow"/>
                <a:cs typeface="Barlow"/>
                <a:sym typeface="Barlow"/>
              </a:endParaRPr>
            </a:p>
          </p:txBody>
        </p:sp>
      </p:grpSp>
      <p:grpSp>
        <p:nvGrpSpPr>
          <p:cNvPr id="225" name="Google Shape;225;p25"/>
          <p:cNvGrpSpPr/>
          <p:nvPr/>
        </p:nvGrpSpPr>
        <p:grpSpPr>
          <a:xfrm>
            <a:off x="3661899" y="2860921"/>
            <a:ext cx="260366" cy="260366"/>
            <a:chOff x="3157188" y="909150"/>
            <a:chExt cx="470400" cy="470400"/>
          </a:xfrm>
        </p:grpSpPr>
        <p:sp>
          <p:nvSpPr>
            <p:cNvPr id="226" name="Google Shape;226;p25"/>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27" name="Google Shape;227;p25"/>
            <p:cNvSpPr/>
            <p:nvPr/>
          </p:nvSpPr>
          <p:spPr>
            <a:xfrm>
              <a:off x="3243138" y="995100"/>
              <a:ext cx="298500" cy="298500"/>
            </a:xfrm>
            <a:prstGeom prst="mathPlus">
              <a:avLst>
                <a:gd name="adj1" fmla="val 99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grpSp>
      <p:sp>
        <p:nvSpPr>
          <p:cNvPr id="3" name="TextBox 2">
            <a:extLst>
              <a:ext uri="{FF2B5EF4-FFF2-40B4-BE49-F238E27FC236}">
                <a16:creationId xmlns:a16="http://schemas.microsoft.com/office/drawing/2014/main" id="{57390A8F-9895-D70A-5EB9-484BB0626549}"/>
              </a:ext>
            </a:extLst>
          </p:cNvPr>
          <p:cNvSpPr txBox="1"/>
          <p:nvPr/>
        </p:nvSpPr>
        <p:spPr>
          <a:xfrm>
            <a:off x="4131677" y="2806384"/>
            <a:ext cx="1477687" cy="307777"/>
          </a:xfrm>
          <a:prstGeom prst="rect">
            <a:avLst/>
          </a:prstGeom>
          <a:noFill/>
        </p:spPr>
        <p:txBody>
          <a:bodyPr wrap="square">
            <a:spAutoFit/>
          </a:bodyPr>
          <a:lstStyle/>
          <a:p>
            <a:r>
              <a:rPr lang="en-US" dirty="0">
                <a:latin typeface="Barlow"/>
                <a:ea typeface="Barlow"/>
                <a:cs typeface="Barlow"/>
                <a:sym typeface="Barlow"/>
              </a:rPr>
              <a:t>HOD Authority</a:t>
            </a:r>
            <a:endParaRPr lang="en-US" dirty="0"/>
          </a:p>
        </p:txBody>
      </p:sp>
      <p:sp>
        <p:nvSpPr>
          <p:cNvPr id="7" name="TextBox 6">
            <a:extLst>
              <a:ext uri="{FF2B5EF4-FFF2-40B4-BE49-F238E27FC236}">
                <a16:creationId xmlns:a16="http://schemas.microsoft.com/office/drawing/2014/main" id="{FC2CBC9F-4E94-8295-5088-95EAD4EB6D5D}"/>
              </a:ext>
            </a:extLst>
          </p:cNvPr>
          <p:cNvSpPr txBox="1"/>
          <p:nvPr/>
        </p:nvSpPr>
        <p:spPr>
          <a:xfrm>
            <a:off x="6378170" y="2796248"/>
            <a:ext cx="1577863" cy="307777"/>
          </a:xfrm>
          <a:prstGeom prst="rect">
            <a:avLst/>
          </a:prstGeom>
          <a:noFill/>
        </p:spPr>
        <p:txBody>
          <a:bodyPr wrap="square">
            <a:spAutoFit/>
          </a:bodyPr>
          <a:lstStyle/>
          <a:p>
            <a:r>
              <a:rPr lang="en-US" sz="1400" b="0" i="0" dirty="0">
                <a:solidFill>
                  <a:schemeClr val="bg1"/>
                </a:solidFill>
                <a:effectLst/>
                <a:latin typeface="Barlow" panose="020B0604020202020204" pitchFamily="2" charset="0"/>
                <a:ea typeface="Barlow" panose="020B0604020202020204" pitchFamily="2" charset="0"/>
                <a:cs typeface="Barlow" panose="020B0604020202020204" pitchFamily="2" charset="0"/>
              </a:rPr>
              <a:t>Admin Authority</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CC36B1-9D8E-D536-AB08-0426795E09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3" name="Picture 2">
            <a:extLst>
              <a:ext uri="{FF2B5EF4-FFF2-40B4-BE49-F238E27FC236}">
                <a16:creationId xmlns:a16="http://schemas.microsoft.com/office/drawing/2014/main" id="{7606223F-3313-30D1-FFFF-CDFA30432B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0280" y="0"/>
            <a:ext cx="5715000" cy="5143500"/>
          </a:xfrm>
          <a:prstGeom prst="rect">
            <a:avLst/>
          </a:prstGeom>
        </p:spPr>
      </p:pic>
    </p:spTree>
    <p:extLst>
      <p:ext uri="{BB962C8B-B14F-4D97-AF65-F5344CB8AC3E}">
        <p14:creationId xmlns:p14="http://schemas.microsoft.com/office/powerpoint/2010/main" val="71291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chemeClr val="accent1"/>
                </a:solidFill>
              </a:rPr>
              <a:t>HELLO!</a:t>
            </a:r>
            <a:endParaRPr sz="9600">
              <a:solidFill>
                <a:schemeClr val="accent1"/>
              </a:solidFill>
            </a:endParaRPr>
          </a:p>
        </p:txBody>
      </p:sp>
      <p:sp>
        <p:nvSpPr>
          <p:cNvPr id="110" name="Google Shape;110;p1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Today, our group represent company management system in details.</a:t>
            </a:r>
            <a:endParaRPr b="1" dirty="0"/>
          </a:p>
        </p:txBody>
      </p:sp>
      <p:sp>
        <p:nvSpPr>
          <p:cNvPr id="111" name="Google Shape;111;p1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3E02D8-3C47-433C-D0C5-003F6B78CE3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3" name="Picture 2">
            <a:extLst>
              <a:ext uri="{FF2B5EF4-FFF2-40B4-BE49-F238E27FC236}">
                <a16:creationId xmlns:a16="http://schemas.microsoft.com/office/drawing/2014/main" id="{9A777BC4-CCF1-EF82-10AB-E432CD8A8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6860" y="160020"/>
            <a:ext cx="6858000" cy="5143500"/>
          </a:xfrm>
          <a:prstGeom prst="rect">
            <a:avLst/>
          </a:prstGeom>
        </p:spPr>
      </p:pic>
    </p:spTree>
    <p:extLst>
      <p:ext uri="{BB962C8B-B14F-4D97-AF65-F5344CB8AC3E}">
        <p14:creationId xmlns:p14="http://schemas.microsoft.com/office/powerpoint/2010/main" val="2521417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C0C3C6-56DA-6271-93CB-63B4E712C8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3" name="Picture 2">
            <a:extLst>
              <a:ext uri="{FF2B5EF4-FFF2-40B4-BE49-F238E27FC236}">
                <a16:creationId xmlns:a16="http://schemas.microsoft.com/office/drawing/2014/main" id="{F1677EC2-84FA-62F3-4344-AB85FA039F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00" y="234950"/>
            <a:ext cx="6858000" cy="4826000"/>
          </a:xfrm>
          <a:prstGeom prst="rect">
            <a:avLst/>
          </a:prstGeom>
        </p:spPr>
      </p:pic>
    </p:spTree>
    <p:extLst>
      <p:ext uri="{BB962C8B-B14F-4D97-AF65-F5344CB8AC3E}">
        <p14:creationId xmlns:p14="http://schemas.microsoft.com/office/powerpoint/2010/main" val="1506110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TESTING</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281" name="Google Shape;281;p30"/>
          <p:cNvGrpSpPr/>
          <p:nvPr/>
        </p:nvGrpSpPr>
        <p:grpSpPr>
          <a:xfrm>
            <a:off x="8192081" y="607094"/>
            <a:ext cx="320958" cy="379470"/>
            <a:chOff x="4636075" y="261925"/>
            <a:chExt cx="401800" cy="475050"/>
          </a:xfrm>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0"/>
          <p:cNvSpPr txBox="1"/>
          <p:nvPr/>
        </p:nvSpPr>
        <p:spPr>
          <a:xfrm>
            <a:off x="1425150" y="1509275"/>
            <a:ext cx="7325249" cy="2897848"/>
          </a:xfrm>
          <a:prstGeom prst="rect">
            <a:avLst/>
          </a:prstGeom>
          <a:noFill/>
          <a:ln>
            <a:noFill/>
          </a:ln>
        </p:spPr>
        <p:txBody>
          <a:bodyPr spcFirstLastPara="1" wrap="square" lIns="91425" tIns="91425" rIns="91425" bIns="91425" anchor="t" anchorCtr="0">
            <a:noAutofit/>
          </a:bodyPr>
          <a:lstStyle/>
          <a:p>
            <a:pPr marL="514350" indent="-285750" algn="just">
              <a:lnSpc>
                <a:spcPct val="150000"/>
              </a:lnSpc>
              <a:spcAft>
                <a:spcPts val="800"/>
              </a:spcAft>
              <a:buFont typeface="Wingdings" panose="05000000000000000000" pitchFamily="2" charset="2"/>
              <a:buChar char="q"/>
            </a:pPr>
            <a:r>
              <a:rPr lang="en-US" kern="100" dirty="0">
                <a:effectLst/>
                <a:latin typeface="Barlow" panose="020B0604020202020204" pitchFamily="2" charset="0"/>
                <a:ea typeface="Calibri" panose="020F0502020204030204" pitchFamily="34" charset="0"/>
                <a:cs typeface="Times New Roman" panose="02020603050405020304" pitchFamily="18" charset="0"/>
              </a:rPr>
              <a:t>Testing is very important and critical to the success of any project that aims at delivering working software. There are many types of testing that a system may be subjected to, however only the ones in the testing objectives will be carried out for this system.</a:t>
            </a:r>
          </a:p>
          <a:p>
            <a:pPr marL="514350" indent="-285750" algn="just">
              <a:lnSpc>
                <a:spcPct val="150000"/>
              </a:lnSpc>
              <a:spcAft>
                <a:spcPts val="800"/>
              </a:spcAft>
              <a:buFont typeface="Wingdings" panose="05000000000000000000" pitchFamily="2" charset="2"/>
              <a:buChar char="q"/>
            </a:pPr>
            <a:endParaRPr lang="en-US" kern="100" dirty="0">
              <a:latin typeface="Barlow" panose="020B0604020202020204" pitchFamily="2" charset="0"/>
              <a:ea typeface="Calibri" panose="020F0502020204030204" pitchFamily="34" charset="0"/>
              <a:cs typeface="Times New Roman" panose="02020603050405020304" pitchFamily="18" charset="0"/>
            </a:endParaRPr>
          </a:p>
          <a:p>
            <a:pPr marL="514350" marR="0" indent="-285750" algn="just">
              <a:lnSpc>
                <a:spcPct val="150000"/>
              </a:lnSpc>
              <a:spcBef>
                <a:spcPts val="0"/>
              </a:spcBef>
              <a:spcAft>
                <a:spcPts val="800"/>
              </a:spcAft>
              <a:buFont typeface="Wingdings" panose="05000000000000000000" pitchFamily="2" charset="2"/>
              <a:buChar char="q"/>
            </a:pPr>
            <a:r>
              <a:rPr lang="en-US" kern="100" dirty="0">
                <a:effectLst/>
                <a:latin typeface="Barlow" panose="020B0604020202020204" pitchFamily="2" charset="0"/>
                <a:ea typeface="Calibri" panose="020F0502020204030204" pitchFamily="34" charset="0"/>
                <a:cs typeface="Times New Roman" panose="02020603050405020304" pitchFamily="18" charset="0"/>
              </a:rPr>
              <a:t>The overall purpose of testing is to ensure the Employee Management System meets all of its functional and business requirements. The purpose of this chapter is to describe the overall test plan and strategy for testing the system.</a:t>
            </a:r>
            <a:endParaRPr lang="en-US" kern="100" dirty="0">
              <a:latin typeface="Barlow" panose="020B0604020202020204" pitchFamily="2" charset="0"/>
              <a:ea typeface="Calibri" panose="020F0502020204030204" pitchFamily="34" charset="0"/>
              <a:cs typeface="Times New Roman" panose="02020603050405020304" pitchFamily="18" charset="0"/>
            </a:endParaRPr>
          </a:p>
          <a:p>
            <a:pPr marL="228600" marR="0" algn="just">
              <a:lnSpc>
                <a:spcPct val="150000"/>
              </a:lnSpc>
              <a:spcBef>
                <a:spcPts val="0"/>
              </a:spcBef>
              <a:spcAft>
                <a:spcPts val="800"/>
              </a:spcAft>
            </a:pPr>
            <a:endParaRPr lang="en-US" kern="100" dirty="0">
              <a:effectLst/>
              <a:latin typeface="Barlow" panose="020B0604020202020204"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D89CDA-66BA-6F9B-BAA0-B8C14AAE63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4" name="TextBox 3">
            <a:extLst>
              <a:ext uri="{FF2B5EF4-FFF2-40B4-BE49-F238E27FC236}">
                <a16:creationId xmlns:a16="http://schemas.microsoft.com/office/drawing/2014/main" id="{75D08338-06CA-0EAE-524D-B84C0545FCEC}"/>
              </a:ext>
            </a:extLst>
          </p:cNvPr>
          <p:cNvSpPr txBox="1"/>
          <p:nvPr/>
        </p:nvSpPr>
        <p:spPr>
          <a:xfrm>
            <a:off x="1525903" y="3420660"/>
            <a:ext cx="7224495" cy="1027012"/>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q"/>
            </a:pPr>
            <a:r>
              <a:rPr lang="en-US" sz="1400" kern="100" dirty="0">
                <a:effectLst/>
                <a:latin typeface="Barlow" panose="020B0604020202020204" pitchFamily="2" charset="0"/>
                <a:ea typeface="Calibri" panose="020F0502020204030204" pitchFamily="34" charset="0"/>
                <a:cs typeface="Times New Roman" panose="02020603050405020304" pitchFamily="18" charset="0"/>
              </a:rPr>
              <a:t>Integration testing is any type of software testing that seeks to verify the interfaces between components against a software design. Software components may be integrated in an iterative way or all together ("big bang"). </a:t>
            </a:r>
          </a:p>
        </p:txBody>
      </p:sp>
      <p:sp>
        <p:nvSpPr>
          <p:cNvPr id="6" name="TextBox 5">
            <a:extLst>
              <a:ext uri="{FF2B5EF4-FFF2-40B4-BE49-F238E27FC236}">
                <a16:creationId xmlns:a16="http://schemas.microsoft.com/office/drawing/2014/main" id="{2310D12D-521B-FD0F-4049-7F59E8B950DA}"/>
              </a:ext>
            </a:extLst>
          </p:cNvPr>
          <p:cNvSpPr txBox="1"/>
          <p:nvPr/>
        </p:nvSpPr>
        <p:spPr>
          <a:xfrm>
            <a:off x="1525904" y="1710656"/>
            <a:ext cx="7224494" cy="1350178"/>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q"/>
            </a:pPr>
            <a:r>
              <a:rPr lang="en-US" sz="1400" kern="100" dirty="0">
                <a:effectLst/>
                <a:latin typeface="Barlow" panose="020B0604020202020204" pitchFamily="2" charset="0"/>
                <a:ea typeface="Calibri" panose="020F0502020204030204" pitchFamily="34" charset="0"/>
                <a:cs typeface="Times New Roman" panose="02020603050405020304" pitchFamily="18" charset="0"/>
              </a:rPr>
              <a:t>System testing, or end-to-end testing, tests a completely integrated system to verify that it meets its requirements. For example, a system test might involve testing a logon interface, then creating and editing an entry, plus sending or printing results, followed by summary processing or deletion (or archiving) of entries, then logoff.</a:t>
            </a:r>
          </a:p>
        </p:txBody>
      </p:sp>
      <p:sp>
        <p:nvSpPr>
          <p:cNvPr id="8" name="TextBox 7">
            <a:extLst>
              <a:ext uri="{FF2B5EF4-FFF2-40B4-BE49-F238E27FC236}">
                <a16:creationId xmlns:a16="http://schemas.microsoft.com/office/drawing/2014/main" id="{EB6D3AD1-5355-D9F8-DA42-A28F0664265B}"/>
              </a:ext>
            </a:extLst>
          </p:cNvPr>
          <p:cNvSpPr txBox="1"/>
          <p:nvPr/>
        </p:nvSpPr>
        <p:spPr>
          <a:xfrm>
            <a:off x="1312545" y="363697"/>
            <a:ext cx="7437853" cy="1021946"/>
          </a:xfrm>
          <a:prstGeom prst="rect">
            <a:avLst/>
          </a:prstGeom>
          <a:noFill/>
        </p:spPr>
        <p:txBody>
          <a:bodyPr wrap="square">
            <a:spAutoFit/>
          </a:bodyPr>
          <a:lstStyle/>
          <a:p>
            <a:pPr marL="514350" indent="-285750" algn="just">
              <a:lnSpc>
                <a:spcPct val="150000"/>
              </a:lnSpc>
              <a:spcAft>
                <a:spcPts val="800"/>
              </a:spcAft>
              <a:buFont typeface="Wingdings" panose="05000000000000000000" pitchFamily="2" charset="2"/>
              <a:buChar char="q"/>
            </a:pPr>
            <a:r>
              <a:rPr lang="en-US" kern="100" dirty="0">
                <a:effectLst/>
                <a:latin typeface="Barlow" panose="020B0604020202020204" pitchFamily="2" charset="0"/>
                <a:ea typeface="Calibri" panose="020F0502020204030204" pitchFamily="34" charset="0"/>
                <a:cs typeface="Times New Roman" panose="02020603050405020304" pitchFamily="18" charset="0"/>
              </a:rPr>
              <a:t>The goals in testing this system include validating the quality, usability, reliability and performance of the application. Testing will be performed from a black-box approach. Tests will be designed around requirements and functionality.</a:t>
            </a:r>
          </a:p>
        </p:txBody>
      </p:sp>
    </p:spTree>
    <p:extLst>
      <p:ext uri="{BB962C8B-B14F-4D97-AF65-F5344CB8AC3E}">
        <p14:creationId xmlns:p14="http://schemas.microsoft.com/office/powerpoint/2010/main" val="229604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914B-0E0B-C6F0-CE48-954BEE773BFB}"/>
              </a:ext>
            </a:extLst>
          </p:cNvPr>
          <p:cNvSpPr>
            <a:spLocks noGrp="1"/>
          </p:cNvSpPr>
          <p:nvPr>
            <p:ph type="ctrTitle"/>
          </p:nvPr>
        </p:nvSpPr>
        <p:spPr>
          <a:xfrm>
            <a:off x="2574065" y="2116350"/>
            <a:ext cx="5814900" cy="910800"/>
          </a:xfrm>
        </p:spPr>
        <p:txBody>
          <a:bodyPr/>
          <a:lstStyle/>
          <a:p>
            <a:r>
              <a:rPr lang="en-US" sz="4400" b="1" i="0" dirty="0">
                <a:solidFill>
                  <a:srgbClr val="FFFFFF"/>
                </a:solidFill>
                <a:effectLst/>
                <a:latin typeface="Barlow" panose="020B0604020202020204" pitchFamily="2" charset="0"/>
                <a:ea typeface="Barlow" panose="020B0604020202020204" pitchFamily="2" charset="0"/>
                <a:cs typeface="Barlow" panose="020B0604020202020204" pitchFamily="2" charset="0"/>
              </a:rPr>
              <a:t>CONCLUSION</a:t>
            </a:r>
            <a:endParaRPr lang="en-US" sz="4400" dirty="0"/>
          </a:p>
        </p:txBody>
      </p:sp>
    </p:spTree>
    <p:extLst>
      <p:ext uri="{BB962C8B-B14F-4D97-AF65-F5344CB8AC3E}">
        <p14:creationId xmlns:p14="http://schemas.microsoft.com/office/powerpoint/2010/main" val="3017924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FBE97C-63CE-F45E-6E6F-97B642799C92}"/>
              </a:ext>
            </a:extLst>
          </p:cNvPr>
          <p:cNvSpPr>
            <a:spLocks noGrp="1"/>
          </p:cNvSpPr>
          <p:nvPr>
            <p:ph type="body" idx="1"/>
          </p:nvPr>
        </p:nvSpPr>
        <p:spPr/>
        <p:txBody>
          <a:bodyPr/>
          <a:lstStyle/>
          <a:p>
            <a:pPr marL="0" marR="0" indent="0" algn="just">
              <a:lnSpc>
                <a:spcPct val="150000"/>
              </a:lnSpc>
              <a:spcBef>
                <a:spcPts val="0"/>
              </a:spcBef>
              <a:spcAft>
                <a:spcPts val="800"/>
              </a:spcAft>
              <a:buNone/>
            </a:pPr>
            <a:r>
              <a:rPr lang="en-US" sz="1200" kern="100" dirty="0">
                <a:effectLst/>
                <a:latin typeface="Barlow" panose="020B0604020202020204" pitchFamily="2" charset="0"/>
                <a:ea typeface="Calibri" panose="020F0502020204030204" pitchFamily="34" charset="0"/>
                <a:cs typeface="Times New Roman" panose="02020603050405020304" pitchFamily="18" charset="0"/>
              </a:rPr>
              <a:t>The aim of this chapter is to draw conclusions of the work done or achieved and to give an assessment of the completed system, discuss the Problems faced, limitations of the system and give future recommendations on how the system can be improved. </a:t>
            </a:r>
            <a:endParaRPr lang="en-US" sz="1200" kern="100" dirty="0">
              <a:latin typeface="Barlow" panose="020B0604020202020204" pitchFamily="2"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200" kern="100" dirty="0">
              <a:effectLst/>
              <a:latin typeface="Barlow" panose="020B0604020202020204" pitchFamily="2"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200" kern="100" dirty="0">
                <a:effectLst/>
                <a:latin typeface="Barlow" panose="020B0604020202020204" pitchFamily="2" charset="0"/>
                <a:ea typeface="Calibri" panose="020F0502020204030204" pitchFamily="34" charset="0"/>
                <a:cs typeface="Times New Roman" panose="02020603050405020304" pitchFamily="18" charset="0"/>
              </a:rPr>
              <a:t>The software product produced was fairly good, it achieved most of the user requirements, the user interface is good and is very easy to navigate, and even novice users can find their way around the web application easily. The client-side validation is excellent. The lack of integration with a payroll system is the major drawback and the system was also unable to generate structured reports i.e., reports based on specific information the Human Resource is interested in.</a:t>
            </a:r>
          </a:p>
          <a:p>
            <a:pPr marL="0" indent="0">
              <a:buNone/>
            </a:pPr>
            <a:endParaRPr lang="en-US" sz="1200" dirty="0">
              <a:latin typeface="Barlow" panose="020B0604020202020204" pitchFamily="2" charset="0"/>
            </a:endParaRPr>
          </a:p>
        </p:txBody>
      </p:sp>
      <p:sp>
        <p:nvSpPr>
          <p:cNvPr id="3" name="Slide Number Placeholder 2">
            <a:extLst>
              <a:ext uri="{FF2B5EF4-FFF2-40B4-BE49-F238E27FC236}">
                <a16:creationId xmlns:a16="http://schemas.microsoft.com/office/drawing/2014/main" id="{D6417926-1E60-8D40-9DAD-7E790EF46DB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117600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BF38-5F96-E12E-8B9A-80B0E5D4B8FA}"/>
              </a:ext>
            </a:extLst>
          </p:cNvPr>
          <p:cNvSpPr>
            <a:spLocks noGrp="1"/>
          </p:cNvSpPr>
          <p:nvPr>
            <p:ph type="title"/>
          </p:nvPr>
        </p:nvSpPr>
        <p:spPr>
          <a:xfrm>
            <a:off x="4207487" y="401049"/>
            <a:ext cx="4235966" cy="806700"/>
          </a:xfrm>
        </p:spPr>
        <p:txBody>
          <a:bodyPr/>
          <a:lstStyle/>
          <a:p>
            <a:r>
              <a:rPr lang="en-US" sz="2400" dirty="0">
                <a:effectLst/>
                <a:latin typeface="Barlow" panose="020B0604020202020204" pitchFamily="2" charset="0"/>
                <a:ea typeface="Calibri" panose="020F0502020204030204" pitchFamily="34" charset="0"/>
              </a:rPr>
              <a:t>BIBLIOGRAPHY &amp; REFERENCES</a:t>
            </a:r>
            <a:endParaRPr lang="en-US" sz="2400" dirty="0">
              <a:latin typeface="Barlow" panose="020B0604020202020204" pitchFamily="2" charset="0"/>
            </a:endParaRPr>
          </a:p>
        </p:txBody>
      </p:sp>
      <p:sp>
        <p:nvSpPr>
          <p:cNvPr id="3" name="Text Placeholder 2">
            <a:extLst>
              <a:ext uri="{FF2B5EF4-FFF2-40B4-BE49-F238E27FC236}">
                <a16:creationId xmlns:a16="http://schemas.microsoft.com/office/drawing/2014/main" id="{CFDBCDE2-5430-EE45-70FC-C0880A7DFE45}"/>
              </a:ext>
            </a:extLst>
          </p:cNvPr>
          <p:cNvSpPr>
            <a:spLocks noGrp="1"/>
          </p:cNvSpPr>
          <p:nvPr>
            <p:ph type="body" idx="1"/>
          </p:nvPr>
        </p:nvSpPr>
        <p:spPr>
          <a:xfrm>
            <a:off x="4865550" y="1614525"/>
            <a:ext cx="3776400" cy="2938500"/>
          </a:xfrm>
        </p:spPr>
        <p:txBody>
          <a:bodyPr/>
          <a:lstStyle/>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https://www.udemy.com/course/getting-started-with-php-and-mysql-for-beginners/</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https://www.phpclasses.org/</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https://phptherightway.com/</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https://github.com/</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https://jquery.com/</a:t>
            </a: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88900" indent="0">
              <a:buNone/>
            </a:pPr>
            <a:endParaRPr lang="en-US" dirty="0"/>
          </a:p>
        </p:txBody>
      </p:sp>
      <p:sp>
        <p:nvSpPr>
          <p:cNvPr id="4" name="Slide Number Placeholder 3">
            <a:extLst>
              <a:ext uri="{FF2B5EF4-FFF2-40B4-BE49-F238E27FC236}">
                <a16:creationId xmlns:a16="http://schemas.microsoft.com/office/drawing/2014/main" id="{214CF6F6-24A6-017E-B5A4-F8DFC5BC2A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269884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79"/>
        <p:cNvGrpSpPr/>
        <p:nvPr/>
      </p:nvGrpSpPr>
      <p:grpSpPr>
        <a:xfrm>
          <a:off x="0" y="0"/>
          <a:ext cx="0" cy="0"/>
          <a:chOff x="0" y="0"/>
          <a:chExt cx="0" cy="0"/>
        </a:xfrm>
      </p:grpSpPr>
      <p:sp>
        <p:nvSpPr>
          <p:cNvPr id="1495" name="Google Shape;1495;p5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3" name="TextBox 2">
            <a:extLst>
              <a:ext uri="{FF2B5EF4-FFF2-40B4-BE49-F238E27FC236}">
                <a16:creationId xmlns:a16="http://schemas.microsoft.com/office/drawing/2014/main" id="{6F39DE70-ADF5-2FB4-C031-7900B46E1875}"/>
              </a:ext>
            </a:extLst>
          </p:cNvPr>
          <p:cNvSpPr txBox="1"/>
          <p:nvPr/>
        </p:nvSpPr>
        <p:spPr>
          <a:xfrm>
            <a:off x="702944" y="810042"/>
            <a:ext cx="5568315" cy="1569660"/>
          </a:xfrm>
          <a:prstGeom prst="rect">
            <a:avLst/>
          </a:prstGeom>
          <a:noFill/>
        </p:spPr>
        <p:txBody>
          <a:bodyPr wrap="square">
            <a:spAutoFit/>
          </a:bodyPr>
          <a:lstStyle/>
          <a:p>
            <a:r>
              <a:rPr lang="en" sz="9600" b="1" dirty="0">
                <a:solidFill>
                  <a:schemeClr val="bg1"/>
                </a:solidFill>
                <a:latin typeface="Barlow" panose="020B0604020202020204" pitchFamily="2" charset="0"/>
              </a:rPr>
              <a:t>THANKS!</a:t>
            </a:r>
            <a:endParaRPr lang="en-US" sz="9600" b="1" dirty="0">
              <a:solidFill>
                <a:schemeClr val="bg1"/>
              </a:solidFill>
              <a:latin typeface="Barlow" panose="020B0604020202020204" pitchFamily="2" charset="0"/>
            </a:endParaRPr>
          </a:p>
        </p:txBody>
      </p:sp>
      <p:sp>
        <p:nvSpPr>
          <p:cNvPr id="4" name="Google Shape;387;p36">
            <a:extLst>
              <a:ext uri="{FF2B5EF4-FFF2-40B4-BE49-F238E27FC236}">
                <a16:creationId xmlns:a16="http://schemas.microsoft.com/office/drawing/2014/main" id="{FF8A7B6C-D274-B336-D69D-D790333F7FFC}"/>
              </a:ext>
            </a:extLst>
          </p:cNvPr>
          <p:cNvSpPr txBox="1">
            <a:spLocks/>
          </p:cNvSpPr>
          <p:nvPr/>
        </p:nvSpPr>
        <p:spPr>
          <a:xfrm>
            <a:off x="5445495" y="4470770"/>
            <a:ext cx="2655885" cy="794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b="1"/>
              <a:t>Any questions?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97" name="Google Shape;97;p15"/>
          <p:cNvSpPr txBox="1">
            <a:spLocks noGrp="1"/>
          </p:cNvSpPr>
          <p:nvPr>
            <p:ph type="body" idx="2"/>
          </p:nvPr>
        </p:nvSpPr>
        <p:spPr>
          <a:xfrm>
            <a:off x="5268071" y="1397700"/>
            <a:ext cx="3482400" cy="3382500"/>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q"/>
            </a:pPr>
            <a:r>
              <a:rPr lang="en-US" sz="1600" dirty="0"/>
              <a:t>UML Modeling</a:t>
            </a:r>
          </a:p>
          <a:p>
            <a:pPr marL="285750" indent="-285750">
              <a:buClr>
                <a:schemeClr val="dk1"/>
              </a:buClr>
              <a:buSzPts val="1100"/>
              <a:buFont typeface="Wingdings" panose="05000000000000000000" pitchFamily="2" charset="2"/>
              <a:buChar char="q"/>
            </a:pPr>
            <a:r>
              <a:rPr lang="en-US" sz="1600" dirty="0"/>
              <a:t>Testing</a:t>
            </a:r>
          </a:p>
          <a:p>
            <a:pPr marL="285750" indent="-285750">
              <a:buClr>
                <a:schemeClr val="dk1"/>
              </a:buClr>
              <a:buSzPts val="1100"/>
              <a:buFont typeface="Wingdings" panose="05000000000000000000" pitchFamily="2" charset="2"/>
              <a:buChar char="q"/>
            </a:pPr>
            <a:r>
              <a:rPr lang="en-US" sz="1600" dirty="0"/>
              <a:t>Conclusion</a:t>
            </a:r>
          </a:p>
          <a:p>
            <a:pPr marL="285750" indent="-285750">
              <a:buClr>
                <a:schemeClr val="dk1"/>
              </a:buClr>
              <a:buSzPts val="1100"/>
              <a:buFont typeface="Wingdings" panose="05000000000000000000" pitchFamily="2" charset="2"/>
              <a:buChar char="q"/>
            </a:pPr>
            <a:r>
              <a:rPr lang="en-US" sz="1600" dirty="0">
                <a:effectLst/>
                <a:latin typeface="Arial" panose="020B0604020202020204" pitchFamily="34" charset="0"/>
                <a:ea typeface="Calibri" panose="020F0502020204030204" pitchFamily="34" charset="0"/>
              </a:rPr>
              <a:t>Bibliography &amp; References</a:t>
            </a:r>
            <a:endParaRPr lang="en-US" sz="1600" dirty="0"/>
          </a:p>
          <a:p>
            <a:pPr marL="285750" indent="-285750">
              <a:buClr>
                <a:schemeClr val="dk1"/>
              </a:buClr>
              <a:buSzPts val="1100"/>
              <a:buFont typeface="Wingdings" panose="05000000000000000000" pitchFamily="2" charset="2"/>
              <a:buChar char="q"/>
            </a:pPr>
            <a:endParaRPr sz="1600" dirty="0"/>
          </a:p>
        </p:txBody>
      </p:sp>
      <p:sp>
        <p:nvSpPr>
          <p:cNvPr id="98" name="Google Shape;98;p15"/>
          <p:cNvSpPr txBox="1">
            <a:spLocks noGrp="1"/>
          </p:cNvSpPr>
          <p:nvPr>
            <p:ph type="body" idx="1"/>
          </p:nvPr>
        </p:nvSpPr>
        <p:spPr>
          <a:xfrm>
            <a:off x="1576275" y="1397700"/>
            <a:ext cx="3482400" cy="33825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Introduction</a:t>
            </a:r>
          </a:p>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Technical Profile</a:t>
            </a:r>
          </a:p>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Scope &amp; Planning</a:t>
            </a:r>
          </a:p>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Data Flow Diagram</a:t>
            </a:r>
            <a:endParaRPr sz="1600"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INTRODUCTION</a:t>
            </a:r>
            <a:endParaRPr dirty="0"/>
          </a:p>
        </p:txBody>
      </p:sp>
      <p:sp>
        <p:nvSpPr>
          <p:cNvPr id="117" name="Google Shape;117;p17"/>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18"/>
          <p:cNvSpPr txBox="1">
            <a:spLocks noGrp="1"/>
          </p:cNvSpPr>
          <p:nvPr>
            <p:ph type="body" idx="1"/>
          </p:nvPr>
        </p:nvSpPr>
        <p:spPr>
          <a:xfrm>
            <a:off x="3739010" y="727877"/>
            <a:ext cx="4713000" cy="3628348"/>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800"/>
              </a:spcAft>
              <a:buNone/>
            </a:pPr>
            <a:r>
              <a:rPr lang="en-US" sz="1100" b="0" kern="100" dirty="0">
                <a:effectLst/>
                <a:latin typeface="Barlow" panose="020B0604020202020204" pitchFamily="2" charset="0"/>
                <a:ea typeface="Calibri" panose="020F0502020204030204" pitchFamily="34" charset="0"/>
                <a:cs typeface="Times New Roman" panose="02020603050405020304" pitchFamily="18" charset="0"/>
              </a:rPr>
              <a:t>The "Company Management System" has been developed to override the problems prevailing in the practicing manual system. This software is supported to eliminate and, in some cases, reduce the hardships faced by this existing system. </a:t>
            </a:r>
            <a:endParaRPr lang="en-US" sz="1100" b="0" kern="100" dirty="0">
              <a:latin typeface="Barlow" panose="020B0604020202020204" pitchFamily="2"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800"/>
              </a:spcAft>
              <a:buNone/>
            </a:pPr>
            <a:r>
              <a:rPr lang="en-US" sz="1100" b="0" kern="100" dirty="0">
                <a:effectLst/>
                <a:latin typeface="Barlow" panose="020B0604020202020204" pitchFamily="2" charset="0"/>
                <a:ea typeface="Calibri" panose="020F0502020204030204" pitchFamily="34" charset="0"/>
                <a:cs typeface="Times New Roman" panose="02020603050405020304" pitchFamily="18" charset="0"/>
              </a:rPr>
              <a:t>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Company Management System, as described above, can lead to error free, secure, reliable and fast management system. It can assist the user to concentrate on their other activities rather to concentrate on the record keeping. </a:t>
            </a:r>
          </a:p>
          <a:p>
            <a:pPr marL="0" marR="0" indent="0" algn="just">
              <a:lnSpc>
                <a:spcPct val="150000"/>
              </a:lnSpc>
              <a:spcBef>
                <a:spcPts val="0"/>
              </a:spcBef>
              <a:spcAft>
                <a:spcPts val="800"/>
              </a:spcAft>
              <a:buNone/>
            </a:pPr>
            <a:endParaRPr lang="en-US" sz="1100" b="0" kern="100" dirty="0">
              <a:effectLst/>
              <a:latin typeface="Barlow" panose="020B0604020202020204" pitchFamily="2" charset="0"/>
              <a:ea typeface="Calibri" panose="020F0502020204030204" pitchFamily="34" charset="0"/>
              <a:cs typeface="Times New Roman" panose="02020603050405020304" pitchFamily="18" charset="0"/>
            </a:endParaRPr>
          </a:p>
        </p:txBody>
      </p:sp>
      <p:sp>
        <p:nvSpPr>
          <p:cNvPr id="123" name="Google Shape;123;p1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Barlow" panose="020B0604020202020204" pitchFamily="2" charset="0"/>
              </a:rPr>
              <a:t>TECHNICAL PROFILE</a:t>
            </a:r>
            <a:endParaRPr sz="2800" dirty="0">
              <a:latin typeface="Barlow" panose="020B0604020202020204" pitchFamily="2" charset="0"/>
            </a:endParaRPr>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722BEED5-4FA5-42D8-A987-99F858670E9B}"/>
              </a:ext>
            </a:extLst>
          </p:cNvPr>
          <p:cNvGraphicFramePr>
            <a:graphicFrameLocks noGrp="1"/>
          </p:cNvGraphicFramePr>
          <p:nvPr>
            <p:extLst>
              <p:ext uri="{D42A27DB-BD31-4B8C-83A1-F6EECF244321}">
                <p14:modId xmlns:p14="http://schemas.microsoft.com/office/powerpoint/2010/main" val="681978582"/>
              </p:ext>
            </p:extLst>
          </p:nvPr>
        </p:nvGraphicFramePr>
        <p:xfrm>
          <a:off x="2088995" y="1367884"/>
          <a:ext cx="5832705" cy="3479180"/>
        </p:xfrm>
        <a:graphic>
          <a:graphicData uri="http://schemas.openxmlformats.org/drawingml/2006/table">
            <a:tbl>
              <a:tblPr firstRow="1" firstCol="1" lastRow="1" lastCol="1" bandRow="1" bandCol="1">
                <a:tableStyleId>{918E7EF0-30BA-47A9-9E73-536E6FB35545}</a:tableStyleId>
              </a:tblPr>
              <a:tblGrid>
                <a:gridCol w="2220072">
                  <a:extLst>
                    <a:ext uri="{9D8B030D-6E8A-4147-A177-3AD203B41FA5}">
                      <a16:colId xmlns:a16="http://schemas.microsoft.com/office/drawing/2014/main" val="2200515123"/>
                    </a:ext>
                  </a:extLst>
                </a:gridCol>
                <a:gridCol w="3612633">
                  <a:extLst>
                    <a:ext uri="{9D8B030D-6E8A-4147-A177-3AD203B41FA5}">
                      <a16:colId xmlns:a16="http://schemas.microsoft.com/office/drawing/2014/main" val="4034810729"/>
                    </a:ext>
                  </a:extLst>
                </a:gridCol>
              </a:tblGrid>
              <a:tr h="413911">
                <a:tc>
                  <a:txBody>
                    <a:bodyPr/>
                    <a:lstStyle/>
                    <a:p>
                      <a:pPr marL="73025" marR="0" algn="l">
                        <a:lnSpc>
                          <a:spcPct val="150000"/>
                        </a:lnSpc>
                        <a:spcBef>
                          <a:spcPts val="1200"/>
                        </a:spcBef>
                        <a:spcAft>
                          <a:spcPts val="0"/>
                        </a:spcAft>
                      </a:pPr>
                      <a:r>
                        <a:rPr lang="en-US" sz="1100" kern="100" dirty="0">
                          <a:effectLst/>
                          <a:latin typeface="Barlow" panose="020B0604020202020204" pitchFamily="2" charset="0"/>
                        </a:rPr>
                        <a:t>Project</a:t>
                      </a:r>
                      <a:r>
                        <a:rPr lang="en-US" sz="1100" kern="100" spc="-50" dirty="0">
                          <a:effectLst/>
                          <a:latin typeface="Barlow" panose="020B0604020202020204" pitchFamily="2" charset="0"/>
                        </a:rPr>
                        <a:t> </a:t>
                      </a:r>
                      <a:r>
                        <a:rPr lang="en-US" sz="1100" kern="100" dirty="0">
                          <a:effectLst/>
                          <a:latin typeface="Barlow" panose="020B0604020202020204" pitchFamily="2" charset="0"/>
                        </a:rPr>
                        <a:t>Title:</a:t>
                      </a:r>
                      <a:endParaRPr lang="en-US" sz="1100" kern="100" dirty="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Dream Studio Architecture Ltd.</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2403789703"/>
                  </a:ext>
                </a:extLst>
              </a:tr>
              <a:tr h="833651">
                <a:tc>
                  <a:txBody>
                    <a:bodyPr/>
                    <a:lstStyle/>
                    <a:p>
                      <a:pPr marL="73025" marR="0" algn="l">
                        <a:lnSpc>
                          <a:spcPct val="150000"/>
                        </a:lnSpc>
                        <a:spcBef>
                          <a:spcPts val="1200"/>
                        </a:spcBef>
                        <a:spcAft>
                          <a:spcPts val="0"/>
                        </a:spcAft>
                      </a:pPr>
                      <a:r>
                        <a:rPr lang="en-US" sz="1100" kern="100" dirty="0">
                          <a:effectLst/>
                          <a:latin typeface="Barlow" panose="020B0604020202020204" pitchFamily="2" charset="0"/>
                        </a:rPr>
                        <a:t>Definition:</a:t>
                      </a:r>
                      <a:endParaRPr lang="en-US" sz="1100" kern="100" dirty="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dirty="0">
                          <a:effectLst/>
                          <a:latin typeface="Barlow" panose="020B0604020202020204" pitchFamily="2" charset="0"/>
                        </a:rPr>
                        <a:t>Architecture, the art and technique of designing and building, as distinguished from the skills associated with construction.</a:t>
                      </a:r>
                      <a:endParaRPr lang="en-US" sz="1100" kern="100" dirty="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968287693"/>
                  </a:ext>
                </a:extLst>
              </a:tr>
              <a:tr h="441892">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Developed</a:t>
                      </a:r>
                      <a:r>
                        <a:rPr lang="en-US" sz="1100" kern="100" spc="-5">
                          <a:effectLst/>
                          <a:latin typeface="Barlow" panose="020B0604020202020204" pitchFamily="2" charset="0"/>
                        </a:rPr>
                        <a:t> </a:t>
                      </a:r>
                      <a:r>
                        <a:rPr lang="en-US" sz="1100" kern="100">
                          <a:effectLst/>
                          <a:latin typeface="Barlow" panose="020B0604020202020204" pitchFamily="2" charset="0"/>
                        </a:rPr>
                        <a:t>For:</a:t>
                      </a:r>
                      <a:endParaRPr lang="en-US" sz="1100" kern="10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S.D.J.</a:t>
                      </a:r>
                      <a:r>
                        <a:rPr lang="en-US" sz="1100" kern="100" spc="-25">
                          <a:effectLst/>
                          <a:latin typeface="Barlow" panose="020B0604020202020204" pitchFamily="2" charset="0"/>
                        </a:rPr>
                        <a:t> </a:t>
                      </a:r>
                      <a:r>
                        <a:rPr lang="en-US" sz="1100" kern="100">
                          <a:effectLst/>
                          <a:latin typeface="Barlow" panose="020B0604020202020204" pitchFamily="2" charset="0"/>
                        </a:rPr>
                        <a:t>International</a:t>
                      </a:r>
                      <a:r>
                        <a:rPr lang="en-US" sz="1100" kern="100" spc="-25">
                          <a:effectLst/>
                          <a:latin typeface="Barlow" panose="020B0604020202020204" pitchFamily="2" charset="0"/>
                        </a:rPr>
                        <a:t> </a:t>
                      </a:r>
                      <a:r>
                        <a:rPr lang="en-US" sz="1100" kern="100">
                          <a:effectLst/>
                          <a:latin typeface="Barlow" panose="020B0604020202020204" pitchFamily="2" charset="0"/>
                        </a:rPr>
                        <a:t>College, Vesu,</a:t>
                      </a:r>
                      <a:r>
                        <a:rPr lang="en-US" sz="1100" kern="100" spc="-25">
                          <a:effectLst/>
                          <a:latin typeface="Barlow" panose="020B0604020202020204" pitchFamily="2" charset="0"/>
                        </a:rPr>
                        <a:t> </a:t>
                      </a:r>
                      <a:r>
                        <a:rPr lang="en-US" sz="1100" kern="100">
                          <a:effectLst/>
                          <a:latin typeface="Barlow" panose="020B0604020202020204" pitchFamily="2" charset="0"/>
                        </a:rPr>
                        <a:t>Surat</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820856586"/>
                  </a:ext>
                </a:extLst>
              </a:tr>
              <a:tr h="441310">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Project</a:t>
                      </a:r>
                      <a:r>
                        <a:rPr lang="en-US" sz="1100" kern="100" spc="-35">
                          <a:effectLst/>
                          <a:latin typeface="Barlow" panose="020B0604020202020204" pitchFamily="2" charset="0"/>
                        </a:rPr>
                        <a:t> </a:t>
                      </a:r>
                      <a:r>
                        <a:rPr lang="en-US" sz="1100" kern="100">
                          <a:effectLst/>
                          <a:latin typeface="Barlow" panose="020B0604020202020204" pitchFamily="2" charset="0"/>
                        </a:rPr>
                        <a:t>Guide:</a:t>
                      </a:r>
                      <a:endParaRPr lang="en-US" sz="1100" kern="10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Prof. Jaimini Patel</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1792813022"/>
                  </a:ext>
                </a:extLst>
              </a:tr>
              <a:tr h="419740">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Front</a:t>
                      </a:r>
                      <a:r>
                        <a:rPr lang="en-US" sz="1100" kern="100" spc="-10">
                          <a:effectLst/>
                          <a:latin typeface="Barlow" panose="020B0604020202020204" pitchFamily="2" charset="0"/>
                        </a:rPr>
                        <a:t> </a:t>
                      </a:r>
                      <a:r>
                        <a:rPr lang="en-US" sz="1100" kern="100">
                          <a:effectLst/>
                          <a:latin typeface="Barlow" panose="020B0604020202020204" pitchFamily="2" charset="0"/>
                        </a:rPr>
                        <a:t>End:</a:t>
                      </a:r>
                      <a:endParaRPr lang="en-US" sz="1100" kern="10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HTML, CSS, Bootstrap, JavaScript</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191017991"/>
                  </a:ext>
                </a:extLst>
              </a:tr>
              <a:tr h="461715">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Scripting</a:t>
                      </a:r>
                      <a:r>
                        <a:rPr lang="en-US" sz="1100" kern="100" spc="-30">
                          <a:effectLst/>
                          <a:latin typeface="Barlow" panose="020B0604020202020204" pitchFamily="2" charset="0"/>
                        </a:rPr>
                        <a:t> </a:t>
                      </a:r>
                      <a:r>
                        <a:rPr lang="en-US" sz="1100" kern="100">
                          <a:effectLst/>
                          <a:latin typeface="Barlow" panose="020B0604020202020204" pitchFamily="2" charset="0"/>
                        </a:rPr>
                        <a:t>Language:</a:t>
                      </a:r>
                      <a:endParaRPr lang="en-US" sz="1100" kern="100">
                        <a:effectLst/>
                        <a:latin typeface="Barlow" panose="020B0604020202020204" pitchFamily="2" charset="0"/>
                        <a:ea typeface="Arial MT"/>
                        <a:cs typeface="Arial MT"/>
                      </a:endParaRPr>
                    </a:p>
                  </a:txBody>
                  <a:tcPr marL="0" marR="0" marT="0" marB="0"/>
                </a:tc>
                <a:tc>
                  <a:txBody>
                    <a:bodyPr/>
                    <a:lstStyle/>
                    <a:p>
                      <a:pPr marL="0" marR="1490980" algn="l">
                        <a:lnSpc>
                          <a:spcPct val="150000"/>
                        </a:lnSpc>
                        <a:spcBef>
                          <a:spcPts val="1200"/>
                        </a:spcBef>
                        <a:spcAft>
                          <a:spcPts val="0"/>
                        </a:spcAft>
                      </a:pPr>
                      <a:r>
                        <a:rPr lang="en-US" sz="1100" kern="100" dirty="0">
                          <a:effectLst/>
                          <a:latin typeface="Barlow" panose="020B0604020202020204" pitchFamily="2" charset="0"/>
                        </a:rPr>
                        <a:t>PHP, JavaScript </a:t>
                      </a:r>
                      <a:endParaRPr lang="en-US" sz="1100" kern="100" dirty="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87761685"/>
                  </a:ext>
                </a:extLst>
              </a:tr>
              <a:tr h="466961">
                <a:tc>
                  <a:txBody>
                    <a:bodyPr/>
                    <a:lstStyle/>
                    <a:p>
                      <a:pPr marL="73025" marR="0" algn="l">
                        <a:lnSpc>
                          <a:spcPct val="150000"/>
                        </a:lnSpc>
                        <a:spcBef>
                          <a:spcPts val="1200"/>
                        </a:spcBef>
                        <a:spcAft>
                          <a:spcPts val="1200"/>
                        </a:spcAft>
                      </a:pPr>
                      <a:r>
                        <a:rPr lang="en-US" sz="1100" kern="100" dirty="0">
                          <a:effectLst/>
                          <a:latin typeface="Barlow" panose="020B0604020202020204" pitchFamily="2" charset="0"/>
                        </a:rPr>
                        <a:t>Back End:</a:t>
                      </a:r>
                      <a:endParaRPr lang="en-US" sz="1100" kern="100" dirty="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1200"/>
                        </a:spcAft>
                      </a:pPr>
                      <a:r>
                        <a:rPr lang="en-US" sz="1100" kern="100" dirty="0">
                          <a:effectLst/>
                          <a:latin typeface="Barlow" panose="020B0604020202020204" pitchFamily="2" charset="0"/>
                        </a:rPr>
                        <a:t>My SQL, PHP</a:t>
                      </a:r>
                      <a:endParaRPr lang="en-US" sz="1100" kern="100" dirty="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50979393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990169" y="1807632"/>
            <a:ext cx="5455500" cy="21008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dirty="0">
                <a:solidFill>
                  <a:schemeClr val="accent1"/>
                </a:solidFill>
              </a:rPr>
              <a:t>SCOPE &amp; PLANNING</a:t>
            </a:r>
          </a:p>
        </p:txBody>
      </p:sp>
      <p:sp>
        <p:nvSpPr>
          <p:cNvPr id="143" name="Google Shape;143;p20"/>
          <p:cNvSpPr/>
          <p:nvPr/>
        </p:nvSpPr>
        <p:spPr>
          <a:xfrm>
            <a:off x="7568290" y="2334064"/>
            <a:ext cx="261878" cy="2500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7243253" y="929993"/>
            <a:ext cx="1121957" cy="1122271"/>
            <a:chOff x="6654650" y="3665275"/>
            <a:chExt cx="409100" cy="409125"/>
          </a:xfrm>
        </p:grpSpPr>
        <p:sp>
          <p:nvSpPr>
            <p:cNvPr id="145" name="Google Shape;145;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0"/>
          <p:cNvGrpSpPr/>
          <p:nvPr/>
        </p:nvGrpSpPr>
        <p:grpSpPr>
          <a:xfrm rot="1057075">
            <a:off x="6161947" y="1812386"/>
            <a:ext cx="741255" cy="741354"/>
            <a:chOff x="570875" y="4322250"/>
            <a:chExt cx="443300" cy="443325"/>
          </a:xfrm>
        </p:grpSpPr>
        <p:sp>
          <p:nvSpPr>
            <p:cNvPr id="148" name="Google Shape;148;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0"/>
          <p:cNvSpPr/>
          <p:nvPr/>
        </p:nvSpPr>
        <p:spPr>
          <a:xfrm rot="2466613">
            <a:off x="6245163" y="1147346"/>
            <a:ext cx="363854" cy="34742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1609020">
            <a:off x="6777274" y="1365970"/>
            <a:ext cx="261831" cy="2500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rot="2926409">
            <a:off x="8364950" y="1564011"/>
            <a:ext cx="196068" cy="1872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rot="-1609718">
            <a:off x="7548927" y="309671"/>
            <a:ext cx="176665" cy="16868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effectLst/>
                <a:latin typeface="Barlow" panose="020B0604020202020204" pitchFamily="2" charset="0"/>
                <a:ea typeface="Calibri" panose="020F0502020204030204" pitchFamily="34" charset="0"/>
                <a:cs typeface="Times New Roman" panose="02020603050405020304" pitchFamily="18" charset="0"/>
              </a:rPr>
              <a:t>Employee Information Management</a:t>
            </a:r>
          </a:p>
          <a:p>
            <a:pPr marL="0" lvl="0" indent="0" algn="l" rtl="0">
              <a:spcBef>
                <a:spcPts val="600"/>
              </a:spcBef>
              <a:spcAft>
                <a:spcPts val="0"/>
              </a:spcAft>
              <a:buNone/>
            </a:pPr>
            <a:endParaRPr sz="2000" b="1" dirty="0">
              <a:latin typeface="Barlow" panose="020B0604020202020204" pitchFamily="2" charset="0"/>
            </a:endParaRPr>
          </a:p>
          <a:p>
            <a:pPr marL="0" lvl="0" indent="0" algn="just" rtl="0">
              <a:spcBef>
                <a:spcPts val="600"/>
              </a:spcBef>
              <a:spcAft>
                <a:spcPts val="0"/>
              </a:spcAft>
              <a:buNone/>
            </a:pPr>
            <a:r>
              <a:rPr lang="en-US" sz="1600" dirty="0">
                <a:effectLst/>
                <a:latin typeface="Barlow" panose="020B0604020202020204" pitchFamily="2" charset="0"/>
                <a:ea typeface="Calibri" panose="020F0502020204030204" pitchFamily="34" charset="0"/>
                <a:cs typeface="Times New Roman" panose="02020603050405020304" pitchFamily="18" charset="0"/>
              </a:rPr>
              <a:t>The system should allow for easy storage, retrieval and modification of employee information such as name, contact details, department, job title, employment history, etc.</a:t>
            </a:r>
            <a:endParaRPr sz="1600" dirty="0">
              <a:latin typeface="Barlow" panose="020B0604020202020204" pitchFamily="2" charset="0"/>
            </a:endParaRPr>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marR="0">
              <a:spcBef>
                <a:spcPts val="465"/>
              </a:spcBef>
              <a:spcAft>
                <a:spcPts val="0"/>
              </a:spcAft>
              <a:tabLst>
                <a:tab pos="762000" algn="l"/>
              </a:tabLst>
            </a:pPr>
            <a:r>
              <a:rPr lang="en-US" sz="2800" b="1" spc="-5" dirty="0">
                <a:effectLst/>
                <a:latin typeface="Barlow" panose="020B0604020202020204" pitchFamily="2" charset="0"/>
                <a:ea typeface="Arial" panose="020B0604020202020204" pitchFamily="34" charset="0"/>
              </a:rPr>
              <a:t>REQUIREMENT</a:t>
            </a:r>
            <a:r>
              <a:rPr lang="en-US" sz="2800" b="1" spc="-45" dirty="0">
                <a:effectLst/>
                <a:latin typeface="Barlow" panose="020B0604020202020204" pitchFamily="2" charset="0"/>
                <a:ea typeface="Arial" panose="020B0604020202020204" pitchFamily="34" charset="0"/>
              </a:rPr>
              <a:t> </a:t>
            </a:r>
            <a:r>
              <a:rPr lang="en-US" sz="2800" b="1" dirty="0">
                <a:effectLst/>
                <a:latin typeface="Barlow" panose="020B0604020202020204" pitchFamily="2" charset="0"/>
                <a:ea typeface="Arial" panose="020B0604020202020204" pitchFamily="34" charset="0"/>
              </a:rPr>
              <a:t>ANALYSIS</a:t>
            </a:r>
          </a:p>
        </p:txBody>
      </p:sp>
      <p:sp>
        <p:nvSpPr>
          <p:cNvPr id="163" name="Google Shape;163;p21"/>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effectLst/>
                <a:latin typeface="Barlow" panose="020B0604020202020204" pitchFamily="2" charset="0"/>
                <a:ea typeface="Calibri" panose="020F0502020204030204" pitchFamily="34" charset="0"/>
                <a:cs typeface="Times New Roman" panose="02020603050405020304" pitchFamily="18" charset="0"/>
              </a:rPr>
              <a:t>Leave Management</a:t>
            </a:r>
          </a:p>
          <a:p>
            <a:pPr marL="0" lvl="0" indent="0" algn="l" rtl="0">
              <a:spcBef>
                <a:spcPts val="600"/>
              </a:spcBef>
              <a:spcAft>
                <a:spcPts val="0"/>
              </a:spcAft>
              <a:buNone/>
            </a:pPr>
            <a:endParaRPr lang="en-US" sz="2000" b="1" dirty="0">
              <a:effectLst/>
              <a:latin typeface="Barlow" panose="020B0604020202020204"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lang="en-US" sz="2000" b="1" dirty="0">
              <a:effectLst/>
              <a:latin typeface="Barlow" panose="020B0604020202020204" pitchFamily="2" charset="0"/>
              <a:ea typeface="Calibri" panose="020F0502020204030204" pitchFamily="34" charset="0"/>
              <a:cs typeface="Times New Roman" panose="02020603050405020304" pitchFamily="18" charset="0"/>
            </a:endParaRPr>
          </a:p>
          <a:p>
            <a:pPr marL="0" indent="0" algn="just">
              <a:buNone/>
            </a:pPr>
            <a:r>
              <a:rPr lang="en-US" sz="1600" b="0" dirty="0">
                <a:effectLst/>
                <a:latin typeface="Barlow" panose="020B0604020202020204" pitchFamily="2" charset="0"/>
                <a:ea typeface="Arial" panose="020B0604020202020204" pitchFamily="34" charset="0"/>
              </a:rPr>
              <a:t>The system should allow employees to record their leaves, with a dashboard that displays this information to the management.</a:t>
            </a:r>
            <a:endParaRPr lang="en-US" sz="1600" b="1" dirty="0">
              <a:effectLst/>
              <a:latin typeface="Barlow" panose="020B0604020202020204" pitchFamily="2" charset="0"/>
              <a:ea typeface="Arial" panose="020B0604020202020204" pitchFamily="34" charset="0"/>
            </a:endParaRPr>
          </a:p>
          <a:p>
            <a:pPr marL="0" lvl="0" indent="0" algn="l" rtl="0">
              <a:spcBef>
                <a:spcPts val="600"/>
              </a:spcBef>
              <a:spcAft>
                <a:spcPts val="0"/>
              </a:spcAft>
              <a:buNone/>
            </a:pPr>
            <a:endParaRPr lang="en-US" sz="2000" b="1" dirty="0">
              <a:latin typeface="Barlow" panose="020B0604020202020204" pitchFamily="2" charset="0"/>
              <a:ea typeface="Calibri" panose="020F0502020204030204" pitchFamily="34" charset="0"/>
              <a:cs typeface="Times New Roman" panose="02020603050405020304" pitchFamily="18" charset="0"/>
            </a:endParaRPr>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598752-7583-2204-DD2D-64AAC88E36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9" name="TextBox 8">
            <a:extLst>
              <a:ext uri="{FF2B5EF4-FFF2-40B4-BE49-F238E27FC236}">
                <a16:creationId xmlns:a16="http://schemas.microsoft.com/office/drawing/2014/main" id="{B7ABDC6C-8F78-C9BC-98C9-D070B89B179C}"/>
              </a:ext>
            </a:extLst>
          </p:cNvPr>
          <p:cNvSpPr txBox="1"/>
          <p:nvPr/>
        </p:nvSpPr>
        <p:spPr>
          <a:xfrm>
            <a:off x="1452746" y="134304"/>
            <a:ext cx="3882512" cy="2355004"/>
          </a:xfrm>
          <a:prstGeom prst="rect">
            <a:avLst/>
          </a:prstGeom>
          <a:noFill/>
        </p:spPr>
        <p:txBody>
          <a:bodyPr wrap="square">
            <a:spAutoFit/>
          </a:bodyPr>
          <a:lstStyle/>
          <a:p>
            <a:pPr>
              <a:lnSpc>
                <a:spcPct val="150000"/>
              </a:lnSpc>
            </a:pPr>
            <a:r>
              <a:rPr lang="en-US" sz="2000" b="1" dirty="0">
                <a:effectLst/>
                <a:latin typeface="Barlow" panose="020B0604020202020204" pitchFamily="2" charset="0"/>
                <a:ea typeface="Arial" panose="020B0604020202020204" pitchFamily="34" charset="0"/>
              </a:rPr>
              <a:t>Performance Management:</a:t>
            </a:r>
            <a:r>
              <a:rPr lang="en-US" sz="2000" b="0" dirty="0">
                <a:effectLst/>
                <a:latin typeface="Barlow" panose="020B0604020202020204" pitchFamily="2" charset="0"/>
                <a:ea typeface="Arial" panose="020B0604020202020204" pitchFamily="34" charset="0"/>
              </a:rPr>
              <a:t> </a:t>
            </a:r>
            <a:endParaRPr lang="en-US" sz="2000" dirty="0">
              <a:latin typeface="Barlow" panose="020B0604020202020204" pitchFamily="2" charset="0"/>
              <a:ea typeface="Arial" panose="020B0604020202020204" pitchFamily="34" charset="0"/>
            </a:endParaRPr>
          </a:p>
          <a:p>
            <a:pPr>
              <a:lnSpc>
                <a:spcPct val="150000"/>
              </a:lnSpc>
            </a:pPr>
            <a:r>
              <a:rPr lang="en-US" sz="1600" b="0" dirty="0">
                <a:effectLst/>
                <a:latin typeface="Barlow" panose="020B0604020202020204" pitchFamily="2" charset="0"/>
                <a:ea typeface="Arial" panose="020B0604020202020204" pitchFamily="34" charset="0"/>
              </a:rPr>
              <a:t>The system should allow managers to set goals, provide feedback, and conduct performance reviews for employees. It should also track and report on employee progress towards their goals</a:t>
            </a:r>
            <a:endParaRPr lang="en-US" sz="1600" dirty="0">
              <a:latin typeface="Barlow" panose="020B0604020202020204" pitchFamily="2" charset="0"/>
            </a:endParaRPr>
          </a:p>
        </p:txBody>
      </p:sp>
      <p:sp>
        <p:nvSpPr>
          <p:cNvPr id="15" name="TextBox 14">
            <a:extLst>
              <a:ext uri="{FF2B5EF4-FFF2-40B4-BE49-F238E27FC236}">
                <a16:creationId xmlns:a16="http://schemas.microsoft.com/office/drawing/2014/main" id="{A6522E9E-233E-6CCA-C539-B55207398740}"/>
              </a:ext>
            </a:extLst>
          </p:cNvPr>
          <p:cNvSpPr txBox="1"/>
          <p:nvPr/>
        </p:nvSpPr>
        <p:spPr>
          <a:xfrm>
            <a:off x="5335260" y="134304"/>
            <a:ext cx="3740727" cy="2436051"/>
          </a:xfrm>
          <a:prstGeom prst="rect">
            <a:avLst/>
          </a:prstGeom>
          <a:noFill/>
        </p:spPr>
        <p:txBody>
          <a:bodyPr wrap="square">
            <a:spAutoFit/>
          </a:bodyPr>
          <a:lstStyle/>
          <a:p>
            <a:pPr marL="0" marR="0" algn="just">
              <a:lnSpc>
                <a:spcPct val="150000"/>
              </a:lnSpc>
              <a:spcBef>
                <a:spcPts val="465"/>
              </a:spcBef>
              <a:spcAft>
                <a:spcPts val="0"/>
              </a:spcAft>
              <a:tabLst>
                <a:tab pos="762000" algn="l"/>
              </a:tabLst>
            </a:pPr>
            <a:r>
              <a:rPr lang="en-US" sz="1800" b="1" dirty="0">
                <a:effectLst/>
                <a:latin typeface="Barlow" panose="020B0604020202020204" pitchFamily="2" charset="0"/>
                <a:ea typeface="Arial" panose="020B0604020202020204" pitchFamily="34" charset="0"/>
              </a:rPr>
              <a:t>Training and Development:</a:t>
            </a:r>
            <a:r>
              <a:rPr lang="en-US" sz="1800" b="0" dirty="0">
                <a:effectLst/>
                <a:latin typeface="Barlow" panose="020B0604020202020204" pitchFamily="2" charset="0"/>
                <a:ea typeface="Arial" panose="020B0604020202020204" pitchFamily="34" charset="0"/>
              </a:rPr>
              <a:t> </a:t>
            </a:r>
          </a:p>
          <a:p>
            <a:pPr marL="0" marR="0" algn="just">
              <a:lnSpc>
                <a:spcPct val="150000"/>
              </a:lnSpc>
              <a:spcBef>
                <a:spcPts val="465"/>
              </a:spcBef>
              <a:spcAft>
                <a:spcPts val="0"/>
              </a:spcAft>
              <a:tabLst>
                <a:tab pos="762000" algn="l"/>
              </a:tabLst>
            </a:pPr>
            <a:r>
              <a:rPr lang="en-US" sz="1600" b="0" dirty="0">
                <a:effectLst/>
                <a:latin typeface="Barlow" panose="020B0604020202020204" pitchFamily="2" charset="0"/>
                <a:ea typeface="Arial" panose="020B0604020202020204" pitchFamily="34" charset="0"/>
              </a:rPr>
              <a:t>The system should facilitate employee training and development by providing access to relevant courses, workshops, and other resources.</a:t>
            </a:r>
            <a:endParaRPr lang="en-US" sz="1600" b="1" dirty="0">
              <a:effectLst/>
              <a:latin typeface="Barlow" panose="020B0604020202020204" pitchFamily="2" charset="0"/>
              <a:ea typeface="Arial" panose="020B0604020202020204" pitchFamily="34" charset="0"/>
            </a:endParaRPr>
          </a:p>
          <a:p>
            <a:pPr marL="508000" marR="0" algn="just">
              <a:lnSpc>
                <a:spcPct val="150000"/>
              </a:lnSpc>
              <a:spcBef>
                <a:spcPts val="465"/>
              </a:spcBef>
              <a:spcAft>
                <a:spcPts val="0"/>
              </a:spcAft>
              <a:tabLst>
                <a:tab pos="762000" algn="l"/>
              </a:tabLst>
            </a:pPr>
            <a:r>
              <a:rPr lang="en-US" sz="1600" b="0" dirty="0">
                <a:effectLst/>
                <a:latin typeface="Barlow" panose="020B0604020202020204" pitchFamily="2" charset="0"/>
                <a:ea typeface="Arial" panose="020B0604020202020204" pitchFamily="34" charset="0"/>
              </a:rPr>
              <a:t> </a:t>
            </a:r>
            <a:endParaRPr lang="en-US" sz="1600" b="1" dirty="0">
              <a:effectLst/>
              <a:latin typeface="Barlow" panose="020B0604020202020204" pitchFamily="2" charset="0"/>
              <a:ea typeface="Arial" panose="020B0604020202020204" pitchFamily="34" charset="0"/>
            </a:endParaRPr>
          </a:p>
        </p:txBody>
      </p:sp>
      <p:sp>
        <p:nvSpPr>
          <p:cNvPr id="19" name="TextBox 18">
            <a:extLst>
              <a:ext uri="{FF2B5EF4-FFF2-40B4-BE49-F238E27FC236}">
                <a16:creationId xmlns:a16="http://schemas.microsoft.com/office/drawing/2014/main" id="{B434C891-E78D-B471-8C58-2E5F086F8705}"/>
              </a:ext>
            </a:extLst>
          </p:cNvPr>
          <p:cNvSpPr txBox="1"/>
          <p:nvPr/>
        </p:nvSpPr>
        <p:spPr>
          <a:xfrm>
            <a:off x="1452745" y="3131366"/>
            <a:ext cx="7623242" cy="1316835"/>
          </a:xfrm>
          <a:prstGeom prst="rect">
            <a:avLst/>
          </a:prstGeom>
          <a:noFill/>
        </p:spPr>
        <p:txBody>
          <a:bodyPr wrap="square">
            <a:spAutoFit/>
          </a:bodyPr>
          <a:lstStyle/>
          <a:p>
            <a:pPr marL="0" marR="0" algn="just">
              <a:lnSpc>
                <a:spcPct val="150000"/>
              </a:lnSpc>
              <a:spcBef>
                <a:spcPts val="465"/>
              </a:spcBef>
              <a:spcAft>
                <a:spcPts val="0"/>
              </a:spcAft>
              <a:tabLst>
                <a:tab pos="762000" algn="l"/>
              </a:tabLst>
            </a:pPr>
            <a:r>
              <a:rPr lang="en-US" sz="2000" b="1" dirty="0">
                <a:effectLst/>
                <a:latin typeface="Barlow" panose="020B0604020202020204" pitchFamily="2" charset="0"/>
                <a:ea typeface="Arial" panose="020B0604020202020204" pitchFamily="34" charset="0"/>
              </a:rPr>
              <a:t>Security:</a:t>
            </a:r>
            <a:r>
              <a:rPr lang="en-US" sz="2000" b="0" dirty="0">
                <a:effectLst/>
                <a:latin typeface="Barlow" panose="020B0604020202020204" pitchFamily="2" charset="0"/>
                <a:ea typeface="Arial" panose="020B0604020202020204" pitchFamily="34" charset="0"/>
              </a:rPr>
              <a:t> </a:t>
            </a:r>
          </a:p>
          <a:p>
            <a:pPr marL="0" marR="0" algn="just">
              <a:lnSpc>
                <a:spcPct val="150000"/>
              </a:lnSpc>
              <a:spcBef>
                <a:spcPts val="465"/>
              </a:spcBef>
              <a:spcAft>
                <a:spcPts val="0"/>
              </a:spcAft>
              <a:tabLst>
                <a:tab pos="762000" algn="l"/>
              </a:tabLst>
            </a:pPr>
            <a:r>
              <a:rPr lang="en-US" sz="1600" b="0" dirty="0">
                <a:effectLst/>
                <a:latin typeface="Barlow" panose="020B0604020202020204" pitchFamily="2" charset="0"/>
                <a:ea typeface="Arial" panose="020B0604020202020204" pitchFamily="34" charset="0"/>
              </a:rPr>
              <a:t>The system should have strong security measures to protect sensitive</a:t>
            </a:r>
            <a:r>
              <a:rPr lang="en-US" sz="1600" b="1" dirty="0">
                <a:effectLst/>
                <a:latin typeface="Barlow" panose="020B0604020202020204" pitchFamily="2" charset="0"/>
                <a:ea typeface="Arial" panose="020B0604020202020204" pitchFamily="34" charset="0"/>
              </a:rPr>
              <a:t> </a:t>
            </a:r>
            <a:r>
              <a:rPr lang="en-US" sz="1600" b="0" dirty="0">
                <a:effectLst/>
                <a:latin typeface="Barlow" panose="020B0604020202020204" pitchFamily="2" charset="0"/>
                <a:ea typeface="Arial" panose="020B0604020202020204" pitchFamily="34" charset="0"/>
              </a:rPr>
              <a:t>employee data. It should also be able to comply with relevant data protection regulations.</a:t>
            </a:r>
            <a:r>
              <a:rPr lang="en-US" sz="1400" b="0" dirty="0">
                <a:effectLst/>
                <a:latin typeface="Arial" panose="020B0604020202020204" pitchFamily="34" charset="0"/>
                <a:ea typeface="Arial" panose="020B0604020202020204" pitchFamily="34" charset="0"/>
              </a:rPr>
              <a:t>	</a:t>
            </a:r>
            <a:endParaRPr lang="en-US" sz="16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52981648"/>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971</Words>
  <Application>Microsoft Office PowerPoint</Application>
  <PresentationFormat>On-screen Show (16:9)</PresentationFormat>
  <Paragraphs>120</Paragraphs>
  <Slides>27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Barlow</vt:lpstr>
      <vt:lpstr>Arial</vt:lpstr>
      <vt:lpstr>Wingdings</vt:lpstr>
      <vt:lpstr>Basset template</vt:lpstr>
      <vt:lpstr>DREAM STUDIO  ARCHITECTURE </vt:lpstr>
      <vt:lpstr>HELLO!</vt:lpstr>
      <vt:lpstr>OVERVIEW</vt:lpstr>
      <vt:lpstr>1. INTRODUCTION</vt:lpstr>
      <vt:lpstr>PowerPoint Presentation</vt:lpstr>
      <vt:lpstr>TECHNICAL PROFILE</vt:lpstr>
      <vt:lpstr>SCOPE &amp; PLANNING</vt:lpstr>
      <vt:lpstr>REQUIREMENT ANALYSIS</vt:lpstr>
      <vt:lpstr>PowerPoint Presentation</vt:lpstr>
      <vt:lpstr>TECHNOLOGY DETAILS</vt:lpstr>
      <vt:lpstr>DATA FLOW DIAGRAM</vt:lpstr>
      <vt:lpstr>PowerPoint Presentation</vt:lpstr>
      <vt:lpstr>PowerPoint Presentation</vt:lpstr>
      <vt:lpstr>PowerPoint Presentation</vt:lpstr>
      <vt:lpstr>PowerPoint Presentation</vt:lpstr>
      <vt:lpstr>PowerPoint Presentation</vt:lpstr>
      <vt:lpstr>PowerPoint Presentation</vt:lpstr>
      <vt:lpstr>THIS DIAGRAMS  EXPLAIN AUTHORITY</vt:lpstr>
      <vt:lpstr>PowerPoint Presentation</vt:lpstr>
      <vt:lpstr>PowerPoint Presentation</vt:lpstr>
      <vt:lpstr>PowerPoint Presentation</vt:lpstr>
      <vt:lpstr>TESTING</vt:lpstr>
      <vt:lpstr>PowerPoint Presentation</vt:lpstr>
      <vt:lpstr>CONCLUSION</vt:lpstr>
      <vt:lpstr>PowerPoint Presentation</vt:lpstr>
      <vt:lpstr>BIBLIOGRAPHY &amp;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Chintan Bhimani</cp:lastModifiedBy>
  <cp:revision>7</cp:revision>
  <dcterms:modified xsi:type="dcterms:W3CDTF">2023-03-27T19:41:53Z</dcterms:modified>
</cp:coreProperties>
</file>