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7"/>
  </p:notesMasterIdLst>
  <p:sldIdLst>
    <p:sldId id="256" r:id="rId2"/>
    <p:sldId id="257" r:id="rId3"/>
    <p:sldId id="258" r:id="rId4"/>
    <p:sldId id="259" r:id="rId5"/>
    <p:sldId id="260" r:id="rId6"/>
    <p:sldId id="261" r:id="rId7"/>
    <p:sldId id="280" r:id="rId8"/>
    <p:sldId id="263" r:id="rId9"/>
    <p:sldId id="281" r:id="rId10"/>
    <p:sldId id="264" r:id="rId11"/>
    <p:sldId id="282" r:id="rId12"/>
    <p:sldId id="265"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9144000" cy="5143500" type="screen16x9"/>
  <p:notesSz cx="6858000" cy="9144000"/>
  <p:embeddedFontLst>
    <p:embeddedFont>
      <p:font typeface="Algerian" panose="04020705040A02060702" pitchFamily="82" charset="0"/>
      <p:regular r:id="rId28"/>
    </p:embeddedFont>
    <p:embeddedFont>
      <p:font typeface="Arial Rounded MT Bold" panose="020F0704030504030204" pitchFamily="34" charset="0"/>
      <p:regular r:id="rId29"/>
    </p:embeddedFont>
    <p:embeddedFont>
      <p:font typeface="Candara" panose="020E0502030303020204" pitchFamily="34" charset="0"/>
      <p:regular r:id="rId30"/>
      <p:bold r:id="rId31"/>
      <p:italic r:id="rId32"/>
      <p:boldItalic r:id="rId33"/>
    </p:embeddedFont>
    <p:embeddedFont>
      <p:font typeface="Montserrat" panose="00000500000000000000" pitchFamily="2" charset="0"/>
      <p:regular r:id="rId34"/>
      <p:bold r:id="rId35"/>
      <p:italic r:id="rId36"/>
      <p:boldItalic r:id="rId37"/>
    </p:embeddedFont>
    <p:embeddedFont>
      <p:font typeface="Montserrat Light" panose="00000400000000000000" pitchFamily="2" charset="0"/>
      <p:regular r:id="rId38"/>
      <p:bold r:id="rId39"/>
      <p:italic r:id="rId40"/>
      <p:boldItalic r:id="rId41"/>
    </p:embeddedFont>
    <p:embeddedFont>
      <p:font typeface="Poppins" panose="000005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6AB89D-F5EC-4B56-A308-303C344C77D1}">
  <a:tblStyle styleId="{336AB89D-F5EC-4B56-A308-303C344C77D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57E30E5-1DB3-4595-BE70-43D435B1965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6356344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flipH="1">
            <a:off x="912725" y="0"/>
            <a:ext cx="8231275" cy="4331550"/>
            <a:chOff x="0" y="0"/>
            <a:chExt cx="8231275" cy="4331550"/>
          </a:xfrm>
        </p:grpSpPr>
        <p:pic>
          <p:nvPicPr>
            <p:cNvPr id="11" name="Google Shape;11;p2"/>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12" name="Google Shape;12;p2"/>
            <p:cNvGrpSpPr/>
            <p:nvPr/>
          </p:nvGrpSpPr>
          <p:grpSpPr>
            <a:xfrm>
              <a:off x="0" y="2747250"/>
              <a:ext cx="3429750" cy="896675"/>
              <a:chOff x="0" y="0"/>
              <a:chExt cx="3429750" cy="896675"/>
            </a:xfrm>
          </p:grpSpPr>
          <p:pic>
            <p:nvPicPr>
              <p:cNvPr id="13" name="Google Shape;13;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4" name="Google Shape;14;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15" name="Google Shape;15;p2"/>
            <p:cNvGrpSpPr/>
            <p:nvPr/>
          </p:nvGrpSpPr>
          <p:grpSpPr>
            <a:xfrm>
              <a:off x="685975" y="2061250"/>
              <a:ext cx="3429750" cy="896675"/>
              <a:chOff x="0" y="0"/>
              <a:chExt cx="3429750" cy="896675"/>
            </a:xfrm>
          </p:grpSpPr>
          <p:pic>
            <p:nvPicPr>
              <p:cNvPr id="16" name="Google Shape;16;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7" name="Google Shape;17;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18" name="Google Shape;18;p2"/>
            <p:cNvGrpSpPr/>
            <p:nvPr/>
          </p:nvGrpSpPr>
          <p:grpSpPr>
            <a:xfrm>
              <a:off x="0" y="1373625"/>
              <a:ext cx="3429750" cy="896675"/>
              <a:chOff x="0" y="0"/>
              <a:chExt cx="3429750" cy="896675"/>
            </a:xfrm>
          </p:grpSpPr>
          <p:pic>
            <p:nvPicPr>
              <p:cNvPr id="19" name="Google Shape;19;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0" name="Google Shape;20;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21" name="Google Shape;21;p2"/>
            <p:cNvGrpSpPr/>
            <p:nvPr/>
          </p:nvGrpSpPr>
          <p:grpSpPr>
            <a:xfrm>
              <a:off x="685975" y="687625"/>
              <a:ext cx="7545300" cy="896675"/>
              <a:chOff x="0" y="0"/>
              <a:chExt cx="7545300" cy="896675"/>
            </a:xfrm>
          </p:grpSpPr>
          <p:pic>
            <p:nvPicPr>
              <p:cNvPr id="22" name="Google Shape;22;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3" name="Google Shape;23;p2"/>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 name="Google Shape;24;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5" name="Google Shape;25;p2"/>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6" name="Google Shape;26;p2"/>
            <p:cNvGrpSpPr/>
            <p:nvPr/>
          </p:nvGrpSpPr>
          <p:grpSpPr>
            <a:xfrm>
              <a:off x="0" y="0"/>
              <a:ext cx="7545300" cy="896675"/>
              <a:chOff x="0" y="0"/>
              <a:chExt cx="7545300" cy="896675"/>
            </a:xfrm>
          </p:grpSpPr>
          <p:pic>
            <p:nvPicPr>
              <p:cNvPr id="27" name="Google Shape;27;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8" name="Google Shape;28;p2"/>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9" name="Google Shape;29;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0" name="Google Shape;30;p2"/>
              <p:cNvPicPr preferRelativeResize="0"/>
              <p:nvPr/>
            </p:nvPicPr>
            <p:blipFill>
              <a:blip r:embed="rId2">
                <a:alphaModFix/>
              </a:blip>
              <a:stretch>
                <a:fillRect/>
              </a:stretch>
            </p:blipFill>
            <p:spPr>
              <a:xfrm>
                <a:off x="6173325" y="0"/>
                <a:ext cx="1371975" cy="896675"/>
              </a:xfrm>
              <a:prstGeom prst="rect">
                <a:avLst/>
              </a:prstGeom>
              <a:noFill/>
              <a:ln>
                <a:noFill/>
              </a:ln>
            </p:spPr>
          </p:pic>
        </p:grpSp>
      </p:grpSp>
      <p:sp>
        <p:nvSpPr>
          <p:cNvPr id="31" name="Google Shape;31;p2"/>
          <p:cNvSpPr txBox="1">
            <a:spLocks noGrp="1"/>
          </p:cNvSpPr>
          <p:nvPr>
            <p:ph type="ctrTitle"/>
          </p:nvPr>
        </p:nvSpPr>
        <p:spPr>
          <a:xfrm>
            <a:off x="2027622" y="1953315"/>
            <a:ext cx="5073300" cy="1159800"/>
          </a:xfrm>
          <a:prstGeom prst="rect">
            <a:avLst/>
          </a:prstGeom>
        </p:spPr>
        <p:txBody>
          <a:bodyPr spcFirstLastPara="1" wrap="square" lIns="0" tIns="0" rIns="0" bIns="0"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2" name="Google Shape;32;p2"/>
          <p:cNvGrpSpPr/>
          <p:nvPr/>
        </p:nvGrpSpPr>
        <p:grpSpPr>
          <a:xfrm flipH="1">
            <a:off x="0" y="3088098"/>
            <a:ext cx="4115725" cy="2270300"/>
            <a:chOff x="4115550" y="2061250"/>
            <a:chExt cx="4115725" cy="2270300"/>
          </a:xfrm>
        </p:grpSpPr>
        <p:grpSp>
          <p:nvGrpSpPr>
            <p:cNvPr id="33" name="Google Shape;33;p2"/>
            <p:cNvGrpSpPr/>
            <p:nvPr/>
          </p:nvGrpSpPr>
          <p:grpSpPr>
            <a:xfrm>
              <a:off x="4801525" y="3434875"/>
              <a:ext cx="3429750" cy="896675"/>
              <a:chOff x="4115550" y="0"/>
              <a:chExt cx="3429750" cy="896675"/>
            </a:xfrm>
          </p:grpSpPr>
          <p:pic>
            <p:nvPicPr>
              <p:cNvPr id="34" name="Google Shape;34;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5" name="Google Shape;35;p2"/>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36" name="Google Shape;36;p2"/>
            <p:cNvGrpSpPr/>
            <p:nvPr/>
          </p:nvGrpSpPr>
          <p:grpSpPr>
            <a:xfrm>
              <a:off x="4115550" y="2747250"/>
              <a:ext cx="3429750" cy="896675"/>
              <a:chOff x="4115550" y="0"/>
              <a:chExt cx="3429750" cy="896675"/>
            </a:xfrm>
          </p:grpSpPr>
          <p:pic>
            <p:nvPicPr>
              <p:cNvPr id="37" name="Google Shape;37;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8" name="Google Shape;38;p2"/>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39" name="Google Shape;39;p2"/>
            <p:cNvPicPr preferRelativeResize="0"/>
            <p:nvPr/>
          </p:nvPicPr>
          <p:blipFill>
            <a:blip r:embed="rId2">
              <a:alphaModFix/>
            </a:blip>
            <a:stretch>
              <a:fillRect/>
            </a:stretch>
          </p:blipFill>
          <p:spPr>
            <a:xfrm>
              <a:off x="6859300" y="2061250"/>
              <a:ext cx="1371975" cy="896675"/>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BLANK_1">
    <p:spTree>
      <p:nvGrpSpPr>
        <p:cNvPr id="1" name="Shape 279"/>
        <p:cNvGrpSpPr/>
        <p:nvPr/>
      </p:nvGrpSpPr>
      <p:grpSpPr>
        <a:xfrm>
          <a:off x="0" y="0"/>
          <a:ext cx="0" cy="0"/>
          <a:chOff x="0" y="0"/>
          <a:chExt cx="0" cy="0"/>
        </a:xfrm>
      </p:grpSpPr>
      <p:sp>
        <p:nvSpPr>
          <p:cNvPr id="280" name="Google Shape;280;p11"/>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281" name="Google Shape;281;p11"/>
          <p:cNvGrpSpPr/>
          <p:nvPr/>
        </p:nvGrpSpPr>
        <p:grpSpPr>
          <a:xfrm>
            <a:off x="-4" y="2743188"/>
            <a:ext cx="3186606" cy="2524130"/>
            <a:chOff x="4364071" y="-3213"/>
            <a:chExt cx="3186606" cy="2524130"/>
          </a:xfrm>
        </p:grpSpPr>
        <p:grpSp>
          <p:nvGrpSpPr>
            <p:cNvPr id="282" name="Google Shape;282;p11"/>
            <p:cNvGrpSpPr/>
            <p:nvPr/>
          </p:nvGrpSpPr>
          <p:grpSpPr>
            <a:xfrm flipH="1">
              <a:off x="4364072" y="2000218"/>
              <a:ext cx="3186606" cy="520699"/>
              <a:chOff x="2057775" y="0"/>
              <a:chExt cx="5487525" cy="896675"/>
            </a:xfrm>
          </p:grpSpPr>
          <p:pic>
            <p:nvPicPr>
              <p:cNvPr id="283" name="Google Shape;283;p11"/>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84" name="Google Shape;284;p11"/>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85" name="Google Shape;285;p11"/>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86" name="Google Shape;286;p11"/>
            <p:cNvGrpSpPr/>
            <p:nvPr/>
          </p:nvGrpSpPr>
          <p:grpSpPr>
            <a:xfrm flipH="1">
              <a:off x="4762444" y="1600887"/>
              <a:ext cx="1991656" cy="520699"/>
              <a:chOff x="4115550" y="0"/>
              <a:chExt cx="3429750" cy="896675"/>
            </a:xfrm>
          </p:grpSpPr>
          <p:pic>
            <p:nvPicPr>
              <p:cNvPr id="287" name="Google Shape;287;p11"/>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88" name="Google Shape;288;p11"/>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89" name="Google Shape;289;p11"/>
            <p:cNvGrpSpPr/>
            <p:nvPr/>
          </p:nvGrpSpPr>
          <p:grpSpPr>
            <a:xfrm flipH="1">
              <a:off x="4364072" y="1198193"/>
              <a:ext cx="1991656" cy="520699"/>
              <a:chOff x="4115550" y="0"/>
              <a:chExt cx="3429750" cy="896675"/>
            </a:xfrm>
          </p:grpSpPr>
          <p:pic>
            <p:nvPicPr>
              <p:cNvPr id="290" name="Google Shape;290;p11"/>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91" name="Google Shape;291;p11"/>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292" name="Google Shape;292;p11"/>
            <p:cNvPicPr preferRelativeResize="0"/>
            <p:nvPr/>
          </p:nvPicPr>
          <p:blipFill>
            <a:blip r:embed="rId2">
              <a:alphaModFix/>
            </a:blip>
            <a:stretch>
              <a:fillRect/>
            </a:stretch>
          </p:blipFill>
          <p:spPr>
            <a:xfrm flipH="1">
              <a:off x="4762444" y="798862"/>
              <a:ext cx="796706" cy="520699"/>
            </a:xfrm>
            <a:prstGeom prst="rect">
              <a:avLst/>
            </a:prstGeom>
            <a:noFill/>
            <a:ln>
              <a:noFill/>
            </a:ln>
          </p:spPr>
        </p:pic>
        <p:pic>
          <p:nvPicPr>
            <p:cNvPr id="293" name="Google Shape;293;p11"/>
            <p:cNvPicPr preferRelativeResize="0"/>
            <p:nvPr/>
          </p:nvPicPr>
          <p:blipFill>
            <a:blip r:embed="rId2">
              <a:alphaModFix/>
            </a:blip>
            <a:stretch>
              <a:fillRect/>
            </a:stretch>
          </p:blipFill>
          <p:spPr>
            <a:xfrm flipH="1">
              <a:off x="4364071" y="396118"/>
              <a:ext cx="796706" cy="520699"/>
            </a:xfrm>
            <a:prstGeom prst="rect">
              <a:avLst/>
            </a:prstGeom>
            <a:noFill/>
            <a:ln>
              <a:noFill/>
            </a:ln>
          </p:spPr>
        </p:pic>
        <p:pic>
          <p:nvPicPr>
            <p:cNvPr id="294" name="Google Shape;294;p11"/>
            <p:cNvPicPr preferRelativeResize="0"/>
            <p:nvPr/>
          </p:nvPicPr>
          <p:blipFill>
            <a:blip r:embed="rId2">
              <a:alphaModFix/>
            </a:blip>
            <a:stretch>
              <a:fillRect/>
            </a:stretch>
          </p:blipFill>
          <p:spPr>
            <a:xfrm flipH="1">
              <a:off x="4762444" y="-3213"/>
              <a:ext cx="796706" cy="520699"/>
            </a:xfrm>
            <a:prstGeom prst="rect">
              <a:avLst/>
            </a:prstGeom>
            <a:noFill/>
            <a:ln>
              <a:noFill/>
            </a:ln>
          </p:spPr>
        </p:pic>
      </p:grpSp>
      <p:grpSp>
        <p:nvGrpSpPr>
          <p:cNvPr id="295" name="Google Shape;295;p11"/>
          <p:cNvGrpSpPr/>
          <p:nvPr/>
        </p:nvGrpSpPr>
        <p:grpSpPr>
          <a:xfrm>
            <a:off x="5957394" y="-3213"/>
            <a:ext cx="3186606" cy="2124799"/>
            <a:chOff x="5957394" y="-3213"/>
            <a:chExt cx="3186606" cy="2124799"/>
          </a:xfrm>
        </p:grpSpPr>
        <p:grpSp>
          <p:nvGrpSpPr>
            <p:cNvPr id="296" name="Google Shape;296;p11"/>
            <p:cNvGrpSpPr/>
            <p:nvPr/>
          </p:nvGrpSpPr>
          <p:grpSpPr>
            <a:xfrm flipH="1">
              <a:off x="5957394" y="-3213"/>
              <a:ext cx="3186606" cy="520699"/>
              <a:chOff x="0" y="0"/>
              <a:chExt cx="5487525" cy="896675"/>
            </a:xfrm>
          </p:grpSpPr>
          <p:pic>
            <p:nvPicPr>
              <p:cNvPr id="297" name="Google Shape;297;p11"/>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98" name="Google Shape;298;p11"/>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99" name="Google Shape;299;p11"/>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300" name="Google Shape;300;p11"/>
            <p:cNvGrpSpPr/>
            <p:nvPr/>
          </p:nvGrpSpPr>
          <p:grpSpPr>
            <a:xfrm flipH="1">
              <a:off x="6753972" y="396118"/>
              <a:ext cx="1991656" cy="520699"/>
              <a:chOff x="0" y="0"/>
              <a:chExt cx="3429750" cy="896675"/>
            </a:xfrm>
          </p:grpSpPr>
          <p:pic>
            <p:nvPicPr>
              <p:cNvPr id="301" name="Google Shape;301;p11"/>
              <p:cNvPicPr preferRelativeResize="0"/>
              <p:nvPr/>
            </p:nvPicPr>
            <p:blipFill>
              <a:blip r:embed="rId2">
                <a:alphaModFix/>
              </a:blip>
              <a:stretch>
                <a:fillRect/>
              </a:stretch>
            </p:blipFill>
            <p:spPr>
              <a:xfrm>
                <a:off x="0" y="0"/>
                <a:ext cx="1371975" cy="896675"/>
              </a:xfrm>
              <a:prstGeom prst="rect">
                <a:avLst/>
              </a:prstGeom>
              <a:noFill/>
              <a:ln>
                <a:noFill/>
              </a:ln>
            </p:spPr>
          </p:pic>
          <p:pic>
            <p:nvPicPr>
              <p:cNvPr id="302" name="Google Shape;302;p11"/>
              <p:cNvPicPr preferRelativeResize="0"/>
              <p:nvPr/>
            </p:nvPicPr>
            <p:blipFill>
              <a:blip r:embed="rId2">
                <a:alphaModFix/>
              </a:blip>
              <a:stretch>
                <a:fillRect/>
              </a:stretch>
            </p:blipFill>
            <p:spPr>
              <a:xfrm>
                <a:off x="2057775" y="0"/>
                <a:ext cx="1371975" cy="896675"/>
              </a:xfrm>
              <a:prstGeom prst="rect">
                <a:avLst/>
              </a:prstGeom>
              <a:noFill/>
              <a:ln>
                <a:noFill/>
              </a:ln>
            </p:spPr>
          </p:pic>
        </p:grpSp>
        <p:pic>
          <p:nvPicPr>
            <p:cNvPr id="303" name="Google Shape;303;p11"/>
            <p:cNvPicPr preferRelativeResize="0"/>
            <p:nvPr/>
          </p:nvPicPr>
          <p:blipFill>
            <a:blip r:embed="rId2">
              <a:alphaModFix/>
            </a:blip>
            <a:stretch>
              <a:fillRect/>
            </a:stretch>
          </p:blipFill>
          <p:spPr>
            <a:xfrm flipH="1">
              <a:off x="8347294" y="1600887"/>
              <a:ext cx="796706" cy="520699"/>
            </a:xfrm>
            <a:prstGeom prst="rect">
              <a:avLst/>
            </a:prstGeom>
            <a:noFill/>
            <a:ln>
              <a:noFill/>
            </a:ln>
          </p:spPr>
        </p:pic>
        <p:grpSp>
          <p:nvGrpSpPr>
            <p:cNvPr id="304" name="Google Shape;304;p11"/>
            <p:cNvGrpSpPr/>
            <p:nvPr/>
          </p:nvGrpSpPr>
          <p:grpSpPr>
            <a:xfrm flipH="1">
              <a:off x="7152344" y="798862"/>
              <a:ext cx="1991656" cy="520699"/>
              <a:chOff x="0" y="0"/>
              <a:chExt cx="3429750" cy="896675"/>
            </a:xfrm>
          </p:grpSpPr>
          <p:pic>
            <p:nvPicPr>
              <p:cNvPr id="305" name="Google Shape;305;p11"/>
              <p:cNvPicPr preferRelativeResize="0"/>
              <p:nvPr/>
            </p:nvPicPr>
            <p:blipFill>
              <a:blip r:embed="rId2">
                <a:alphaModFix/>
              </a:blip>
              <a:stretch>
                <a:fillRect/>
              </a:stretch>
            </p:blipFill>
            <p:spPr>
              <a:xfrm>
                <a:off x="0" y="0"/>
                <a:ext cx="1371975" cy="896675"/>
              </a:xfrm>
              <a:prstGeom prst="rect">
                <a:avLst/>
              </a:prstGeom>
              <a:noFill/>
              <a:ln>
                <a:noFill/>
              </a:ln>
            </p:spPr>
          </p:pic>
          <p:pic>
            <p:nvPicPr>
              <p:cNvPr id="306" name="Google Shape;306;p11"/>
              <p:cNvPicPr preferRelativeResize="0"/>
              <p:nvPr/>
            </p:nvPicPr>
            <p:blipFill>
              <a:blip r:embed="rId2">
                <a:alphaModFix/>
              </a:blip>
              <a:stretch>
                <a:fillRect/>
              </a:stretch>
            </p:blipFill>
            <p:spPr>
              <a:xfrm>
                <a:off x="2057775" y="0"/>
                <a:ext cx="1371975" cy="896675"/>
              </a:xfrm>
              <a:prstGeom prst="rect">
                <a:avLst/>
              </a:prstGeom>
              <a:noFill/>
              <a:ln>
                <a:noFill/>
              </a:ln>
            </p:spPr>
          </p:pic>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0"/>
        <p:cNvGrpSpPr/>
        <p:nvPr/>
      </p:nvGrpSpPr>
      <p:grpSpPr>
        <a:xfrm>
          <a:off x="0" y="0"/>
          <a:ext cx="0" cy="0"/>
          <a:chOff x="0" y="0"/>
          <a:chExt cx="0" cy="0"/>
        </a:xfrm>
      </p:grpSpPr>
      <p:grpSp>
        <p:nvGrpSpPr>
          <p:cNvPr id="41" name="Google Shape;41;p3"/>
          <p:cNvGrpSpPr/>
          <p:nvPr/>
        </p:nvGrpSpPr>
        <p:grpSpPr>
          <a:xfrm flipH="1">
            <a:off x="912725" y="0"/>
            <a:ext cx="8231275" cy="4331550"/>
            <a:chOff x="0" y="0"/>
            <a:chExt cx="8231275" cy="4331550"/>
          </a:xfrm>
        </p:grpSpPr>
        <p:pic>
          <p:nvPicPr>
            <p:cNvPr id="42" name="Google Shape;42;p3"/>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43" name="Google Shape;43;p3"/>
            <p:cNvGrpSpPr/>
            <p:nvPr/>
          </p:nvGrpSpPr>
          <p:grpSpPr>
            <a:xfrm>
              <a:off x="0" y="2747250"/>
              <a:ext cx="3429750" cy="896675"/>
              <a:chOff x="0" y="0"/>
              <a:chExt cx="3429750" cy="896675"/>
            </a:xfrm>
          </p:grpSpPr>
          <p:pic>
            <p:nvPicPr>
              <p:cNvPr id="44" name="Google Shape;44;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5" name="Google Shape;45;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6" name="Google Shape;46;p3"/>
            <p:cNvGrpSpPr/>
            <p:nvPr/>
          </p:nvGrpSpPr>
          <p:grpSpPr>
            <a:xfrm>
              <a:off x="685975" y="2061250"/>
              <a:ext cx="3429750" cy="896675"/>
              <a:chOff x="0" y="0"/>
              <a:chExt cx="3429750" cy="896675"/>
            </a:xfrm>
          </p:grpSpPr>
          <p:pic>
            <p:nvPicPr>
              <p:cNvPr id="47" name="Google Shape;47;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8" name="Google Shape;48;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9" name="Google Shape;49;p3"/>
            <p:cNvGrpSpPr/>
            <p:nvPr/>
          </p:nvGrpSpPr>
          <p:grpSpPr>
            <a:xfrm>
              <a:off x="0" y="1373625"/>
              <a:ext cx="3429750" cy="896675"/>
              <a:chOff x="0" y="0"/>
              <a:chExt cx="3429750" cy="896675"/>
            </a:xfrm>
          </p:grpSpPr>
          <p:pic>
            <p:nvPicPr>
              <p:cNvPr id="50" name="Google Shape;50;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1" name="Google Shape;51;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52" name="Google Shape;52;p3"/>
            <p:cNvGrpSpPr/>
            <p:nvPr/>
          </p:nvGrpSpPr>
          <p:grpSpPr>
            <a:xfrm>
              <a:off x="685975" y="687625"/>
              <a:ext cx="7545300" cy="896675"/>
              <a:chOff x="0" y="0"/>
              <a:chExt cx="7545300" cy="896675"/>
            </a:xfrm>
          </p:grpSpPr>
          <p:pic>
            <p:nvPicPr>
              <p:cNvPr id="53" name="Google Shape;53;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4" name="Google Shape;54;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55" name="Google Shape;55;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56" name="Google Shape;56;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57" name="Google Shape;57;p3"/>
            <p:cNvGrpSpPr/>
            <p:nvPr/>
          </p:nvGrpSpPr>
          <p:grpSpPr>
            <a:xfrm>
              <a:off x="0" y="0"/>
              <a:ext cx="7545300" cy="896675"/>
              <a:chOff x="0" y="0"/>
              <a:chExt cx="7545300" cy="896675"/>
            </a:xfrm>
          </p:grpSpPr>
          <p:pic>
            <p:nvPicPr>
              <p:cNvPr id="58" name="Google Shape;58;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9" name="Google Shape;59;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60" name="Google Shape;60;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1" name="Google Shape;61;p3"/>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62" name="Google Shape;62;p3"/>
          <p:cNvGrpSpPr/>
          <p:nvPr/>
        </p:nvGrpSpPr>
        <p:grpSpPr>
          <a:xfrm flipH="1">
            <a:off x="0" y="3088098"/>
            <a:ext cx="4115725" cy="2270300"/>
            <a:chOff x="4115550" y="2061250"/>
            <a:chExt cx="4115725" cy="2270300"/>
          </a:xfrm>
        </p:grpSpPr>
        <p:grpSp>
          <p:nvGrpSpPr>
            <p:cNvPr id="63" name="Google Shape;63;p3"/>
            <p:cNvGrpSpPr/>
            <p:nvPr/>
          </p:nvGrpSpPr>
          <p:grpSpPr>
            <a:xfrm>
              <a:off x="4801525" y="3434875"/>
              <a:ext cx="3429750" cy="896675"/>
              <a:chOff x="4115550" y="0"/>
              <a:chExt cx="3429750" cy="896675"/>
            </a:xfrm>
          </p:grpSpPr>
          <p:pic>
            <p:nvPicPr>
              <p:cNvPr id="64" name="Google Shape;64;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5" name="Google Shape;65;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66" name="Google Shape;66;p3"/>
            <p:cNvGrpSpPr/>
            <p:nvPr/>
          </p:nvGrpSpPr>
          <p:grpSpPr>
            <a:xfrm>
              <a:off x="4115550" y="2747250"/>
              <a:ext cx="3429750" cy="896675"/>
              <a:chOff x="4115550" y="0"/>
              <a:chExt cx="3429750" cy="896675"/>
            </a:xfrm>
          </p:grpSpPr>
          <p:pic>
            <p:nvPicPr>
              <p:cNvPr id="67" name="Google Shape;67;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8" name="Google Shape;68;p3"/>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69" name="Google Shape;69;p3"/>
            <p:cNvPicPr preferRelativeResize="0"/>
            <p:nvPr/>
          </p:nvPicPr>
          <p:blipFill>
            <a:blip r:embed="rId2">
              <a:alphaModFix/>
            </a:blip>
            <a:stretch>
              <a:fillRect/>
            </a:stretch>
          </p:blipFill>
          <p:spPr>
            <a:xfrm>
              <a:off x="6859300" y="2061250"/>
              <a:ext cx="1371975" cy="896675"/>
            </a:xfrm>
            <a:prstGeom prst="rect">
              <a:avLst/>
            </a:prstGeom>
            <a:noFill/>
            <a:ln>
              <a:noFill/>
            </a:ln>
          </p:spPr>
        </p:pic>
      </p:grpSp>
      <p:sp>
        <p:nvSpPr>
          <p:cNvPr id="70" name="Google Shape;70;p3"/>
          <p:cNvSpPr txBox="1">
            <a:spLocks noGrp="1"/>
          </p:cNvSpPr>
          <p:nvPr>
            <p:ph type="ctrTitle"/>
          </p:nvPr>
        </p:nvSpPr>
        <p:spPr>
          <a:xfrm>
            <a:off x="2027625" y="1629397"/>
            <a:ext cx="5088600" cy="1159800"/>
          </a:xfrm>
          <a:prstGeom prst="rect">
            <a:avLst/>
          </a:prstGeom>
        </p:spPr>
        <p:txBody>
          <a:bodyPr spcFirstLastPara="1" wrap="square" lIns="0" tIns="0" rIns="0" bIns="0" anchor="b"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71" name="Google Shape;71;p3"/>
          <p:cNvSpPr txBox="1">
            <a:spLocks noGrp="1"/>
          </p:cNvSpPr>
          <p:nvPr>
            <p:ph type="subTitle" idx="1"/>
          </p:nvPr>
        </p:nvSpPr>
        <p:spPr>
          <a:xfrm>
            <a:off x="2027625" y="2886101"/>
            <a:ext cx="50886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2"/>
              </a:buClr>
              <a:buSzPts val="20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72"/>
        <p:cNvGrpSpPr/>
        <p:nvPr/>
      </p:nvGrpSpPr>
      <p:grpSpPr>
        <a:xfrm>
          <a:off x="0" y="0"/>
          <a:ext cx="0" cy="0"/>
          <a:chOff x="0" y="0"/>
          <a:chExt cx="0" cy="0"/>
        </a:xfrm>
      </p:grpSpPr>
      <p:grpSp>
        <p:nvGrpSpPr>
          <p:cNvPr id="73" name="Google Shape;73;p4"/>
          <p:cNvGrpSpPr/>
          <p:nvPr/>
        </p:nvGrpSpPr>
        <p:grpSpPr>
          <a:xfrm>
            <a:off x="4363774" y="-3213"/>
            <a:ext cx="4780226" cy="2524130"/>
            <a:chOff x="4363774" y="-3213"/>
            <a:chExt cx="4780226" cy="2524130"/>
          </a:xfrm>
        </p:grpSpPr>
        <p:pic>
          <p:nvPicPr>
            <p:cNvPr id="74" name="Google Shape;74;p4"/>
            <p:cNvPicPr preferRelativeResize="0"/>
            <p:nvPr/>
          </p:nvPicPr>
          <p:blipFill>
            <a:blip r:embed="rId2">
              <a:alphaModFix/>
            </a:blip>
            <a:stretch>
              <a:fillRect/>
            </a:stretch>
          </p:blipFill>
          <p:spPr>
            <a:xfrm flipH="1">
              <a:off x="7948921" y="2000218"/>
              <a:ext cx="796706" cy="520699"/>
            </a:xfrm>
            <a:prstGeom prst="rect">
              <a:avLst/>
            </a:prstGeom>
            <a:noFill/>
            <a:ln>
              <a:noFill/>
            </a:ln>
          </p:spPr>
        </p:pic>
        <p:grpSp>
          <p:nvGrpSpPr>
            <p:cNvPr id="75" name="Google Shape;75;p4"/>
            <p:cNvGrpSpPr/>
            <p:nvPr/>
          </p:nvGrpSpPr>
          <p:grpSpPr>
            <a:xfrm flipH="1">
              <a:off x="7152344" y="1600887"/>
              <a:ext cx="1991656" cy="520699"/>
              <a:chOff x="0" y="0"/>
              <a:chExt cx="3429750" cy="896675"/>
            </a:xfrm>
          </p:grpSpPr>
          <p:pic>
            <p:nvPicPr>
              <p:cNvPr id="76" name="Google Shape;76;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77" name="Google Shape;77;p4"/>
              <p:cNvPicPr preferRelativeResize="0"/>
              <p:nvPr/>
            </p:nvPicPr>
            <p:blipFill>
              <a:blip r:embed="rId2">
                <a:alphaModFix/>
              </a:blip>
              <a:stretch>
                <a:fillRect/>
              </a:stretch>
            </p:blipFill>
            <p:spPr>
              <a:xfrm>
                <a:off x="2057775" y="0"/>
                <a:ext cx="1371975" cy="896675"/>
              </a:xfrm>
              <a:prstGeom prst="rect">
                <a:avLst/>
              </a:prstGeom>
              <a:noFill/>
              <a:ln>
                <a:noFill/>
              </a:ln>
            </p:spPr>
          </p:pic>
        </p:grpSp>
        <p:pic>
          <p:nvPicPr>
            <p:cNvPr id="78" name="Google Shape;78;p4"/>
            <p:cNvPicPr preferRelativeResize="0"/>
            <p:nvPr/>
          </p:nvPicPr>
          <p:blipFill>
            <a:blip r:embed="rId2">
              <a:alphaModFix/>
            </a:blip>
            <a:stretch>
              <a:fillRect/>
            </a:stretch>
          </p:blipFill>
          <p:spPr>
            <a:xfrm flipH="1">
              <a:off x="7948921" y="1198193"/>
              <a:ext cx="796706" cy="520699"/>
            </a:xfrm>
            <a:prstGeom prst="rect">
              <a:avLst/>
            </a:prstGeom>
            <a:noFill/>
            <a:ln>
              <a:noFill/>
            </a:ln>
          </p:spPr>
        </p:pic>
        <p:grpSp>
          <p:nvGrpSpPr>
            <p:cNvPr id="79" name="Google Shape;79;p4"/>
            <p:cNvGrpSpPr/>
            <p:nvPr/>
          </p:nvGrpSpPr>
          <p:grpSpPr>
            <a:xfrm flipH="1">
              <a:off x="5957394" y="798862"/>
              <a:ext cx="3186606" cy="520699"/>
              <a:chOff x="0" y="0"/>
              <a:chExt cx="5487525" cy="896675"/>
            </a:xfrm>
          </p:grpSpPr>
          <p:pic>
            <p:nvPicPr>
              <p:cNvPr id="80" name="Google Shape;80;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81" name="Google Shape;81;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82" name="Google Shape;82;p4"/>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83" name="Google Shape;83;p4"/>
            <p:cNvGrpSpPr/>
            <p:nvPr/>
          </p:nvGrpSpPr>
          <p:grpSpPr>
            <a:xfrm flipH="1">
              <a:off x="4363774" y="396118"/>
              <a:ext cx="4381854" cy="520735"/>
              <a:chOff x="0" y="0"/>
              <a:chExt cx="7545300" cy="896675"/>
            </a:xfrm>
          </p:grpSpPr>
          <p:pic>
            <p:nvPicPr>
              <p:cNvPr id="84" name="Google Shape;84;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85" name="Google Shape;85;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86" name="Google Shape;86;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87" name="Google Shape;87;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88" name="Google Shape;88;p4"/>
            <p:cNvGrpSpPr/>
            <p:nvPr/>
          </p:nvGrpSpPr>
          <p:grpSpPr>
            <a:xfrm flipH="1">
              <a:off x="4762146" y="-3213"/>
              <a:ext cx="4381854" cy="520735"/>
              <a:chOff x="0" y="0"/>
              <a:chExt cx="7545300" cy="896675"/>
            </a:xfrm>
          </p:grpSpPr>
          <p:pic>
            <p:nvPicPr>
              <p:cNvPr id="89" name="Google Shape;89;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90" name="Google Shape;90;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91" name="Google Shape;91;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92" name="Google Shape;92;p4"/>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93" name="Google Shape;93;p4"/>
          <p:cNvGrpSpPr/>
          <p:nvPr/>
        </p:nvGrpSpPr>
        <p:grpSpPr>
          <a:xfrm>
            <a:off x="-3" y="2743188"/>
            <a:ext cx="4381556" cy="2524130"/>
            <a:chOff x="4364072" y="-3213"/>
            <a:chExt cx="4381556" cy="2524130"/>
          </a:xfrm>
        </p:grpSpPr>
        <p:grpSp>
          <p:nvGrpSpPr>
            <p:cNvPr id="94" name="Google Shape;94;p4"/>
            <p:cNvGrpSpPr/>
            <p:nvPr/>
          </p:nvGrpSpPr>
          <p:grpSpPr>
            <a:xfrm flipH="1">
              <a:off x="4364072" y="2000218"/>
              <a:ext cx="4381556" cy="520699"/>
              <a:chOff x="0" y="0"/>
              <a:chExt cx="7545300" cy="896675"/>
            </a:xfrm>
          </p:grpSpPr>
          <p:pic>
            <p:nvPicPr>
              <p:cNvPr id="95" name="Google Shape;95;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96" name="Google Shape;96;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97" name="Google Shape;97;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98" name="Google Shape;98;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99" name="Google Shape;99;p4"/>
            <p:cNvGrpSpPr/>
            <p:nvPr/>
          </p:nvGrpSpPr>
          <p:grpSpPr>
            <a:xfrm flipH="1">
              <a:off x="4762444" y="1600887"/>
              <a:ext cx="3186606" cy="520699"/>
              <a:chOff x="2057775" y="0"/>
              <a:chExt cx="5487525" cy="896675"/>
            </a:xfrm>
          </p:grpSpPr>
          <p:pic>
            <p:nvPicPr>
              <p:cNvPr id="100" name="Google Shape;100;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01" name="Google Shape;101;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02" name="Google Shape;102;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03" name="Google Shape;103;p4"/>
            <p:cNvGrpSpPr/>
            <p:nvPr/>
          </p:nvGrpSpPr>
          <p:grpSpPr>
            <a:xfrm flipH="1">
              <a:off x="4364072" y="1198193"/>
              <a:ext cx="3186606" cy="520699"/>
              <a:chOff x="2057775" y="0"/>
              <a:chExt cx="5487525" cy="896675"/>
            </a:xfrm>
          </p:grpSpPr>
          <p:pic>
            <p:nvPicPr>
              <p:cNvPr id="104" name="Google Shape;104;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05" name="Google Shape;105;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06" name="Google Shape;106;p4"/>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107" name="Google Shape;107;p4"/>
            <p:cNvPicPr preferRelativeResize="0"/>
            <p:nvPr/>
          </p:nvPicPr>
          <p:blipFill>
            <a:blip r:embed="rId2">
              <a:alphaModFix/>
            </a:blip>
            <a:stretch>
              <a:fillRect/>
            </a:stretch>
          </p:blipFill>
          <p:spPr>
            <a:xfrm flipH="1">
              <a:off x="4762444" y="798862"/>
              <a:ext cx="796706" cy="520699"/>
            </a:xfrm>
            <a:prstGeom prst="rect">
              <a:avLst/>
            </a:prstGeom>
            <a:noFill/>
            <a:ln>
              <a:noFill/>
            </a:ln>
          </p:spPr>
        </p:pic>
        <p:grpSp>
          <p:nvGrpSpPr>
            <p:cNvPr id="108" name="Google Shape;108;p4"/>
            <p:cNvGrpSpPr/>
            <p:nvPr/>
          </p:nvGrpSpPr>
          <p:grpSpPr>
            <a:xfrm flipH="1">
              <a:off x="4364072" y="396118"/>
              <a:ext cx="1991656" cy="520699"/>
              <a:chOff x="4115550" y="0"/>
              <a:chExt cx="3429750" cy="896675"/>
            </a:xfrm>
          </p:grpSpPr>
          <p:pic>
            <p:nvPicPr>
              <p:cNvPr id="109" name="Google Shape;109;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10" name="Google Shape;110;p4"/>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111" name="Google Shape;111;p4"/>
            <p:cNvPicPr preferRelativeResize="0"/>
            <p:nvPr/>
          </p:nvPicPr>
          <p:blipFill>
            <a:blip r:embed="rId2">
              <a:alphaModFix/>
            </a:blip>
            <a:stretch>
              <a:fillRect/>
            </a:stretch>
          </p:blipFill>
          <p:spPr>
            <a:xfrm flipH="1">
              <a:off x="4762444" y="-3213"/>
              <a:ext cx="796706" cy="520699"/>
            </a:xfrm>
            <a:prstGeom prst="rect">
              <a:avLst/>
            </a:prstGeom>
            <a:noFill/>
            <a:ln>
              <a:noFill/>
            </a:ln>
          </p:spPr>
        </p:pic>
      </p:grpSp>
      <p:sp>
        <p:nvSpPr>
          <p:cNvPr id="112" name="Google Shape;112;p4"/>
          <p:cNvSpPr txBox="1">
            <a:spLocks noGrp="1"/>
          </p:cNvSpPr>
          <p:nvPr>
            <p:ph type="body" idx="1"/>
          </p:nvPr>
        </p:nvSpPr>
        <p:spPr>
          <a:xfrm>
            <a:off x="2487650" y="1218025"/>
            <a:ext cx="4168800" cy="2707500"/>
          </a:xfrm>
          <a:prstGeom prst="rect">
            <a:avLst/>
          </a:prstGeom>
        </p:spPr>
        <p:txBody>
          <a:bodyPr spcFirstLastPara="1" wrap="square" lIns="0" tIns="0" rIns="0" bIns="0" anchor="ctr" anchorCtr="0">
            <a:noAutofit/>
          </a:bodyPr>
          <a:lstStyle>
            <a:lvl1pPr marL="457200" lvl="0" indent="-381000" algn="ctr" rtl="0">
              <a:spcBef>
                <a:spcPts val="600"/>
              </a:spcBef>
              <a:spcAft>
                <a:spcPts val="0"/>
              </a:spcAft>
              <a:buSzPts val="2400"/>
              <a:buFont typeface="Montserrat"/>
              <a:buChar char="❑"/>
              <a:defRPr sz="2400" b="1">
                <a:latin typeface="Montserrat"/>
                <a:ea typeface="Montserrat"/>
                <a:cs typeface="Montserrat"/>
                <a:sym typeface="Montserrat"/>
              </a:defRPr>
            </a:lvl1pPr>
            <a:lvl2pPr marL="914400" lvl="1" indent="-381000" algn="ctr" rtl="0">
              <a:spcBef>
                <a:spcPts val="600"/>
              </a:spcBef>
              <a:spcAft>
                <a:spcPts val="0"/>
              </a:spcAft>
              <a:buSzPts val="2400"/>
              <a:buFont typeface="Montserrat"/>
              <a:buChar char="❏"/>
              <a:defRPr sz="2400" b="1">
                <a:latin typeface="Montserrat"/>
                <a:ea typeface="Montserrat"/>
                <a:cs typeface="Montserrat"/>
                <a:sym typeface="Montserrat"/>
              </a:defRPr>
            </a:lvl2pPr>
            <a:lvl3pPr marL="1371600" lvl="2" indent="-381000" algn="ctr" rtl="0">
              <a:spcBef>
                <a:spcPts val="600"/>
              </a:spcBef>
              <a:spcAft>
                <a:spcPts val="0"/>
              </a:spcAft>
              <a:buSzPts val="2400"/>
              <a:buFont typeface="Montserrat"/>
              <a:buChar char="❏"/>
              <a:defRPr sz="2400" b="1">
                <a:latin typeface="Montserrat"/>
                <a:ea typeface="Montserrat"/>
                <a:cs typeface="Montserrat"/>
                <a:sym typeface="Montserrat"/>
              </a:defRPr>
            </a:lvl3pPr>
            <a:lvl4pPr marL="1828800" lvl="3" indent="-381000" algn="ctr" rtl="0">
              <a:spcBef>
                <a:spcPts val="600"/>
              </a:spcBef>
              <a:spcAft>
                <a:spcPts val="0"/>
              </a:spcAft>
              <a:buSzPts val="2400"/>
              <a:buFont typeface="Montserrat"/>
              <a:buChar char="❏"/>
              <a:defRPr sz="2400" b="1">
                <a:latin typeface="Montserrat"/>
                <a:ea typeface="Montserrat"/>
                <a:cs typeface="Montserrat"/>
                <a:sym typeface="Montserrat"/>
              </a:defRPr>
            </a:lvl4pPr>
            <a:lvl5pPr marL="2286000" lvl="4" indent="-381000" algn="ctr" rtl="0">
              <a:spcBef>
                <a:spcPts val="600"/>
              </a:spcBef>
              <a:spcAft>
                <a:spcPts val="0"/>
              </a:spcAft>
              <a:buSzPts val="2400"/>
              <a:buFont typeface="Montserrat"/>
              <a:buChar char="❏"/>
              <a:defRPr sz="2400" b="1">
                <a:latin typeface="Montserrat"/>
                <a:ea typeface="Montserrat"/>
                <a:cs typeface="Montserrat"/>
                <a:sym typeface="Montserrat"/>
              </a:defRPr>
            </a:lvl5pPr>
            <a:lvl6pPr marL="2743200" lvl="5" indent="-381000" algn="ctr" rtl="0">
              <a:spcBef>
                <a:spcPts val="600"/>
              </a:spcBef>
              <a:spcAft>
                <a:spcPts val="0"/>
              </a:spcAft>
              <a:buSzPts val="2400"/>
              <a:buFont typeface="Montserrat"/>
              <a:buChar char="❏"/>
              <a:defRPr sz="2400" b="1">
                <a:latin typeface="Montserrat"/>
                <a:ea typeface="Montserrat"/>
                <a:cs typeface="Montserrat"/>
                <a:sym typeface="Montserrat"/>
              </a:defRPr>
            </a:lvl6pPr>
            <a:lvl7pPr marL="3200400" lvl="6" indent="-381000" algn="ctr" rtl="0">
              <a:spcBef>
                <a:spcPts val="600"/>
              </a:spcBef>
              <a:spcAft>
                <a:spcPts val="0"/>
              </a:spcAft>
              <a:buSzPts val="2400"/>
              <a:buFont typeface="Montserrat"/>
              <a:buChar char="❏"/>
              <a:defRPr sz="2400" b="1">
                <a:latin typeface="Montserrat"/>
                <a:ea typeface="Montserrat"/>
                <a:cs typeface="Montserrat"/>
                <a:sym typeface="Montserrat"/>
              </a:defRPr>
            </a:lvl7pPr>
            <a:lvl8pPr marL="3657600" lvl="7" indent="-381000" algn="ctr" rtl="0">
              <a:spcBef>
                <a:spcPts val="600"/>
              </a:spcBef>
              <a:spcAft>
                <a:spcPts val="0"/>
              </a:spcAft>
              <a:buSzPts val="2400"/>
              <a:buFont typeface="Montserrat"/>
              <a:buChar char="❏"/>
              <a:defRPr sz="2400" b="1">
                <a:latin typeface="Montserrat"/>
                <a:ea typeface="Montserrat"/>
                <a:cs typeface="Montserrat"/>
                <a:sym typeface="Montserrat"/>
              </a:defRPr>
            </a:lvl8pPr>
            <a:lvl9pPr marL="4114800" lvl="8" indent="-381000" algn="ctr">
              <a:spcBef>
                <a:spcPts val="600"/>
              </a:spcBef>
              <a:spcAft>
                <a:spcPts val="0"/>
              </a:spcAft>
              <a:buSzPts val="2400"/>
              <a:buFont typeface="Montserrat"/>
              <a:buChar char="❏"/>
              <a:defRPr sz="2400" b="1">
                <a:latin typeface="Montserrat"/>
                <a:ea typeface="Montserrat"/>
                <a:cs typeface="Montserrat"/>
                <a:sym typeface="Montserrat"/>
              </a:defRPr>
            </a:lvl9pPr>
          </a:lstStyle>
          <a:p>
            <a:endParaRPr/>
          </a:p>
        </p:txBody>
      </p:sp>
      <p:sp>
        <p:nvSpPr>
          <p:cNvPr id="113" name="Google Shape;113;p4"/>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14"/>
        <p:cNvGrpSpPr/>
        <p:nvPr/>
      </p:nvGrpSpPr>
      <p:grpSpPr>
        <a:xfrm>
          <a:off x="0" y="0"/>
          <a:ext cx="0" cy="0"/>
          <a:chOff x="0" y="0"/>
          <a:chExt cx="0" cy="0"/>
        </a:xfrm>
      </p:grpSpPr>
      <p:grpSp>
        <p:nvGrpSpPr>
          <p:cNvPr id="115" name="Google Shape;115;p5"/>
          <p:cNvGrpSpPr/>
          <p:nvPr/>
        </p:nvGrpSpPr>
        <p:grpSpPr>
          <a:xfrm flipH="1">
            <a:off x="4363774" y="-3213"/>
            <a:ext cx="4780226" cy="2116171"/>
            <a:chOff x="0" y="0"/>
            <a:chExt cx="5072935" cy="2245751"/>
          </a:xfrm>
        </p:grpSpPr>
        <p:pic>
          <p:nvPicPr>
            <p:cNvPr id="116" name="Google Shape;116;p5"/>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17" name="Google Shape;117;p5"/>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18" name="Google Shape;118;p5"/>
            <p:cNvGrpSpPr/>
            <p:nvPr/>
          </p:nvGrpSpPr>
          <p:grpSpPr>
            <a:xfrm>
              <a:off x="0" y="846565"/>
              <a:ext cx="3381962" cy="552621"/>
              <a:chOff x="0" y="0"/>
              <a:chExt cx="5487525" cy="896675"/>
            </a:xfrm>
          </p:grpSpPr>
          <p:pic>
            <p:nvPicPr>
              <p:cNvPr id="119" name="Google Shape;119;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0" name="Google Shape;120;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1" name="Google Shape;121;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22" name="Google Shape;122;p5"/>
            <p:cNvGrpSpPr/>
            <p:nvPr/>
          </p:nvGrpSpPr>
          <p:grpSpPr>
            <a:xfrm>
              <a:off x="422766" y="423783"/>
              <a:ext cx="4650168" cy="552621"/>
              <a:chOff x="0" y="0"/>
              <a:chExt cx="7545300" cy="896675"/>
            </a:xfrm>
          </p:grpSpPr>
          <p:pic>
            <p:nvPicPr>
              <p:cNvPr id="123" name="Google Shape;123;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4" name="Google Shape;12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5" name="Google Shape;125;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26" name="Google Shape;126;p5"/>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27" name="Google Shape;127;p5"/>
            <p:cNvGrpSpPr/>
            <p:nvPr/>
          </p:nvGrpSpPr>
          <p:grpSpPr>
            <a:xfrm>
              <a:off x="0" y="0"/>
              <a:ext cx="4650168" cy="552621"/>
              <a:chOff x="0" y="0"/>
              <a:chExt cx="7545300" cy="896675"/>
            </a:xfrm>
          </p:grpSpPr>
          <p:pic>
            <p:nvPicPr>
              <p:cNvPr id="128" name="Google Shape;128;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9" name="Google Shape;129;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0" name="Google Shape;130;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31" name="Google Shape;131;p5"/>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32" name="Google Shape;132;p5"/>
          <p:cNvGrpSpPr/>
          <p:nvPr/>
        </p:nvGrpSpPr>
        <p:grpSpPr>
          <a:xfrm flipH="1">
            <a:off x="6" y="3953174"/>
            <a:ext cx="2390164" cy="1318453"/>
            <a:chOff x="6607482" y="3879952"/>
            <a:chExt cx="2536521" cy="1399186"/>
          </a:xfrm>
        </p:grpSpPr>
        <p:grpSp>
          <p:nvGrpSpPr>
            <p:cNvPr id="133" name="Google Shape;133;p5"/>
            <p:cNvGrpSpPr/>
            <p:nvPr/>
          </p:nvGrpSpPr>
          <p:grpSpPr>
            <a:xfrm>
              <a:off x="6607482" y="4726517"/>
              <a:ext cx="2113755" cy="552621"/>
              <a:chOff x="2057775" y="0"/>
              <a:chExt cx="3429750" cy="896675"/>
            </a:xfrm>
          </p:grpSpPr>
          <p:pic>
            <p:nvPicPr>
              <p:cNvPr id="134" name="Google Shape;13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5" name="Google Shape;135;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36" name="Google Shape;136;p5"/>
            <p:cNvGrpSpPr/>
            <p:nvPr/>
          </p:nvGrpSpPr>
          <p:grpSpPr>
            <a:xfrm>
              <a:off x="7030248" y="4303735"/>
              <a:ext cx="2113755" cy="552621"/>
              <a:chOff x="2057775" y="0"/>
              <a:chExt cx="3429750" cy="896675"/>
            </a:xfrm>
          </p:grpSpPr>
          <p:pic>
            <p:nvPicPr>
              <p:cNvPr id="137" name="Google Shape;137;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8" name="Google Shape;138;p5"/>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39" name="Google Shape;139;p5"/>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40" name="Google Shape;140;p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41" name="Google Shape;141;p5"/>
          <p:cNvSpPr txBox="1">
            <a:spLocks noGrp="1"/>
          </p:cNvSpPr>
          <p:nvPr>
            <p:ph type="body" idx="1"/>
          </p:nvPr>
        </p:nvSpPr>
        <p:spPr>
          <a:xfrm>
            <a:off x="776450" y="1524375"/>
            <a:ext cx="7591200" cy="29325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142" name="Google Shape;142;p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43"/>
        <p:cNvGrpSpPr/>
        <p:nvPr/>
      </p:nvGrpSpPr>
      <p:grpSpPr>
        <a:xfrm>
          <a:off x="0" y="0"/>
          <a:ext cx="0" cy="0"/>
          <a:chOff x="0" y="0"/>
          <a:chExt cx="0" cy="0"/>
        </a:xfrm>
      </p:grpSpPr>
      <p:grpSp>
        <p:nvGrpSpPr>
          <p:cNvPr id="144" name="Google Shape;144;p6"/>
          <p:cNvGrpSpPr/>
          <p:nvPr/>
        </p:nvGrpSpPr>
        <p:grpSpPr>
          <a:xfrm flipH="1">
            <a:off x="4363774" y="-3213"/>
            <a:ext cx="4780226" cy="2116171"/>
            <a:chOff x="0" y="0"/>
            <a:chExt cx="5072935" cy="2245751"/>
          </a:xfrm>
        </p:grpSpPr>
        <p:pic>
          <p:nvPicPr>
            <p:cNvPr id="145" name="Google Shape;145;p6"/>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46" name="Google Shape;146;p6"/>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47" name="Google Shape;147;p6"/>
            <p:cNvGrpSpPr/>
            <p:nvPr/>
          </p:nvGrpSpPr>
          <p:grpSpPr>
            <a:xfrm>
              <a:off x="0" y="846565"/>
              <a:ext cx="3381962" cy="552621"/>
              <a:chOff x="0" y="0"/>
              <a:chExt cx="5487525" cy="896675"/>
            </a:xfrm>
          </p:grpSpPr>
          <p:pic>
            <p:nvPicPr>
              <p:cNvPr id="148" name="Google Shape;148;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49" name="Google Shape;149;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0" name="Google Shape;150;p6"/>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51" name="Google Shape;151;p6"/>
            <p:cNvGrpSpPr/>
            <p:nvPr/>
          </p:nvGrpSpPr>
          <p:grpSpPr>
            <a:xfrm>
              <a:off x="422766" y="423783"/>
              <a:ext cx="4650168" cy="552621"/>
              <a:chOff x="0" y="0"/>
              <a:chExt cx="7545300" cy="896675"/>
            </a:xfrm>
          </p:grpSpPr>
          <p:pic>
            <p:nvPicPr>
              <p:cNvPr id="152" name="Google Shape;152;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53" name="Google Shape;153;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4" name="Google Shape;154;p6"/>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55" name="Google Shape;155;p6"/>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56" name="Google Shape;156;p6"/>
            <p:cNvGrpSpPr/>
            <p:nvPr/>
          </p:nvGrpSpPr>
          <p:grpSpPr>
            <a:xfrm>
              <a:off x="0" y="0"/>
              <a:ext cx="4650168" cy="552621"/>
              <a:chOff x="0" y="0"/>
              <a:chExt cx="7545300" cy="896675"/>
            </a:xfrm>
          </p:grpSpPr>
          <p:pic>
            <p:nvPicPr>
              <p:cNvPr id="157" name="Google Shape;157;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58" name="Google Shape;158;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9" name="Google Shape;159;p6"/>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60" name="Google Shape;160;p6"/>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61" name="Google Shape;161;p6"/>
          <p:cNvGrpSpPr/>
          <p:nvPr/>
        </p:nvGrpSpPr>
        <p:grpSpPr>
          <a:xfrm flipH="1">
            <a:off x="6" y="3953174"/>
            <a:ext cx="2390164" cy="1318453"/>
            <a:chOff x="6607482" y="3879952"/>
            <a:chExt cx="2536521" cy="1399186"/>
          </a:xfrm>
        </p:grpSpPr>
        <p:grpSp>
          <p:nvGrpSpPr>
            <p:cNvPr id="162" name="Google Shape;162;p6"/>
            <p:cNvGrpSpPr/>
            <p:nvPr/>
          </p:nvGrpSpPr>
          <p:grpSpPr>
            <a:xfrm>
              <a:off x="6607482" y="4726517"/>
              <a:ext cx="2113755" cy="552621"/>
              <a:chOff x="2057775" y="0"/>
              <a:chExt cx="3429750" cy="896675"/>
            </a:xfrm>
          </p:grpSpPr>
          <p:pic>
            <p:nvPicPr>
              <p:cNvPr id="163" name="Google Shape;163;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64" name="Google Shape;164;p6"/>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65" name="Google Shape;165;p6"/>
            <p:cNvGrpSpPr/>
            <p:nvPr/>
          </p:nvGrpSpPr>
          <p:grpSpPr>
            <a:xfrm>
              <a:off x="7030248" y="4303735"/>
              <a:ext cx="2113755" cy="552621"/>
              <a:chOff x="2057775" y="0"/>
              <a:chExt cx="3429750" cy="896675"/>
            </a:xfrm>
          </p:grpSpPr>
          <p:pic>
            <p:nvPicPr>
              <p:cNvPr id="166" name="Google Shape;166;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67" name="Google Shape;167;p6"/>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68" name="Google Shape;168;p6"/>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69" name="Google Shape;169;p6"/>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70" name="Google Shape;170;p6"/>
          <p:cNvSpPr txBox="1">
            <a:spLocks noGrp="1"/>
          </p:cNvSpPr>
          <p:nvPr>
            <p:ph type="body" idx="1"/>
          </p:nvPr>
        </p:nvSpPr>
        <p:spPr>
          <a:xfrm>
            <a:off x="776450" y="1524375"/>
            <a:ext cx="3587400" cy="3077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171" name="Google Shape;171;p6"/>
          <p:cNvSpPr txBox="1">
            <a:spLocks noGrp="1"/>
          </p:cNvSpPr>
          <p:nvPr>
            <p:ph type="body" idx="2"/>
          </p:nvPr>
        </p:nvSpPr>
        <p:spPr>
          <a:xfrm>
            <a:off x="4780150" y="1524375"/>
            <a:ext cx="3587400" cy="3077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172" name="Google Shape;172;p6"/>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73"/>
        <p:cNvGrpSpPr/>
        <p:nvPr/>
      </p:nvGrpSpPr>
      <p:grpSpPr>
        <a:xfrm>
          <a:off x="0" y="0"/>
          <a:ext cx="0" cy="0"/>
          <a:chOff x="0" y="0"/>
          <a:chExt cx="0" cy="0"/>
        </a:xfrm>
      </p:grpSpPr>
      <p:grpSp>
        <p:nvGrpSpPr>
          <p:cNvPr id="174" name="Google Shape;174;p7"/>
          <p:cNvGrpSpPr/>
          <p:nvPr/>
        </p:nvGrpSpPr>
        <p:grpSpPr>
          <a:xfrm flipH="1">
            <a:off x="4363774" y="-3213"/>
            <a:ext cx="4780226" cy="2116171"/>
            <a:chOff x="0" y="0"/>
            <a:chExt cx="5072935" cy="2245751"/>
          </a:xfrm>
        </p:grpSpPr>
        <p:pic>
          <p:nvPicPr>
            <p:cNvPr id="175" name="Google Shape;175;p7"/>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76" name="Google Shape;176;p7"/>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77" name="Google Shape;177;p7"/>
            <p:cNvGrpSpPr/>
            <p:nvPr/>
          </p:nvGrpSpPr>
          <p:grpSpPr>
            <a:xfrm>
              <a:off x="0" y="846565"/>
              <a:ext cx="3381962" cy="552621"/>
              <a:chOff x="0" y="0"/>
              <a:chExt cx="5487525" cy="896675"/>
            </a:xfrm>
          </p:grpSpPr>
          <p:pic>
            <p:nvPicPr>
              <p:cNvPr id="178" name="Google Shape;178;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79" name="Google Shape;179;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0" name="Google Shape;180;p7"/>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81" name="Google Shape;181;p7"/>
            <p:cNvGrpSpPr/>
            <p:nvPr/>
          </p:nvGrpSpPr>
          <p:grpSpPr>
            <a:xfrm>
              <a:off x="422766" y="423783"/>
              <a:ext cx="4650168" cy="552621"/>
              <a:chOff x="0" y="0"/>
              <a:chExt cx="7545300" cy="896675"/>
            </a:xfrm>
          </p:grpSpPr>
          <p:pic>
            <p:nvPicPr>
              <p:cNvPr id="182" name="Google Shape;182;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83" name="Google Shape;183;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4" name="Google Shape;184;p7"/>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85" name="Google Shape;185;p7"/>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86" name="Google Shape;186;p7"/>
            <p:cNvGrpSpPr/>
            <p:nvPr/>
          </p:nvGrpSpPr>
          <p:grpSpPr>
            <a:xfrm>
              <a:off x="0" y="0"/>
              <a:ext cx="4650168" cy="552621"/>
              <a:chOff x="0" y="0"/>
              <a:chExt cx="7545300" cy="896675"/>
            </a:xfrm>
          </p:grpSpPr>
          <p:pic>
            <p:nvPicPr>
              <p:cNvPr id="187" name="Google Shape;187;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88" name="Google Shape;188;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9" name="Google Shape;189;p7"/>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90" name="Google Shape;190;p7"/>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91" name="Google Shape;191;p7"/>
          <p:cNvGrpSpPr/>
          <p:nvPr/>
        </p:nvGrpSpPr>
        <p:grpSpPr>
          <a:xfrm flipH="1">
            <a:off x="6" y="3953174"/>
            <a:ext cx="2390164" cy="1318453"/>
            <a:chOff x="6607482" y="3879952"/>
            <a:chExt cx="2536521" cy="1399186"/>
          </a:xfrm>
        </p:grpSpPr>
        <p:grpSp>
          <p:nvGrpSpPr>
            <p:cNvPr id="192" name="Google Shape;192;p7"/>
            <p:cNvGrpSpPr/>
            <p:nvPr/>
          </p:nvGrpSpPr>
          <p:grpSpPr>
            <a:xfrm>
              <a:off x="6607482" y="4726517"/>
              <a:ext cx="2113755" cy="552621"/>
              <a:chOff x="2057775" y="0"/>
              <a:chExt cx="3429750" cy="896675"/>
            </a:xfrm>
          </p:grpSpPr>
          <p:pic>
            <p:nvPicPr>
              <p:cNvPr id="193" name="Google Shape;193;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94" name="Google Shape;194;p7"/>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95" name="Google Shape;195;p7"/>
            <p:cNvGrpSpPr/>
            <p:nvPr/>
          </p:nvGrpSpPr>
          <p:grpSpPr>
            <a:xfrm>
              <a:off x="7030248" y="4303735"/>
              <a:ext cx="2113755" cy="552621"/>
              <a:chOff x="2057775" y="0"/>
              <a:chExt cx="3429750" cy="896675"/>
            </a:xfrm>
          </p:grpSpPr>
          <p:pic>
            <p:nvPicPr>
              <p:cNvPr id="196" name="Google Shape;196;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97" name="Google Shape;197;p7"/>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98" name="Google Shape;198;p7"/>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99" name="Google Shape;199;p7"/>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200" name="Google Shape;200;p7"/>
          <p:cNvSpPr txBox="1">
            <a:spLocks noGrp="1"/>
          </p:cNvSpPr>
          <p:nvPr>
            <p:ph type="body" idx="1"/>
          </p:nvPr>
        </p:nvSpPr>
        <p:spPr>
          <a:xfrm>
            <a:off x="776450" y="1524375"/>
            <a:ext cx="2327700" cy="30771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201" name="Google Shape;201;p7"/>
          <p:cNvSpPr txBox="1">
            <a:spLocks noGrp="1"/>
          </p:cNvSpPr>
          <p:nvPr>
            <p:ph type="body" idx="2"/>
          </p:nvPr>
        </p:nvSpPr>
        <p:spPr>
          <a:xfrm>
            <a:off x="3376062" y="1524375"/>
            <a:ext cx="2327700" cy="30771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202" name="Google Shape;202;p7"/>
          <p:cNvSpPr txBox="1">
            <a:spLocks noGrp="1"/>
          </p:cNvSpPr>
          <p:nvPr>
            <p:ph type="body" idx="3"/>
          </p:nvPr>
        </p:nvSpPr>
        <p:spPr>
          <a:xfrm>
            <a:off x="5975674" y="1524375"/>
            <a:ext cx="2327700" cy="30771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203" name="Google Shape;203;p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4"/>
        <p:cNvGrpSpPr/>
        <p:nvPr/>
      </p:nvGrpSpPr>
      <p:grpSpPr>
        <a:xfrm>
          <a:off x="0" y="0"/>
          <a:ext cx="0" cy="0"/>
          <a:chOff x="0" y="0"/>
          <a:chExt cx="0" cy="0"/>
        </a:xfrm>
      </p:grpSpPr>
      <p:grpSp>
        <p:nvGrpSpPr>
          <p:cNvPr id="205" name="Google Shape;205;p8"/>
          <p:cNvGrpSpPr/>
          <p:nvPr/>
        </p:nvGrpSpPr>
        <p:grpSpPr>
          <a:xfrm flipH="1">
            <a:off x="4363774" y="-3213"/>
            <a:ext cx="4780226" cy="2116171"/>
            <a:chOff x="0" y="0"/>
            <a:chExt cx="5072935" cy="2245751"/>
          </a:xfrm>
        </p:grpSpPr>
        <p:pic>
          <p:nvPicPr>
            <p:cNvPr id="206" name="Google Shape;206;p8"/>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207" name="Google Shape;207;p8"/>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208" name="Google Shape;208;p8"/>
            <p:cNvGrpSpPr/>
            <p:nvPr/>
          </p:nvGrpSpPr>
          <p:grpSpPr>
            <a:xfrm>
              <a:off x="0" y="846565"/>
              <a:ext cx="3381962" cy="552621"/>
              <a:chOff x="0" y="0"/>
              <a:chExt cx="5487525" cy="896675"/>
            </a:xfrm>
          </p:grpSpPr>
          <p:pic>
            <p:nvPicPr>
              <p:cNvPr id="209" name="Google Shape;209;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0" name="Google Shape;210;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11" name="Google Shape;211;p8"/>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12" name="Google Shape;212;p8"/>
            <p:cNvGrpSpPr/>
            <p:nvPr/>
          </p:nvGrpSpPr>
          <p:grpSpPr>
            <a:xfrm>
              <a:off x="422766" y="423783"/>
              <a:ext cx="4650168" cy="552621"/>
              <a:chOff x="0" y="0"/>
              <a:chExt cx="7545300" cy="896675"/>
            </a:xfrm>
          </p:grpSpPr>
          <p:pic>
            <p:nvPicPr>
              <p:cNvPr id="213" name="Google Shape;213;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4" name="Google Shape;214;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15" name="Google Shape;215;p8"/>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16" name="Google Shape;216;p8"/>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17" name="Google Shape;217;p8"/>
            <p:cNvGrpSpPr/>
            <p:nvPr/>
          </p:nvGrpSpPr>
          <p:grpSpPr>
            <a:xfrm>
              <a:off x="0" y="0"/>
              <a:ext cx="4650168" cy="552621"/>
              <a:chOff x="0" y="0"/>
              <a:chExt cx="7545300" cy="896675"/>
            </a:xfrm>
          </p:grpSpPr>
          <p:pic>
            <p:nvPicPr>
              <p:cNvPr id="218" name="Google Shape;218;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9" name="Google Shape;219;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0" name="Google Shape;220;p8"/>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21" name="Google Shape;221;p8"/>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222" name="Google Shape;222;p8"/>
          <p:cNvGrpSpPr/>
          <p:nvPr/>
        </p:nvGrpSpPr>
        <p:grpSpPr>
          <a:xfrm flipH="1">
            <a:off x="6" y="3953174"/>
            <a:ext cx="2390164" cy="1318453"/>
            <a:chOff x="6607482" y="3879952"/>
            <a:chExt cx="2536521" cy="1399186"/>
          </a:xfrm>
        </p:grpSpPr>
        <p:grpSp>
          <p:nvGrpSpPr>
            <p:cNvPr id="223" name="Google Shape;223;p8"/>
            <p:cNvGrpSpPr/>
            <p:nvPr/>
          </p:nvGrpSpPr>
          <p:grpSpPr>
            <a:xfrm>
              <a:off x="6607482" y="4726517"/>
              <a:ext cx="2113755" cy="552621"/>
              <a:chOff x="2057775" y="0"/>
              <a:chExt cx="3429750" cy="896675"/>
            </a:xfrm>
          </p:grpSpPr>
          <p:pic>
            <p:nvPicPr>
              <p:cNvPr id="224" name="Google Shape;224;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5" name="Google Shape;225;p8"/>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26" name="Google Shape;226;p8"/>
            <p:cNvGrpSpPr/>
            <p:nvPr/>
          </p:nvGrpSpPr>
          <p:grpSpPr>
            <a:xfrm>
              <a:off x="7030248" y="4303735"/>
              <a:ext cx="2113755" cy="552621"/>
              <a:chOff x="2057775" y="0"/>
              <a:chExt cx="3429750" cy="896675"/>
            </a:xfrm>
          </p:grpSpPr>
          <p:pic>
            <p:nvPicPr>
              <p:cNvPr id="227" name="Google Shape;227;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8" name="Google Shape;228;p8"/>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229" name="Google Shape;229;p8"/>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230" name="Google Shape;230;p8"/>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31" name="Google Shape;231;p8"/>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2"/>
        <p:cNvGrpSpPr/>
        <p:nvPr/>
      </p:nvGrpSpPr>
      <p:grpSpPr>
        <a:xfrm>
          <a:off x="0" y="0"/>
          <a:ext cx="0" cy="0"/>
          <a:chOff x="0" y="0"/>
          <a:chExt cx="0" cy="0"/>
        </a:xfrm>
      </p:grpSpPr>
      <p:grpSp>
        <p:nvGrpSpPr>
          <p:cNvPr id="233" name="Google Shape;233;p9"/>
          <p:cNvGrpSpPr/>
          <p:nvPr/>
        </p:nvGrpSpPr>
        <p:grpSpPr>
          <a:xfrm flipH="1">
            <a:off x="4363774" y="-3213"/>
            <a:ext cx="4780226" cy="2116171"/>
            <a:chOff x="0" y="0"/>
            <a:chExt cx="5072935" cy="2245751"/>
          </a:xfrm>
        </p:grpSpPr>
        <p:pic>
          <p:nvPicPr>
            <p:cNvPr id="234" name="Google Shape;234;p9"/>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235" name="Google Shape;235;p9"/>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236" name="Google Shape;236;p9"/>
            <p:cNvGrpSpPr/>
            <p:nvPr/>
          </p:nvGrpSpPr>
          <p:grpSpPr>
            <a:xfrm>
              <a:off x="0" y="846565"/>
              <a:ext cx="3381962" cy="552621"/>
              <a:chOff x="0" y="0"/>
              <a:chExt cx="5487525" cy="896675"/>
            </a:xfrm>
          </p:grpSpPr>
          <p:pic>
            <p:nvPicPr>
              <p:cNvPr id="237" name="Google Shape;237;p9"/>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38" name="Google Shape;238;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39" name="Google Shape;239;p9"/>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40" name="Google Shape;240;p9"/>
            <p:cNvGrpSpPr/>
            <p:nvPr/>
          </p:nvGrpSpPr>
          <p:grpSpPr>
            <a:xfrm>
              <a:off x="422766" y="423783"/>
              <a:ext cx="4650168" cy="552621"/>
              <a:chOff x="0" y="0"/>
              <a:chExt cx="7545300" cy="896675"/>
            </a:xfrm>
          </p:grpSpPr>
          <p:pic>
            <p:nvPicPr>
              <p:cNvPr id="241" name="Google Shape;241;p9"/>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42" name="Google Shape;242;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3" name="Google Shape;243;p9"/>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44" name="Google Shape;244;p9"/>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45" name="Google Shape;245;p9"/>
            <p:cNvGrpSpPr/>
            <p:nvPr/>
          </p:nvGrpSpPr>
          <p:grpSpPr>
            <a:xfrm>
              <a:off x="0" y="0"/>
              <a:ext cx="4650168" cy="552621"/>
              <a:chOff x="0" y="0"/>
              <a:chExt cx="7545300" cy="896675"/>
            </a:xfrm>
          </p:grpSpPr>
          <p:pic>
            <p:nvPicPr>
              <p:cNvPr id="246" name="Google Shape;246;p9"/>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47" name="Google Shape;247;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8" name="Google Shape;248;p9"/>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49" name="Google Shape;249;p9"/>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250" name="Google Shape;250;p9"/>
          <p:cNvGrpSpPr/>
          <p:nvPr/>
        </p:nvGrpSpPr>
        <p:grpSpPr>
          <a:xfrm flipH="1">
            <a:off x="6" y="3953174"/>
            <a:ext cx="2390164" cy="1318453"/>
            <a:chOff x="6607482" y="3879952"/>
            <a:chExt cx="2536521" cy="1399186"/>
          </a:xfrm>
        </p:grpSpPr>
        <p:grpSp>
          <p:nvGrpSpPr>
            <p:cNvPr id="251" name="Google Shape;251;p9"/>
            <p:cNvGrpSpPr/>
            <p:nvPr/>
          </p:nvGrpSpPr>
          <p:grpSpPr>
            <a:xfrm>
              <a:off x="6607482" y="4726517"/>
              <a:ext cx="2113755" cy="552621"/>
              <a:chOff x="2057775" y="0"/>
              <a:chExt cx="3429750" cy="896675"/>
            </a:xfrm>
          </p:grpSpPr>
          <p:pic>
            <p:nvPicPr>
              <p:cNvPr id="252" name="Google Shape;252;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53" name="Google Shape;253;p9"/>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54" name="Google Shape;254;p9"/>
            <p:cNvGrpSpPr/>
            <p:nvPr/>
          </p:nvGrpSpPr>
          <p:grpSpPr>
            <a:xfrm>
              <a:off x="7030248" y="4303735"/>
              <a:ext cx="2113755" cy="552621"/>
              <a:chOff x="2057775" y="0"/>
              <a:chExt cx="3429750" cy="896675"/>
            </a:xfrm>
          </p:grpSpPr>
          <p:pic>
            <p:nvPicPr>
              <p:cNvPr id="255" name="Google Shape;255;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56" name="Google Shape;256;p9"/>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257" name="Google Shape;257;p9"/>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258" name="Google Shape;258;p9"/>
          <p:cNvSpPr txBox="1">
            <a:spLocks noGrp="1"/>
          </p:cNvSpPr>
          <p:nvPr>
            <p:ph type="body" idx="1"/>
          </p:nvPr>
        </p:nvSpPr>
        <p:spPr>
          <a:xfrm>
            <a:off x="1288075" y="3945179"/>
            <a:ext cx="64839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800"/>
              <a:buNone/>
              <a:defRPr sz="1800"/>
            </a:lvl1pPr>
          </a:lstStyle>
          <a:p>
            <a:endParaRPr/>
          </a:p>
        </p:txBody>
      </p:sp>
      <p:sp>
        <p:nvSpPr>
          <p:cNvPr id="259" name="Google Shape;259;p9"/>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big emboss" type="blank">
  <p:cSld name="BLANK">
    <p:spTree>
      <p:nvGrpSpPr>
        <p:cNvPr id="1" name="Shape 260"/>
        <p:cNvGrpSpPr/>
        <p:nvPr/>
      </p:nvGrpSpPr>
      <p:grpSpPr>
        <a:xfrm>
          <a:off x="0" y="0"/>
          <a:ext cx="0" cy="0"/>
          <a:chOff x="0" y="0"/>
          <a:chExt cx="0" cy="0"/>
        </a:xfrm>
      </p:grpSpPr>
      <p:sp>
        <p:nvSpPr>
          <p:cNvPr id="261" name="Google Shape;261;p10"/>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262" name="Google Shape;262;p10"/>
          <p:cNvGrpSpPr/>
          <p:nvPr/>
        </p:nvGrpSpPr>
        <p:grpSpPr>
          <a:xfrm flipH="1">
            <a:off x="5714250" y="0"/>
            <a:ext cx="3429750" cy="3643925"/>
            <a:chOff x="0" y="0"/>
            <a:chExt cx="3429750" cy="3643925"/>
          </a:xfrm>
        </p:grpSpPr>
        <p:pic>
          <p:nvPicPr>
            <p:cNvPr id="263" name="Google Shape;263;p10"/>
            <p:cNvPicPr preferRelativeResize="0"/>
            <p:nvPr/>
          </p:nvPicPr>
          <p:blipFill>
            <a:blip r:embed="rId2">
              <a:alphaModFix/>
            </a:blip>
            <a:stretch>
              <a:fillRect/>
            </a:stretch>
          </p:blipFill>
          <p:spPr>
            <a:xfrm>
              <a:off x="0" y="2747250"/>
              <a:ext cx="1371975" cy="896675"/>
            </a:xfrm>
            <a:prstGeom prst="rect">
              <a:avLst/>
            </a:prstGeom>
            <a:noFill/>
            <a:ln>
              <a:noFill/>
            </a:ln>
          </p:spPr>
        </p:pic>
        <p:pic>
          <p:nvPicPr>
            <p:cNvPr id="264" name="Google Shape;264;p10"/>
            <p:cNvPicPr preferRelativeResize="0"/>
            <p:nvPr/>
          </p:nvPicPr>
          <p:blipFill>
            <a:blip r:embed="rId2">
              <a:alphaModFix/>
            </a:blip>
            <a:stretch>
              <a:fillRect/>
            </a:stretch>
          </p:blipFill>
          <p:spPr>
            <a:xfrm>
              <a:off x="685975" y="2061250"/>
              <a:ext cx="1371975" cy="896675"/>
            </a:xfrm>
            <a:prstGeom prst="rect">
              <a:avLst/>
            </a:prstGeom>
            <a:noFill/>
            <a:ln>
              <a:noFill/>
            </a:ln>
          </p:spPr>
        </p:pic>
        <p:pic>
          <p:nvPicPr>
            <p:cNvPr id="265" name="Google Shape;265;p10"/>
            <p:cNvPicPr preferRelativeResize="0"/>
            <p:nvPr/>
          </p:nvPicPr>
          <p:blipFill>
            <a:blip r:embed="rId2">
              <a:alphaModFix/>
            </a:blip>
            <a:stretch>
              <a:fillRect/>
            </a:stretch>
          </p:blipFill>
          <p:spPr>
            <a:xfrm>
              <a:off x="0" y="1373625"/>
              <a:ext cx="1371975" cy="896675"/>
            </a:xfrm>
            <a:prstGeom prst="rect">
              <a:avLst/>
            </a:prstGeom>
            <a:noFill/>
            <a:ln>
              <a:noFill/>
            </a:ln>
          </p:spPr>
        </p:pic>
        <p:pic>
          <p:nvPicPr>
            <p:cNvPr id="266" name="Google Shape;266;p10"/>
            <p:cNvPicPr preferRelativeResize="0"/>
            <p:nvPr/>
          </p:nvPicPr>
          <p:blipFill>
            <a:blip r:embed="rId2">
              <a:alphaModFix/>
            </a:blip>
            <a:stretch>
              <a:fillRect/>
            </a:stretch>
          </p:blipFill>
          <p:spPr>
            <a:xfrm>
              <a:off x="685975" y="687625"/>
              <a:ext cx="1371975" cy="896675"/>
            </a:xfrm>
            <a:prstGeom prst="rect">
              <a:avLst/>
            </a:prstGeom>
            <a:noFill/>
            <a:ln>
              <a:noFill/>
            </a:ln>
          </p:spPr>
        </p:pic>
        <p:grpSp>
          <p:nvGrpSpPr>
            <p:cNvPr id="267" name="Google Shape;267;p10"/>
            <p:cNvGrpSpPr/>
            <p:nvPr/>
          </p:nvGrpSpPr>
          <p:grpSpPr>
            <a:xfrm>
              <a:off x="0" y="0"/>
              <a:ext cx="3429750" cy="896675"/>
              <a:chOff x="0" y="0"/>
              <a:chExt cx="3429750" cy="896675"/>
            </a:xfrm>
          </p:grpSpPr>
          <p:pic>
            <p:nvPicPr>
              <p:cNvPr id="268" name="Google Shape;268;p10"/>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69" name="Google Shape;269;p10"/>
              <p:cNvPicPr preferRelativeResize="0"/>
              <p:nvPr/>
            </p:nvPicPr>
            <p:blipFill>
              <a:blip r:embed="rId2">
                <a:alphaModFix/>
              </a:blip>
              <a:stretch>
                <a:fillRect/>
              </a:stretch>
            </p:blipFill>
            <p:spPr>
              <a:xfrm>
                <a:off x="2057775" y="0"/>
                <a:ext cx="1371975" cy="896675"/>
              </a:xfrm>
              <a:prstGeom prst="rect">
                <a:avLst/>
              </a:prstGeom>
              <a:noFill/>
              <a:ln>
                <a:noFill/>
              </a:ln>
            </p:spPr>
          </p:pic>
        </p:grpSp>
      </p:grpSp>
      <p:grpSp>
        <p:nvGrpSpPr>
          <p:cNvPr id="270" name="Google Shape;270;p10"/>
          <p:cNvGrpSpPr/>
          <p:nvPr/>
        </p:nvGrpSpPr>
        <p:grpSpPr>
          <a:xfrm flipH="1">
            <a:off x="0" y="3095415"/>
            <a:ext cx="5487525" cy="2270300"/>
            <a:chOff x="2743750" y="2061250"/>
            <a:chExt cx="5487525" cy="2270300"/>
          </a:xfrm>
        </p:grpSpPr>
        <p:grpSp>
          <p:nvGrpSpPr>
            <p:cNvPr id="271" name="Google Shape;271;p10"/>
            <p:cNvGrpSpPr/>
            <p:nvPr/>
          </p:nvGrpSpPr>
          <p:grpSpPr>
            <a:xfrm>
              <a:off x="2743750" y="3434875"/>
              <a:ext cx="5487525" cy="896675"/>
              <a:chOff x="2057775" y="0"/>
              <a:chExt cx="5487525" cy="896675"/>
            </a:xfrm>
          </p:grpSpPr>
          <p:pic>
            <p:nvPicPr>
              <p:cNvPr id="272" name="Google Shape;272;p10"/>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73" name="Google Shape;273;p10"/>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74" name="Google Shape;274;p10"/>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75" name="Google Shape;275;p10"/>
            <p:cNvGrpSpPr/>
            <p:nvPr/>
          </p:nvGrpSpPr>
          <p:grpSpPr>
            <a:xfrm>
              <a:off x="4115550" y="2747250"/>
              <a:ext cx="3429750" cy="896675"/>
              <a:chOff x="4115550" y="0"/>
              <a:chExt cx="3429750" cy="896675"/>
            </a:xfrm>
          </p:grpSpPr>
          <p:pic>
            <p:nvPicPr>
              <p:cNvPr id="276" name="Google Shape;276;p10"/>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77" name="Google Shape;277;p10"/>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278" name="Google Shape;278;p10"/>
            <p:cNvPicPr preferRelativeResize="0"/>
            <p:nvPr/>
          </p:nvPicPr>
          <p:blipFill>
            <a:blip r:embed="rId2">
              <a:alphaModFix/>
            </a:blip>
            <a:stretch>
              <a:fillRect/>
            </a:stretch>
          </p:blipFill>
          <p:spPr>
            <a:xfrm>
              <a:off x="6859300" y="2061250"/>
              <a:ext cx="1371975" cy="896675"/>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44000">
              <a:schemeClr val="lt2"/>
            </a:gs>
            <a:gs pos="72000">
              <a:schemeClr val="lt2"/>
            </a:gs>
            <a:gs pos="100000">
              <a:srgbClr val="D0D8E5"/>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6450" y="402700"/>
            <a:ext cx="3587400" cy="8568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1pPr>
            <a:lvl2pPr lvl="1">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2pPr>
            <a:lvl3pPr lvl="2">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3pPr>
            <a:lvl4pPr lvl="3">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4pPr>
            <a:lvl5pPr lvl="4">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5pPr>
            <a:lvl6pPr lvl="5">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6pPr>
            <a:lvl7pPr lvl="6">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7pPr>
            <a:lvl8pPr lvl="7">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8pPr>
            <a:lvl9pPr lvl="8">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76450" y="1524375"/>
            <a:ext cx="7591200" cy="2932500"/>
          </a:xfrm>
          <a:prstGeom prst="rect">
            <a:avLst/>
          </a:prstGeom>
          <a:noFill/>
          <a:ln>
            <a:noFill/>
          </a:ln>
        </p:spPr>
        <p:txBody>
          <a:bodyPr spcFirstLastPara="1" wrap="square" lIns="0" tIns="0" rIns="0" bIns="0" anchor="t" anchorCtr="0">
            <a:noAutofit/>
          </a:bodyPr>
          <a:lstStyle>
            <a:lvl1pPr marL="457200" lvl="0"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1pPr>
            <a:lvl2pPr marL="914400" lvl="1"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2pPr>
            <a:lvl3pPr marL="1371600" lvl="2"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3pPr>
            <a:lvl4pPr marL="1828800" lvl="3"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4pPr>
            <a:lvl5pPr marL="2286000" lvl="4"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5pPr>
            <a:lvl6pPr marL="2743200" lvl="5"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6pPr>
            <a:lvl7pPr marL="3200400" lvl="6"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7pPr>
            <a:lvl8pPr marL="3657600" lvl="7"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8pPr>
            <a:lvl9pPr marL="4114800" lvl="8"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lvl1pPr lvl="0" algn="ctr">
              <a:buNone/>
              <a:defRPr sz="1300">
                <a:solidFill>
                  <a:schemeClr val="dk2"/>
                </a:solidFill>
                <a:latin typeface="Montserrat Light"/>
                <a:ea typeface="Montserrat Light"/>
                <a:cs typeface="Montserrat Light"/>
                <a:sym typeface="Montserrat Light"/>
              </a:defRPr>
            </a:lvl1pPr>
            <a:lvl2pPr lvl="1" algn="ctr">
              <a:buNone/>
              <a:defRPr sz="1300">
                <a:solidFill>
                  <a:schemeClr val="dk2"/>
                </a:solidFill>
                <a:latin typeface="Montserrat Light"/>
                <a:ea typeface="Montserrat Light"/>
                <a:cs typeface="Montserrat Light"/>
                <a:sym typeface="Montserrat Light"/>
              </a:defRPr>
            </a:lvl2pPr>
            <a:lvl3pPr lvl="2" algn="ctr">
              <a:buNone/>
              <a:defRPr sz="1300">
                <a:solidFill>
                  <a:schemeClr val="dk2"/>
                </a:solidFill>
                <a:latin typeface="Montserrat Light"/>
                <a:ea typeface="Montserrat Light"/>
                <a:cs typeface="Montserrat Light"/>
                <a:sym typeface="Montserrat Light"/>
              </a:defRPr>
            </a:lvl3pPr>
            <a:lvl4pPr lvl="3" algn="ctr">
              <a:buNone/>
              <a:defRPr sz="1300">
                <a:solidFill>
                  <a:schemeClr val="dk2"/>
                </a:solidFill>
                <a:latin typeface="Montserrat Light"/>
                <a:ea typeface="Montserrat Light"/>
                <a:cs typeface="Montserrat Light"/>
                <a:sym typeface="Montserrat Light"/>
              </a:defRPr>
            </a:lvl4pPr>
            <a:lvl5pPr lvl="4" algn="ctr">
              <a:buNone/>
              <a:defRPr sz="1300">
                <a:solidFill>
                  <a:schemeClr val="dk2"/>
                </a:solidFill>
                <a:latin typeface="Montserrat Light"/>
                <a:ea typeface="Montserrat Light"/>
                <a:cs typeface="Montserrat Light"/>
                <a:sym typeface="Montserrat Light"/>
              </a:defRPr>
            </a:lvl5pPr>
            <a:lvl6pPr lvl="5" algn="ctr">
              <a:buNone/>
              <a:defRPr sz="1300">
                <a:solidFill>
                  <a:schemeClr val="dk2"/>
                </a:solidFill>
                <a:latin typeface="Montserrat Light"/>
                <a:ea typeface="Montserrat Light"/>
                <a:cs typeface="Montserrat Light"/>
                <a:sym typeface="Montserrat Light"/>
              </a:defRPr>
            </a:lvl6pPr>
            <a:lvl7pPr lvl="6" algn="ctr">
              <a:buNone/>
              <a:defRPr sz="1300">
                <a:solidFill>
                  <a:schemeClr val="dk2"/>
                </a:solidFill>
                <a:latin typeface="Montserrat Light"/>
                <a:ea typeface="Montserrat Light"/>
                <a:cs typeface="Montserrat Light"/>
                <a:sym typeface="Montserrat Light"/>
              </a:defRPr>
            </a:lvl7pPr>
            <a:lvl8pPr lvl="7" algn="ctr">
              <a:buNone/>
              <a:defRPr sz="1300">
                <a:solidFill>
                  <a:schemeClr val="dk2"/>
                </a:solidFill>
                <a:latin typeface="Montserrat Light"/>
                <a:ea typeface="Montserrat Light"/>
                <a:cs typeface="Montserrat Light"/>
                <a:sym typeface="Montserrat Light"/>
              </a:defRPr>
            </a:lvl8pPr>
            <a:lvl9pPr lvl="8" algn="ctr">
              <a:buNone/>
              <a:defRPr sz="1300">
                <a:solidFill>
                  <a:schemeClr val="dk2"/>
                </a:solidFill>
                <a:latin typeface="Montserrat Light"/>
                <a:ea typeface="Montserrat Light"/>
                <a:cs typeface="Montserrat Light"/>
                <a:sym typeface="Montserrat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2"/>
          <p:cNvSpPr txBox="1">
            <a:spLocks noGrp="1"/>
          </p:cNvSpPr>
          <p:nvPr>
            <p:ph type="ctrTitle"/>
          </p:nvPr>
        </p:nvSpPr>
        <p:spPr>
          <a:xfrm>
            <a:off x="152400" y="1581149"/>
            <a:ext cx="4419600" cy="830997"/>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US" sz="4000" dirty="0">
                <a:latin typeface="Algerian" pitchFamily="82" charset="0"/>
              </a:rPr>
              <a:t>       </a:t>
            </a:r>
            <a:endParaRPr dirty="0">
              <a:latin typeface="Algerian" pitchFamily="82" charset="0"/>
            </a:endParaRPr>
          </a:p>
        </p:txBody>
      </p:sp>
      <p:sp>
        <p:nvSpPr>
          <p:cNvPr id="3" name="TextBox 2">
            <a:extLst>
              <a:ext uri="{FF2B5EF4-FFF2-40B4-BE49-F238E27FC236}">
                <a16:creationId xmlns:a16="http://schemas.microsoft.com/office/drawing/2014/main" id="{3914A079-2163-3626-4823-AFC2AFFD87E5}"/>
              </a:ext>
            </a:extLst>
          </p:cNvPr>
          <p:cNvSpPr txBox="1"/>
          <p:nvPr/>
        </p:nvSpPr>
        <p:spPr>
          <a:xfrm>
            <a:off x="2362200" y="2740950"/>
            <a:ext cx="4572000" cy="830997"/>
          </a:xfrm>
          <a:prstGeom prst="rect">
            <a:avLst/>
          </a:prstGeom>
          <a:noFill/>
        </p:spPr>
        <p:txBody>
          <a:bodyPr wrap="square">
            <a:spAutoFit/>
          </a:bodyPr>
          <a:lstStyle/>
          <a:p>
            <a:pPr algn="ctr"/>
            <a:r>
              <a:rPr lang="en" sz="4800" dirty="0">
                <a:solidFill>
                  <a:schemeClr val="tx2">
                    <a:lumMod val="50000"/>
                  </a:schemeClr>
                </a:solidFill>
                <a:latin typeface="Algerian" panose="04020705040A02060702" pitchFamily="82" charset="0"/>
              </a:rPr>
              <a:t>Technology</a:t>
            </a:r>
            <a:endParaRPr lang="en-US" sz="4800" dirty="0"/>
          </a:p>
        </p:txBody>
      </p:sp>
      <p:sp>
        <p:nvSpPr>
          <p:cNvPr id="5" name="TextBox 4">
            <a:extLst>
              <a:ext uri="{FF2B5EF4-FFF2-40B4-BE49-F238E27FC236}">
                <a16:creationId xmlns:a16="http://schemas.microsoft.com/office/drawing/2014/main" id="{7F6855C2-EBB2-59D6-0076-CADED41C6A14}"/>
              </a:ext>
            </a:extLst>
          </p:cNvPr>
          <p:cNvSpPr txBox="1"/>
          <p:nvPr/>
        </p:nvSpPr>
        <p:spPr>
          <a:xfrm>
            <a:off x="762000" y="1911347"/>
            <a:ext cx="4572000" cy="830997"/>
          </a:xfrm>
          <a:prstGeom prst="rect">
            <a:avLst/>
          </a:prstGeom>
          <a:noFill/>
        </p:spPr>
        <p:txBody>
          <a:bodyPr wrap="square">
            <a:spAutoFit/>
          </a:bodyPr>
          <a:lstStyle/>
          <a:p>
            <a:pPr algn="ctr"/>
            <a:r>
              <a:rPr lang="en" sz="4800" dirty="0">
                <a:solidFill>
                  <a:schemeClr val="tx2">
                    <a:lumMod val="50000"/>
                  </a:schemeClr>
                </a:solidFill>
                <a:latin typeface="Algerian" panose="04020705040A02060702" pitchFamily="82" charset="0"/>
              </a:rPr>
              <a:t>SERVERLESS</a:t>
            </a:r>
            <a:endParaRPr lang="en-US"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0"/>
          <p:cNvSpPr txBox="1">
            <a:spLocks noGrp="1"/>
          </p:cNvSpPr>
          <p:nvPr>
            <p:ph type="title"/>
          </p:nvPr>
        </p:nvSpPr>
        <p:spPr>
          <a:xfrm>
            <a:off x="228600" y="190950"/>
            <a:ext cx="2971800" cy="323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a:solidFill>
                  <a:schemeClr val="tx2">
                    <a:lumMod val="50000"/>
                  </a:schemeClr>
                </a:solidFill>
                <a:latin typeface="Algerian" panose="04020705040A02060702" pitchFamily="82" charset="0"/>
              </a:rPr>
              <a:t>CHARACTERISTIC</a:t>
            </a:r>
            <a:endParaRPr sz="2800" dirty="0">
              <a:solidFill>
                <a:schemeClr val="tx2">
                  <a:lumMod val="50000"/>
                </a:schemeClr>
              </a:solidFill>
              <a:latin typeface="Algerian" panose="04020705040A02060702" pitchFamily="82" charset="0"/>
            </a:endParaRPr>
          </a:p>
        </p:txBody>
      </p:sp>
      <p:sp>
        <p:nvSpPr>
          <p:cNvPr id="382" name="Google Shape;382;p20"/>
          <p:cNvSpPr txBox="1">
            <a:spLocks noGrp="1"/>
          </p:cNvSpPr>
          <p:nvPr>
            <p:ph type="body" idx="1"/>
          </p:nvPr>
        </p:nvSpPr>
        <p:spPr>
          <a:xfrm>
            <a:off x="228600" y="923775"/>
            <a:ext cx="8617105" cy="3629175"/>
          </a:xfrm>
          <a:prstGeom prst="rect">
            <a:avLst/>
          </a:prstGeom>
        </p:spPr>
        <p:txBody>
          <a:bodyPr spcFirstLastPara="1" wrap="square" lIns="0" tIns="0" rIns="0" bIns="0" anchor="t" anchorCtr="0">
            <a:noAutofit/>
          </a:bodyPr>
          <a:lstStyle/>
          <a:p>
            <a:pPr marL="285750" lvl="0" indent="-285750" algn="just">
              <a:lnSpc>
                <a:spcPct val="100000"/>
              </a:lnSpc>
              <a:buFont typeface="Wingdings" panose="05000000000000000000" pitchFamily="2" charset="2"/>
              <a:buChar char="Ø"/>
            </a:pPr>
            <a:r>
              <a:rPr lang="en-US" sz="1400" dirty="0">
                <a:latin typeface="Arial Rounded MT Bold" panose="020F0704030504030204" pitchFamily="34" charset="0"/>
                <a:ea typeface="Montserrat"/>
                <a:cs typeface="Montserrat"/>
                <a:sym typeface="Montserrat"/>
              </a:rPr>
              <a:t>Independent, server-side, logical functions : small, separate, units of logic that take input arguments, process them in some manner, then return the result.</a:t>
            </a:r>
          </a:p>
          <a:p>
            <a:pPr marL="285750" lvl="0" indent="-285750" algn="just">
              <a:lnSpc>
                <a:spcPct val="100000"/>
              </a:lnSpc>
              <a:buFont typeface="Wingdings" panose="05000000000000000000" pitchFamily="2" charset="2"/>
              <a:buChar char="Ø"/>
            </a:pPr>
            <a:endParaRPr lang="en-US" sz="1400" dirty="0">
              <a:latin typeface="Arial Rounded MT Bold" panose="020F0704030504030204" pitchFamily="34" charset="0"/>
              <a:ea typeface="Montserrat"/>
              <a:cs typeface="Montserrat"/>
              <a:sym typeface="Montserrat"/>
            </a:endParaRPr>
          </a:p>
          <a:p>
            <a:pPr marL="285750" lvl="0" indent="-285750" algn="just">
              <a:lnSpc>
                <a:spcPct val="100000"/>
              </a:lnSpc>
              <a:buFont typeface="Wingdings" panose="05000000000000000000" pitchFamily="2" charset="2"/>
              <a:buChar char="Ø"/>
            </a:pPr>
            <a:r>
              <a:rPr lang="en-US" sz="1400" dirty="0">
                <a:latin typeface="Arial Rounded MT Bold" panose="020F0704030504030204" pitchFamily="34" charset="0"/>
                <a:ea typeface="Montserrat"/>
                <a:cs typeface="Montserrat"/>
                <a:sym typeface="Montserrat"/>
              </a:rPr>
              <a:t>Cost : Typically its Pay As You Go. </a:t>
            </a:r>
          </a:p>
          <a:p>
            <a:pPr marL="285750" lvl="0" indent="-285750" algn="just">
              <a:lnSpc>
                <a:spcPct val="100000"/>
              </a:lnSpc>
              <a:buFont typeface="Wingdings" panose="05000000000000000000" pitchFamily="2" charset="2"/>
              <a:buChar char="Ø"/>
            </a:pPr>
            <a:endParaRPr lang="en-US" sz="1400" dirty="0">
              <a:latin typeface="Arial Rounded MT Bold" panose="020F0704030504030204" pitchFamily="34" charset="0"/>
              <a:ea typeface="Montserrat"/>
              <a:cs typeface="Montserrat"/>
              <a:sym typeface="Montserrat"/>
            </a:endParaRPr>
          </a:p>
          <a:p>
            <a:pPr marL="285750" lvl="0" indent="-285750" algn="just">
              <a:lnSpc>
                <a:spcPct val="100000"/>
              </a:lnSpc>
              <a:buFont typeface="Wingdings" panose="05000000000000000000" pitchFamily="2" charset="2"/>
              <a:buChar char="Ø"/>
            </a:pPr>
            <a:r>
              <a:rPr lang="en-US" sz="1400" dirty="0">
                <a:latin typeface="Arial Rounded MT Bold" panose="020F0704030504030204" pitchFamily="34" charset="0"/>
                <a:ea typeface="Montserrat"/>
                <a:cs typeface="Montserrat"/>
                <a:sym typeface="Montserrat"/>
              </a:rPr>
              <a:t>Simple Deployment : Thanks to the small size of deployment artifacts, in general , deployments are simple and quick. Deployment artifacts are typically idiomatic of the chosen runtime e.g. NuGet packages, </a:t>
            </a:r>
            <a:r>
              <a:rPr lang="en-US" sz="1400" dirty="0" err="1">
                <a:latin typeface="Arial Rounded MT Bold" panose="020F0704030504030204" pitchFamily="34" charset="0"/>
                <a:ea typeface="Montserrat"/>
                <a:cs typeface="Montserrat"/>
                <a:sym typeface="Montserrat"/>
              </a:rPr>
              <a:t>npm</a:t>
            </a:r>
            <a:r>
              <a:rPr lang="en-US" sz="1400" dirty="0">
                <a:latin typeface="Arial Rounded MT Bold" panose="020F0704030504030204" pitchFamily="34" charset="0"/>
                <a:ea typeface="Montserrat"/>
                <a:cs typeface="Montserrat"/>
                <a:sym typeface="Montserrat"/>
              </a:rPr>
              <a:t> packages, JAR files. </a:t>
            </a:r>
          </a:p>
          <a:p>
            <a:pPr marL="285750" lvl="0" indent="-285750" algn="just">
              <a:lnSpc>
                <a:spcPct val="100000"/>
              </a:lnSpc>
              <a:buFont typeface="Wingdings" panose="05000000000000000000" pitchFamily="2" charset="2"/>
              <a:buChar char="Ø"/>
            </a:pPr>
            <a:endParaRPr lang="en-US" sz="1400" dirty="0">
              <a:latin typeface="Arial Rounded MT Bold" panose="020F0704030504030204" pitchFamily="34" charset="0"/>
              <a:ea typeface="Montserrat"/>
              <a:cs typeface="Montserrat"/>
              <a:sym typeface="Montserrat"/>
            </a:endParaRPr>
          </a:p>
          <a:p>
            <a:pPr marL="285750" lvl="0" indent="-285750" algn="just">
              <a:lnSpc>
                <a:spcPct val="100000"/>
              </a:lnSpc>
              <a:buFont typeface="Wingdings" panose="05000000000000000000" pitchFamily="2" charset="2"/>
              <a:buChar char="Ø"/>
            </a:pPr>
            <a:r>
              <a:rPr lang="en-US" sz="1400" dirty="0">
                <a:latin typeface="Arial Rounded MT Bold" panose="020F0704030504030204" pitchFamily="34" charset="0"/>
                <a:ea typeface="Montserrat"/>
                <a:cs typeface="Montserrat"/>
                <a:sym typeface="Montserrat"/>
              </a:rPr>
              <a:t>Ephemeral : designed to spin up quickly, do their work and then shut down again.</a:t>
            </a:r>
          </a:p>
          <a:p>
            <a:pPr marL="285750" lvl="0" indent="-285750" algn="just">
              <a:lnSpc>
                <a:spcPct val="100000"/>
              </a:lnSpc>
              <a:buFont typeface="Wingdings" panose="05000000000000000000" pitchFamily="2" charset="2"/>
              <a:buChar char="Ø"/>
            </a:pPr>
            <a:endParaRPr lang="en-US" sz="1400" dirty="0">
              <a:latin typeface="Arial Rounded MT Bold" panose="020F0704030504030204" pitchFamily="34" charset="0"/>
              <a:ea typeface="Montserrat"/>
              <a:cs typeface="Montserrat"/>
              <a:sym typeface="Montserrat"/>
            </a:endParaRPr>
          </a:p>
          <a:p>
            <a:pPr marL="285750" lvl="0" indent="-285750" algn="just">
              <a:lnSpc>
                <a:spcPct val="100000"/>
              </a:lnSpc>
              <a:buFont typeface="Wingdings" panose="05000000000000000000" pitchFamily="2" charset="2"/>
              <a:buChar char="Ø"/>
            </a:pPr>
            <a:r>
              <a:rPr lang="en-US" sz="1400" dirty="0">
                <a:latin typeface="Arial Rounded MT Bold" panose="020F0704030504030204" pitchFamily="34" charset="0"/>
                <a:ea typeface="Montserrat"/>
                <a:cs typeface="Montserrat"/>
                <a:sym typeface="Montserrat"/>
              </a:rPr>
              <a:t>Programming languages : Serverless services support a wide variety of programming. languages - Node, Python. </a:t>
            </a:r>
          </a:p>
          <a:p>
            <a:pPr marL="285750" lvl="0" indent="-285750" algn="just">
              <a:lnSpc>
                <a:spcPct val="100000"/>
              </a:lnSpc>
              <a:buFont typeface="Wingdings" panose="05000000000000000000" pitchFamily="2" charset="2"/>
              <a:buChar char="Ø"/>
            </a:pPr>
            <a:endParaRPr lang="en-US" sz="1400" dirty="0">
              <a:latin typeface="Arial Rounded MT Bold" panose="020F0704030504030204" pitchFamily="34" charset="0"/>
              <a:ea typeface="Montserrat"/>
              <a:cs typeface="Montserrat"/>
              <a:sym typeface="Montserrat"/>
            </a:endParaRPr>
          </a:p>
        </p:txBody>
      </p:sp>
      <p:sp>
        <p:nvSpPr>
          <p:cNvPr id="384" name="Google Shape;384;p2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171CF1A-5BB0-968F-6983-F2BC8B02B89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
        <p:nvSpPr>
          <p:cNvPr id="8" name="TextBox 7">
            <a:extLst>
              <a:ext uri="{FF2B5EF4-FFF2-40B4-BE49-F238E27FC236}">
                <a16:creationId xmlns:a16="http://schemas.microsoft.com/office/drawing/2014/main" id="{3ABEE386-DD63-880D-CB1D-33D983421E8D}"/>
              </a:ext>
            </a:extLst>
          </p:cNvPr>
          <p:cNvSpPr txBox="1"/>
          <p:nvPr/>
        </p:nvSpPr>
        <p:spPr>
          <a:xfrm>
            <a:off x="304800" y="1047750"/>
            <a:ext cx="8424600" cy="2462213"/>
          </a:xfrm>
          <a:prstGeom prst="rect">
            <a:avLst/>
          </a:prstGeom>
          <a:noFill/>
        </p:spPr>
        <p:txBody>
          <a:bodyPr wrap="square">
            <a:spAutoFit/>
          </a:bodyPr>
          <a:lstStyle/>
          <a:p>
            <a:pPr marL="285750" lvl="0" indent="-285750" algn="just">
              <a:buFont typeface="Wingdings" panose="05000000000000000000" pitchFamily="2" charset="2"/>
              <a:buChar char="Ø"/>
            </a:pPr>
            <a:r>
              <a:rPr lang="en-US" sz="1400" dirty="0">
                <a:solidFill>
                  <a:schemeClr val="tx1"/>
                </a:solidFill>
                <a:latin typeface="Arial Rounded MT Bold" panose="020F0704030504030204" pitchFamily="34" charset="0"/>
                <a:ea typeface="Montserrat"/>
                <a:cs typeface="Montserrat"/>
                <a:sym typeface="Montserrat"/>
              </a:rPr>
              <a:t>Stateless : </a:t>
            </a:r>
            <a:r>
              <a:rPr lang="en-US" sz="1400" dirty="0" err="1">
                <a:solidFill>
                  <a:schemeClr val="tx1"/>
                </a:solidFill>
                <a:latin typeface="Arial Rounded MT Bold" panose="020F0704030504030204" pitchFamily="34" charset="0"/>
                <a:ea typeface="Montserrat"/>
                <a:cs typeface="Montserrat"/>
                <a:sym typeface="Montserrat"/>
              </a:rPr>
              <a:t>FaaS</a:t>
            </a:r>
            <a:r>
              <a:rPr lang="en-US" sz="1400" dirty="0">
                <a:solidFill>
                  <a:schemeClr val="tx1"/>
                </a:solidFill>
                <a:latin typeface="Arial Rounded MT Bold" panose="020F0704030504030204" pitchFamily="34" charset="0"/>
                <a:ea typeface="Montserrat"/>
                <a:cs typeface="Montserrat"/>
                <a:sym typeface="Montserrat"/>
              </a:rPr>
              <a:t> are stateless, not storing states , as containers running code will automatically destroy and created by platform.</a:t>
            </a:r>
          </a:p>
          <a:p>
            <a:pPr marL="285750" lvl="0" indent="-285750" algn="just">
              <a:buFont typeface="Wingdings" panose="05000000000000000000" pitchFamily="2" charset="2"/>
              <a:buChar char="Ø"/>
            </a:pPr>
            <a:endParaRPr lang="en-US" sz="1400" dirty="0">
              <a:solidFill>
                <a:schemeClr val="tx1"/>
              </a:solidFill>
              <a:latin typeface="Arial Rounded MT Bold" panose="020F0704030504030204" pitchFamily="34" charset="0"/>
              <a:ea typeface="Montserrat"/>
              <a:cs typeface="Montserrat"/>
              <a:sym typeface="Montserrat"/>
            </a:endParaRPr>
          </a:p>
          <a:p>
            <a:pPr marL="285750" lvl="0" indent="-285750" algn="just">
              <a:buFont typeface="Wingdings" panose="05000000000000000000" pitchFamily="2" charset="2"/>
              <a:buChar char="Ø"/>
            </a:pPr>
            <a:r>
              <a:rPr lang="en-US" sz="1400" dirty="0">
                <a:solidFill>
                  <a:schemeClr val="tx1"/>
                </a:solidFill>
                <a:latin typeface="Arial Rounded MT Bold" panose="020F0704030504030204" pitchFamily="34" charset="0"/>
                <a:ea typeface="Montserrat"/>
                <a:cs typeface="Montserrat"/>
                <a:sym typeface="Montserrat"/>
              </a:rPr>
              <a:t>Event Triggered : Although functions can be invoked directly, they are typically triggered by events from other cloud services, such as incoming HTTP requests , Simple Deployment Model. </a:t>
            </a:r>
          </a:p>
          <a:p>
            <a:pPr marL="285750" lvl="0" indent="-285750" algn="just">
              <a:buFont typeface="Wingdings" panose="05000000000000000000" pitchFamily="2" charset="2"/>
              <a:buChar char="Ø"/>
            </a:pPr>
            <a:r>
              <a:rPr lang="en-US" sz="1400" dirty="0">
                <a:solidFill>
                  <a:schemeClr val="tx1"/>
                </a:solidFill>
                <a:latin typeface="Arial Rounded MT Bold" panose="020F0704030504030204" pitchFamily="34" charset="0"/>
                <a:ea typeface="Montserrat"/>
                <a:cs typeface="Montserrat"/>
                <a:sym typeface="Montserrat"/>
              </a:rPr>
              <a:t>Small Deployable Units and More focus on Business Value. </a:t>
            </a:r>
          </a:p>
          <a:p>
            <a:pPr marL="285750" lvl="0" indent="-285750" algn="just">
              <a:buFont typeface="Wingdings" panose="05000000000000000000" pitchFamily="2" charset="2"/>
              <a:buChar char="Ø"/>
            </a:pPr>
            <a:endParaRPr lang="en-US" sz="1400" dirty="0">
              <a:solidFill>
                <a:schemeClr val="tx1"/>
              </a:solidFill>
              <a:latin typeface="Arial Rounded MT Bold" panose="020F0704030504030204" pitchFamily="34" charset="0"/>
              <a:ea typeface="Montserrat"/>
              <a:cs typeface="Montserrat"/>
              <a:sym typeface="Montserrat"/>
            </a:endParaRPr>
          </a:p>
          <a:p>
            <a:pPr marL="285750" lvl="0" indent="-285750" algn="just">
              <a:buFont typeface="Wingdings" panose="05000000000000000000" pitchFamily="2" charset="2"/>
              <a:buChar char="Ø"/>
            </a:pPr>
            <a:r>
              <a:rPr lang="en-US" sz="1400" dirty="0">
                <a:solidFill>
                  <a:schemeClr val="tx1"/>
                </a:solidFill>
                <a:latin typeface="Arial Rounded MT Bold" panose="020F0704030504030204" pitchFamily="34" charset="0"/>
                <a:ea typeface="Montserrat"/>
                <a:cs typeface="Montserrat"/>
                <a:sym typeface="Montserrat"/>
              </a:rPr>
              <a:t>Managed by third party. </a:t>
            </a:r>
          </a:p>
          <a:p>
            <a:pPr marL="285750" lvl="0" indent="-285750" algn="just">
              <a:buFont typeface="Wingdings" panose="05000000000000000000" pitchFamily="2" charset="2"/>
              <a:buChar char="Ø"/>
            </a:pPr>
            <a:endParaRPr lang="en-US" sz="1400" dirty="0">
              <a:solidFill>
                <a:schemeClr val="tx1"/>
              </a:solidFill>
              <a:latin typeface="Arial Rounded MT Bold" panose="020F0704030504030204" pitchFamily="34" charset="0"/>
              <a:ea typeface="Montserrat"/>
              <a:cs typeface="Montserrat"/>
              <a:sym typeface="Montserrat"/>
            </a:endParaRPr>
          </a:p>
          <a:p>
            <a:pPr marL="285750" lvl="0" indent="-285750" algn="just">
              <a:buFont typeface="Wingdings" panose="05000000000000000000" pitchFamily="2" charset="2"/>
              <a:buChar char="Ø"/>
            </a:pPr>
            <a:r>
              <a:rPr lang="en-US" sz="1400" dirty="0">
                <a:solidFill>
                  <a:schemeClr val="tx1"/>
                </a:solidFill>
                <a:latin typeface="Arial Rounded MT Bold" panose="020F0704030504030204" pitchFamily="34" charset="0"/>
                <a:ea typeface="Montserrat"/>
                <a:cs typeface="Montserrat"/>
                <a:sym typeface="Montserrat"/>
              </a:rPr>
              <a:t>No more "Works on my Machine"</a:t>
            </a:r>
            <a:endParaRPr lang="en-US"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2259004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1"/>
          <p:cNvSpPr txBox="1">
            <a:spLocks noGrp="1"/>
          </p:cNvSpPr>
          <p:nvPr>
            <p:ph type="title"/>
          </p:nvPr>
        </p:nvSpPr>
        <p:spPr>
          <a:xfrm>
            <a:off x="228600" y="209550"/>
            <a:ext cx="4495800" cy="381000"/>
          </a:xfrm>
          <a:prstGeom prst="rect">
            <a:avLst/>
          </a:prstGeom>
        </p:spPr>
        <p:txBody>
          <a:bodyPr spcFirstLastPara="1" wrap="square" lIns="0" tIns="0" rIns="0" bIns="0" anchor="b" anchorCtr="0">
            <a:noAutofit/>
          </a:bodyPr>
          <a:lstStyle/>
          <a:p>
            <a:pPr marL="0" lvl="0" indent="0" rtl="0">
              <a:spcBef>
                <a:spcPts val="0"/>
              </a:spcBef>
              <a:spcAft>
                <a:spcPts val="0"/>
              </a:spcAft>
              <a:buNone/>
            </a:pPr>
            <a:r>
              <a:rPr lang="en-US" sz="2800" dirty="0">
                <a:solidFill>
                  <a:schemeClr val="tx2">
                    <a:lumMod val="50000"/>
                  </a:schemeClr>
                </a:solidFill>
                <a:latin typeface="Algerian" panose="04020705040A02060702" pitchFamily="82" charset="0"/>
              </a:rPr>
              <a:t>COMMERCIAL PLATFORMS</a:t>
            </a:r>
          </a:p>
        </p:txBody>
      </p:sp>
      <p:sp>
        <p:nvSpPr>
          <p:cNvPr id="390" name="Google Shape;390;p21"/>
          <p:cNvSpPr txBox="1">
            <a:spLocks noGrp="1"/>
          </p:cNvSpPr>
          <p:nvPr>
            <p:ph type="body" idx="1"/>
          </p:nvPr>
        </p:nvSpPr>
        <p:spPr>
          <a:xfrm>
            <a:off x="533400" y="1200150"/>
            <a:ext cx="7315200" cy="3200400"/>
          </a:xfrm>
          <a:prstGeom prst="rect">
            <a:avLst/>
          </a:prstGeom>
        </p:spPr>
        <p:txBody>
          <a:bodyPr spcFirstLastPara="1" wrap="square" lIns="0" tIns="0" rIns="0" bIns="0" anchor="t" anchorCtr="0">
            <a:noAutofit/>
          </a:bodyPr>
          <a:lstStyle/>
          <a:p>
            <a:pPr marL="285750" lvl="0" indent="-285750">
              <a:buFont typeface="Wingdings" panose="05000000000000000000" pitchFamily="2" charset="2"/>
              <a:buChar char="Ø"/>
            </a:pPr>
            <a:r>
              <a:rPr lang="en-US" sz="1400" dirty="0">
                <a:latin typeface="+mn-lt"/>
              </a:rPr>
              <a:t>Amazon's AWS Lambda</a:t>
            </a:r>
          </a:p>
          <a:p>
            <a:pPr marL="285750" lvl="0" indent="-285750">
              <a:buFont typeface="Wingdings" panose="05000000000000000000" pitchFamily="2" charset="2"/>
              <a:buChar char="Ø"/>
            </a:pPr>
            <a:endParaRPr lang="en-US" sz="1400" dirty="0">
              <a:latin typeface="+mn-lt"/>
            </a:endParaRPr>
          </a:p>
          <a:p>
            <a:pPr marL="285750" lvl="0" indent="-285750">
              <a:buFont typeface="Wingdings" panose="05000000000000000000" pitchFamily="2" charset="2"/>
              <a:buChar char="Ø"/>
            </a:pPr>
            <a:r>
              <a:rPr lang="en-US" sz="1400" dirty="0">
                <a:latin typeface="+mn-lt"/>
              </a:rPr>
              <a:t>Google's Cloud Functions</a:t>
            </a:r>
          </a:p>
          <a:p>
            <a:pPr marL="285750" lvl="0" indent="-285750">
              <a:buFont typeface="Wingdings" panose="05000000000000000000" pitchFamily="2" charset="2"/>
              <a:buChar char="Ø"/>
            </a:pPr>
            <a:endParaRPr lang="en-US" sz="1400" dirty="0">
              <a:latin typeface="+mn-lt"/>
            </a:endParaRPr>
          </a:p>
          <a:p>
            <a:pPr marL="285750" lvl="0" indent="-285750">
              <a:buFont typeface="Wingdings" panose="05000000000000000000" pitchFamily="2" charset="2"/>
              <a:buChar char="Ø"/>
            </a:pPr>
            <a:r>
              <a:rPr lang="en-US" sz="1400" dirty="0">
                <a:latin typeface="+mn-lt"/>
              </a:rPr>
              <a:t> Microsoft Azure Functions</a:t>
            </a:r>
          </a:p>
          <a:p>
            <a:pPr marL="285750" lvl="0" indent="-285750">
              <a:buFont typeface="Wingdings" panose="05000000000000000000" pitchFamily="2" charset="2"/>
              <a:buChar char="Ø"/>
            </a:pPr>
            <a:endParaRPr lang="en-US" sz="1400" dirty="0">
              <a:latin typeface="+mn-lt"/>
            </a:endParaRPr>
          </a:p>
          <a:p>
            <a:pPr marL="285750" lvl="0" indent="-285750">
              <a:buFont typeface="Wingdings" panose="05000000000000000000" pitchFamily="2" charset="2"/>
              <a:buChar char="Ø"/>
            </a:pPr>
            <a:r>
              <a:rPr lang="en-US" sz="1400" dirty="0">
                <a:latin typeface="+mn-lt"/>
              </a:rPr>
              <a:t>IBM Cloud Functions</a:t>
            </a:r>
          </a:p>
          <a:p>
            <a:pPr marL="285750" lvl="0" indent="-285750">
              <a:buFont typeface="Wingdings" panose="05000000000000000000" pitchFamily="2" charset="2"/>
              <a:buChar char="Ø"/>
            </a:pPr>
            <a:endParaRPr lang="en-US" sz="1400" dirty="0">
              <a:latin typeface="+mn-lt"/>
            </a:endParaRPr>
          </a:p>
          <a:p>
            <a:pPr marL="285750" lvl="0" indent="-285750">
              <a:buFont typeface="Wingdings" panose="05000000000000000000" pitchFamily="2" charset="2"/>
              <a:buChar char="Ø"/>
            </a:pPr>
            <a:r>
              <a:rPr lang="en-US" sz="1400" dirty="0" err="1">
                <a:latin typeface="+mn-lt"/>
              </a:rPr>
              <a:t>OpenLambda</a:t>
            </a:r>
            <a:endParaRPr sz="1400" dirty="0">
              <a:latin typeface="+mn-lt"/>
            </a:endParaRPr>
          </a:p>
        </p:txBody>
      </p:sp>
      <p:sp>
        <p:nvSpPr>
          <p:cNvPr id="391" name="Google Shape;391;p21"/>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23"/>
          <p:cNvSpPr txBox="1">
            <a:spLocks noGrp="1"/>
          </p:cNvSpPr>
          <p:nvPr>
            <p:ph type="title"/>
          </p:nvPr>
        </p:nvSpPr>
        <p:spPr>
          <a:xfrm>
            <a:off x="244471" y="129168"/>
            <a:ext cx="4251329" cy="419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solidFill>
                  <a:schemeClr val="bg2"/>
                </a:solidFill>
                <a:latin typeface="Algerian" panose="04020705040A02060702" pitchFamily="82" charset="0"/>
              </a:rPr>
              <a:t>AMAZON’S AWS Lambda</a:t>
            </a:r>
            <a:endParaRPr sz="2800" dirty="0">
              <a:solidFill>
                <a:schemeClr val="bg2"/>
              </a:solidFill>
              <a:latin typeface="Algerian" panose="04020705040A02060702" pitchFamily="82" charset="0"/>
            </a:endParaRPr>
          </a:p>
        </p:txBody>
      </p:sp>
      <p:sp>
        <p:nvSpPr>
          <p:cNvPr id="2" name="Text Placeholder 1"/>
          <p:cNvSpPr>
            <a:spLocks noGrp="1"/>
          </p:cNvSpPr>
          <p:nvPr>
            <p:ph type="body" idx="1"/>
          </p:nvPr>
        </p:nvSpPr>
        <p:spPr>
          <a:xfrm>
            <a:off x="301082" y="971550"/>
            <a:ext cx="8428317" cy="4095750"/>
          </a:xfrm>
        </p:spPr>
        <p:txBody>
          <a:bodyPr/>
          <a:lstStyle/>
          <a:p>
            <a:pPr algn="just">
              <a:lnSpc>
                <a:spcPct val="150000"/>
              </a:lnSpc>
              <a:buFont typeface="Wingdings" panose="05000000000000000000" pitchFamily="2" charset="2"/>
              <a:buChar char="Ø"/>
            </a:pPr>
            <a:r>
              <a:rPr lang="en-US" sz="1400" dirty="0">
                <a:latin typeface="Arial Rounded MT Bold" panose="020F0704030504030204" pitchFamily="34" charset="0"/>
              </a:rPr>
              <a:t>Amazon's AWS Lambda was the first serverless platform, it is a compute service that lets you run code without provisioning or managing servers.</a:t>
            </a:r>
          </a:p>
          <a:p>
            <a:pPr algn="just">
              <a:lnSpc>
                <a:spcPct val="150000"/>
              </a:lnSpc>
              <a:buFont typeface="Wingdings" panose="05000000000000000000" pitchFamily="2" charset="2"/>
              <a:buChar char="Ø"/>
            </a:pPr>
            <a:r>
              <a:rPr lang="en-US" sz="1400" dirty="0">
                <a:latin typeface="Arial Rounded MT Bold" panose="020F0704030504030204" pitchFamily="34" charset="0"/>
              </a:rPr>
              <a:t>AWS Lambda executes code only when needed and scales automatically, from a few requests per day to thousands per second.</a:t>
            </a:r>
          </a:p>
          <a:p>
            <a:pPr algn="just">
              <a:lnSpc>
                <a:spcPct val="150000"/>
              </a:lnSpc>
              <a:buFont typeface="Wingdings" panose="05000000000000000000" pitchFamily="2" charset="2"/>
              <a:buChar char="Ø"/>
            </a:pPr>
            <a:r>
              <a:rPr lang="en-US" sz="1400" dirty="0">
                <a:latin typeface="Arial Rounded MT Bold" panose="020F0704030504030204" pitchFamily="34" charset="0"/>
              </a:rPr>
              <a:t>Pay only for the compute time.</a:t>
            </a:r>
          </a:p>
          <a:p>
            <a:pPr algn="just">
              <a:lnSpc>
                <a:spcPct val="150000"/>
              </a:lnSpc>
              <a:buFont typeface="Wingdings" panose="05000000000000000000" pitchFamily="2" charset="2"/>
              <a:buChar char="Ø"/>
            </a:pPr>
            <a:r>
              <a:rPr lang="en-US" sz="1400" dirty="0">
                <a:latin typeface="Arial Rounded MT Bold" panose="020F0704030504030204" pitchFamily="34" charset="0"/>
              </a:rPr>
              <a:t>Can run code for virtually any type of application or backend service.</a:t>
            </a:r>
          </a:p>
          <a:p>
            <a:pPr algn="just">
              <a:lnSpc>
                <a:spcPct val="150000"/>
              </a:lnSpc>
              <a:buFont typeface="Wingdings" panose="05000000000000000000" pitchFamily="2" charset="2"/>
              <a:buChar char="Ø"/>
            </a:pPr>
            <a:r>
              <a:rPr lang="en-US" sz="1400" dirty="0">
                <a:latin typeface="Arial Rounded MT Bold" panose="020F0704030504030204" pitchFamily="34" charset="0"/>
              </a:rPr>
              <a:t>Currently AWS Lambda supports Node.js, Java, C#, Go and Python and PowerShell.</a:t>
            </a:r>
          </a:p>
          <a:p>
            <a:pPr algn="just">
              <a:lnSpc>
                <a:spcPct val="150000"/>
              </a:lnSpc>
              <a:buFont typeface="Wingdings" panose="05000000000000000000" pitchFamily="2" charset="2"/>
              <a:buChar char="Ø"/>
            </a:pPr>
            <a:r>
              <a:rPr lang="en-US" sz="1400" dirty="0">
                <a:latin typeface="Arial Rounded MT Bold" panose="020F0704030504030204" pitchFamily="34" charset="0"/>
              </a:rPr>
              <a:t>AWS Lambda automatically scales application by running code in response to each trigger.</a:t>
            </a:r>
          </a:p>
          <a:p>
            <a:pPr algn="just">
              <a:lnSpc>
                <a:spcPct val="150000"/>
              </a:lnSpc>
              <a:buFont typeface="Wingdings" panose="05000000000000000000" pitchFamily="2" charset="2"/>
              <a:buChar char="Ø"/>
            </a:pPr>
            <a:r>
              <a:rPr lang="en-US" sz="1400" dirty="0">
                <a:latin typeface="Arial Rounded MT Bold" panose="020F0704030504030204" pitchFamily="34" charset="0"/>
              </a:rPr>
              <a:t>With AWS Lambda , we are charged for every 100ms.</a:t>
            </a:r>
          </a:p>
        </p:txBody>
      </p:sp>
      <p:sp>
        <p:nvSpPr>
          <p:cNvPr id="404" name="Google Shape;404;p2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3250" y="129168"/>
            <a:ext cx="93345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24"/>
          <p:cNvSpPr txBox="1">
            <a:spLocks noGrp="1"/>
          </p:cNvSpPr>
          <p:nvPr>
            <p:ph type="title"/>
          </p:nvPr>
        </p:nvSpPr>
        <p:spPr>
          <a:xfrm>
            <a:off x="280638" y="180975"/>
            <a:ext cx="4800600" cy="457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solidFill>
                  <a:schemeClr val="bg2"/>
                </a:solidFill>
                <a:latin typeface="Algerian" panose="04020705040A02060702" pitchFamily="82" charset="0"/>
              </a:rPr>
              <a:t>GOOGLE’S CLOUD FUNCTIONS</a:t>
            </a:r>
          </a:p>
        </p:txBody>
      </p:sp>
      <p:sp>
        <p:nvSpPr>
          <p:cNvPr id="429" name="Google Shape;429;p24"/>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2" name="TextBox 1"/>
          <p:cNvSpPr txBox="1"/>
          <p:nvPr/>
        </p:nvSpPr>
        <p:spPr>
          <a:xfrm>
            <a:off x="190500" y="825609"/>
            <a:ext cx="8763000" cy="1815882"/>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Arial Rounded MT Bold" panose="020F0704030504030204" pitchFamily="34" charset="0"/>
              </a:rPr>
              <a:t>Google Cloud Functions provides basic </a:t>
            </a:r>
            <a:r>
              <a:rPr lang="en-US" dirty="0" err="1">
                <a:latin typeface="Arial Rounded MT Bold" panose="020F0704030504030204" pitchFamily="34" charset="0"/>
              </a:rPr>
              <a:t>FaaS</a:t>
            </a:r>
            <a:r>
              <a:rPr lang="en-US" dirty="0">
                <a:latin typeface="Arial Rounded MT Bold" panose="020F0704030504030204" pitchFamily="34" charset="0"/>
              </a:rPr>
              <a:t> functionality to </a:t>
            </a:r>
            <a:r>
              <a:rPr lang="en-US" dirty="0" err="1">
                <a:latin typeface="Arial Rounded MT Bold" panose="020F0704030504030204" pitchFamily="34" charset="0"/>
              </a:rPr>
              <a:t>runserverless</a:t>
            </a:r>
            <a:r>
              <a:rPr lang="en-US" dirty="0">
                <a:latin typeface="Arial Rounded MT Bold" panose="020F0704030504030204" pitchFamily="34" charset="0"/>
              </a:rPr>
              <a:t> functions written in Node </a:t>
            </a:r>
            <a:r>
              <a:rPr lang="en-US" dirty="0" err="1">
                <a:latin typeface="Arial Rounded MT Bold" panose="020F0704030504030204" pitchFamily="34" charset="0"/>
              </a:rPr>
              <a:t>js</a:t>
            </a:r>
            <a:r>
              <a:rPr lang="en-US" dirty="0">
                <a:latin typeface="Arial Rounded MT Bold" panose="020F0704030504030204" pitchFamily="34" charset="0"/>
              </a:rPr>
              <a:t>, Go, Python and Java. </a:t>
            </a:r>
          </a:p>
          <a:p>
            <a:pPr marL="285750" indent="-285750" algn="just">
              <a:buFont typeface="Wingdings" panose="05000000000000000000" pitchFamily="2" charset="2"/>
              <a:buChar char="Ø"/>
            </a:pPr>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Automatically scales, highly available and fault tolerant.</a:t>
            </a:r>
          </a:p>
          <a:p>
            <a:pPr marL="285750" indent="-285750" algn="just">
              <a:buFont typeface="Wingdings" panose="05000000000000000000" pitchFamily="2" charset="2"/>
              <a:buChar char="Ø"/>
            </a:pPr>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No servers to provision, manage, or upgrade. </a:t>
            </a:r>
          </a:p>
          <a:p>
            <a:pPr marL="285750" indent="-285750" algn="just">
              <a:buFont typeface="Wingdings" panose="05000000000000000000" pitchFamily="2" charset="2"/>
              <a:buChar char="Ø"/>
            </a:pPr>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Pay only while your code runs.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9" y="3409950"/>
            <a:ext cx="610552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4171950"/>
            <a:ext cx="1143000" cy="862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433"/>
        <p:cNvGrpSpPr/>
        <p:nvPr/>
      </p:nvGrpSpPr>
      <p:grpSpPr>
        <a:xfrm>
          <a:off x="0" y="0"/>
          <a:ext cx="0" cy="0"/>
          <a:chOff x="0" y="0"/>
          <a:chExt cx="0" cy="0"/>
        </a:xfrm>
      </p:grpSpPr>
      <p:sp>
        <p:nvSpPr>
          <p:cNvPr id="435" name="Google Shape;435;p25"/>
          <p:cNvSpPr txBox="1">
            <a:spLocks noGrp="1"/>
          </p:cNvSpPr>
          <p:nvPr>
            <p:ph type="title"/>
          </p:nvPr>
        </p:nvSpPr>
        <p:spPr>
          <a:xfrm>
            <a:off x="266700" y="361950"/>
            <a:ext cx="5181600" cy="335400"/>
          </a:xfrm>
          <a:prstGeom prst="rect">
            <a:avLst/>
          </a:prstGeom>
        </p:spPr>
        <p:txBody>
          <a:bodyPr spcFirstLastPara="1" wrap="square" lIns="0" tIns="0" rIns="0" bIns="0" anchor="b" anchorCtr="0">
            <a:noAutofit/>
          </a:bodyPr>
          <a:lstStyle/>
          <a:p>
            <a:pPr marL="0" lvl="0" indent="0" algn="just" rtl="0">
              <a:spcBef>
                <a:spcPts val="0"/>
              </a:spcBef>
              <a:spcAft>
                <a:spcPts val="0"/>
              </a:spcAft>
              <a:buNone/>
            </a:pPr>
            <a:r>
              <a:rPr lang="en-US" sz="2800" dirty="0">
                <a:solidFill>
                  <a:schemeClr val="bg2"/>
                </a:solidFill>
                <a:latin typeface="Algerian" panose="04020705040A02060702" pitchFamily="82" charset="0"/>
              </a:rPr>
              <a:t>MICROSOFT AZURE FUNCTIONS</a:t>
            </a:r>
          </a:p>
        </p:txBody>
      </p:sp>
      <p:sp>
        <p:nvSpPr>
          <p:cNvPr id="437" name="Google Shape;437;p2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15</a:t>
            </a:fld>
            <a:endParaRPr>
              <a:solidFill>
                <a:schemeClr val="lt1"/>
              </a:solidFill>
            </a:endParaRPr>
          </a:p>
        </p:txBody>
      </p:sp>
      <p:sp>
        <p:nvSpPr>
          <p:cNvPr id="2" name="TextBox 1"/>
          <p:cNvSpPr txBox="1"/>
          <p:nvPr/>
        </p:nvSpPr>
        <p:spPr>
          <a:xfrm>
            <a:off x="266700" y="1276350"/>
            <a:ext cx="8610600" cy="1815882"/>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Arial Rounded MT Bold" panose="020F0704030504030204" pitchFamily="34" charset="0"/>
              </a:rPr>
              <a:t>Microsoft Azure Functions provides HTTP </a:t>
            </a:r>
            <a:r>
              <a:rPr lang="en-US" dirty="0" err="1">
                <a:latin typeface="Arial Rounded MT Bold" panose="020F0704030504030204" pitchFamily="34" charset="0"/>
              </a:rPr>
              <a:t>webhooks</a:t>
            </a:r>
            <a:r>
              <a:rPr lang="en-US" dirty="0">
                <a:latin typeface="Arial Rounded MT Bold" panose="020F0704030504030204" pitchFamily="34" charset="0"/>
              </a:rPr>
              <a:t> </a:t>
            </a:r>
            <a:r>
              <a:rPr lang="en-US" dirty="0" err="1">
                <a:latin typeface="Arial Rounded MT Bold" panose="020F0704030504030204" pitchFamily="34" charset="0"/>
              </a:rPr>
              <a:t>andintegration</a:t>
            </a:r>
            <a:r>
              <a:rPr lang="en-US" dirty="0">
                <a:latin typeface="Arial Rounded MT Bold" panose="020F0704030504030204" pitchFamily="34" charset="0"/>
              </a:rPr>
              <a:t> with Azure services to run user provided  functions.</a:t>
            </a:r>
          </a:p>
          <a:p>
            <a:pPr algn="just"/>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The platform supports C#, F#, Node.js, Python, java and PowerShell.</a:t>
            </a:r>
          </a:p>
          <a:p>
            <a:pPr marL="285750" indent="-285750" algn="just">
              <a:buFont typeface="Wingdings" panose="05000000000000000000" pitchFamily="2" charset="2"/>
              <a:buChar char="Ø"/>
            </a:pPr>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Pay only for the time spent running your code with </a:t>
            </a:r>
            <a:r>
              <a:rPr lang="en-US" dirty="0" err="1">
                <a:latin typeface="Arial Rounded MT Bold" panose="020F0704030504030204" pitchFamily="34" charset="0"/>
              </a:rPr>
              <a:t>Consumptionplan</a:t>
            </a:r>
            <a:r>
              <a:rPr lang="en-US" dirty="0">
                <a:latin typeface="Arial Rounded MT Bold" panose="020F0704030504030204" pitchFamily="34" charset="0"/>
              </a:rPr>
              <a:t>.</a:t>
            </a:r>
          </a:p>
          <a:p>
            <a:pPr algn="just"/>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The runtime code is open-source and available on </a:t>
            </a:r>
            <a:r>
              <a:rPr lang="en-US" dirty="0" err="1">
                <a:latin typeface="Arial Rounded MT Bold" panose="020F0704030504030204" pitchFamily="34" charset="0"/>
              </a:rPr>
              <a:t>GitHub</a:t>
            </a:r>
            <a:r>
              <a:rPr lang="en-US" dirty="0">
                <a:latin typeface="Arial Rounded MT Bold" panose="020F0704030504030204" pitchFamily="34" charset="0"/>
              </a:rPr>
              <a:t> under </a:t>
            </a:r>
            <a:r>
              <a:rPr lang="en-US" dirty="0" err="1">
                <a:latin typeface="Arial Rounded MT Bold" panose="020F0704030504030204" pitchFamily="34" charset="0"/>
              </a:rPr>
              <a:t>anMIT</a:t>
            </a:r>
            <a:r>
              <a:rPr lang="en-US" dirty="0">
                <a:latin typeface="Arial Rounded MT Bold" panose="020F0704030504030204" pitchFamily="34" charset="0"/>
              </a:rPr>
              <a:t> License.</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4095750"/>
            <a:ext cx="99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50" name="Google Shape;450;p2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448" name="Google Shape;448;p26"/>
          <p:cNvSpPr txBox="1">
            <a:spLocks noGrp="1"/>
          </p:cNvSpPr>
          <p:nvPr>
            <p:ph type="ctrTitle" idx="4294967295"/>
          </p:nvPr>
        </p:nvSpPr>
        <p:spPr>
          <a:xfrm>
            <a:off x="228600" y="209550"/>
            <a:ext cx="7280275" cy="457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solidFill>
                  <a:schemeClr val="bg2"/>
                </a:solidFill>
                <a:latin typeface="Algerian" panose="04020705040A02060702" pitchFamily="82" charset="0"/>
              </a:rPr>
              <a:t>IMB CLOUD FUNCTIONS (OPENWHISK)</a:t>
            </a:r>
          </a:p>
        </p:txBody>
      </p:sp>
      <p:sp>
        <p:nvSpPr>
          <p:cNvPr id="449" name="Google Shape;449;p26"/>
          <p:cNvSpPr txBox="1">
            <a:spLocks noGrp="1"/>
          </p:cNvSpPr>
          <p:nvPr>
            <p:ph type="subTitle" idx="4294967295"/>
          </p:nvPr>
        </p:nvSpPr>
        <p:spPr>
          <a:xfrm>
            <a:off x="228600" y="1337838"/>
            <a:ext cx="8610600" cy="2590801"/>
          </a:xfrm>
          <a:prstGeom prst="rect">
            <a:avLst/>
          </a:prstGeom>
        </p:spPr>
        <p:txBody>
          <a:bodyPr spcFirstLastPara="1" wrap="square" lIns="0" tIns="0" rIns="0" bIns="0" anchor="t" anchorCtr="0">
            <a:noAutofit/>
          </a:bodyPr>
          <a:lstStyle/>
          <a:p>
            <a:pPr marL="285750" lvl="0" indent="-285750" algn="just">
              <a:buFont typeface="Wingdings" panose="05000000000000000000" pitchFamily="2" charset="2"/>
              <a:buChar char="Ø"/>
            </a:pPr>
            <a:r>
              <a:rPr lang="en-US" sz="1400" dirty="0">
                <a:solidFill>
                  <a:schemeClr val="tx1"/>
                </a:solidFill>
                <a:latin typeface="Arial Rounded MT Bold" panose="020F0704030504030204" pitchFamily="34" charset="0"/>
              </a:rPr>
              <a:t>IMB Open Whisk provides event-based </a:t>
            </a:r>
            <a:r>
              <a:rPr lang="en-US" sz="1400" dirty="0" err="1">
                <a:solidFill>
                  <a:schemeClr val="tx1"/>
                </a:solidFill>
                <a:latin typeface="Arial Rounded MT Bold" panose="020F0704030504030204" pitchFamily="34" charset="0"/>
              </a:rPr>
              <a:t>serverless</a:t>
            </a:r>
            <a:r>
              <a:rPr lang="en-US" sz="1400" dirty="0">
                <a:solidFill>
                  <a:schemeClr val="tx1"/>
                </a:solidFill>
                <a:latin typeface="Arial Rounded MT Bold" panose="020F0704030504030204" pitchFamily="34" charset="0"/>
              </a:rPr>
              <a:t> programming with the ability to chain </a:t>
            </a:r>
            <a:r>
              <a:rPr lang="en-US" sz="1400" dirty="0" err="1">
                <a:solidFill>
                  <a:schemeClr val="tx1"/>
                </a:solidFill>
                <a:latin typeface="Arial Rounded MT Bold" panose="020F0704030504030204" pitchFamily="34" charset="0"/>
              </a:rPr>
              <a:t>serverless</a:t>
            </a:r>
            <a:r>
              <a:rPr lang="en-US" sz="1400" dirty="0">
                <a:solidFill>
                  <a:schemeClr val="tx1"/>
                </a:solidFill>
                <a:latin typeface="Arial Rounded MT Bold" panose="020F0704030504030204" pitchFamily="34" charset="0"/>
              </a:rPr>
              <a:t> functions to create composite functions.</a:t>
            </a:r>
          </a:p>
          <a:p>
            <a:pPr marL="285750" lvl="0" indent="-285750" algn="just">
              <a:buFont typeface="Wingdings" panose="05000000000000000000" pitchFamily="2" charset="2"/>
              <a:buChar char="Ø"/>
            </a:pPr>
            <a:endParaRPr lang="en-US" sz="1400" dirty="0">
              <a:solidFill>
                <a:schemeClr val="tx1"/>
              </a:solidFill>
              <a:latin typeface="Arial Rounded MT Bold" panose="020F0704030504030204" pitchFamily="34" charset="0"/>
            </a:endParaRPr>
          </a:p>
          <a:p>
            <a:pPr marL="285750" lvl="0" indent="-285750" algn="just">
              <a:buFont typeface="Wingdings" panose="05000000000000000000" pitchFamily="2" charset="2"/>
              <a:buChar char="Ø"/>
            </a:pPr>
            <a:r>
              <a:rPr lang="en-US" sz="1400" dirty="0">
                <a:solidFill>
                  <a:schemeClr val="tx1"/>
                </a:solidFill>
                <a:latin typeface="Arial Rounded MT Bold" panose="020F0704030504030204" pitchFamily="34" charset="0"/>
              </a:rPr>
              <a:t>It supports Node.js, Java, Swift, Python, as well as arbitrary binaries embedded in a </a:t>
            </a:r>
            <a:r>
              <a:rPr lang="en-US" sz="1400" dirty="0" err="1">
                <a:solidFill>
                  <a:schemeClr val="tx1"/>
                </a:solidFill>
                <a:latin typeface="Arial Rounded MT Bold" panose="020F0704030504030204" pitchFamily="34" charset="0"/>
              </a:rPr>
              <a:t>Docker</a:t>
            </a:r>
            <a:r>
              <a:rPr lang="en-US" sz="1400" dirty="0">
                <a:solidFill>
                  <a:schemeClr val="tx1"/>
                </a:solidFill>
                <a:latin typeface="Arial Rounded MT Bold" panose="020F0704030504030204" pitchFamily="34" charset="0"/>
              </a:rPr>
              <a:t>    container.</a:t>
            </a:r>
          </a:p>
          <a:p>
            <a:pPr marL="285750" lvl="0" indent="-285750" algn="just">
              <a:buFont typeface="Wingdings" panose="05000000000000000000" pitchFamily="2" charset="2"/>
              <a:buChar char="Ø"/>
            </a:pPr>
            <a:endParaRPr lang="en-US" sz="1400" dirty="0">
              <a:solidFill>
                <a:schemeClr val="tx1"/>
              </a:solidFill>
              <a:latin typeface="Arial Rounded MT Bold" panose="020F0704030504030204" pitchFamily="34" charset="0"/>
            </a:endParaRPr>
          </a:p>
          <a:p>
            <a:pPr marL="285750" lvl="0" indent="-285750" algn="just">
              <a:buFont typeface="Wingdings" panose="05000000000000000000" pitchFamily="2" charset="2"/>
              <a:buChar char="Ø"/>
            </a:pPr>
            <a:r>
              <a:rPr lang="en-US" sz="1400" dirty="0">
                <a:solidFill>
                  <a:schemeClr val="tx1"/>
                </a:solidFill>
                <a:latin typeface="Arial Rounded MT Bold" panose="020F0704030504030204" pitchFamily="34" charset="0"/>
              </a:rPr>
              <a:t>Open Whisk is available on </a:t>
            </a:r>
            <a:r>
              <a:rPr lang="en-US" sz="1400" dirty="0" err="1">
                <a:solidFill>
                  <a:schemeClr val="tx1"/>
                </a:solidFill>
                <a:latin typeface="Arial Rounded MT Bold" panose="020F0704030504030204" pitchFamily="34" charset="0"/>
              </a:rPr>
              <a:t>GitHub</a:t>
            </a:r>
            <a:r>
              <a:rPr lang="en-US" sz="1400" dirty="0">
                <a:solidFill>
                  <a:schemeClr val="tx1"/>
                </a:solidFill>
                <a:latin typeface="Arial Rounded MT Bold" panose="020F0704030504030204" pitchFamily="34" charset="0"/>
              </a:rPr>
              <a:t> under an Apache open source license.</a:t>
            </a:r>
            <a:endParaRPr sz="1400" dirty="0">
              <a:solidFill>
                <a:schemeClr val="tx1"/>
              </a:solidFill>
              <a:latin typeface="Arial Rounded MT Bold" panose="020F07040305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61" name="Google Shape;461;p27"/>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458" name="Google Shape;458;p27"/>
          <p:cNvSpPr txBox="1">
            <a:spLocks noGrp="1"/>
          </p:cNvSpPr>
          <p:nvPr>
            <p:ph type="subTitle" idx="4294967295"/>
          </p:nvPr>
        </p:nvSpPr>
        <p:spPr>
          <a:xfrm>
            <a:off x="342900" y="971550"/>
            <a:ext cx="8458200" cy="2895600"/>
          </a:xfrm>
          <a:prstGeom prst="rect">
            <a:avLst/>
          </a:prstGeom>
        </p:spPr>
        <p:txBody>
          <a:bodyPr spcFirstLastPara="1" wrap="square" lIns="0" tIns="0" rIns="0" bIns="0" anchor="t" anchorCtr="0">
            <a:noAutofit/>
          </a:bodyPr>
          <a:lstStyle/>
          <a:p>
            <a:pPr marL="285750" lvl="0" indent="-285750" algn="just">
              <a:buFont typeface="Wingdings" panose="05000000000000000000" pitchFamily="2" charset="2"/>
              <a:buChar char="Ø"/>
            </a:pPr>
            <a:endParaRPr lang="en-US" sz="1400" dirty="0">
              <a:solidFill>
                <a:schemeClr val="tx1"/>
              </a:solidFill>
              <a:latin typeface="Arial Rounded MT Bold" panose="020F0704030504030204" pitchFamily="34" charset="0"/>
            </a:endParaRPr>
          </a:p>
          <a:p>
            <a:pPr marL="285750" lvl="0" indent="-285750" algn="just">
              <a:buFont typeface="Wingdings" panose="05000000000000000000" pitchFamily="2" charset="2"/>
              <a:buChar char="Ø"/>
            </a:pPr>
            <a:r>
              <a:rPr lang="en-US" sz="1400" dirty="0">
                <a:solidFill>
                  <a:schemeClr val="tx1"/>
                </a:solidFill>
                <a:latin typeface="Arial Rounded MT Bold" panose="020F0704030504030204" pitchFamily="34" charset="0"/>
              </a:rPr>
              <a:t>Open Lambda is an open-source </a:t>
            </a:r>
            <a:r>
              <a:rPr lang="en-US" sz="1400" dirty="0" err="1">
                <a:solidFill>
                  <a:schemeClr val="tx1"/>
                </a:solidFill>
                <a:latin typeface="Arial Rounded MT Bold" panose="020F0704030504030204" pitchFamily="34" charset="0"/>
              </a:rPr>
              <a:t>serverless</a:t>
            </a:r>
            <a:r>
              <a:rPr lang="en-US" sz="1400" dirty="0">
                <a:solidFill>
                  <a:schemeClr val="tx1"/>
                </a:solidFill>
                <a:latin typeface="Arial Rounded MT Bold" panose="020F0704030504030204" pitchFamily="34" charset="0"/>
              </a:rPr>
              <a:t> computing platform. The source-code is available in GitHub under an Apache License.</a:t>
            </a:r>
          </a:p>
          <a:p>
            <a:pPr marL="285750" lvl="0" indent="-285750" algn="just">
              <a:buFont typeface="Wingdings" panose="05000000000000000000" pitchFamily="2" charset="2"/>
              <a:buChar char="Ø"/>
            </a:pPr>
            <a:endParaRPr lang="en-US" sz="1400" dirty="0">
              <a:solidFill>
                <a:schemeClr val="tx1"/>
              </a:solidFill>
              <a:latin typeface="Arial Rounded MT Bold" panose="020F0704030504030204" pitchFamily="34" charset="0"/>
            </a:endParaRPr>
          </a:p>
          <a:p>
            <a:pPr marL="285750" lvl="0" indent="-285750" algn="just">
              <a:buFont typeface="Wingdings" panose="05000000000000000000" pitchFamily="2" charset="2"/>
              <a:buChar char="Ø"/>
            </a:pPr>
            <a:r>
              <a:rPr lang="en-US" sz="1400" dirty="0">
                <a:solidFill>
                  <a:schemeClr val="tx1"/>
                </a:solidFill>
                <a:latin typeface="Arial Rounded MT Bold" panose="020F0704030504030204" pitchFamily="34" charset="0"/>
              </a:rPr>
              <a:t>The Lambda model allows developers to specify functions that run in response to various events.</a:t>
            </a:r>
          </a:p>
          <a:p>
            <a:pPr marL="285750" lvl="0" indent="-285750" algn="just">
              <a:buFont typeface="Wingdings" panose="05000000000000000000" pitchFamily="2" charset="2"/>
              <a:buChar char="Ø"/>
            </a:pPr>
            <a:endParaRPr lang="en-US" sz="1400" dirty="0">
              <a:solidFill>
                <a:schemeClr val="tx1"/>
              </a:solidFill>
              <a:latin typeface="Arial Rounded MT Bold" panose="020F0704030504030204" pitchFamily="34" charset="0"/>
            </a:endParaRPr>
          </a:p>
          <a:p>
            <a:pPr marL="285750" lvl="0" indent="-285750" algn="just">
              <a:buFont typeface="Wingdings" panose="05000000000000000000" pitchFamily="2" charset="2"/>
              <a:buChar char="Ø"/>
            </a:pPr>
            <a:r>
              <a:rPr lang="en-US" sz="1400" dirty="0">
                <a:solidFill>
                  <a:schemeClr val="tx1"/>
                </a:solidFill>
                <a:latin typeface="Arial Rounded MT Bold" panose="020F0704030504030204" pitchFamily="34" charset="0"/>
              </a:rPr>
              <a:t>Open Lambda will consist of a number of subsystems that will coordinate to run Lambda handlers.</a:t>
            </a:r>
            <a:endParaRPr sz="1400" dirty="0">
              <a:solidFill>
                <a:schemeClr val="tx1"/>
              </a:solidFill>
              <a:latin typeface="Arial Rounded MT Bold" panose="020F0704030504030204" pitchFamily="34" charset="0"/>
            </a:endParaRPr>
          </a:p>
        </p:txBody>
      </p:sp>
      <p:sp>
        <p:nvSpPr>
          <p:cNvPr id="2" name="TextBox 1"/>
          <p:cNvSpPr txBox="1"/>
          <p:nvPr/>
        </p:nvSpPr>
        <p:spPr>
          <a:xfrm>
            <a:off x="228600" y="100340"/>
            <a:ext cx="2571538" cy="523220"/>
          </a:xfrm>
          <a:prstGeom prst="rect">
            <a:avLst/>
          </a:prstGeom>
          <a:noFill/>
        </p:spPr>
        <p:txBody>
          <a:bodyPr wrap="none" rtlCol="0">
            <a:spAutoFit/>
          </a:bodyPr>
          <a:lstStyle/>
          <a:p>
            <a:r>
              <a:rPr lang="en-US" sz="2800" b="1" dirty="0">
                <a:solidFill>
                  <a:schemeClr val="bg2"/>
                </a:solidFill>
                <a:latin typeface="Algerian" panose="04020705040A02060702" pitchFamily="82" charset="0"/>
              </a:rPr>
              <a:t>OPEN</a:t>
            </a:r>
            <a:r>
              <a:rPr lang="en-US" sz="2000" b="1" dirty="0">
                <a:solidFill>
                  <a:schemeClr val="bg2"/>
                </a:solidFill>
                <a:latin typeface="Candara" pitchFamily="34" charset="0"/>
              </a:rPr>
              <a:t> </a:t>
            </a:r>
            <a:r>
              <a:rPr lang="en-US" sz="2800" b="1" dirty="0">
                <a:solidFill>
                  <a:schemeClr val="bg2"/>
                </a:solidFill>
                <a:latin typeface="Algerian" panose="04020705040A02060702" pitchFamily="82" charset="0"/>
              </a:rPr>
              <a:t>LAMBDA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8"/>
          <p:cNvSpPr txBox="1">
            <a:spLocks noGrp="1"/>
          </p:cNvSpPr>
          <p:nvPr>
            <p:ph type="title"/>
          </p:nvPr>
        </p:nvSpPr>
        <p:spPr>
          <a:xfrm>
            <a:off x="246361" y="133350"/>
            <a:ext cx="1666500" cy="558036"/>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solidFill>
                  <a:schemeClr val="bg2"/>
                </a:solidFill>
                <a:latin typeface="Algerian" panose="04020705040A02060702" pitchFamily="82" charset="0"/>
              </a:rPr>
              <a:t>BENEFITS</a:t>
            </a:r>
          </a:p>
        </p:txBody>
      </p:sp>
      <p:sp>
        <p:nvSpPr>
          <p:cNvPr id="467" name="Google Shape;467;p2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2" name="Rectangle 1"/>
          <p:cNvSpPr/>
          <p:nvPr/>
        </p:nvSpPr>
        <p:spPr>
          <a:xfrm>
            <a:off x="246361" y="971550"/>
            <a:ext cx="8686800" cy="3323987"/>
          </a:xfrm>
          <a:prstGeom prst="rect">
            <a:avLst/>
          </a:prstGeom>
        </p:spPr>
        <p:txBody>
          <a:bodyPr wrap="square">
            <a:spAutoFit/>
          </a:bodyPr>
          <a:lstStyle/>
          <a:p>
            <a:pPr marL="285750" indent="-285750" algn="just">
              <a:buFont typeface="Wingdings" panose="05000000000000000000" pitchFamily="2" charset="2"/>
              <a:buChar char="Ø"/>
            </a:pPr>
            <a:r>
              <a:rPr lang="en-US" dirty="0">
                <a:latin typeface="Arial Rounded MT Bold" panose="020F0704030504030204" pitchFamily="34" charset="0"/>
              </a:rPr>
              <a:t>Compared to </a:t>
            </a:r>
            <a:r>
              <a:rPr lang="en-US" dirty="0" err="1">
                <a:latin typeface="Arial Rounded MT Bold" panose="020F0704030504030204" pitchFamily="34" charset="0"/>
              </a:rPr>
              <a:t>laaS</a:t>
            </a:r>
            <a:r>
              <a:rPr lang="en-US" dirty="0">
                <a:latin typeface="Arial Rounded MT Bold" panose="020F0704030504030204" pitchFamily="34" charset="0"/>
              </a:rPr>
              <a:t> platforms, </a:t>
            </a:r>
            <a:r>
              <a:rPr lang="en-US" dirty="0" err="1">
                <a:latin typeface="Arial Rounded MT Bold" panose="020F0704030504030204" pitchFamily="34" charset="0"/>
              </a:rPr>
              <a:t>serverless</a:t>
            </a:r>
            <a:r>
              <a:rPr lang="en-US" dirty="0">
                <a:latin typeface="Arial Rounded MT Bold" panose="020F0704030504030204" pitchFamily="34" charset="0"/>
              </a:rPr>
              <a:t> architectures offer different tradeoffs in </a:t>
            </a:r>
            <a:r>
              <a:rPr lang="en-US" dirty="0" err="1">
                <a:latin typeface="Arial Rounded MT Bold" panose="020F0704030504030204" pitchFamily="34" charset="0"/>
              </a:rPr>
              <a:t>termsof</a:t>
            </a:r>
            <a:r>
              <a:rPr lang="en-US" dirty="0">
                <a:latin typeface="Arial Rounded MT Bold" panose="020F0704030504030204" pitchFamily="34" charset="0"/>
              </a:rPr>
              <a:t> control, cost, and flexibility.</a:t>
            </a:r>
          </a:p>
          <a:p>
            <a:pPr marL="285750" indent="-285750" algn="just">
              <a:buFont typeface="Wingdings" panose="05000000000000000000" pitchFamily="2" charset="2"/>
              <a:buChar char="Ø"/>
            </a:pPr>
            <a:endParaRPr lang="en-US" dirty="0">
              <a:latin typeface="Arial Rounded MT Bold" panose="020F0704030504030204" pitchFamily="34" charset="0"/>
            </a:endParaRPr>
          </a:p>
          <a:p>
            <a:pPr marL="285750" indent="-285750" algn="just">
              <a:buFont typeface="Wingdings" panose="05000000000000000000" pitchFamily="2" charset="2"/>
              <a:buChar char="Ø"/>
            </a:pPr>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The </a:t>
            </a:r>
            <a:r>
              <a:rPr lang="en-US" dirty="0" err="1">
                <a:latin typeface="Arial Rounded MT Bold" panose="020F0704030504030204" pitchFamily="34" charset="0"/>
              </a:rPr>
              <a:t>serverless</a:t>
            </a:r>
            <a:r>
              <a:rPr lang="en-US" dirty="0">
                <a:latin typeface="Arial Rounded MT Bold" panose="020F0704030504030204" pitchFamily="34" charset="0"/>
              </a:rPr>
              <a:t> paradigm has advantages for both consumers and providers.</a:t>
            </a:r>
          </a:p>
          <a:p>
            <a:pPr marL="285750" indent="-285750" algn="just">
              <a:buFont typeface="Wingdings" panose="05000000000000000000" pitchFamily="2" charset="2"/>
              <a:buChar char="Ø"/>
            </a:pPr>
            <a:endParaRPr lang="en-US" dirty="0">
              <a:latin typeface="Arial Rounded MT Bold" panose="020F0704030504030204" pitchFamily="34" charset="0"/>
            </a:endParaRPr>
          </a:p>
          <a:p>
            <a:pPr marL="285750" indent="-285750" algn="just">
              <a:buFont typeface="Wingdings" panose="05000000000000000000" pitchFamily="2" charset="2"/>
              <a:buChar char="Ø"/>
            </a:pPr>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From the consumer perspective, a cloud developer no longer needs to provision and manage servers, VMs, or containers as the basic computational building block for offering distributed services.</a:t>
            </a:r>
          </a:p>
          <a:p>
            <a:pPr marL="285750" indent="-285750" algn="just">
              <a:buFont typeface="Wingdings" panose="05000000000000000000" pitchFamily="2" charset="2"/>
              <a:buChar char="Ø"/>
            </a:pPr>
            <a:endParaRPr lang="en-US" dirty="0">
              <a:latin typeface="Arial Rounded MT Bold" panose="020F0704030504030204" pitchFamily="34" charset="0"/>
            </a:endParaRPr>
          </a:p>
          <a:p>
            <a:pPr marL="285750" indent="-285750" algn="just">
              <a:buFont typeface="Wingdings" panose="05000000000000000000" pitchFamily="2" charset="2"/>
              <a:buChar char="Ø"/>
            </a:pPr>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The stateless programming model gives the provider more control over the software stack, allowing them to, among other things, more transparently deliver security patches and optimize the platform.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29"/>
          <p:cNvSpPr txBox="1">
            <a:spLocks noGrp="1"/>
          </p:cNvSpPr>
          <p:nvPr>
            <p:ph type="title"/>
          </p:nvPr>
        </p:nvSpPr>
        <p:spPr>
          <a:xfrm>
            <a:off x="304800" y="219593"/>
            <a:ext cx="2514600" cy="457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solidFill>
                  <a:schemeClr val="bg2"/>
                </a:solidFill>
                <a:latin typeface="Algerian" panose="04020705040A02060702" pitchFamily="82" charset="0"/>
              </a:rPr>
              <a:t>DRAWBACKS</a:t>
            </a:r>
          </a:p>
        </p:txBody>
      </p:sp>
      <p:sp>
        <p:nvSpPr>
          <p:cNvPr id="7" name="Text Placeholder 6"/>
          <p:cNvSpPr>
            <a:spLocks noGrp="1"/>
          </p:cNvSpPr>
          <p:nvPr>
            <p:ph type="body" idx="1"/>
          </p:nvPr>
        </p:nvSpPr>
        <p:spPr>
          <a:xfrm>
            <a:off x="152400" y="819150"/>
            <a:ext cx="8763000" cy="3782325"/>
          </a:xfrm>
        </p:spPr>
        <p:txBody>
          <a:bodyPr/>
          <a:lstStyle/>
          <a:p>
            <a:pPr marL="127000" indent="0" algn="just">
              <a:buNone/>
            </a:pPr>
            <a:endParaRPr lang="en-US" sz="1400" dirty="0">
              <a:latin typeface="Arial Rounded MT Bold" panose="020F0704030504030204" pitchFamily="34" charset="0"/>
            </a:endParaRPr>
          </a:p>
          <a:p>
            <a:pPr algn="just">
              <a:buFont typeface="Wingdings" panose="05000000000000000000" pitchFamily="2" charset="2"/>
              <a:buChar char="Ø"/>
            </a:pPr>
            <a:r>
              <a:rPr lang="en-US" sz="1400" dirty="0">
                <a:latin typeface="Arial Rounded MT Bold" panose="020F0704030504030204" pitchFamily="34" charset="0"/>
              </a:rPr>
              <a:t>However, drawbacks to both consumers and providers.</a:t>
            </a:r>
          </a:p>
          <a:p>
            <a:pPr algn="just">
              <a:buFont typeface="Wingdings" panose="05000000000000000000" pitchFamily="2" charset="2"/>
              <a:buChar char="Ø"/>
            </a:pPr>
            <a:endParaRPr lang="en-US" sz="1400" dirty="0">
              <a:latin typeface="Arial Rounded MT Bold" panose="020F0704030504030204" pitchFamily="34" charset="0"/>
            </a:endParaRPr>
          </a:p>
          <a:p>
            <a:pPr algn="just">
              <a:buFont typeface="Wingdings" panose="05000000000000000000" pitchFamily="2" charset="2"/>
              <a:buChar char="Ø"/>
            </a:pPr>
            <a:r>
              <a:rPr lang="en-US" sz="1400" dirty="0">
                <a:latin typeface="Arial Rounded MT Bold" panose="020F0704030504030204" pitchFamily="34" charset="0"/>
              </a:rPr>
              <a:t>For consumers, the </a:t>
            </a:r>
            <a:r>
              <a:rPr lang="en-US" sz="1400" dirty="0" err="1">
                <a:latin typeface="Arial Rounded MT Bold" panose="020F0704030504030204" pitchFamily="34" charset="0"/>
              </a:rPr>
              <a:t>FaaS</a:t>
            </a:r>
            <a:r>
              <a:rPr lang="en-US" sz="1400" dirty="0">
                <a:latin typeface="Arial Rounded MT Bold" panose="020F0704030504030204" pitchFamily="34" charset="0"/>
              </a:rPr>
              <a:t> model offered by the platform may be too constraining for some applications.</a:t>
            </a:r>
          </a:p>
          <a:p>
            <a:pPr algn="just">
              <a:buFont typeface="Wingdings" panose="05000000000000000000" pitchFamily="2" charset="2"/>
              <a:buChar char="Ø"/>
            </a:pPr>
            <a:endParaRPr lang="en-US" sz="1400" dirty="0">
              <a:latin typeface="Arial Rounded MT Bold" panose="020F0704030504030204" pitchFamily="34" charset="0"/>
            </a:endParaRPr>
          </a:p>
          <a:p>
            <a:pPr algn="just">
              <a:buFont typeface="Wingdings" panose="05000000000000000000" pitchFamily="2" charset="2"/>
              <a:buChar char="Ø"/>
            </a:pPr>
            <a:r>
              <a:rPr lang="en-US" sz="1400" dirty="0">
                <a:latin typeface="Arial Rounded MT Bold" panose="020F0704030504030204" pitchFamily="34" charset="0"/>
              </a:rPr>
              <a:t>For the provider, there is now a need to manage issues such as the lifecycle of the user's functions, scalability, and fault tolerance in an application-agnostic manner.</a:t>
            </a:r>
          </a:p>
        </p:txBody>
      </p:sp>
      <p:sp>
        <p:nvSpPr>
          <p:cNvPr id="508" name="Google Shape;508;p29"/>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3"/>
          <p:cNvSpPr txBox="1">
            <a:spLocks noGrp="1"/>
          </p:cNvSpPr>
          <p:nvPr>
            <p:ph type="title"/>
          </p:nvPr>
        </p:nvSpPr>
        <p:spPr>
          <a:xfrm>
            <a:off x="228600" y="209550"/>
            <a:ext cx="1676400" cy="3996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2800" dirty="0">
                <a:solidFill>
                  <a:schemeClr val="tx2">
                    <a:lumMod val="50000"/>
                  </a:schemeClr>
                </a:solidFill>
                <a:latin typeface="Algerian" panose="04020705040A02060702" pitchFamily="82" charset="0"/>
              </a:rPr>
              <a:t>AGENDA</a:t>
            </a:r>
            <a:endParaRPr sz="2800" dirty="0">
              <a:solidFill>
                <a:schemeClr val="tx2">
                  <a:lumMod val="50000"/>
                </a:schemeClr>
              </a:solidFill>
              <a:latin typeface="Algerian" panose="04020705040A02060702" pitchFamily="82" charset="0"/>
            </a:endParaRPr>
          </a:p>
        </p:txBody>
      </p:sp>
      <p:sp>
        <p:nvSpPr>
          <p:cNvPr id="318" name="Google Shape;318;p13"/>
          <p:cNvSpPr txBox="1">
            <a:spLocks noGrp="1"/>
          </p:cNvSpPr>
          <p:nvPr>
            <p:ph type="body" idx="1"/>
          </p:nvPr>
        </p:nvSpPr>
        <p:spPr>
          <a:xfrm>
            <a:off x="2209800" y="905006"/>
            <a:ext cx="3587400" cy="3724144"/>
          </a:xfrm>
          <a:prstGeom prst="rect">
            <a:avLst/>
          </a:prstGeom>
        </p:spPr>
        <p:txBody>
          <a:bodyPr spcFirstLastPara="1" wrap="square" lIns="0" tIns="0" rIns="0" bIns="0" anchor="t" anchorCtr="0">
            <a:noAutofit/>
          </a:bodyPr>
          <a:lstStyle/>
          <a:p>
            <a:pPr marL="285750" indent="-285750">
              <a:buClr>
                <a:schemeClr val="dk1"/>
              </a:buClr>
              <a:buSzPts val="1100"/>
            </a:pPr>
            <a:r>
              <a:rPr lang="en-US" sz="1600" dirty="0">
                <a:latin typeface="Arial Rounded MT Bold" panose="020F0704030504030204" pitchFamily="34" charset="0"/>
                <a:ea typeface="Calibri Light" panose="020F0302020204030204" pitchFamily="34" charset="0"/>
                <a:cs typeface="Calibri Light" panose="020F0302020204030204" pitchFamily="34" charset="0"/>
              </a:rPr>
              <a:t>Introduction</a:t>
            </a:r>
          </a:p>
          <a:p>
            <a:pPr marL="285750" indent="-285750">
              <a:buClr>
                <a:schemeClr val="dk1"/>
              </a:buClr>
              <a:buSzPts val="1100"/>
            </a:pPr>
            <a:r>
              <a:rPr lang="en-US" sz="1600" dirty="0">
                <a:latin typeface="Arial Rounded MT Bold" panose="020F0704030504030204" pitchFamily="34" charset="0"/>
                <a:ea typeface="Calibri Light" panose="020F0302020204030204" pitchFamily="34" charset="0"/>
                <a:cs typeface="Calibri Light" panose="020F0302020204030204" pitchFamily="34" charset="0"/>
              </a:rPr>
              <a:t>What is Serverless</a:t>
            </a:r>
          </a:p>
          <a:p>
            <a:pPr marL="285750" indent="-285750">
              <a:buClr>
                <a:schemeClr val="dk1"/>
              </a:buClr>
              <a:buSzPts val="1100"/>
            </a:pPr>
            <a:r>
              <a:rPr lang="en-US" sz="1600" dirty="0">
                <a:latin typeface="Arial Rounded MT Bold" panose="020F0704030504030204" pitchFamily="34" charset="0"/>
                <a:ea typeface="Calibri Light" panose="020F0302020204030204" pitchFamily="34" charset="0"/>
                <a:cs typeface="Calibri Light" panose="020F0302020204030204" pitchFamily="34" charset="0"/>
              </a:rPr>
              <a:t>Architecture</a:t>
            </a:r>
          </a:p>
          <a:p>
            <a:pPr marL="285750" indent="-285750">
              <a:buClr>
                <a:schemeClr val="dk1"/>
              </a:buClr>
              <a:buSzPts val="1100"/>
            </a:pPr>
            <a:r>
              <a:rPr lang="en-US" sz="1600" dirty="0">
                <a:latin typeface="Arial Rounded MT Bold" panose="020F0704030504030204" pitchFamily="34" charset="0"/>
                <a:ea typeface="Calibri Light" panose="020F0302020204030204" pitchFamily="34" charset="0"/>
                <a:cs typeface="Calibri Light" panose="020F0302020204030204" pitchFamily="34" charset="0"/>
              </a:rPr>
              <a:t>Characteristics</a:t>
            </a:r>
          </a:p>
          <a:p>
            <a:pPr marL="285750" indent="-285750">
              <a:buClr>
                <a:schemeClr val="dk1"/>
              </a:buClr>
              <a:buSzPts val="1100"/>
            </a:pPr>
            <a:r>
              <a:rPr lang="en-US" sz="1600" dirty="0">
                <a:latin typeface="Arial Rounded MT Bold" panose="020F0704030504030204" pitchFamily="34" charset="0"/>
                <a:ea typeface="Calibri Light" panose="020F0302020204030204" pitchFamily="34" charset="0"/>
                <a:cs typeface="Calibri Light" panose="020F0302020204030204" pitchFamily="34" charset="0"/>
              </a:rPr>
              <a:t>Commercial Platform</a:t>
            </a:r>
          </a:p>
          <a:p>
            <a:pPr marL="285750" indent="-285750">
              <a:buClr>
                <a:schemeClr val="dk1"/>
              </a:buClr>
              <a:buSzPts val="1100"/>
            </a:pPr>
            <a:r>
              <a:rPr lang="en-US" sz="1600" dirty="0">
                <a:latin typeface="Arial Rounded MT Bold" panose="020F0704030504030204" pitchFamily="34" charset="0"/>
                <a:ea typeface="Calibri Light" panose="020F0302020204030204" pitchFamily="34" charset="0"/>
                <a:cs typeface="Calibri Light" panose="020F0302020204030204" pitchFamily="34" charset="0"/>
              </a:rPr>
              <a:t>Benefits and Drawbacks</a:t>
            </a:r>
          </a:p>
          <a:p>
            <a:pPr marL="285750" indent="-285750">
              <a:buClr>
                <a:schemeClr val="dk1"/>
              </a:buClr>
              <a:buSzPts val="1100"/>
            </a:pPr>
            <a:r>
              <a:rPr lang="en-US" sz="1600" dirty="0">
                <a:latin typeface="Arial Rounded MT Bold" panose="020F0704030504030204" pitchFamily="34" charset="0"/>
                <a:ea typeface="Calibri Light" panose="020F0302020204030204" pitchFamily="34" charset="0"/>
                <a:cs typeface="Calibri Light" panose="020F0302020204030204" pitchFamily="34" charset="0"/>
              </a:rPr>
              <a:t>Use Cases and Workloads</a:t>
            </a:r>
          </a:p>
          <a:p>
            <a:pPr marL="285750" indent="-285750">
              <a:buClr>
                <a:schemeClr val="dk1"/>
              </a:buClr>
              <a:buSzPts val="1100"/>
            </a:pPr>
            <a:r>
              <a:rPr lang="en-US" sz="1600" dirty="0">
                <a:latin typeface="Arial Rounded MT Bold" panose="020F0704030504030204" pitchFamily="34" charset="0"/>
                <a:ea typeface="Calibri Light" panose="020F0302020204030204" pitchFamily="34" charset="0"/>
                <a:cs typeface="Calibri Light" panose="020F0302020204030204" pitchFamily="34" charset="0"/>
              </a:rPr>
              <a:t>API Composition</a:t>
            </a:r>
          </a:p>
          <a:p>
            <a:pPr marL="285750" indent="-285750">
              <a:buClr>
                <a:schemeClr val="dk1"/>
              </a:buClr>
              <a:buSzPts val="1100"/>
            </a:pPr>
            <a:r>
              <a:rPr lang="en-US" sz="1600" dirty="0">
                <a:latin typeface="Arial Rounded MT Bold" panose="020F0704030504030204" pitchFamily="34" charset="0"/>
                <a:ea typeface="Calibri Light" panose="020F0302020204030204" pitchFamily="34" charset="0"/>
                <a:cs typeface="Calibri Light" panose="020F0302020204030204" pitchFamily="34" charset="0"/>
              </a:rPr>
              <a:t>Demo</a:t>
            </a:r>
            <a:endParaRPr sz="1600" dirty="0">
              <a:latin typeface="Arial Rounded MT Bold" panose="020F0704030504030204" pitchFamily="34" charset="0"/>
              <a:ea typeface="Calibri Light" panose="020F0302020204030204" pitchFamily="34" charset="0"/>
              <a:cs typeface="Calibri Light" panose="020F03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2" name="Title 1"/>
          <p:cNvSpPr>
            <a:spLocks noGrp="1"/>
          </p:cNvSpPr>
          <p:nvPr>
            <p:ph type="title"/>
          </p:nvPr>
        </p:nvSpPr>
        <p:spPr>
          <a:xfrm>
            <a:off x="213585" y="207253"/>
            <a:ext cx="8672350" cy="821322"/>
          </a:xfrm>
        </p:spPr>
        <p:txBody>
          <a:bodyPr/>
          <a:lstStyle/>
          <a:p>
            <a:r>
              <a:rPr lang="en-US" sz="2800" dirty="0">
                <a:solidFill>
                  <a:schemeClr val="bg2"/>
                </a:solidFill>
                <a:latin typeface="Algerian" panose="04020705040A02060702" pitchFamily="82" charset="0"/>
              </a:rPr>
              <a:t>Current state of serverless </a:t>
            </a:r>
            <a:br>
              <a:rPr lang="en-US" sz="2800" dirty="0">
                <a:solidFill>
                  <a:schemeClr val="bg2"/>
                </a:solidFill>
                <a:latin typeface="Algerian" panose="04020705040A02060702" pitchFamily="82" charset="0"/>
              </a:rPr>
            </a:br>
            <a:r>
              <a:rPr lang="en-US" sz="2800" dirty="0">
                <a:solidFill>
                  <a:schemeClr val="bg2"/>
                </a:solidFill>
                <a:latin typeface="Algerian" panose="04020705040A02060702" pitchFamily="82" charset="0"/>
              </a:rPr>
              <a:t>Platforms</a:t>
            </a:r>
          </a:p>
        </p:txBody>
      </p:sp>
      <p:sp>
        <p:nvSpPr>
          <p:cNvPr id="517" name="Google Shape;517;p3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cxnSp>
        <p:nvCxnSpPr>
          <p:cNvPr id="519" name="Google Shape;519;p30"/>
          <p:cNvCxnSpPr/>
          <p:nvPr/>
        </p:nvCxnSpPr>
        <p:spPr>
          <a:xfrm>
            <a:off x="952500" y="1707983"/>
            <a:ext cx="7239000" cy="0"/>
          </a:xfrm>
          <a:prstGeom prst="straightConnector1">
            <a:avLst/>
          </a:prstGeom>
          <a:noFill/>
          <a:ln w="9525" cap="flat" cmpd="sng">
            <a:solidFill>
              <a:schemeClr val="lt1"/>
            </a:solidFill>
            <a:prstDash val="solid"/>
            <a:round/>
            <a:headEnd type="none" w="med" len="med"/>
            <a:tailEnd type="none" w="med" len="med"/>
          </a:ln>
        </p:spPr>
      </p:cxnSp>
      <p:cxnSp>
        <p:nvCxnSpPr>
          <p:cNvPr id="521" name="Google Shape;521;p30"/>
          <p:cNvCxnSpPr/>
          <p:nvPr/>
        </p:nvCxnSpPr>
        <p:spPr>
          <a:xfrm>
            <a:off x="952500" y="3126946"/>
            <a:ext cx="7239000" cy="0"/>
          </a:xfrm>
          <a:prstGeom prst="straightConnector1">
            <a:avLst/>
          </a:prstGeom>
          <a:noFill/>
          <a:ln w="9525" cap="flat" cmpd="sng">
            <a:solidFill>
              <a:schemeClr val="lt1"/>
            </a:solidFill>
            <a:prstDash val="solid"/>
            <a:round/>
            <a:headEnd type="none" w="med" len="med"/>
            <a:tailEnd type="none" w="med" len="med"/>
          </a:ln>
        </p:spPr>
      </p:cxnSp>
      <p:cxnSp>
        <p:nvCxnSpPr>
          <p:cNvPr id="522" name="Google Shape;522;p30"/>
          <p:cNvCxnSpPr/>
          <p:nvPr/>
        </p:nvCxnSpPr>
        <p:spPr>
          <a:xfrm>
            <a:off x="952500" y="3858326"/>
            <a:ext cx="7239000" cy="0"/>
          </a:xfrm>
          <a:prstGeom prst="straightConnector1">
            <a:avLst/>
          </a:prstGeom>
          <a:noFill/>
          <a:ln w="9525" cap="flat" cmpd="sng">
            <a:solidFill>
              <a:schemeClr val="lt1"/>
            </a:solidFill>
            <a:prstDash val="solid"/>
            <a:round/>
            <a:headEnd type="none" w="med" len="med"/>
            <a:tailEnd type="none" w="med" len="med"/>
          </a:ln>
        </p:spPr>
      </p:cxnSp>
      <p:sp>
        <p:nvSpPr>
          <p:cNvPr id="3" name="Rectangle 2"/>
          <p:cNvSpPr/>
          <p:nvPr/>
        </p:nvSpPr>
        <p:spPr>
          <a:xfrm>
            <a:off x="213585" y="1504950"/>
            <a:ext cx="8534400" cy="1815882"/>
          </a:xfrm>
          <a:prstGeom prst="rect">
            <a:avLst/>
          </a:prstGeom>
        </p:spPr>
        <p:txBody>
          <a:bodyPr wrap="square">
            <a:spAutoFit/>
          </a:bodyPr>
          <a:lstStyle/>
          <a:p>
            <a:pPr algn="just"/>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There are many similarities between serverless platforms.</a:t>
            </a:r>
          </a:p>
          <a:p>
            <a:pPr marL="285750" indent="-285750" algn="just">
              <a:buFont typeface="Wingdings" panose="05000000000000000000" pitchFamily="2" charset="2"/>
              <a:buChar char="Ø"/>
            </a:pPr>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They share similar pricing, deployment, and programming models. </a:t>
            </a:r>
          </a:p>
          <a:p>
            <a:pPr marL="285750" indent="-285750" algn="just">
              <a:buFont typeface="Wingdings" panose="05000000000000000000" pitchFamily="2" charset="2"/>
              <a:buChar char="Ø"/>
            </a:pPr>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Current serverless platforms only make it easy to use the services in their own ecosystem.</a:t>
            </a:r>
          </a:p>
          <a:p>
            <a:pPr algn="just"/>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Open source solutions may work well across multiple cloud platforms.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539"/>
        <p:cNvGrpSpPr/>
        <p:nvPr/>
      </p:nvGrpSpPr>
      <p:grpSpPr>
        <a:xfrm>
          <a:off x="0" y="0"/>
          <a:ext cx="0" cy="0"/>
          <a:chOff x="0" y="0"/>
          <a:chExt cx="0" cy="0"/>
        </a:xfrm>
      </p:grpSpPr>
      <p:sp>
        <p:nvSpPr>
          <p:cNvPr id="2" name="Title 1"/>
          <p:cNvSpPr>
            <a:spLocks noGrp="1"/>
          </p:cNvSpPr>
          <p:nvPr>
            <p:ph type="title"/>
          </p:nvPr>
        </p:nvSpPr>
        <p:spPr>
          <a:xfrm>
            <a:off x="302941" y="237150"/>
            <a:ext cx="5181600" cy="457200"/>
          </a:xfrm>
        </p:spPr>
        <p:txBody>
          <a:bodyPr/>
          <a:lstStyle/>
          <a:p>
            <a:r>
              <a:rPr lang="en-US" sz="2800" dirty="0">
                <a:solidFill>
                  <a:schemeClr val="bg2"/>
                </a:solidFill>
                <a:latin typeface="Algerian" panose="04020705040A02060702" pitchFamily="82" charset="0"/>
              </a:rPr>
              <a:t>USE CASES AND WORKLOADS</a:t>
            </a:r>
          </a:p>
        </p:txBody>
      </p:sp>
      <p:sp>
        <p:nvSpPr>
          <p:cNvPr id="3" name="Text Placeholder 2"/>
          <p:cNvSpPr>
            <a:spLocks noGrp="1"/>
          </p:cNvSpPr>
          <p:nvPr>
            <p:ph type="body" idx="1"/>
          </p:nvPr>
        </p:nvSpPr>
        <p:spPr>
          <a:xfrm>
            <a:off x="304800" y="742950"/>
            <a:ext cx="8686800" cy="3713925"/>
          </a:xfrm>
        </p:spPr>
        <p:txBody>
          <a:bodyPr/>
          <a:lstStyle/>
          <a:p>
            <a:pPr marL="101600" indent="0">
              <a:buNone/>
            </a:pPr>
            <a:endParaRPr lang="en-US" sz="1400" dirty="0">
              <a:latin typeface="+mn-lt"/>
            </a:endParaRPr>
          </a:p>
          <a:p>
            <a:pPr algn="just">
              <a:buFont typeface="Wingdings" panose="05000000000000000000" pitchFamily="2" charset="2"/>
              <a:buChar char="Ø"/>
            </a:pPr>
            <a:r>
              <a:rPr lang="en-US" sz="1400" dirty="0">
                <a:latin typeface="Arial Rounded MT Bold" panose="020F0704030504030204" pitchFamily="34" charset="0"/>
              </a:rPr>
              <a:t>Serverless computing has been utilized to support a wider range of applications.</a:t>
            </a:r>
          </a:p>
          <a:p>
            <a:pPr marL="101600" indent="0" algn="just">
              <a:buNone/>
            </a:pPr>
            <a:endParaRPr lang="en-US" sz="1400" dirty="0">
              <a:latin typeface="Arial Rounded MT Bold" panose="020F0704030504030204" pitchFamily="34" charset="0"/>
            </a:endParaRPr>
          </a:p>
          <a:p>
            <a:pPr algn="just">
              <a:buFont typeface="Wingdings" panose="05000000000000000000" pitchFamily="2" charset="2"/>
              <a:buChar char="Ø"/>
            </a:pPr>
            <a:r>
              <a:rPr lang="en-US" sz="1400" dirty="0">
                <a:latin typeface="Arial Rounded MT Bold" panose="020F0704030504030204" pitchFamily="34" charset="0"/>
              </a:rPr>
              <a:t>HTTP REST APIs and web apps: traditional request and response workloads.</a:t>
            </a:r>
          </a:p>
          <a:p>
            <a:pPr marL="101600" indent="0" algn="just">
              <a:buNone/>
            </a:pPr>
            <a:endParaRPr lang="en-US" sz="1400" dirty="0">
              <a:latin typeface="Arial Rounded MT Bold" panose="020F0704030504030204" pitchFamily="34" charset="0"/>
            </a:endParaRPr>
          </a:p>
          <a:p>
            <a:pPr algn="just">
              <a:buFont typeface="Wingdings" panose="05000000000000000000" pitchFamily="2" charset="2"/>
              <a:buChar char="Ø"/>
            </a:pPr>
            <a:r>
              <a:rPr lang="en-US" sz="1400" dirty="0">
                <a:latin typeface="Arial Rounded MT Bold" panose="020F0704030504030204" pitchFamily="34" charset="0"/>
              </a:rPr>
              <a:t>Mobile back ends: ability to build on the REST API backend workload above the BaaS APIs.</a:t>
            </a:r>
          </a:p>
          <a:p>
            <a:pPr marL="101600" indent="0" algn="just">
              <a:buNone/>
            </a:pPr>
            <a:endParaRPr lang="en-US" sz="1400" dirty="0">
              <a:latin typeface="Arial Rounded MT Bold" panose="020F0704030504030204" pitchFamily="34" charset="0"/>
            </a:endParaRPr>
          </a:p>
          <a:p>
            <a:pPr algn="just">
              <a:buFont typeface="Wingdings" panose="05000000000000000000" pitchFamily="2" charset="2"/>
              <a:buChar char="Ø"/>
            </a:pPr>
            <a:r>
              <a:rPr lang="en-US" sz="1400" dirty="0">
                <a:latin typeface="Arial Rounded MT Bold" panose="020F0704030504030204" pitchFamily="34" charset="0"/>
              </a:rPr>
              <a:t>Multimedia processing: The implementation of functions that execute a transformational process in response to a file upload.</a:t>
            </a:r>
          </a:p>
        </p:txBody>
      </p:sp>
      <p:sp>
        <p:nvSpPr>
          <p:cNvPr id="541" name="Google Shape;541;p31"/>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551"/>
        <p:cNvGrpSpPr/>
        <p:nvPr/>
      </p:nvGrpSpPr>
      <p:grpSpPr>
        <a:xfrm>
          <a:off x="0" y="0"/>
          <a:ext cx="0" cy="0"/>
          <a:chOff x="0" y="0"/>
          <a:chExt cx="0" cy="0"/>
        </a:xfrm>
      </p:grpSpPr>
      <p:sp>
        <p:nvSpPr>
          <p:cNvPr id="2" name="Title 1"/>
          <p:cNvSpPr>
            <a:spLocks noGrp="1"/>
          </p:cNvSpPr>
          <p:nvPr>
            <p:ph type="title"/>
          </p:nvPr>
        </p:nvSpPr>
        <p:spPr>
          <a:xfrm>
            <a:off x="304800" y="209550"/>
            <a:ext cx="3429000" cy="440350"/>
          </a:xfrm>
        </p:spPr>
        <p:txBody>
          <a:bodyPr/>
          <a:lstStyle/>
          <a:p>
            <a:r>
              <a:rPr lang="en-US" sz="2800" dirty="0">
                <a:solidFill>
                  <a:schemeClr val="bg2"/>
                </a:solidFill>
                <a:latin typeface="Algerian" panose="04020705040A02060702" pitchFamily="82" charset="0"/>
              </a:rPr>
              <a:t>EVENT PROCESSING</a:t>
            </a:r>
          </a:p>
        </p:txBody>
      </p:sp>
      <p:sp>
        <p:nvSpPr>
          <p:cNvPr id="3" name="Text Placeholder 2"/>
          <p:cNvSpPr>
            <a:spLocks noGrp="1"/>
          </p:cNvSpPr>
          <p:nvPr>
            <p:ph type="body" idx="1"/>
          </p:nvPr>
        </p:nvSpPr>
        <p:spPr>
          <a:xfrm>
            <a:off x="299224" y="971550"/>
            <a:ext cx="8763000" cy="4267200"/>
          </a:xfrm>
        </p:spPr>
        <p:txBody>
          <a:bodyPr/>
          <a:lstStyle/>
          <a:p>
            <a:pPr algn="just">
              <a:buFont typeface="Wingdings" panose="05000000000000000000" pitchFamily="2" charset="2"/>
              <a:buChar char="Ø"/>
            </a:pPr>
            <a:r>
              <a:rPr lang="en-US" sz="1400" dirty="0">
                <a:latin typeface="Arial Rounded MT Bold" panose="020F0704030504030204" pitchFamily="34" charset="0"/>
              </a:rPr>
              <a:t>One class of applications that are very much suitable for is event-based programming. </a:t>
            </a:r>
          </a:p>
          <a:p>
            <a:pPr algn="just">
              <a:buFont typeface="Wingdings" panose="05000000000000000000" pitchFamily="2" charset="2"/>
              <a:buChar char="Ø"/>
            </a:pPr>
            <a:endParaRPr lang="en-US" sz="1400" dirty="0">
              <a:latin typeface="Arial Rounded MT Bold" panose="020F0704030504030204" pitchFamily="34" charset="0"/>
            </a:endParaRPr>
          </a:p>
          <a:p>
            <a:pPr algn="just">
              <a:buFont typeface="Wingdings" panose="05000000000000000000" pitchFamily="2" charset="2"/>
              <a:buChar char="Ø"/>
            </a:pPr>
            <a:r>
              <a:rPr lang="en-US" sz="1400" dirty="0">
                <a:latin typeface="Arial Rounded MT Bold" panose="020F0704030504030204" pitchFamily="34" charset="0"/>
              </a:rPr>
              <a:t> Image processing event handler function by AWS</a:t>
            </a:r>
          </a:p>
          <a:p>
            <a:pPr marL="101600" indent="0" algn="just">
              <a:buNone/>
            </a:pPr>
            <a:endParaRPr lang="en-US" sz="1400" dirty="0">
              <a:latin typeface="Arial Rounded MT Bold" panose="020F0704030504030204" pitchFamily="34" charset="0"/>
            </a:endParaRPr>
          </a:p>
          <a:p>
            <a:pPr algn="just">
              <a:buFont typeface="Wingdings" panose="05000000000000000000" pitchFamily="2" charset="2"/>
              <a:buChar char="Ø"/>
            </a:pPr>
            <a:r>
              <a:rPr lang="en-US" sz="1400" dirty="0">
                <a:latin typeface="Arial Rounded MT Bold" panose="020F0704030504030204" pitchFamily="34" charset="0"/>
              </a:rPr>
              <a:t> The function is connected to a data store, that emits change events.</a:t>
            </a:r>
          </a:p>
          <a:p>
            <a:pPr marL="101600" indent="0" algn="just">
              <a:buNone/>
            </a:pPr>
            <a:endParaRPr lang="en-US" sz="1400" dirty="0">
              <a:latin typeface="Arial Rounded MT Bold" panose="020F0704030504030204" pitchFamily="34" charset="0"/>
            </a:endParaRPr>
          </a:p>
          <a:p>
            <a:pPr algn="just">
              <a:buFont typeface="Wingdings" panose="05000000000000000000" pitchFamily="2" charset="2"/>
              <a:buChar char="Ø"/>
            </a:pPr>
            <a:r>
              <a:rPr lang="en-US" sz="1400" dirty="0">
                <a:latin typeface="Arial Rounded MT Bold" panose="020F0704030504030204" pitchFamily="34" charset="0"/>
              </a:rPr>
              <a:t> New image file is uploaded, an event is generated.  </a:t>
            </a:r>
          </a:p>
          <a:p>
            <a:pPr algn="just">
              <a:buFont typeface="Wingdings" panose="05000000000000000000" pitchFamily="2" charset="2"/>
              <a:buChar char="Ø"/>
            </a:pPr>
            <a:endParaRPr lang="en-US" sz="1400" dirty="0">
              <a:latin typeface="Arial Rounded MT Bold" panose="020F0704030504030204" pitchFamily="34" charset="0"/>
            </a:endParaRPr>
          </a:p>
          <a:p>
            <a:pPr algn="just">
              <a:buFont typeface="Wingdings" panose="05000000000000000000" pitchFamily="2" charset="2"/>
              <a:buChar char="Ø"/>
            </a:pPr>
            <a:r>
              <a:rPr lang="en-US" sz="1400" dirty="0">
                <a:latin typeface="Arial Rounded MT Bold" panose="020F0704030504030204" pitchFamily="34" charset="0"/>
              </a:rPr>
              <a:t>In the case of failure, the function can be executed again with no side effects.</a:t>
            </a:r>
          </a:p>
        </p:txBody>
      </p:sp>
      <p:sp>
        <p:nvSpPr>
          <p:cNvPr id="552" name="Google Shape;552;p32"/>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563"/>
        <p:cNvGrpSpPr/>
        <p:nvPr/>
      </p:nvGrpSpPr>
      <p:grpSpPr>
        <a:xfrm>
          <a:off x="0" y="0"/>
          <a:ext cx="0" cy="0"/>
          <a:chOff x="0" y="0"/>
          <a:chExt cx="0" cy="0"/>
        </a:xfrm>
      </p:grpSpPr>
      <p:sp>
        <p:nvSpPr>
          <p:cNvPr id="564" name="Google Shape;564;p3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565" name="Google Shape;565;p33"/>
          <p:cNvSpPr txBox="1">
            <a:spLocks noGrp="1"/>
          </p:cNvSpPr>
          <p:nvPr>
            <p:ph type="body" idx="4294967295"/>
          </p:nvPr>
        </p:nvSpPr>
        <p:spPr>
          <a:xfrm>
            <a:off x="381000" y="1069588"/>
            <a:ext cx="6553200" cy="1524000"/>
          </a:xfrm>
          <a:prstGeom prst="rect">
            <a:avLst/>
          </a:prstGeom>
        </p:spPr>
        <p:txBody>
          <a:bodyPr spcFirstLastPara="1" wrap="square" lIns="0" tIns="0" rIns="0" bIns="0" anchor="t" anchorCtr="0">
            <a:noAutofit/>
          </a:bodyPr>
          <a:lstStyle/>
          <a:p>
            <a:pPr marL="285750" lvl="0" indent="-285750" algn="just">
              <a:buFont typeface="Wingdings" panose="05000000000000000000" pitchFamily="2" charset="2"/>
              <a:buChar char="Ø"/>
            </a:pPr>
            <a:r>
              <a:rPr lang="en-US" sz="1400" dirty="0">
                <a:latin typeface="Arial Rounded MT Bold" panose="020F0704030504030204" pitchFamily="34" charset="0"/>
                <a:ea typeface="Poppins"/>
                <a:cs typeface="Poppins"/>
                <a:sym typeface="Poppins"/>
              </a:rPr>
              <a:t>Another class of applications involves the composition of a number of APIs.</a:t>
            </a:r>
          </a:p>
          <a:p>
            <a:pPr marL="285750" lvl="0" indent="-285750" algn="just">
              <a:buFont typeface="Wingdings" panose="05000000000000000000" pitchFamily="2" charset="2"/>
              <a:buChar char="Ø"/>
            </a:pPr>
            <a:endParaRPr lang="en-US" sz="1400" dirty="0">
              <a:latin typeface="Arial Rounded MT Bold" panose="020F0704030504030204" pitchFamily="34" charset="0"/>
              <a:ea typeface="Poppins"/>
              <a:cs typeface="Poppins"/>
              <a:sym typeface="Poppins"/>
            </a:endParaRPr>
          </a:p>
          <a:p>
            <a:pPr marL="285750" lvl="0" indent="-285750" algn="just">
              <a:buFont typeface="Wingdings" panose="05000000000000000000" pitchFamily="2" charset="2"/>
              <a:buChar char="Ø"/>
            </a:pPr>
            <a:r>
              <a:rPr lang="en-US" sz="1400" dirty="0">
                <a:latin typeface="Arial Rounded MT Bold" panose="020F0704030504030204" pitchFamily="34" charset="0"/>
                <a:ea typeface="Poppins"/>
                <a:cs typeface="Poppins"/>
                <a:sym typeface="Poppins"/>
              </a:rPr>
              <a:t>The application logic consists of data filtering and transformation.</a:t>
            </a:r>
            <a:endParaRPr sz="1400" dirty="0">
              <a:latin typeface="Arial Rounded MT Bold" panose="020F0704030504030204" pitchFamily="34" charset="0"/>
              <a:ea typeface="Poppins"/>
              <a:cs typeface="Poppins"/>
              <a:sym typeface="Poppins"/>
            </a:endParaRPr>
          </a:p>
        </p:txBody>
      </p:sp>
      <p:sp>
        <p:nvSpPr>
          <p:cNvPr id="2" name="TextBox 1"/>
          <p:cNvSpPr txBox="1"/>
          <p:nvPr/>
        </p:nvSpPr>
        <p:spPr>
          <a:xfrm>
            <a:off x="76200" y="119315"/>
            <a:ext cx="3581400" cy="523220"/>
          </a:xfrm>
          <a:prstGeom prst="rect">
            <a:avLst/>
          </a:prstGeom>
          <a:noFill/>
        </p:spPr>
        <p:txBody>
          <a:bodyPr wrap="square" rtlCol="0">
            <a:spAutoFit/>
          </a:bodyPr>
          <a:lstStyle/>
          <a:p>
            <a:r>
              <a:rPr lang="en-US" sz="2800" b="1" dirty="0">
                <a:solidFill>
                  <a:schemeClr val="bg2"/>
                </a:solidFill>
                <a:latin typeface="Algerian" panose="04020705040A02060702" pitchFamily="82" charset="0"/>
              </a:rPr>
              <a:t>  API COMPOSITION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4"/>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577" name="Google Shape;577;p34"/>
          <p:cNvSpPr txBox="1">
            <a:spLocks noGrp="1"/>
          </p:cNvSpPr>
          <p:nvPr>
            <p:ph type="ctrTitle" idx="4294967295"/>
          </p:nvPr>
        </p:nvSpPr>
        <p:spPr>
          <a:xfrm>
            <a:off x="228600" y="209550"/>
            <a:ext cx="2286000" cy="48895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800" dirty="0">
                <a:solidFill>
                  <a:schemeClr val="bg2"/>
                </a:solidFill>
                <a:latin typeface="Algerian" panose="04020705040A02060702" pitchFamily="82" charset="0"/>
              </a:rPr>
              <a:t>CONCLUSIONS</a:t>
            </a:r>
          </a:p>
        </p:txBody>
      </p:sp>
      <p:sp>
        <p:nvSpPr>
          <p:cNvPr id="578" name="Google Shape;578;p34"/>
          <p:cNvSpPr txBox="1">
            <a:spLocks noGrp="1"/>
          </p:cNvSpPr>
          <p:nvPr>
            <p:ph type="subTitle" idx="4294967295"/>
          </p:nvPr>
        </p:nvSpPr>
        <p:spPr>
          <a:xfrm>
            <a:off x="228600" y="895350"/>
            <a:ext cx="8763000" cy="2743200"/>
          </a:xfrm>
          <a:prstGeom prst="rect">
            <a:avLst/>
          </a:prstGeom>
        </p:spPr>
        <p:txBody>
          <a:bodyPr spcFirstLastPara="1" wrap="square" lIns="0" tIns="0" rIns="0" bIns="0" anchor="t" anchorCtr="0">
            <a:noAutofit/>
          </a:bodyPr>
          <a:lstStyle/>
          <a:p>
            <a:pPr marL="342900" indent="-342900" algn="just">
              <a:buFont typeface="Wingdings" panose="05000000000000000000" pitchFamily="2" charset="2"/>
              <a:buChar char="Ø"/>
            </a:pPr>
            <a:endParaRPr sz="1400" b="1" dirty="0">
              <a:latin typeface="Arial Rounded MT Bold" panose="020F0704030504030204" pitchFamily="34" charset="0"/>
              <a:ea typeface="Montserrat"/>
              <a:cs typeface="Montserrat"/>
              <a:sym typeface="Montserrat"/>
            </a:endParaRPr>
          </a:p>
          <a:p>
            <a:pPr marL="285750" indent="-285750" algn="just">
              <a:buClr>
                <a:schemeClr val="dk1"/>
              </a:buClr>
              <a:buSzPts val="1100"/>
              <a:buFont typeface="Wingdings" panose="05000000000000000000" pitchFamily="2" charset="2"/>
              <a:buChar char="Ø"/>
            </a:pPr>
            <a:r>
              <a:rPr lang="en-US" sz="1400" dirty="0">
                <a:latin typeface="Arial Rounded MT Bold" panose="020F0704030504030204" pitchFamily="34" charset="0"/>
              </a:rPr>
              <a:t> It is an evolution of the trend towards higher levels of abstractions in cloud programming models. Currently exemplified by the Function- as-a-Service (</a:t>
            </a:r>
            <a:r>
              <a:rPr lang="en-US" sz="1400" dirty="0" err="1">
                <a:latin typeface="Arial Rounded MT Bold" panose="020F0704030504030204" pitchFamily="34" charset="0"/>
              </a:rPr>
              <a:t>FaaS</a:t>
            </a:r>
            <a:r>
              <a:rPr lang="en-US" sz="1400" dirty="0">
                <a:latin typeface="Arial Rounded MT Bold" panose="020F0704030504030204" pitchFamily="34" charset="0"/>
              </a:rPr>
              <a:t>).</a:t>
            </a:r>
          </a:p>
          <a:p>
            <a:pPr marL="285750" indent="-285750" algn="just">
              <a:buClr>
                <a:schemeClr val="dk1"/>
              </a:buClr>
              <a:buSzPts val="1100"/>
              <a:buFont typeface="Wingdings" panose="05000000000000000000" pitchFamily="2" charset="2"/>
              <a:buChar char="Ø"/>
            </a:pPr>
            <a:r>
              <a:rPr lang="en-US" sz="1400" dirty="0">
                <a:latin typeface="Arial Rounded MT Bold" panose="020F0704030504030204" pitchFamily="34" charset="0"/>
              </a:rPr>
              <a:t>There are some drawbacks also to Serverless computing like vendor lock-in and Vendor control.</a:t>
            </a:r>
          </a:p>
          <a:p>
            <a:pPr marL="0" indent="0" algn="just">
              <a:buClr>
                <a:schemeClr val="dk1"/>
              </a:buClr>
              <a:buSzPts val="1100"/>
              <a:buNone/>
            </a:pPr>
            <a:endParaRPr lang="en-US" sz="1400" dirty="0">
              <a:latin typeface="Arial Rounded MT Bold" panose="020F0704030504030204" pitchFamily="34" charset="0"/>
            </a:endParaRPr>
          </a:p>
          <a:p>
            <a:pPr marL="285750" indent="-285750" algn="just">
              <a:buClr>
                <a:schemeClr val="dk1"/>
              </a:buClr>
              <a:buSzPts val="1100"/>
              <a:buFont typeface="Wingdings" panose="05000000000000000000" pitchFamily="2" charset="2"/>
              <a:buChar char="Ø"/>
            </a:pPr>
            <a:r>
              <a:rPr lang="en-US" sz="1400" dirty="0">
                <a:latin typeface="Arial Rounded MT Bold" panose="020F0704030504030204" pitchFamily="34" charset="0"/>
              </a:rPr>
              <a:t>The developers are dependent on vendors for debugging and monitoring tools. Debugging distributed systems is difficult and usually requires access to a significant amount of relevant metrics to identify the root cause.</a:t>
            </a:r>
            <a:endParaRPr sz="1400" dirty="0">
              <a:latin typeface="Arial Rounded MT Bold" panose="020F070403050403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5" name="Google Shape;585;p3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5" name="TextBox 4">
            <a:extLst>
              <a:ext uri="{FF2B5EF4-FFF2-40B4-BE49-F238E27FC236}">
                <a16:creationId xmlns:a16="http://schemas.microsoft.com/office/drawing/2014/main" id="{0F6A76FE-5960-EE52-666D-77CE1F2C25FC}"/>
              </a:ext>
            </a:extLst>
          </p:cNvPr>
          <p:cNvSpPr txBox="1"/>
          <p:nvPr/>
        </p:nvSpPr>
        <p:spPr>
          <a:xfrm>
            <a:off x="2286000" y="2217807"/>
            <a:ext cx="4572000" cy="707886"/>
          </a:xfrm>
          <a:prstGeom prst="rect">
            <a:avLst/>
          </a:prstGeom>
          <a:noFill/>
        </p:spPr>
        <p:txBody>
          <a:bodyPr wrap="square">
            <a:spAutoFit/>
          </a:bodyPr>
          <a:lstStyle/>
          <a:p>
            <a:pPr algn="ctr"/>
            <a:r>
              <a:rPr lang="en" sz="4000" dirty="0">
                <a:solidFill>
                  <a:schemeClr val="bg2"/>
                </a:solidFill>
                <a:latin typeface="Algerian" panose="04020705040A02060702" pitchFamily="82" charset="0"/>
              </a:rPr>
              <a:t>THANK YOU!</a:t>
            </a:r>
            <a:endParaRPr lang="en-US" sz="4000" dirty="0">
              <a:solidFill>
                <a:schemeClr val="bg2"/>
              </a:solidFill>
              <a:latin typeface="Algerian" panose="04020705040A02060702"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14"/>
          <p:cNvSpPr txBox="1">
            <a:spLocks noGrp="1"/>
          </p:cNvSpPr>
          <p:nvPr>
            <p:ph type="ctrTitle" idx="4294967295"/>
          </p:nvPr>
        </p:nvSpPr>
        <p:spPr>
          <a:xfrm>
            <a:off x="228600" y="177490"/>
            <a:ext cx="2667000" cy="4572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2800" dirty="0">
                <a:solidFill>
                  <a:schemeClr val="tx2">
                    <a:lumMod val="50000"/>
                  </a:schemeClr>
                </a:solidFill>
                <a:latin typeface="Algerian" panose="04020705040A02060702" pitchFamily="82" charset="0"/>
              </a:rPr>
              <a:t>Introduction</a:t>
            </a:r>
            <a:endParaRPr sz="2800" dirty="0">
              <a:solidFill>
                <a:schemeClr val="tx2">
                  <a:lumMod val="50000"/>
                </a:schemeClr>
              </a:solidFill>
              <a:latin typeface="Algerian" panose="04020705040A02060702" pitchFamily="82" charset="0"/>
            </a:endParaRPr>
          </a:p>
        </p:txBody>
      </p:sp>
      <p:sp>
        <p:nvSpPr>
          <p:cNvPr id="326" name="Google Shape;326;p14"/>
          <p:cNvSpPr txBox="1">
            <a:spLocks noGrp="1"/>
          </p:cNvSpPr>
          <p:nvPr>
            <p:ph type="subTitle" idx="4294967295"/>
          </p:nvPr>
        </p:nvSpPr>
        <p:spPr>
          <a:xfrm>
            <a:off x="381000" y="666750"/>
            <a:ext cx="8458200" cy="4067325"/>
          </a:xfrm>
          <a:prstGeom prst="rect">
            <a:avLst/>
          </a:prstGeom>
        </p:spPr>
        <p:txBody>
          <a:bodyPr spcFirstLastPara="1" wrap="square" lIns="0" tIns="0" rIns="0" bIns="0" anchor="t" anchorCtr="0">
            <a:noAutofit/>
          </a:bodyPr>
          <a:lstStyle/>
          <a:p>
            <a:pPr marL="0" lvl="0" indent="0">
              <a:buNone/>
            </a:pPr>
            <a:endParaRPr lang="en-US" sz="1400" b="1" dirty="0">
              <a:latin typeface="+mn-lt"/>
              <a:ea typeface="Montserrat"/>
              <a:cs typeface="Montserrat"/>
              <a:sym typeface="Montserrat"/>
            </a:endParaRPr>
          </a:p>
          <a:p>
            <a:pPr marL="0" lvl="0" indent="0" algn="just">
              <a:buNone/>
            </a:pPr>
            <a:r>
              <a:rPr lang="en-US" sz="1400" dirty="0">
                <a:latin typeface="Arial Rounded MT Bold" panose="020F0704030504030204" pitchFamily="34" charset="0"/>
                <a:ea typeface="Calibri Light" panose="020F0302020204030204" pitchFamily="34" charset="0"/>
                <a:cs typeface="Calibri Light" panose="020F0302020204030204" pitchFamily="34" charset="0"/>
                <a:sym typeface="Montserrat"/>
              </a:rPr>
              <a:t>Serverless Computing (or simply serverless) is emerging as a new and compelling model for the  deployment of cloud applications.</a:t>
            </a:r>
          </a:p>
          <a:p>
            <a:pPr marL="0" lvl="0" indent="0">
              <a:buNone/>
            </a:pPr>
            <a:endParaRPr lang="en-US" sz="1400" dirty="0">
              <a:latin typeface="Arial Rounded MT Bold" panose="020F0704030504030204" pitchFamily="34" charset="0"/>
              <a:ea typeface="Calibri Light" panose="020F0302020204030204" pitchFamily="34" charset="0"/>
              <a:cs typeface="Calibri Light" panose="020F0302020204030204" pitchFamily="34" charset="0"/>
              <a:sym typeface="Montserrat"/>
            </a:endParaRPr>
          </a:p>
          <a:p>
            <a:pPr marL="0" lvl="0" indent="0" algn="just">
              <a:lnSpc>
                <a:spcPct val="150000"/>
              </a:lnSpc>
              <a:buNone/>
            </a:pPr>
            <a:r>
              <a:rPr lang="en-US" sz="1400" dirty="0">
                <a:latin typeface="Arial Rounded MT Bold" panose="020F0704030504030204" pitchFamily="34" charset="0"/>
                <a:ea typeface="Calibri Light" panose="020F0302020204030204" pitchFamily="34" charset="0"/>
                <a:cs typeface="Calibri Light" panose="020F0302020204030204" pitchFamily="34" charset="0"/>
                <a:sym typeface="Montserrat"/>
              </a:rPr>
              <a:t>Conventionally, applications were written and run in servers which are allocated fixed resources. Soon problems arose with sudden spikes of traffic as demands increased and the servers were not able to handle the enormous amount requests. To address these problems, came Platform as a Service (PaaS) in which providers offered scaling but it has its drawbacks. </a:t>
            </a:r>
          </a:p>
          <a:p>
            <a:pPr marL="0" lvl="0" indent="0" algn="just">
              <a:buNone/>
            </a:pPr>
            <a:endParaRPr lang="en-US" sz="1400" dirty="0">
              <a:latin typeface="Arial Rounded MT Bold" panose="020F0704030504030204" pitchFamily="34" charset="0"/>
              <a:ea typeface="Calibri Light" panose="020F0302020204030204" pitchFamily="34" charset="0"/>
              <a:cs typeface="Calibri Light" panose="020F0302020204030204" pitchFamily="34" charset="0"/>
              <a:sym typeface="Montserrat"/>
            </a:endParaRPr>
          </a:p>
          <a:p>
            <a:pPr marL="0" lvl="0" indent="0" algn="just">
              <a:buNone/>
            </a:pPr>
            <a:r>
              <a:rPr lang="en-US" sz="1400" dirty="0">
                <a:latin typeface="Arial Rounded MT Bold" panose="020F0704030504030204" pitchFamily="34" charset="0"/>
                <a:ea typeface="Calibri Light" panose="020F0302020204030204" pitchFamily="34" charset="0"/>
                <a:cs typeface="Calibri Light" panose="020F0302020204030204" pitchFamily="34" charset="0"/>
                <a:sym typeface="Montserrat"/>
              </a:rPr>
              <a:t>It is a platform for rapidly deploying small pieces of cloud-native code.</a:t>
            </a:r>
            <a:endParaRPr sz="1400" dirty="0">
              <a:latin typeface="Arial Rounded MT Bold" panose="020F0704030504030204" pitchFamily="34" charset="0"/>
              <a:ea typeface="Calibri Light" panose="020F0302020204030204" pitchFamily="34" charset="0"/>
              <a:cs typeface="Calibri Light" panose="020F0302020204030204" pitchFamily="34" charset="0"/>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4" name="Google Shape;334;p15"/>
          <p:cNvSpPr txBox="1">
            <a:spLocks noGrp="1"/>
          </p:cNvSpPr>
          <p:nvPr>
            <p:ph type="subTitle" idx="1"/>
          </p:nvPr>
        </p:nvSpPr>
        <p:spPr>
          <a:xfrm>
            <a:off x="228600" y="628650"/>
            <a:ext cx="4343400" cy="3886200"/>
          </a:xfrm>
          <a:prstGeom prst="rect">
            <a:avLst/>
          </a:prstGeom>
        </p:spPr>
        <p:txBody>
          <a:bodyPr spcFirstLastPara="1" wrap="square" lIns="0" tIns="0" rIns="0" bIns="0" anchor="t" anchorCtr="0">
            <a:noAutofit/>
          </a:bodyPr>
          <a:lstStyle/>
          <a:p>
            <a:pPr marL="0" indent="0" algn="just"/>
            <a:r>
              <a:rPr lang="en-US" sz="1400" dirty="0">
                <a:solidFill>
                  <a:schemeClr val="tx1"/>
                </a:solidFill>
                <a:latin typeface="Arial Rounded MT Bold" panose="020F0704030504030204" pitchFamily="34" charset="0"/>
              </a:rPr>
              <a:t>There are many immediate benefits to not managing your own servers:</a:t>
            </a:r>
          </a:p>
          <a:p>
            <a:pPr marL="0" lvl="0" indent="0" algn="just"/>
            <a:endParaRPr lang="en-US" sz="1400" dirty="0">
              <a:solidFill>
                <a:schemeClr val="tx1"/>
              </a:solidFill>
              <a:latin typeface="Arial Rounded MT Bold" panose="020F0704030504030204" pitchFamily="34" charset="0"/>
            </a:endParaRPr>
          </a:p>
          <a:p>
            <a:pPr marL="0" lvl="0" indent="0" algn="just"/>
            <a:r>
              <a:rPr lang="en-US" sz="1400" dirty="0">
                <a:solidFill>
                  <a:schemeClr val="tx1"/>
                </a:solidFill>
                <a:latin typeface="Arial Rounded MT Bold" panose="020F0704030504030204" pitchFamily="34" charset="0"/>
              </a:rPr>
              <a:t>You don't have to worry about them randomly rebooting or going down.</a:t>
            </a:r>
          </a:p>
          <a:p>
            <a:pPr marL="0" lvl="0" indent="0" algn="just"/>
            <a:endParaRPr lang="en-US" sz="1400" dirty="0">
              <a:solidFill>
                <a:schemeClr val="tx1"/>
              </a:solidFill>
              <a:latin typeface="Arial Rounded MT Bold" panose="020F0704030504030204" pitchFamily="34" charset="0"/>
            </a:endParaRPr>
          </a:p>
          <a:p>
            <a:pPr marL="0" lvl="0" indent="0" algn="just"/>
            <a:r>
              <a:rPr lang="en-US" sz="1400" dirty="0">
                <a:solidFill>
                  <a:schemeClr val="tx1"/>
                </a:solidFill>
                <a:latin typeface="Arial Rounded MT Bold" panose="020F0704030504030204" pitchFamily="34" charset="0"/>
              </a:rPr>
              <a:t>You don't end up with snowflake servers, where you don't know quite what's installed on them but they are mission-critical to your organization.</a:t>
            </a:r>
          </a:p>
          <a:p>
            <a:pPr marL="0" lvl="0" indent="0" algn="just"/>
            <a:r>
              <a:rPr lang="en-US" sz="1400" dirty="0">
                <a:solidFill>
                  <a:schemeClr val="tx1"/>
                </a:solidFill>
                <a:latin typeface="Arial Rounded MT Bold" panose="020F0704030504030204" pitchFamily="34" charset="0"/>
              </a:rPr>
              <a:t> </a:t>
            </a:r>
          </a:p>
          <a:p>
            <a:pPr marL="0" lvl="0" indent="0" algn="just"/>
            <a:r>
              <a:rPr lang="en-US" sz="1400" dirty="0">
                <a:solidFill>
                  <a:schemeClr val="tx1"/>
                </a:solidFill>
                <a:latin typeface="Arial Rounded MT Bold" panose="020F0704030504030204" pitchFamily="34" charset="0"/>
              </a:rPr>
              <a:t>You're not responsible for installing software on them. Even if you use configuration management tools such as chef or ansible to automate this, that's still extra code you have to maintain over time.</a:t>
            </a:r>
            <a:endParaRPr sz="1400" dirty="0">
              <a:solidFill>
                <a:schemeClr val="tx1"/>
              </a:solidFill>
              <a:latin typeface="Arial Rounded MT Bold" panose="020F0704030504030204" pitchFamily="34" charset="0"/>
            </a:endParaRPr>
          </a:p>
        </p:txBody>
      </p:sp>
      <p:sp>
        <p:nvSpPr>
          <p:cNvPr id="2" name="AutoShape 2" descr="What is Serverless Computing? – iView Lab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1225" y="971550"/>
            <a:ext cx="42672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338"/>
        <p:cNvGrpSpPr/>
        <p:nvPr/>
      </p:nvGrpSpPr>
      <p:grpSpPr>
        <a:xfrm>
          <a:off x="0" y="0"/>
          <a:ext cx="0" cy="0"/>
          <a:chOff x="0" y="0"/>
          <a:chExt cx="0" cy="0"/>
        </a:xfrm>
      </p:grpSpPr>
      <p:sp>
        <p:nvSpPr>
          <p:cNvPr id="3" name="TextBox 2"/>
          <p:cNvSpPr txBox="1"/>
          <p:nvPr/>
        </p:nvSpPr>
        <p:spPr>
          <a:xfrm>
            <a:off x="0" y="204675"/>
            <a:ext cx="6324600" cy="523220"/>
          </a:xfrm>
          <a:prstGeom prst="rect">
            <a:avLst/>
          </a:prstGeom>
          <a:noFill/>
        </p:spPr>
        <p:txBody>
          <a:bodyPr wrap="square" rtlCol="0">
            <a:spAutoFit/>
          </a:bodyPr>
          <a:lstStyle/>
          <a:p>
            <a:pPr algn="ctr"/>
            <a:r>
              <a:rPr lang="en-US" sz="2800" b="1" dirty="0">
                <a:solidFill>
                  <a:schemeClr val="tx2">
                    <a:lumMod val="50000"/>
                  </a:schemeClr>
                </a:solidFill>
                <a:latin typeface="Algerian" panose="04020705040A02060702" pitchFamily="82" charset="0"/>
              </a:rPr>
              <a:t>What is serverless computing? </a:t>
            </a:r>
          </a:p>
        </p:txBody>
      </p:sp>
      <p:sp>
        <p:nvSpPr>
          <p:cNvPr id="6" name="Rectangle 5"/>
          <p:cNvSpPr/>
          <p:nvPr/>
        </p:nvSpPr>
        <p:spPr>
          <a:xfrm>
            <a:off x="272744" y="1276350"/>
            <a:ext cx="8490256" cy="2677656"/>
          </a:xfrm>
          <a:prstGeom prst="rect">
            <a:avLst/>
          </a:prstGeom>
        </p:spPr>
        <p:txBody>
          <a:bodyPr wrap="square">
            <a:spAutoFit/>
          </a:bodyPr>
          <a:lstStyle/>
          <a:p>
            <a:pPr marL="285750" indent="-285750" algn="just">
              <a:buFont typeface="Wingdings" panose="05000000000000000000" pitchFamily="2" charset="2"/>
              <a:buChar char="Ø"/>
            </a:pPr>
            <a:r>
              <a:rPr lang="en-US" dirty="0">
                <a:latin typeface="Arial Rounded MT Bold" panose="020F0704030504030204" pitchFamily="34" charset="0"/>
              </a:rPr>
              <a:t>Serverless Computing is a cloud computing execution model in which the </a:t>
            </a:r>
            <a:r>
              <a:rPr lang="en-US" dirty="0" err="1">
                <a:latin typeface="Arial Rounded MT Bold" panose="020F0704030504030204" pitchFamily="34" charset="0"/>
              </a:rPr>
              <a:t>AIMDek</a:t>
            </a:r>
            <a:r>
              <a:rPr lang="en-US" dirty="0">
                <a:latin typeface="Arial Rounded MT Bold" panose="020F0704030504030204" pitchFamily="34" charset="0"/>
              </a:rPr>
              <a:t> cloud provider dynamically manages the allocation of machine resources, and bills based on the actual amount of resources consumed by an application, rather than billing based on pre-purchased units of capacity....]</a:t>
            </a:r>
          </a:p>
          <a:p>
            <a:pPr algn="just"/>
            <a:endParaRPr lang="en-US" dirty="0">
              <a:latin typeface="Arial Rounded MT Bold" panose="020F0704030504030204" pitchFamily="34" charset="0"/>
            </a:endParaRPr>
          </a:p>
          <a:p>
            <a:pPr algn="just"/>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The version of serverless that explicitly uses functions as the deployment unit is also called Function-as-a-Service (</a:t>
            </a:r>
            <a:r>
              <a:rPr lang="en-US" dirty="0" err="1">
                <a:latin typeface="Arial Rounded MT Bold" panose="020F0704030504030204" pitchFamily="34" charset="0"/>
              </a:rPr>
              <a:t>FaaS</a:t>
            </a:r>
            <a:r>
              <a:rPr lang="en-US" dirty="0">
                <a:latin typeface="Arial Rounded MT Bold" panose="020F0704030504030204" pitchFamily="34" charset="0"/>
              </a:rPr>
              <a:t>).</a:t>
            </a:r>
          </a:p>
          <a:p>
            <a:pPr algn="just"/>
            <a:endParaRPr lang="en-US" dirty="0">
              <a:latin typeface="Arial Rounded MT Bold" panose="020F0704030504030204" pitchFamily="34" charset="0"/>
            </a:endParaRPr>
          </a:p>
          <a:p>
            <a:pPr algn="just"/>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The Infrastructure-as-a-Service (IaaS) model is where the developer has the most control over both the application code and operating infrastructure in the cloud.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17"/>
          <p:cNvSpPr txBox="1">
            <a:spLocks noGrp="1"/>
          </p:cNvSpPr>
          <p:nvPr>
            <p:ph type="body" idx="1"/>
          </p:nvPr>
        </p:nvSpPr>
        <p:spPr>
          <a:xfrm>
            <a:off x="249900" y="361950"/>
            <a:ext cx="8686800" cy="3505200"/>
          </a:xfrm>
          <a:prstGeom prst="rect">
            <a:avLst/>
          </a:prstGeom>
        </p:spPr>
        <p:txBody>
          <a:bodyPr spcFirstLastPara="1" wrap="square" lIns="0" tIns="0" rIns="0" bIns="0" anchor="t" anchorCtr="0">
            <a:noAutofit/>
          </a:bodyPr>
          <a:lstStyle/>
          <a:p>
            <a:pPr marL="285750" indent="-285750" algn="just">
              <a:buFont typeface="Wingdings" panose="05000000000000000000" pitchFamily="2" charset="2"/>
              <a:buChar char="Ø"/>
            </a:pPr>
            <a:r>
              <a:rPr lang="en-US" sz="1400" dirty="0">
                <a:latin typeface="Arial Rounded MT Bold" panose="020F0704030504030204" pitchFamily="34" charset="0"/>
              </a:rPr>
              <a:t>The developer is responsible for provisioning the hardware or virtual machines.</a:t>
            </a:r>
          </a:p>
          <a:p>
            <a:pPr algn="just"/>
            <a:endParaRPr lang="en-US" sz="1400" dirty="0">
              <a:latin typeface="Arial Rounded MT Bold" panose="020F0704030504030204" pitchFamily="34" charset="0"/>
            </a:endParaRPr>
          </a:p>
          <a:p>
            <a:pPr marL="285750" indent="-285750" algn="just">
              <a:buFont typeface="Wingdings" panose="05000000000000000000" pitchFamily="2" charset="2"/>
              <a:buChar char="Ø"/>
            </a:pPr>
            <a:r>
              <a:rPr lang="en-US" sz="1400" dirty="0">
                <a:latin typeface="Arial Rounded MT Bold" panose="020F0704030504030204" pitchFamily="34" charset="0"/>
              </a:rPr>
              <a:t>can customize every aspect of how an application gets deployed and executed. </a:t>
            </a:r>
          </a:p>
          <a:p>
            <a:pPr algn="just"/>
            <a:endParaRPr lang="en-US" sz="1400" dirty="0">
              <a:latin typeface="Arial Rounded MT Bold" panose="020F0704030504030204" pitchFamily="34" charset="0"/>
            </a:endParaRPr>
          </a:p>
          <a:p>
            <a:pPr marL="285750" indent="-285750" algn="just">
              <a:buFont typeface="Wingdings" panose="05000000000000000000" pitchFamily="2" charset="2"/>
              <a:buChar char="Ø"/>
            </a:pPr>
            <a:r>
              <a:rPr lang="en-US" sz="1400" dirty="0">
                <a:latin typeface="Arial Rounded MT Bold" panose="020F0704030504030204" pitchFamily="34" charset="0"/>
              </a:rPr>
              <a:t>On the opposite extreme are the PaaS and SaaS models, where the developer is unaware of any infrastructure. </a:t>
            </a:r>
          </a:p>
          <a:p>
            <a:pPr algn="just"/>
            <a:endParaRPr lang="en-US" sz="1400" dirty="0">
              <a:latin typeface="Arial Rounded MT Bold" panose="020F0704030504030204" pitchFamily="34" charset="0"/>
            </a:endParaRPr>
          </a:p>
          <a:p>
            <a:pPr marL="285750" indent="-285750" algn="just">
              <a:buFont typeface="Wingdings" panose="05000000000000000000" pitchFamily="2" charset="2"/>
              <a:buChar char="Ø"/>
            </a:pPr>
            <a:r>
              <a:rPr lang="en-US" sz="1400" dirty="0">
                <a:latin typeface="Arial Rounded MT Bold" panose="020F0704030504030204" pitchFamily="34" charset="0"/>
              </a:rPr>
              <a:t>The developer has access to prepackaged components or full applications. The developer is allowed to host code here, though that code may be tightly coupled to the platform.</a:t>
            </a:r>
          </a:p>
          <a:p>
            <a:pPr marL="0" indent="0" algn="just">
              <a:buNone/>
            </a:pPr>
            <a:endParaRPr lang="en-US" sz="1400" dirty="0">
              <a:latin typeface="Arial Rounded MT Bold" panose="020F0704030504030204" pitchFamily="34" charset="0"/>
            </a:endParaRPr>
          </a:p>
          <a:p>
            <a:pPr marL="285750" indent="-285750" algn="just">
              <a:buFont typeface="Wingdings" panose="05000000000000000000" pitchFamily="2" charset="2"/>
              <a:buChar char="Ø"/>
            </a:pPr>
            <a:r>
              <a:rPr lang="en-US" sz="1400" dirty="0">
                <a:latin typeface="Arial Rounded MT Bold" panose="020F0704030504030204" pitchFamily="34" charset="0"/>
              </a:rPr>
              <a:t>Serverless can be explained by varying level of developer control over the cloud infrastructure.</a:t>
            </a:r>
          </a:p>
          <a:p>
            <a:pPr marL="285750" indent="-285750" algn="just">
              <a:buFont typeface="Wingdings" panose="05000000000000000000" pitchFamily="2" charset="2"/>
              <a:buChar char="Ø"/>
            </a:pPr>
            <a:endParaRPr lang="en-US" sz="1050" dirty="0">
              <a:latin typeface="Arial Rounded MT Bold" panose="020F07040305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9383E15-0A97-840E-57AD-3B1506F6331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pic>
        <p:nvPicPr>
          <p:cNvPr id="2" name="image7.png">
            <a:extLst>
              <a:ext uri="{FF2B5EF4-FFF2-40B4-BE49-F238E27FC236}">
                <a16:creationId xmlns:a16="http://schemas.microsoft.com/office/drawing/2014/main" id="{21B20BAA-75D9-7899-3480-8F8C9E420E7F}"/>
              </a:ext>
            </a:extLst>
          </p:cNvPr>
          <p:cNvPicPr>
            <a:picLocks noChangeAspect="1"/>
          </p:cNvPicPr>
          <p:nvPr/>
        </p:nvPicPr>
        <p:blipFill>
          <a:blip r:embed="rId2" cstate="print"/>
          <a:stretch>
            <a:fillRect/>
          </a:stretch>
        </p:blipFill>
        <p:spPr>
          <a:xfrm>
            <a:off x="1752600" y="666750"/>
            <a:ext cx="5860887" cy="3733800"/>
          </a:xfrm>
          <a:prstGeom prst="rect">
            <a:avLst/>
          </a:prstGeom>
        </p:spPr>
      </p:pic>
    </p:spTree>
    <p:extLst>
      <p:ext uri="{BB962C8B-B14F-4D97-AF65-F5344CB8AC3E}">
        <p14:creationId xmlns:p14="http://schemas.microsoft.com/office/powerpoint/2010/main" val="2950689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3" name="Google Shape;373;p19"/>
          <p:cNvSpPr txBox="1">
            <a:spLocks noGrp="1"/>
          </p:cNvSpPr>
          <p:nvPr>
            <p:ph type="title"/>
          </p:nvPr>
        </p:nvSpPr>
        <p:spPr>
          <a:xfrm>
            <a:off x="98502" y="267150"/>
            <a:ext cx="3009900" cy="3996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800">
                <a:solidFill>
                  <a:schemeClr val="tx2">
                    <a:lumMod val="50000"/>
                  </a:schemeClr>
                </a:solidFill>
                <a:latin typeface="Algerian" panose="04020705040A02060702" pitchFamily="82" charset="0"/>
              </a:rPr>
              <a:t>Architecture</a:t>
            </a:r>
            <a:endParaRPr sz="2800" dirty="0">
              <a:solidFill>
                <a:schemeClr val="tx2">
                  <a:lumMod val="50000"/>
                </a:schemeClr>
              </a:solidFill>
              <a:latin typeface="Algerian" panose="04020705040A02060702" pitchFamily="82" charset="0"/>
            </a:endParaRPr>
          </a:p>
        </p:txBody>
      </p:sp>
      <p:sp>
        <p:nvSpPr>
          <p:cNvPr id="372" name="Google Shape;372;p19"/>
          <p:cNvSpPr txBox="1">
            <a:spLocks noGrp="1"/>
          </p:cNvSpPr>
          <p:nvPr>
            <p:ph type="body" idx="1"/>
          </p:nvPr>
        </p:nvSpPr>
        <p:spPr>
          <a:xfrm>
            <a:off x="381000" y="805211"/>
            <a:ext cx="8348400" cy="4128739"/>
          </a:xfrm>
          <a:prstGeom prst="rect">
            <a:avLst/>
          </a:prstGeom>
        </p:spPr>
        <p:txBody>
          <a:bodyPr spcFirstLastPara="1" wrap="square" lIns="0" tIns="0" rIns="0" bIns="0" anchor="t" anchorCtr="0">
            <a:noAutofit/>
          </a:bodyPr>
          <a:lstStyle/>
          <a:p>
            <a:pPr marL="0" lvl="0" indent="0" algn="just">
              <a:buNone/>
            </a:pPr>
            <a:endParaRPr lang="en-US" sz="1400" dirty="0">
              <a:latin typeface="Arial Rounded MT Bold" panose="020F0704030504030204" pitchFamily="34" charset="0"/>
              <a:ea typeface="Montserrat"/>
              <a:cs typeface="Montserrat"/>
              <a:sym typeface="Montserrat"/>
            </a:endParaRPr>
          </a:p>
          <a:p>
            <a:pPr marL="0" lvl="0" indent="0" algn="just">
              <a:buNone/>
            </a:pPr>
            <a:endParaRPr lang="en-US" sz="1400" dirty="0">
              <a:latin typeface="Arial Rounded MT Bold" panose="020F0704030504030204" pitchFamily="34" charset="0"/>
              <a:ea typeface="Montserrat"/>
              <a:cs typeface="Montserrat"/>
              <a:sym typeface="Montserrat"/>
            </a:endParaRPr>
          </a:p>
          <a:p>
            <a:pPr marL="0" lvl="0" indent="0" algn="just">
              <a:buNone/>
            </a:pPr>
            <a:endParaRPr lang="en-US" sz="1400" dirty="0">
              <a:latin typeface="Arial Rounded MT Bold" panose="020F0704030504030204" pitchFamily="34" charset="0"/>
              <a:ea typeface="Montserrat"/>
              <a:cs typeface="Montserrat"/>
              <a:sym typeface="Montserrat"/>
            </a:endParaRPr>
          </a:p>
          <a:p>
            <a:pPr marL="0" lvl="0" indent="0" algn="just">
              <a:buNone/>
            </a:pPr>
            <a:endParaRPr lang="en-US" sz="1400" dirty="0">
              <a:latin typeface="Arial Rounded MT Bold" panose="020F0704030504030204" pitchFamily="34" charset="0"/>
              <a:ea typeface="Montserrat"/>
              <a:cs typeface="Montserrat"/>
              <a:sym typeface="Montserrat"/>
            </a:endParaRPr>
          </a:p>
          <a:p>
            <a:pPr marL="0" lvl="0" indent="0" algn="just">
              <a:buNone/>
            </a:pPr>
            <a:endParaRPr lang="en-US" sz="1400" dirty="0">
              <a:latin typeface="Arial Rounded MT Bold" panose="020F0704030504030204" pitchFamily="34" charset="0"/>
              <a:ea typeface="Montserrat"/>
              <a:cs typeface="Montserrat"/>
              <a:sym typeface="Montserrat"/>
            </a:endParaRPr>
          </a:p>
          <a:p>
            <a:pPr marL="0" lvl="0" indent="0" algn="just">
              <a:buNone/>
            </a:pPr>
            <a:endParaRPr lang="en-US" sz="1400" dirty="0">
              <a:latin typeface="Arial Rounded MT Bold" panose="020F0704030504030204" pitchFamily="34" charset="0"/>
              <a:ea typeface="Montserrat"/>
              <a:cs typeface="Montserrat"/>
              <a:sym typeface="Montserrat"/>
            </a:endParaRPr>
          </a:p>
          <a:p>
            <a:pPr marL="0" lvl="0" indent="0" algn="just">
              <a:buNone/>
            </a:pPr>
            <a:endParaRPr lang="en-US" sz="1400" dirty="0">
              <a:latin typeface="Arial Rounded MT Bold" panose="020F0704030504030204" pitchFamily="34" charset="0"/>
              <a:ea typeface="Montserrat"/>
              <a:cs typeface="Montserrat"/>
              <a:sym typeface="Montserrat"/>
            </a:endParaRPr>
          </a:p>
          <a:p>
            <a:pPr marL="285750" lvl="0" indent="-285750" algn="just">
              <a:buFont typeface="Wingdings" panose="05000000000000000000" pitchFamily="2" charset="2"/>
              <a:buChar char="Ø"/>
            </a:pPr>
            <a:r>
              <a:rPr lang="en-US" sz="1400" dirty="0">
                <a:latin typeface="Arial Rounded MT Bold" panose="020F0704030504030204" pitchFamily="34" charset="0"/>
                <a:ea typeface="Montserrat"/>
                <a:cs typeface="Montserrat"/>
                <a:sym typeface="Montserrat"/>
              </a:rPr>
              <a:t>Servers are still needed, but developers need not concern themselves with managing those servers. </a:t>
            </a:r>
          </a:p>
          <a:p>
            <a:pPr marL="285750" lvl="0" indent="-285750" algn="just">
              <a:buFont typeface="Wingdings" panose="05000000000000000000" pitchFamily="2" charset="2"/>
              <a:buChar char="Ø"/>
            </a:pPr>
            <a:endParaRPr lang="en-US" sz="1400" dirty="0">
              <a:latin typeface="Arial Rounded MT Bold" panose="020F0704030504030204" pitchFamily="34" charset="0"/>
              <a:ea typeface="Montserrat"/>
              <a:cs typeface="Montserrat"/>
              <a:sym typeface="Montserrat"/>
            </a:endParaRPr>
          </a:p>
          <a:p>
            <a:pPr marL="285750" lvl="0" indent="-285750" algn="just">
              <a:buFont typeface="Wingdings" panose="05000000000000000000" pitchFamily="2" charset="2"/>
              <a:buChar char="Ø"/>
            </a:pPr>
            <a:r>
              <a:rPr lang="en-US" sz="1400" dirty="0">
                <a:latin typeface="Arial Rounded MT Bold" panose="020F0704030504030204" pitchFamily="34" charset="0"/>
                <a:ea typeface="Montserrat"/>
                <a:cs typeface="Montserrat"/>
                <a:sym typeface="Montserrat"/>
              </a:rPr>
              <a:t>Decisions such as the number of servers and their capacity are taken care of by the serverless platform, with server capacity automatically provisioned as needed by the workload.</a:t>
            </a:r>
            <a:endParaRPr sz="1400" dirty="0">
              <a:latin typeface="Arial Rounded MT Bold" panose="020F0704030504030204" pitchFamily="34" charset="0"/>
              <a:ea typeface="Montserrat"/>
              <a:cs typeface="Montserrat"/>
              <a:sym typeface="Montserrat"/>
            </a:endParaRPr>
          </a:p>
        </p:txBody>
      </p:sp>
      <p:sp>
        <p:nvSpPr>
          <p:cNvPr id="375" name="Google Shape;375;p19"/>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pic>
        <p:nvPicPr>
          <p:cNvPr id="2" name="Picture 3">
            <a:extLst>
              <a:ext uri="{FF2B5EF4-FFF2-40B4-BE49-F238E27FC236}">
                <a16:creationId xmlns:a16="http://schemas.microsoft.com/office/drawing/2014/main" id="{7DA1FF7F-1E7A-621F-73CE-00BCB0939A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805211"/>
            <a:ext cx="4995600" cy="2215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3F6E2F6-9F7C-8B6F-625C-363ADC7ADE88}"/>
              </a:ext>
            </a:extLst>
          </p:cNvPr>
          <p:cNvSpPr>
            <a:spLocks noGrp="1"/>
          </p:cNvSpPr>
          <p:nvPr>
            <p:ph type="body" idx="1"/>
          </p:nvPr>
        </p:nvSpPr>
        <p:spPr>
          <a:xfrm>
            <a:off x="404596" y="438150"/>
            <a:ext cx="8324804" cy="4220100"/>
          </a:xfrm>
        </p:spPr>
        <p:txBody>
          <a:bodyPr/>
          <a:lstStyle/>
          <a:p>
            <a:pPr marL="285750" lvl="0" indent="-285750" algn="just">
              <a:buFont typeface="Wingdings" panose="05000000000000000000" pitchFamily="2" charset="2"/>
              <a:buChar char="Ø"/>
            </a:pPr>
            <a:r>
              <a:rPr lang="en-US" sz="1400" dirty="0">
                <a:latin typeface="Arial Rounded MT Bold" panose="020F0704030504030204" pitchFamily="34" charset="0"/>
                <a:ea typeface="Montserrat"/>
                <a:cs typeface="Montserrat"/>
                <a:sym typeface="Montserrat"/>
              </a:rPr>
              <a:t>The core capability of a serverless platform is that of an event processing system.</a:t>
            </a:r>
          </a:p>
          <a:p>
            <a:pPr marL="285750" lvl="0" indent="-285750" algn="just">
              <a:buFont typeface="Wingdings" panose="05000000000000000000" pitchFamily="2" charset="2"/>
              <a:buChar char="Ø"/>
            </a:pPr>
            <a:endParaRPr lang="en-US" sz="1400" dirty="0">
              <a:latin typeface="Arial Rounded MT Bold" panose="020F0704030504030204" pitchFamily="34" charset="0"/>
              <a:ea typeface="Montserrat"/>
              <a:cs typeface="Montserrat"/>
              <a:sym typeface="Montserrat"/>
            </a:endParaRPr>
          </a:p>
          <a:p>
            <a:pPr marL="285750" lvl="0" indent="-285750" algn="just">
              <a:buFont typeface="Wingdings" panose="05000000000000000000" pitchFamily="2" charset="2"/>
              <a:buChar char="Ø"/>
            </a:pPr>
            <a:r>
              <a:rPr lang="en-US" sz="1400" dirty="0">
                <a:latin typeface="Arial Rounded MT Bold" panose="020F0704030504030204" pitchFamily="34" charset="0"/>
                <a:ea typeface="Montserrat"/>
                <a:cs typeface="Montserrat"/>
                <a:sym typeface="Montserrat"/>
              </a:rPr>
              <a:t>The service must manage a set of user defined functions, take an  event sent over HTTP or received from an event source.</a:t>
            </a:r>
          </a:p>
          <a:p>
            <a:pPr marL="285750" lvl="0" indent="-285750" algn="just">
              <a:buFont typeface="Wingdings" panose="05000000000000000000" pitchFamily="2" charset="2"/>
              <a:buChar char="Ø"/>
            </a:pPr>
            <a:endParaRPr lang="en-US" sz="1400" dirty="0">
              <a:latin typeface="Arial Rounded MT Bold" panose="020F0704030504030204" pitchFamily="34" charset="0"/>
              <a:ea typeface="Montserrat"/>
              <a:cs typeface="Montserrat"/>
              <a:sym typeface="Montserrat"/>
            </a:endParaRPr>
          </a:p>
          <a:p>
            <a:pPr marL="285750" lvl="0" indent="-285750" algn="just">
              <a:buFont typeface="Wingdings" panose="05000000000000000000" pitchFamily="2" charset="2"/>
              <a:buChar char="Ø"/>
            </a:pPr>
            <a:r>
              <a:rPr lang="en-US" sz="1400" dirty="0">
                <a:latin typeface="Arial Rounded MT Bold" panose="020F0704030504030204" pitchFamily="34" charset="0"/>
                <a:ea typeface="Montserrat"/>
                <a:cs typeface="Montserrat"/>
                <a:sym typeface="Montserrat"/>
              </a:rPr>
              <a:t>The challenge is to implement such functionality while considering metrics such as cost, scalability, and fault tolerance.</a:t>
            </a:r>
          </a:p>
          <a:p>
            <a:pPr marL="0" lvl="0" indent="0" algn="just">
              <a:buNone/>
            </a:pPr>
            <a:endParaRPr lang="en-US" sz="1400" dirty="0">
              <a:latin typeface="Arial Rounded MT Bold" panose="020F0704030504030204" pitchFamily="34" charset="0"/>
              <a:ea typeface="Montserrat"/>
              <a:cs typeface="Montserrat"/>
              <a:sym typeface="Montserrat"/>
            </a:endParaRPr>
          </a:p>
          <a:p>
            <a:pPr marL="285750" lvl="0" indent="-285750" algn="just">
              <a:buFont typeface="Wingdings" panose="05000000000000000000" pitchFamily="2" charset="2"/>
              <a:buChar char="Ø"/>
            </a:pPr>
            <a:r>
              <a:rPr lang="en-US" sz="1400" dirty="0">
                <a:latin typeface="Arial Rounded MT Bold" panose="020F0704030504030204" pitchFamily="34" charset="0"/>
                <a:ea typeface="Montserrat"/>
                <a:cs typeface="Montserrat"/>
                <a:sym typeface="Montserrat"/>
              </a:rPr>
              <a:t>The platform must quickly and efficiently start a function and process its input.</a:t>
            </a:r>
          </a:p>
          <a:p>
            <a:pPr marL="0" lvl="0" indent="0" algn="just">
              <a:buNone/>
            </a:pPr>
            <a:endParaRPr lang="en-US" sz="1400" dirty="0">
              <a:latin typeface="Arial Rounded MT Bold" panose="020F0704030504030204" pitchFamily="34" charset="0"/>
              <a:ea typeface="Montserrat"/>
              <a:cs typeface="Montserrat"/>
              <a:sym typeface="Montserrat"/>
            </a:endParaRPr>
          </a:p>
          <a:p>
            <a:pPr marL="285750" lvl="0" indent="-285750" algn="just">
              <a:buFont typeface="Wingdings" panose="05000000000000000000" pitchFamily="2" charset="2"/>
              <a:buChar char="Ø"/>
            </a:pPr>
            <a:r>
              <a:rPr lang="en-US" sz="1400" dirty="0">
                <a:latin typeface="Arial Rounded MT Bold" panose="020F0704030504030204" pitchFamily="34" charset="0"/>
                <a:ea typeface="Montserrat"/>
                <a:cs typeface="Montserrat"/>
                <a:sym typeface="Montserrat"/>
              </a:rPr>
              <a:t>The platform also needs to queue events.</a:t>
            </a:r>
          </a:p>
          <a:p>
            <a:pPr marL="101600" indent="0" algn="just">
              <a:buNone/>
            </a:pPr>
            <a:endParaRPr lang="en-US" sz="1400" dirty="0"/>
          </a:p>
        </p:txBody>
      </p:sp>
      <p:sp>
        <p:nvSpPr>
          <p:cNvPr id="5" name="Slide Number Placeholder 4">
            <a:extLst>
              <a:ext uri="{FF2B5EF4-FFF2-40B4-BE49-F238E27FC236}">
                <a16:creationId xmlns:a16="http://schemas.microsoft.com/office/drawing/2014/main" id="{A187EDD7-74D0-B13B-08C7-377DF13B717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3150286761"/>
      </p:ext>
    </p:extLst>
  </p:cSld>
  <p:clrMapOvr>
    <a:masterClrMapping/>
  </p:clrMapOvr>
</p:sld>
</file>

<file path=ppt/theme/theme1.xml><?xml version="1.0" encoding="utf-8"?>
<a:theme xmlns:a="http://schemas.openxmlformats.org/drawingml/2006/main" name="Volsce template">
  <a:themeElements>
    <a:clrScheme name="Custom 347">
      <a:dk1>
        <a:srgbClr val="252831"/>
      </a:dk1>
      <a:lt1>
        <a:srgbClr val="FFFFFF"/>
      </a:lt1>
      <a:dk2>
        <a:srgbClr val="68728D"/>
      </a:dk2>
      <a:lt2>
        <a:srgbClr val="E9EDF3"/>
      </a:lt2>
      <a:accent1>
        <a:srgbClr val="7D89AC"/>
      </a:accent1>
      <a:accent2>
        <a:srgbClr val="728CD8"/>
      </a:accent2>
      <a:accent3>
        <a:srgbClr val="72D8D8"/>
      </a:accent3>
      <a:accent4>
        <a:srgbClr val="B1D872"/>
      </a:accent4>
      <a:accent5>
        <a:srgbClr val="F8D067"/>
      </a:accent5>
      <a:accent6>
        <a:srgbClr val="BDC3D3"/>
      </a:accent6>
      <a:hlink>
        <a:srgbClr val="7D89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311</TotalTime>
  <Words>1539</Words>
  <Application>Microsoft Office PowerPoint</Application>
  <PresentationFormat>On-screen Show (16:9)</PresentationFormat>
  <Paragraphs>205</Paragraphs>
  <Slides>25</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Montserrat Light</vt:lpstr>
      <vt:lpstr>Montserrat</vt:lpstr>
      <vt:lpstr>Candara</vt:lpstr>
      <vt:lpstr>Poppins</vt:lpstr>
      <vt:lpstr>Algerian</vt:lpstr>
      <vt:lpstr>Arial</vt:lpstr>
      <vt:lpstr>Arial Rounded MT Bold</vt:lpstr>
      <vt:lpstr>Wingdings</vt:lpstr>
      <vt:lpstr>Volsce template</vt:lpstr>
      <vt:lpstr>       </vt:lpstr>
      <vt:lpstr>AGENDA</vt:lpstr>
      <vt:lpstr>Introduction</vt:lpstr>
      <vt:lpstr>PowerPoint Presentation</vt:lpstr>
      <vt:lpstr>PowerPoint Presentation</vt:lpstr>
      <vt:lpstr>PowerPoint Presentation</vt:lpstr>
      <vt:lpstr>PowerPoint Presentation</vt:lpstr>
      <vt:lpstr>Architecture</vt:lpstr>
      <vt:lpstr>PowerPoint Presentation</vt:lpstr>
      <vt:lpstr>CHARACTERISTIC</vt:lpstr>
      <vt:lpstr>PowerPoint Presentation</vt:lpstr>
      <vt:lpstr>COMMERCIAL PLATFORMS</vt:lpstr>
      <vt:lpstr>AMAZON’S AWS Lambda</vt:lpstr>
      <vt:lpstr>GOOGLE’S CLOUD FUNCTIONS</vt:lpstr>
      <vt:lpstr>MICROSOFT AZURE FUNCTIONS</vt:lpstr>
      <vt:lpstr>IMB CLOUD FUNCTIONS (OPENWHISK)</vt:lpstr>
      <vt:lpstr>PowerPoint Presentation</vt:lpstr>
      <vt:lpstr>BENEFITS</vt:lpstr>
      <vt:lpstr>DRAWBACKS</vt:lpstr>
      <vt:lpstr>Current state of serverless  Platforms</vt:lpstr>
      <vt:lpstr>USE CASES AND WORKLOADS</vt:lpstr>
      <vt:lpstr>EVENT PROCESSING</vt:lpstr>
      <vt:lpstr>PowerPoint Presentation</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SERVERLESS COMPUTING</dc:title>
  <dc:creator>ADMIN</dc:creator>
  <cp:lastModifiedBy>Chintan Bhimani</cp:lastModifiedBy>
  <cp:revision>38</cp:revision>
  <dcterms:modified xsi:type="dcterms:W3CDTF">2023-03-27T18:31:03Z</dcterms:modified>
</cp:coreProperties>
</file>