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96" r:id="rId7"/>
    <p:sldId id="297" r:id="rId8"/>
    <p:sldId id="298" r:id="rId9"/>
    <p:sldId id="299" r:id="rId10"/>
    <p:sldId id="264" r:id="rId11"/>
    <p:sldId id="265" r:id="rId12"/>
    <p:sldId id="300" r:id="rId13"/>
    <p:sldId id="301" r:id="rId14"/>
    <p:sldId id="302" r:id="rId15"/>
    <p:sldId id="303" r:id="rId16"/>
    <p:sldId id="269" r:id="rId17"/>
    <p:sldId id="304" r:id="rId18"/>
    <p:sldId id="305" r:id="rId19"/>
    <p:sldId id="306" r:id="rId20"/>
    <p:sldId id="278" r:id="rId21"/>
  </p:sldIdLst>
  <p:sldSz cx="9144000" cy="5143500" type="screen16x9"/>
  <p:notesSz cx="6858000" cy="9144000"/>
  <p:embeddedFontLst>
    <p:embeddedFont>
      <p:font typeface="Lexend Deca" panose="020B0604020202020204" charset="-78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21526" y="90698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sz="480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Embedded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658A7-1178-7740-13C1-6963401FF873}"/>
              </a:ext>
            </a:extLst>
          </p:cNvPr>
          <p:cNvSpPr txBox="1"/>
          <p:nvPr/>
        </p:nvSpPr>
        <p:spPr>
          <a:xfrm>
            <a:off x="2059259" y="1986774"/>
            <a:ext cx="4624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Lexend Deca" panose="020B0604020202020204" charset="-78"/>
                <a:cs typeface="Lexend Deca" panose="020B0604020202020204" charset="-78"/>
              </a:rPr>
              <a:t>Systems</a:t>
            </a:r>
            <a:endParaRPr lang="en-US" sz="4800" b="1" dirty="0"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0A50A-855F-DD3C-C3CB-C801A72F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50" y="300577"/>
            <a:ext cx="3625690" cy="576345"/>
          </a:xfrm>
        </p:spPr>
        <p:txBody>
          <a:bodyPr/>
          <a:lstStyle/>
          <a:p>
            <a:r>
              <a:rPr lang="en-US" sz="36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544FC-B000-4162-04D8-E595A6848D55}"/>
              </a:ext>
            </a:extLst>
          </p:cNvPr>
          <p:cNvSpPr txBox="1"/>
          <p:nvPr/>
        </p:nvSpPr>
        <p:spPr>
          <a:xfrm>
            <a:off x="326550" y="1696125"/>
            <a:ext cx="8136730" cy="175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Automatic teller machines.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Cellular telephone and telephone switches.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Handheld calculators.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Household appliances including washing machine, television sets, microwave ovens,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onElectDiagram3">
            <a:extLst>
              <a:ext uri="{FF2B5EF4-FFF2-40B4-BE49-F238E27FC236}">
                <a16:creationId xmlns:a16="http://schemas.microsoft.com/office/drawing/2014/main" id="{69022045-64E3-54E9-CA76-50D88730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828423"/>
            <a:ext cx="5491480" cy="348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1FF11-2B38-4BD0-6F86-C368BEC3D125}"/>
              </a:ext>
            </a:extLst>
          </p:cNvPr>
          <p:cNvSpPr txBox="1"/>
          <p:nvPr/>
        </p:nvSpPr>
        <p:spPr>
          <a:xfrm>
            <a:off x="254000" y="822851"/>
            <a:ext cx="6888480" cy="297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758" indent="-285750" rtl="0" eaLnBrk="1" fontAlgn="auto" hangingPunct="1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kern="1200" dirty="0">
                <a:solidFill>
                  <a:schemeClr val="tx2"/>
                </a:solidFill>
                <a:effectLst/>
                <a:latin typeface="Lexend Deca" panose="020B0604020202020204" charset="-78"/>
                <a:ea typeface="+mn-ea"/>
                <a:cs typeface="Lexend Deca" panose="020B0604020202020204" charset="-78"/>
              </a:rPr>
              <a:t>Automatic teller machines.</a:t>
            </a:r>
            <a:endParaRPr lang="en-US" dirty="0">
              <a:solidFill>
                <a:schemeClr val="tx2"/>
              </a:solidFill>
              <a:latin typeface="Lexend Deca" panose="020B0604020202020204" charset="-78"/>
              <a:ea typeface="+mn-ea"/>
              <a:cs typeface="Lexend Deca" panose="020B0604020202020204" charset="-78"/>
            </a:endParaRPr>
          </a:p>
          <a:p>
            <a:pPr marL="349758" indent="-285750" rtl="0" eaLnBrk="1" fontAlgn="auto" hangingPunct="1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kern="1200" dirty="0">
                <a:solidFill>
                  <a:schemeClr val="tx2"/>
                </a:solidFill>
                <a:effectLst/>
                <a:latin typeface="Lexend Deca" panose="020B0604020202020204" charset="-78"/>
                <a:ea typeface="+mn-ea"/>
                <a:cs typeface="Lexend Deca" panose="020B0604020202020204" charset="-78"/>
              </a:rPr>
              <a:t>Cellular telephone and telephone switches.</a:t>
            </a:r>
            <a:endParaRPr lang="en-US" dirty="0">
              <a:solidFill>
                <a:schemeClr val="tx2"/>
              </a:solidFill>
              <a:latin typeface="Lexend Deca" panose="020B0604020202020204" charset="-78"/>
              <a:ea typeface="+mn-ea"/>
              <a:cs typeface="Lexend Deca" panose="020B0604020202020204" charset="-78"/>
            </a:endParaRPr>
          </a:p>
          <a:p>
            <a:pPr marL="349758" indent="-285750" rtl="0" eaLnBrk="1" fontAlgn="auto" hangingPunct="1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kern="1200" dirty="0">
                <a:solidFill>
                  <a:schemeClr val="tx2"/>
                </a:solidFill>
                <a:effectLst/>
                <a:latin typeface="Lexend Deca" panose="020B0604020202020204" charset="-78"/>
                <a:ea typeface="+mn-ea"/>
                <a:cs typeface="Lexend Deca" panose="020B0604020202020204" charset="-78"/>
              </a:rPr>
              <a:t>Handheld calculators.</a:t>
            </a:r>
            <a:endParaRPr lang="en-US" dirty="0">
              <a:solidFill>
                <a:schemeClr val="tx2"/>
              </a:solidFill>
              <a:latin typeface="Lexend Deca" panose="020B0604020202020204" charset="-78"/>
              <a:ea typeface="+mn-ea"/>
              <a:cs typeface="Lexend Deca" panose="020B0604020202020204" charset="-78"/>
            </a:endParaRPr>
          </a:p>
          <a:p>
            <a:pPr marL="349758" indent="-285750" rtl="0" eaLnBrk="1" fontAlgn="auto" hangingPunct="1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kern="1200" dirty="0">
                <a:solidFill>
                  <a:schemeClr val="tx2"/>
                </a:solidFill>
                <a:effectLst/>
                <a:latin typeface="Lexend Deca" panose="020B0604020202020204" charset="-78"/>
                <a:ea typeface="+mn-ea"/>
                <a:cs typeface="Lexend Deca" panose="020B0604020202020204" charset="-78"/>
              </a:rPr>
              <a:t>Household appliances including washing machine, television sets, microwave ovens, etc.</a:t>
            </a:r>
            <a:endParaRPr lang="en-US" dirty="0">
              <a:solidFill>
                <a:schemeClr val="tx2"/>
              </a:solidFill>
              <a:latin typeface="Lexend Deca" panose="020B0604020202020204" charset="-78"/>
              <a:ea typeface="+mn-ea"/>
              <a:cs typeface="Lexend Deca" panose="020B0604020202020204" charset="-78"/>
            </a:endParaRPr>
          </a:p>
          <a:p>
            <a:pPr marL="349758" indent="-285750" rtl="0" eaLnBrk="1" fontAlgn="auto" hangingPunct="1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kern="1200" dirty="0">
                <a:solidFill>
                  <a:schemeClr val="tx2"/>
                </a:solidFill>
                <a:effectLst/>
                <a:latin typeface="Lexend Deca" panose="020B0604020202020204" charset="-78"/>
                <a:ea typeface="+mn-ea"/>
                <a:cs typeface="Lexend Deca" panose="020B0604020202020204" charset="-78"/>
              </a:rPr>
              <a:t>Inertial guidance systems in aircraft and missiles,</a:t>
            </a:r>
            <a:endParaRPr lang="en-US" dirty="0">
              <a:solidFill>
                <a:schemeClr val="tx2"/>
              </a:solidFill>
              <a:effectLst/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41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A14F0-06E2-C804-45D0-0F0678C02AC4}"/>
              </a:ext>
            </a:extLst>
          </p:cNvPr>
          <p:cNvSpPr txBox="1"/>
          <p:nvPr/>
        </p:nvSpPr>
        <p:spPr>
          <a:xfrm>
            <a:off x="335280" y="1095663"/>
            <a:ext cx="6868160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Multifunction wristwatches.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Medical equipment.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Programmable digital assistants (PDA’s).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Measurement equipment's like oscilloscopes, logic analyzers and spectrum analyzers.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Programmable logic controllers (PLC’s).</a:t>
            </a:r>
            <a:endParaRPr lang="en-CA" dirty="0">
              <a:solidFill>
                <a:schemeClr val="tx2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850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embedded_globe">
            <a:extLst>
              <a:ext uri="{FF2B5EF4-FFF2-40B4-BE49-F238E27FC236}">
                <a16:creationId xmlns:a16="http://schemas.microsoft.com/office/drawing/2014/main" id="{B1AF9163-590D-0C01-BE4E-79C83CB1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873" y="1189991"/>
            <a:ext cx="6764253" cy="372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8FD629B8-9904-8EFD-503A-BD301C3EBCA4}"/>
              </a:ext>
            </a:extLst>
          </p:cNvPr>
          <p:cNvSpPr txBox="1">
            <a:spLocks/>
          </p:cNvSpPr>
          <p:nvPr/>
        </p:nvSpPr>
        <p:spPr>
          <a:xfrm>
            <a:off x="285910" y="252078"/>
            <a:ext cx="4865210" cy="5763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Embedded Global</a:t>
            </a:r>
          </a:p>
        </p:txBody>
      </p:sp>
    </p:spTree>
    <p:extLst>
      <p:ext uri="{BB962C8B-B14F-4D97-AF65-F5344CB8AC3E}">
        <p14:creationId xmlns:p14="http://schemas.microsoft.com/office/powerpoint/2010/main" val="33497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12D7F-3E39-3BA7-90E6-AB59F13BBBC8}"/>
              </a:ext>
            </a:extLst>
          </p:cNvPr>
          <p:cNvSpPr txBox="1"/>
          <p:nvPr/>
        </p:nvSpPr>
        <p:spPr>
          <a:xfrm>
            <a:off x="254000" y="1096585"/>
            <a:ext cx="6370320" cy="393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E-millennium is the public communication for the 21st Century. It offers superior multi-pay voice access in combination with powerful, yet user-friendly web applications. </a:t>
            </a:r>
          </a:p>
          <a:p>
            <a:pPr eaLnBrk="1" hangingPunct="1">
              <a:lnSpc>
                <a:spcPct val="150000"/>
              </a:lnSpc>
              <a:buClr>
                <a:srgbClr val="3333FF"/>
              </a:buClr>
            </a:pPr>
            <a:endParaRPr lang="en-US" sz="1400" b="1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Users can check e-mail, get stock quotes, make on-line purchases, even cruise the Internet, all while talking on the phone.</a:t>
            </a:r>
          </a:p>
          <a:p>
            <a:pPr eaLnBrk="1" hangingPunct="1">
              <a:lnSpc>
                <a:spcPct val="150000"/>
              </a:lnSpc>
              <a:buClr>
                <a:srgbClr val="3333FF"/>
              </a:buClr>
            </a:pPr>
            <a:endParaRPr lang="en-US" sz="1400" b="1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A built-in Ethernet data port provides the additional option of high-speed web access through a laptop computer. </a:t>
            </a:r>
          </a:p>
          <a:p>
            <a:pPr eaLnBrk="1" hangingPunct="1">
              <a:lnSpc>
                <a:spcPct val="150000"/>
              </a:lnSpc>
              <a:buClr>
                <a:srgbClr val="3333FF"/>
              </a:buClr>
            </a:pPr>
            <a:endParaRPr lang="en-US" sz="1400" b="1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Extensive testing to meet FCC and CSA telecommunication requirements was required for this device.</a:t>
            </a:r>
          </a:p>
        </p:txBody>
      </p:sp>
      <p:pic>
        <p:nvPicPr>
          <p:cNvPr id="5" name="Picture 5" descr="Quortech72dpi">
            <a:extLst>
              <a:ext uri="{FF2B5EF4-FFF2-40B4-BE49-F238E27FC236}">
                <a16:creationId xmlns:a16="http://schemas.microsoft.com/office/drawing/2014/main" id="{820469E3-5333-BD27-1BF0-FE3CB879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484" y="1973662"/>
            <a:ext cx="2222102" cy="305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49BB5-D99E-F549-7BE3-4EF894798C0C}"/>
              </a:ext>
            </a:extLst>
          </p:cNvPr>
          <p:cNvSpPr txBox="1"/>
          <p:nvPr/>
        </p:nvSpPr>
        <p:spPr>
          <a:xfrm>
            <a:off x="254000" y="2640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E-millennium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97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365813" y="385676"/>
            <a:ext cx="6805770" cy="580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Stasia Satellite Ground station</a:t>
            </a:r>
            <a:endParaRPr sz="3600" dirty="0">
              <a:solidFill>
                <a:schemeClr val="tx2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AF384-9E5C-845C-74E3-33A25012427E}"/>
              </a:ext>
            </a:extLst>
          </p:cNvPr>
          <p:cNvSpPr txBox="1"/>
          <p:nvPr/>
        </p:nvSpPr>
        <p:spPr>
          <a:xfrm>
            <a:off x="265879" y="1396661"/>
            <a:ext cx="8422587" cy="347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b="1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Wavix</a:t>
            </a: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has developed an inexpensive two-way satellite communication system specifically to support remote data collection and e-mail services. 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It is designed as an economical, high-throughput alternative to fill the niche between low-cost, low-throughput systems like Argos, GOES, and </a:t>
            </a:r>
            <a:r>
              <a:rPr lang="en-US" sz="1400" b="1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Orbcomm</a:t>
            </a: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, and high-cost, very high-throughput systems like Inmarsat and Intelsat.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b="1" dirty="0" err="1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Wavix</a:t>
            </a:r>
            <a:r>
              <a:rPr lang="en-US" sz="1400" b="1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 operates its Satellite System in cooperation with Volunteers in Technical Assistance and Satellite non-profit organizations providing health and technology support to people in developing countries.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623D29-3E11-5DA4-0A8B-1CC26B9377A9}"/>
              </a:ext>
            </a:extLst>
          </p:cNvPr>
          <p:cNvSpPr txBox="1"/>
          <p:nvPr/>
        </p:nvSpPr>
        <p:spPr>
          <a:xfrm>
            <a:off x="335280" y="1480682"/>
            <a:ext cx="4572000" cy="2182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Adaptive cruise control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Telemedicine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Security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Tele-</a:t>
            </a:r>
            <a:r>
              <a:rPr lang="en-US" dirty="0" err="1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matics</a:t>
            </a:r>
            <a:endParaRPr lang="en-US" dirty="0">
              <a:solidFill>
                <a:schemeClr val="tx2"/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Bluetooth applications</a:t>
            </a:r>
          </a:p>
        </p:txBody>
      </p:sp>
      <p:sp>
        <p:nvSpPr>
          <p:cNvPr id="7" name="Google Shape;233;p26">
            <a:extLst>
              <a:ext uri="{FF2B5EF4-FFF2-40B4-BE49-F238E27FC236}">
                <a16:creationId xmlns:a16="http://schemas.microsoft.com/office/drawing/2014/main" id="{84D147E7-C85F-131F-8C16-09B73758A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813" y="385676"/>
            <a:ext cx="6805770" cy="580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Future Trends</a:t>
            </a:r>
            <a:endParaRPr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2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B1A09B-D79C-9B68-B27E-DAEB5913F949}"/>
              </a:ext>
            </a:extLst>
          </p:cNvPr>
          <p:cNvSpPr txBox="1"/>
          <p:nvPr/>
        </p:nvSpPr>
        <p:spPr>
          <a:xfrm>
            <a:off x="203200" y="215911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BLUETOOTH AS AN APPLICATION OF EMBEDDED SYSTEM</a:t>
            </a:r>
            <a:endParaRPr lang="en-US" sz="2400" dirty="0">
              <a:solidFill>
                <a:schemeClr val="tx2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graphicFrame>
        <p:nvGraphicFramePr>
          <p:cNvPr id="6" name="Object 0">
            <a:extLst>
              <a:ext uri="{FF2B5EF4-FFF2-40B4-BE49-F238E27FC236}">
                <a16:creationId xmlns:a16="http://schemas.microsoft.com/office/drawing/2014/main" id="{78889A7A-49E2-6D0A-56FD-77A39957F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046545"/>
              </p:ext>
            </p:extLst>
          </p:nvPr>
        </p:nvGraphicFramePr>
        <p:xfrm>
          <a:off x="2041208" y="1483965"/>
          <a:ext cx="4896376" cy="30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86795" imgH="2542857" progId="Paint.Picture">
                  <p:embed/>
                </p:oleObj>
              </mc:Choice>
              <mc:Fallback>
                <p:oleObj name="Bitmap Image" r:id="rId2" imgW="4086795" imgH="2542857" progId="Paint.Picture">
                  <p:embed/>
                  <p:pic>
                    <p:nvPicPr>
                      <p:cNvPr id="5632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208" y="1483965"/>
                        <a:ext cx="4896376" cy="3047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79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3;p26">
            <a:extLst>
              <a:ext uri="{FF2B5EF4-FFF2-40B4-BE49-F238E27FC236}">
                <a16:creationId xmlns:a16="http://schemas.microsoft.com/office/drawing/2014/main" id="{8D615168-F048-9B6F-0293-0A15A9B3D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85" y="379095"/>
            <a:ext cx="4661535" cy="552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Conclusion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69F7F-10AF-0C73-5779-69DFCA7095C7}"/>
              </a:ext>
            </a:extLst>
          </p:cNvPr>
          <p:cNvSpPr txBox="1"/>
          <p:nvPr/>
        </p:nvSpPr>
        <p:spPr>
          <a:xfrm>
            <a:off x="377824" y="1337419"/>
            <a:ext cx="6734175" cy="261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The world of embedded systems is a dreamer’s paradise with unlimited possibilities.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It make controlling all the systems around just by a simple gesture and the things respond to you as if it was some magic. 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As microprocessors are becoming smaller and cheaper, more and more products are becoming ‘smart’ with microprocessors embedded in them.</a:t>
            </a:r>
            <a:endParaRPr lang="en-CA" sz="1400" dirty="0">
              <a:solidFill>
                <a:schemeClr val="tx2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779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53448" y="213410"/>
            <a:ext cx="1671996" cy="4928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53448" y="951390"/>
            <a:ext cx="4719308" cy="41179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What are embedded system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Components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Comparison of Various Software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Challenges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Embedded Software Development Tools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Future Trends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  <a:latin typeface="Lexend Deca" panose="020B0604020202020204" charset="-78"/>
                <a:ea typeface="Cambria" panose="02040503050406030204" pitchFamily="18" charset="0"/>
                <a:cs typeface="Lexend Deca" panose="020B0604020202020204" charset="-78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Lexend Deca" panose="020B0604020202020204" charset="-78"/>
                <a:cs typeface="Lexend Deca" panose="020B0604020202020204" charset="-78"/>
              </a:rPr>
              <a:t>Hello!</a:t>
            </a:r>
            <a:endParaRPr sz="720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799" y="2302047"/>
            <a:ext cx="5105401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Lexend Deca" panose="020B0604020202020204" charset="-78"/>
                <a:cs typeface="Lexend Deca" panose="020B0604020202020204" charset="-78"/>
                <a:sym typeface="Muli"/>
              </a:rPr>
              <a:t>I am Dhruvi Jasani.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Lexend Deca" panose="020B0604020202020204" charset="-78"/>
                <a:cs typeface="Lexend Deca" panose="020B0604020202020204" charset="-78"/>
                <a:sym typeface="Muli"/>
              </a:rPr>
              <a:t>My </a:t>
            </a:r>
            <a:r>
              <a:rPr lang="en-US" sz="180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Lexend Deca" panose="020B0604020202020204" charset="-78"/>
                <a:cs typeface="Lexend Deca" panose="020B0604020202020204" charset="-78"/>
                <a:sym typeface="Muli"/>
              </a:rPr>
              <a:t>e</a:t>
            </a:r>
            <a:r>
              <a:rPr lang="en-US" sz="180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Lexend Deca" panose="020B0604020202020204" charset="-78"/>
                <a:cs typeface="Lexend Deca" panose="020B0604020202020204" charset="-78"/>
              </a:rPr>
              <a:t>nrollment number is </a:t>
            </a:r>
            <a:r>
              <a:rPr lang="en-US" sz="180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20020201244.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latin typeface="Lexend Deca" panose="020B0604020202020204" charset="-78"/>
                <a:cs typeface="Lexend Deca" panose="020B0604020202020204" charset="-78"/>
                <a:sym typeface="Muli"/>
              </a:rPr>
              <a:t>Toda</a:t>
            </a:r>
            <a:r>
              <a:rPr lang="en-US" sz="180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y I will explain </a:t>
            </a:r>
            <a:r>
              <a:rPr lang="en-US" sz="1800" dirty="0">
                <a:ln w="11430"/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about</a:t>
            </a:r>
            <a:r>
              <a:rPr lang="en-US" sz="1800" dirty="0">
                <a:ln w="11430"/>
                <a:solidFill>
                  <a:schemeClr val="accent6">
                    <a:lumMod val="20000"/>
                    <a:lumOff val="8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r>
              <a:rPr lang="en-US" sz="1800" b="1" u="sng" dirty="0">
                <a:ln w="11430"/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Embedded System</a:t>
            </a:r>
            <a:r>
              <a:rPr lang="en-US" sz="1800" b="1" dirty="0">
                <a:ln w="11430"/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.</a:t>
            </a:r>
            <a:endParaRPr lang="en-US" sz="1800" b="1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32314" y="254288"/>
            <a:ext cx="6651703" cy="5262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Embedded System?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232314" y="1534769"/>
            <a:ext cx="4851869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Let’s start with the first set of slides An embedded system is a special purpose computer that is used inside of a device.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 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pic>
        <p:nvPicPr>
          <p:cNvPr id="2" name="Picture 8" descr="http://advetech.in/wp-content/uploads/2013/05/embedded_systems1.png">
            <a:extLst>
              <a:ext uri="{FF2B5EF4-FFF2-40B4-BE49-F238E27FC236}">
                <a16:creationId xmlns:a16="http://schemas.microsoft.com/office/drawing/2014/main" id="{C29EB7D1-4786-14D0-097F-7107CF6D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4343">
            <a:off x="5614997" y="1593975"/>
            <a:ext cx="2382390" cy="183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C7F28-6D2B-A83B-F738-0525D8FFE221}"/>
              </a:ext>
            </a:extLst>
          </p:cNvPr>
          <p:cNvSpPr txBox="1"/>
          <p:nvPr/>
        </p:nvSpPr>
        <p:spPr>
          <a:xfrm>
            <a:off x="172840" y="2667558"/>
            <a:ext cx="4851869" cy="7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A Combination of hardware and software that forms the components of a larger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0882" y="243145"/>
            <a:ext cx="4080660" cy="5746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COMPONENTS</a:t>
            </a:r>
            <a:endParaRPr sz="3600" dirty="0">
              <a:solidFill>
                <a:schemeClr val="bg1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58827" y="1472809"/>
            <a:ext cx="6014400" cy="21978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eaLnBrk="1" hangingPunct="1">
              <a:lnSpc>
                <a:spcPct val="150000"/>
              </a:lnSpc>
              <a:buClr>
                <a:srgbClr val="3333FF"/>
              </a:buClr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Embedded hardware :-  </a:t>
            </a:r>
            <a:r>
              <a:rPr lang="en-US" sz="1400" dirty="0">
                <a:latin typeface="Lexend Deca" panose="020B0604020202020204" charset="-78"/>
                <a:cs typeface="Lexend Deca" panose="020B0604020202020204" charset="-78"/>
              </a:rPr>
              <a:t>It mainly consists of a microcontroller with various peripheral IC’s.</a:t>
            </a:r>
          </a:p>
          <a:p>
            <a:pPr marL="76200" indent="0" eaLnBrk="1" hangingPunct="1">
              <a:lnSpc>
                <a:spcPct val="150000"/>
              </a:lnSpc>
              <a:buClr>
                <a:srgbClr val="3333FF"/>
              </a:buClr>
              <a:buNone/>
            </a:pPr>
            <a:endParaRPr lang="en-US" sz="1400" dirty="0">
              <a:latin typeface="Lexend Deca" panose="020B0604020202020204" charset="-78"/>
              <a:cs typeface="Lexend Deca" panose="020B0604020202020204" charset="-78"/>
            </a:endParaRPr>
          </a:p>
          <a:p>
            <a:pPr marL="76200" indent="0" eaLnBrk="1" hangingPunct="1">
              <a:lnSpc>
                <a:spcPct val="150000"/>
              </a:lnSpc>
              <a:buClr>
                <a:srgbClr val="3333FF"/>
              </a:buClr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Embedded RTO’S :- </a:t>
            </a:r>
            <a:r>
              <a:rPr lang="en-US" sz="1400" dirty="0">
                <a:latin typeface="Lexend Deca" panose="020B0604020202020204" charset="-78"/>
                <a:cs typeface="Lexend Deca" panose="020B0604020202020204" charset="-78"/>
              </a:rPr>
              <a:t>All intelligent devices that perform complex functions have an embedded operating system inside.</a:t>
            </a:r>
          </a:p>
        </p:txBody>
      </p:sp>
      <p:pic>
        <p:nvPicPr>
          <p:cNvPr id="2" name="Picture 5" descr="http://2.bp.blogspot.com/-CRG8K8z6X1E/TwIZijhfzzI/AAAAAAAAAjw/ssSZARWIbdc/s350/Embedded%2BEgypt.gif">
            <a:extLst>
              <a:ext uri="{FF2B5EF4-FFF2-40B4-BE49-F238E27FC236}">
                <a16:creationId xmlns:a16="http://schemas.microsoft.com/office/drawing/2014/main" id="{FEEE2E82-BB15-83D2-F8E7-63037100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300364">
            <a:off x="6778795" y="2229394"/>
            <a:ext cx="1905000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90E21F-64AE-508B-D541-CD1E01A136DF}"/>
              </a:ext>
            </a:extLst>
          </p:cNvPr>
          <p:cNvSpPr txBox="1"/>
          <p:nvPr/>
        </p:nvSpPr>
        <p:spPr>
          <a:xfrm>
            <a:off x="263911" y="577587"/>
            <a:ext cx="667958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Device drivers :-  </a:t>
            </a:r>
            <a:r>
              <a:rPr lang="en-US" dirty="0">
                <a:solidFill>
                  <a:schemeClr val="bg1"/>
                </a:solidFill>
                <a:latin typeface="Lexend Deca" panose="020B0604020202020204" charset="-78"/>
                <a:cs typeface="Lexend Deca" panose="020B0604020202020204" charset="-78"/>
              </a:rPr>
              <a:t>The software that acts as a glue between the operating system and the peripheral device is called the device driver.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b="1" i="0" dirty="0">
              <a:solidFill>
                <a:srgbClr val="BFBFBF"/>
              </a:solidFill>
              <a:effectLst/>
              <a:latin typeface="Lexend Deca" panose="020B0604020202020204" charset="-78"/>
              <a:ea typeface="Muli"/>
              <a:cs typeface="Lexend Deca" panose="020B0604020202020204" charset="-78"/>
            </a:endParaRPr>
          </a:p>
          <a:p>
            <a:pPr marL="0" marR="0" indent="0" algn="l" rtl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BFBFBF"/>
                </a:solidFill>
                <a:effectLst/>
                <a:latin typeface="Lexend Deca" panose="020B0604020202020204" charset="-78"/>
                <a:ea typeface="Muli"/>
                <a:cs typeface="Lexend Deca" panose="020B0604020202020204" charset="-78"/>
              </a:rPr>
              <a:t>Communication stacks :- 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Lexend Deca" panose="020B0604020202020204" charset="-78"/>
                <a:ea typeface="Muli"/>
                <a:cs typeface="Lexend Deca" panose="020B0604020202020204" charset="-78"/>
              </a:rPr>
              <a:t>If the embedded device is capable of communicating to the external world, it has a communication software stack running on the top of operating system.</a:t>
            </a:r>
          </a:p>
          <a:p>
            <a:pPr marL="0" marR="0" indent="0" algn="l" rtl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effectLst/>
              <a:latin typeface="Lexend Deca" panose="020B0604020202020204" charset="-78"/>
              <a:cs typeface="Lexend Deca" panose="020B0604020202020204" charset="-78"/>
            </a:endParaRPr>
          </a:p>
          <a:p>
            <a:r>
              <a:rPr lang="en-US" sz="1600" b="1" i="0" dirty="0">
                <a:solidFill>
                  <a:srgbClr val="BFBFBF"/>
                </a:solidFill>
                <a:effectLst/>
                <a:latin typeface="Lexend Deca" panose="020B0604020202020204" charset="-78"/>
                <a:ea typeface="Muli"/>
                <a:cs typeface="Lexend Deca" panose="020B0604020202020204" charset="-78"/>
              </a:rPr>
              <a:t>Embedded application :- 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Lexend Deca" panose="020B0604020202020204" charset="-78"/>
                <a:ea typeface="Muli"/>
                <a:cs typeface="Lexend Deca" panose="020B0604020202020204" charset="-78"/>
              </a:rPr>
              <a:t>It performs the predefined function of the embedded device. </a:t>
            </a:r>
            <a:endParaRPr lang="en-US" dirty="0"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78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9">
            <a:extLst>
              <a:ext uri="{FF2B5EF4-FFF2-40B4-BE49-F238E27FC236}">
                <a16:creationId xmlns:a16="http://schemas.microsoft.com/office/drawing/2014/main" id="{0A5AE00F-7320-9FD9-E6CB-A78201FDAB0B}"/>
              </a:ext>
            </a:extLst>
          </p:cNvPr>
          <p:cNvSpPr txBox="1">
            <a:spLocks noChangeArrowheads="1"/>
          </p:cNvSpPr>
          <p:nvPr/>
        </p:nvSpPr>
        <p:spPr>
          <a:xfrm>
            <a:off x="-289932" y="236963"/>
            <a:ext cx="8095786" cy="37683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4632">
              <a:defRPr/>
            </a:pPr>
            <a:r>
              <a:rPr lang="en-US" sz="2000" b="1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COMPARISON OF VARIOUS  SOFTWARE ARCHITECTURE</a:t>
            </a:r>
            <a:endParaRPr lang="en-CA" sz="2000" b="1" dirty="0">
              <a:solidFill>
                <a:schemeClr val="tx2"/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graphicFrame>
        <p:nvGraphicFramePr>
          <p:cNvPr id="6" name="Group 187">
            <a:extLst>
              <a:ext uri="{FF2B5EF4-FFF2-40B4-BE49-F238E27FC236}">
                <a16:creationId xmlns:a16="http://schemas.microsoft.com/office/drawing/2014/main" id="{9B6ED930-7453-331F-551E-0E40388E3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7382"/>
              </p:ext>
            </p:extLst>
          </p:nvPr>
        </p:nvGraphicFramePr>
        <p:xfrm>
          <a:off x="222559" y="1096537"/>
          <a:ext cx="8698881" cy="3810000"/>
        </p:xfrm>
        <a:graphic>
          <a:graphicData uri="http://schemas.openxmlformats.org/drawingml/2006/table">
            <a:tbl>
              <a:tblPr/>
              <a:tblGrid>
                <a:gridCol w="161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 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PRIORITIES AVAILABLE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WORST RESPONSE TIME FOR TASK CODE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STABILITY OF RESPONSE WHEN THE CODE CHANGES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SIMPLICITY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ROUND ROBIN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Execution time for all the task code.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Poor.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Very simple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ROUND ROBIN WITH INTERRUPTS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Interrupts routines in priority order,then the task code in priority order.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Total of execution time for all the task code (plus the execution time for the interrupt routines).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Good for interrupt routines, poor for task code.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Very simple.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FUNCTION QUEUE SCHEDULING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Interrupts routines in priority order,then all the task at same priority.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Execution time for the longest function( plus execution time for the interrupt routines).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Relatively good.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Must deal with data shared between interrupts routines and task code.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REAL TIME OPERATING SYSTEMS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exend Deca" panose="020B0604020202020204" charset="-78"/>
                        <a:cs typeface="Lexend Deca" panose="020B0604020202020204" charset="-78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Interrupts routines in priority order.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Zero (plus execution time for routines).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Very good.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Lexend Deca" panose="020B0604020202020204" charset="-78"/>
                          <a:cs typeface="Lexend Deca" panose="020B0604020202020204" charset="-78"/>
                        </a:rPr>
                        <a:t>More complex.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3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6">
            <a:extLst>
              <a:ext uri="{FF2B5EF4-FFF2-40B4-BE49-F238E27FC236}">
                <a16:creationId xmlns:a16="http://schemas.microsoft.com/office/drawing/2014/main" id="{406A8422-289F-6825-A396-80F1B0A8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371600"/>
            <a:ext cx="12573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b="0" i="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C &amp; C++ FILES</a:t>
            </a:r>
          </a:p>
          <a:p>
            <a:pPr eaLnBrk="0" hangingPunct="0"/>
            <a:endParaRPr lang="en-US" sz="1000" b="0" i="0" dirty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FA9F6577-DFDC-ED01-319E-21350CF1F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371600"/>
            <a:ext cx="14859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b="0" i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ASSEMBLY FILES (TARGET ASSEMBLY LANGUAGE)</a:t>
            </a:r>
          </a:p>
          <a:p>
            <a:pPr eaLnBrk="0" hangingPunct="0"/>
            <a:endParaRPr lang="en-US" sz="1000" b="0" i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5" name="Oval 54">
            <a:extLst>
              <a:ext uri="{FF2B5EF4-FFF2-40B4-BE49-F238E27FC236}">
                <a16:creationId xmlns:a16="http://schemas.microsoft.com/office/drawing/2014/main" id="{5FC1ED28-6401-D3C7-AF8D-761605A1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171701"/>
            <a:ext cx="1371600" cy="8000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 b="0" i="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CROSS COMPILER</a:t>
            </a:r>
          </a:p>
          <a:p>
            <a:pPr eaLnBrk="0" hangingPunct="0"/>
            <a:endParaRPr lang="en-US" sz="1000" b="0" i="0" dirty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6" name="Oval 53">
            <a:extLst>
              <a:ext uri="{FF2B5EF4-FFF2-40B4-BE49-F238E27FC236}">
                <a16:creationId xmlns:a16="http://schemas.microsoft.com/office/drawing/2014/main" id="{B08F4E54-080E-A907-E96D-640EE90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2092960"/>
            <a:ext cx="1371600" cy="76453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 b="0" i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CROSS ASSEMBLER</a:t>
            </a:r>
          </a:p>
          <a:p>
            <a:pPr eaLnBrk="0" hangingPunct="0"/>
            <a:endParaRPr lang="en-US" sz="1000" b="0" i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8DB26F86-ECA6-BA61-A37E-01D3AB9D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2004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b="0" i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OBJECT FILE (MAYBE ANY FORMAT)</a:t>
            </a:r>
          </a:p>
          <a:p>
            <a:pPr eaLnBrk="0" hangingPunct="0"/>
            <a:endParaRPr lang="en-US" sz="1000" b="0" i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55711BBD-BE1B-4427-35D2-8C114785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3086100"/>
            <a:ext cx="11430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b="0" i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OBJECT FILES (MAYBE ANY FORMAT)</a:t>
            </a:r>
          </a:p>
          <a:p>
            <a:pPr eaLnBrk="0" hangingPunct="0"/>
            <a:endParaRPr lang="en-US" sz="1000" b="0" i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60B95392-7434-BC89-9CCF-E4D0EB11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4229099"/>
            <a:ext cx="2286000" cy="6095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 b="0" i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LINKER/ LOCATORS</a:t>
            </a:r>
          </a:p>
          <a:p>
            <a:pPr eaLnBrk="0" hangingPunct="0"/>
            <a:endParaRPr lang="en-US" sz="1000" b="0" i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92705D50-FA60-F195-C9CF-E066DB9B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4182115"/>
            <a:ext cx="17145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b="0" i="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EXECUTABLE FILE (OF ANY STANDARD FORMAT)</a:t>
            </a:r>
          </a:p>
          <a:p>
            <a:pPr eaLnBrk="0" hangingPunct="0"/>
            <a:endParaRPr lang="en-US" sz="1000" b="0" i="0" dirty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5" name="Rectangle 44">
            <a:extLst>
              <a:ext uri="{FF2B5EF4-FFF2-40B4-BE49-F238E27FC236}">
                <a16:creationId xmlns:a16="http://schemas.microsoft.com/office/drawing/2014/main" id="{B7E1F773-EBF4-9316-688E-3F95A7FE6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020" y="4296366"/>
            <a:ext cx="914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b="0" i="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TARGET SYSTEM</a:t>
            </a:r>
          </a:p>
          <a:p>
            <a:pPr eaLnBrk="0" hangingPunct="0"/>
            <a:endParaRPr lang="en-US" sz="1000" b="0" i="0" dirty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601705CF-A585-9636-BC38-F51F2EA8C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27432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BBBEC37B-DD8C-4935-2AA8-2EC2E2B4E1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700" y="3657600"/>
            <a:ext cx="9144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8" name="Line 41">
            <a:extLst>
              <a:ext uri="{FF2B5EF4-FFF2-40B4-BE49-F238E27FC236}">
                <a16:creationId xmlns:a16="http://schemas.microsoft.com/office/drawing/2014/main" id="{5488E30C-69E8-92E8-6F9E-E03118876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0" y="37719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19" name="Line 40">
            <a:extLst>
              <a:ext uri="{FF2B5EF4-FFF2-40B4-BE49-F238E27FC236}">
                <a16:creationId xmlns:a16="http://schemas.microsoft.com/office/drawing/2014/main" id="{4001895A-6044-4435-830A-3C55C5F04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0" y="28575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0" name="Line 39">
            <a:extLst>
              <a:ext uri="{FF2B5EF4-FFF2-40B4-BE49-F238E27FC236}">
                <a16:creationId xmlns:a16="http://schemas.microsoft.com/office/drawing/2014/main" id="{9C09CCD4-0773-3EB8-70AF-EC575F5DD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0" y="1828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DD2E2187-3291-2391-1130-A0013E6DD9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0" y="4563065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2" name="Line 37">
            <a:extLst>
              <a:ext uri="{FF2B5EF4-FFF2-40B4-BE49-F238E27FC236}">
                <a16:creationId xmlns:a16="http://schemas.microsoft.com/office/drawing/2014/main" id="{601E9711-F0A1-4D96-04FA-9C15BB065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0356" y="4563065"/>
            <a:ext cx="992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D53220A0-0AD7-924F-2EAA-EF1068ED0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1943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0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4" name="Rectangle 57">
            <a:extLst>
              <a:ext uri="{FF2B5EF4-FFF2-40B4-BE49-F238E27FC236}">
                <a16:creationId xmlns:a16="http://schemas.microsoft.com/office/drawing/2014/main" id="{D4799DCD-DCB0-3E44-7DBE-B1BCBCC2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0800" y="777875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636819-4DC9-85F7-7358-4C9E52432FE3}"/>
              </a:ext>
            </a:extLst>
          </p:cNvPr>
          <p:cNvSpPr txBox="1"/>
          <p:nvPr/>
        </p:nvSpPr>
        <p:spPr>
          <a:xfrm>
            <a:off x="142240" y="275384"/>
            <a:ext cx="7914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144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chemeClr val="tx2"/>
                </a:solidFill>
                <a:effectLst/>
                <a:latin typeface="Lexend Deca" panose="020B0604020202020204" charset="-78"/>
                <a:ea typeface="+mn-ea"/>
                <a:cs typeface="Lexend Deca" panose="020B0604020202020204" charset="-78"/>
              </a:rPr>
              <a:t>TOOL CHAIN FOR EMBEDDED SOFTWARE</a:t>
            </a:r>
            <a:endParaRPr lang="en-US" sz="2800" b="1" dirty="0">
              <a:solidFill>
                <a:schemeClr val="tx2"/>
              </a:solidFill>
              <a:effectLst/>
              <a:latin typeface="Lexend Deca" panose="020B0604020202020204" charset="-78"/>
              <a:cs typeface="Lexend Deca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479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9">
            <a:extLst>
              <a:ext uri="{FF2B5EF4-FFF2-40B4-BE49-F238E27FC236}">
                <a16:creationId xmlns:a16="http://schemas.microsoft.com/office/drawing/2014/main" id="{417D3834-844F-C740-DE03-4EA0AE1038BF}"/>
              </a:ext>
            </a:extLst>
          </p:cNvPr>
          <p:cNvSpPr txBox="1">
            <a:spLocks/>
          </p:cNvSpPr>
          <p:nvPr/>
        </p:nvSpPr>
        <p:spPr>
          <a:xfrm>
            <a:off x="284177" y="304209"/>
            <a:ext cx="3272813" cy="68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3600" dirty="0">
                <a:latin typeface="Lexend Deca" panose="020B0604020202020204" charset="-78"/>
                <a:cs typeface="Lexend Deca" panose="020B0604020202020204" charset="-78"/>
              </a:rPr>
              <a:t>Challenges</a:t>
            </a:r>
          </a:p>
        </p:txBody>
      </p:sp>
      <p:sp>
        <p:nvSpPr>
          <p:cNvPr id="4" name="Google Shape;112;p19">
            <a:extLst>
              <a:ext uri="{FF2B5EF4-FFF2-40B4-BE49-F238E27FC236}">
                <a16:creationId xmlns:a16="http://schemas.microsoft.com/office/drawing/2014/main" id="{F971CF8F-31D8-6D00-4644-0FE285EA68BE}"/>
              </a:ext>
            </a:extLst>
          </p:cNvPr>
          <p:cNvSpPr txBox="1">
            <a:spLocks/>
          </p:cNvSpPr>
          <p:nvPr/>
        </p:nvSpPr>
        <p:spPr>
          <a:xfrm>
            <a:off x="277268" y="1457468"/>
            <a:ext cx="7220812" cy="213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just">
              <a:buFont typeface="Muli"/>
              <a:buNone/>
            </a:pPr>
            <a:r>
              <a:rPr lang="en-US" sz="1800" b="1" dirty="0">
                <a:latin typeface="Lexend Deca" panose="020B0604020202020204" charset="-78"/>
                <a:cs typeface="Lexend Deca" panose="020B0604020202020204" charset="-78"/>
              </a:rPr>
              <a:t>the challenge is to provide affordable, highly integrated devices meeting stringent requirements for safety, security, reliability, availability and at the same time keeping the cost low.</a:t>
            </a:r>
            <a:endParaRPr lang="en-US" sz="1800" dirty="0">
              <a:latin typeface="Lexend Deca" panose="020B0604020202020204" charset="-78"/>
              <a:cs typeface="Lexend Deca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50769-7D46-DC7C-272F-B00FB80C6BF3}"/>
              </a:ext>
            </a:extLst>
          </p:cNvPr>
          <p:cNvSpPr txBox="1"/>
          <p:nvPr/>
        </p:nvSpPr>
        <p:spPr>
          <a:xfrm>
            <a:off x="193040" y="2752340"/>
            <a:ext cx="4572000" cy="1670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Precise engineering and design.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Low in cost.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High performance.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Careful selection of chips.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3333F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Lexend Deca" panose="020B0604020202020204" charset="-78"/>
                <a:cs typeface="Lexend Deca" panose="020B0604020202020204" charset="-78"/>
              </a:rPr>
              <a:t>Efficiency.</a:t>
            </a:r>
          </a:p>
        </p:txBody>
      </p:sp>
    </p:spTree>
    <p:extLst>
      <p:ext uri="{BB962C8B-B14F-4D97-AF65-F5344CB8AC3E}">
        <p14:creationId xmlns:p14="http://schemas.microsoft.com/office/powerpoint/2010/main" val="406540233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792</Words>
  <Application>Microsoft Office PowerPoint</Application>
  <PresentationFormat>On-screen Show (16:9)</PresentationFormat>
  <Paragraphs>111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Lexend Deca</vt:lpstr>
      <vt:lpstr>Muli</vt:lpstr>
      <vt:lpstr>Wingdings</vt:lpstr>
      <vt:lpstr>Aliena template</vt:lpstr>
      <vt:lpstr>Bitmap Image</vt:lpstr>
      <vt:lpstr>Embedded</vt:lpstr>
      <vt:lpstr>Content</vt:lpstr>
      <vt:lpstr>Hello!</vt:lpstr>
      <vt:lpstr>What is Embedded System?</vt:lpstr>
      <vt:lpstr>COMPONENTS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Stasia Satellite Ground station</vt:lpstr>
      <vt:lpstr>Future Trends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</dc:title>
  <dc:creator>DELL</dc:creator>
  <cp:lastModifiedBy>Chintan Bhimani</cp:lastModifiedBy>
  <cp:revision>8</cp:revision>
  <dcterms:modified xsi:type="dcterms:W3CDTF">2023-03-26T18:38:59Z</dcterms:modified>
</cp:coreProperties>
</file>