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58" r:id="rId4"/>
    <p:sldId id="259" r:id="rId5"/>
    <p:sldId id="260" r:id="rId6"/>
    <p:sldId id="261" r:id="rId7"/>
    <p:sldId id="280" r:id="rId8"/>
    <p:sldId id="263" r:id="rId9"/>
    <p:sldId id="281"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Algerian" panose="04020705040A02060702" pitchFamily="82" charset="0"/>
      <p:regular r:id="rId27"/>
    </p:embeddedFont>
    <p:embeddedFont>
      <p:font typeface="Arial Rounded MT Bold" panose="020F0704030504030204" pitchFamily="34" charset="0"/>
      <p:regular r:id="rId28"/>
    </p:embeddedFont>
    <p:embeddedFont>
      <p:font typeface="Candara" panose="020E0502030303020204"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Montserrat Light" panose="00000400000000000000" pitchFamily="2" charset="0"/>
      <p:regular r:id="rId37"/>
      <p:bold r:id="rId38"/>
      <p:italic r:id="rId39"/>
      <p:boldItalic r:id="rId40"/>
    </p:embeddedFont>
    <p:embeddedFont>
      <p:font typeface="Poppins"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6AB89D-F5EC-4B56-A308-303C344C77D1}">
  <a:tblStyle styleId="{336AB89D-F5EC-4B56-A308-303C344C77D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7E30E5-1DB3-4595-BE70-43D435B196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356344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279"/>
        <p:cNvGrpSpPr/>
        <p:nvPr/>
      </p:nvGrpSpPr>
      <p:grpSpPr>
        <a:xfrm>
          <a:off x="0" y="0"/>
          <a:ext cx="0" cy="0"/>
          <a:chOff x="0" y="0"/>
          <a:chExt cx="0" cy="0"/>
        </a:xfrm>
      </p:grpSpPr>
      <p:sp>
        <p:nvSpPr>
          <p:cNvPr id="280" name="Google Shape;280;p11"/>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200" name="Google Shape;200;p7"/>
          <p:cNvSpPr txBox="1">
            <a:spLocks noGrp="1"/>
          </p:cNvSpPr>
          <p:nvPr>
            <p:ph type="body" idx="1"/>
          </p:nvPr>
        </p:nvSpPr>
        <p:spPr>
          <a:xfrm>
            <a:off x="776450"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1" name="Google Shape;201;p7"/>
          <p:cNvSpPr txBox="1">
            <a:spLocks noGrp="1"/>
          </p:cNvSpPr>
          <p:nvPr>
            <p:ph type="body" idx="2"/>
          </p:nvPr>
        </p:nvSpPr>
        <p:spPr>
          <a:xfrm>
            <a:off x="3376062"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2" name="Google Shape;202;p7"/>
          <p:cNvSpPr txBox="1">
            <a:spLocks noGrp="1"/>
          </p:cNvSpPr>
          <p:nvPr>
            <p:ph type="body" idx="3"/>
          </p:nvPr>
        </p:nvSpPr>
        <p:spPr>
          <a:xfrm>
            <a:off x="5975674" y="1524375"/>
            <a:ext cx="2327700" cy="30771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203" name="Google Shape;203;p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31" name="Google Shape;231;p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a:spLocks noGrp="1"/>
          </p:cNvSpPr>
          <p:nvPr>
            <p:ph type="body" idx="1"/>
          </p:nvPr>
        </p:nvSpPr>
        <p:spPr>
          <a:xfrm>
            <a:off x="1288075" y="3945179"/>
            <a:ext cx="6483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259" name="Google Shape;259;p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152400" y="1581149"/>
            <a:ext cx="4419600" cy="830997"/>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z="4000" dirty="0">
                <a:latin typeface="Algerian" pitchFamily="82" charset="0"/>
              </a:rPr>
              <a:t>       </a:t>
            </a:r>
            <a:endParaRPr dirty="0">
              <a:latin typeface="Algerian" pitchFamily="82" charset="0"/>
            </a:endParaRPr>
          </a:p>
        </p:txBody>
      </p:sp>
      <p:sp>
        <p:nvSpPr>
          <p:cNvPr id="3" name="TextBox 2">
            <a:extLst>
              <a:ext uri="{FF2B5EF4-FFF2-40B4-BE49-F238E27FC236}">
                <a16:creationId xmlns:a16="http://schemas.microsoft.com/office/drawing/2014/main" id="{3914A079-2163-3626-4823-AFC2AFFD87E5}"/>
              </a:ext>
            </a:extLst>
          </p:cNvPr>
          <p:cNvSpPr txBox="1"/>
          <p:nvPr/>
        </p:nvSpPr>
        <p:spPr>
          <a:xfrm>
            <a:off x="2362200" y="2740950"/>
            <a:ext cx="4572000" cy="830997"/>
          </a:xfrm>
          <a:prstGeom prst="rect">
            <a:avLst/>
          </a:prstGeom>
          <a:noFill/>
        </p:spPr>
        <p:txBody>
          <a:bodyPr wrap="square">
            <a:spAutoFit/>
          </a:bodyPr>
          <a:lstStyle/>
          <a:p>
            <a:pPr algn="ctr"/>
            <a:r>
              <a:rPr lang="en" sz="4800" dirty="0">
                <a:solidFill>
                  <a:schemeClr val="tx2">
                    <a:lumMod val="50000"/>
                  </a:schemeClr>
                </a:solidFill>
                <a:latin typeface="Algerian" panose="04020705040A02060702" pitchFamily="82" charset="0"/>
              </a:rPr>
              <a:t>Technology</a:t>
            </a:r>
            <a:endParaRPr lang="en-US" sz="4800" dirty="0"/>
          </a:p>
        </p:txBody>
      </p:sp>
      <p:sp>
        <p:nvSpPr>
          <p:cNvPr id="5" name="TextBox 4">
            <a:extLst>
              <a:ext uri="{FF2B5EF4-FFF2-40B4-BE49-F238E27FC236}">
                <a16:creationId xmlns:a16="http://schemas.microsoft.com/office/drawing/2014/main" id="{7F6855C2-EBB2-59D6-0076-CADED41C6A14}"/>
              </a:ext>
            </a:extLst>
          </p:cNvPr>
          <p:cNvSpPr txBox="1"/>
          <p:nvPr/>
        </p:nvSpPr>
        <p:spPr>
          <a:xfrm>
            <a:off x="762000" y="1911347"/>
            <a:ext cx="4572000" cy="830997"/>
          </a:xfrm>
          <a:prstGeom prst="rect">
            <a:avLst/>
          </a:prstGeom>
          <a:noFill/>
        </p:spPr>
        <p:txBody>
          <a:bodyPr wrap="square">
            <a:spAutoFit/>
          </a:bodyPr>
          <a:lstStyle/>
          <a:p>
            <a:pPr algn="ctr"/>
            <a:r>
              <a:rPr lang="en" sz="4800" dirty="0">
                <a:solidFill>
                  <a:schemeClr val="tx2">
                    <a:lumMod val="50000"/>
                  </a:schemeClr>
                </a:solidFill>
                <a:latin typeface="Algerian" panose="04020705040A02060702" pitchFamily="82" charset="0"/>
              </a:rPr>
              <a:t>SERVERLESS</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0"/>
          <p:cNvSpPr txBox="1">
            <a:spLocks noGrp="1"/>
          </p:cNvSpPr>
          <p:nvPr>
            <p:ph type="title"/>
          </p:nvPr>
        </p:nvSpPr>
        <p:spPr>
          <a:xfrm>
            <a:off x="2514600" y="57150"/>
            <a:ext cx="4267200" cy="323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latin typeface="Candara" pitchFamily="34" charset="0"/>
              </a:rPr>
              <a:t>Serverless: characteristics</a:t>
            </a:r>
            <a:endParaRPr sz="2800" dirty="0">
              <a:latin typeface="Candara" pitchFamily="34" charset="0"/>
            </a:endParaRPr>
          </a:p>
        </p:txBody>
      </p:sp>
      <p:sp>
        <p:nvSpPr>
          <p:cNvPr id="382" name="Google Shape;382;p20"/>
          <p:cNvSpPr txBox="1">
            <a:spLocks noGrp="1"/>
          </p:cNvSpPr>
          <p:nvPr>
            <p:ph type="body" idx="1"/>
          </p:nvPr>
        </p:nvSpPr>
        <p:spPr>
          <a:xfrm>
            <a:off x="76200" y="514350"/>
            <a:ext cx="9031705" cy="4572000"/>
          </a:xfrm>
          <a:prstGeom prst="rect">
            <a:avLst/>
          </a:prstGeom>
        </p:spPr>
        <p:txBody>
          <a:bodyPr spcFirstLastPara="1" wrap="square" lIns="0" tIns="0" rIns="0" bIns="0" anchor="t" anchorCtr="0">
            <a:noAutofit/>
          </a:bodyPr>
          <a:lstStyle/>
          <a:p>
            <a:pPr marL="0" lvl="0" indent="0">
              <a:buNone/>
            </a:pPr>
            <a:r>
              <a:rPr lang="en-US" sz="1400" dirty="0">
                <a:latin typeface="+mn-lt"/>
                <a:ea typeface="Montserrat"/>
                <a:cs typeface="Montserrat"/>
                <a:sym typeface="Montserrat"/>
              </a:rPr>
              <a:t>Independent, server-side, logical functions : small, separate, units of logic that take input arguments, process them in some manner, then return the result.</a:t>
            </a:r>
          </a:p>
          <a:p>
            <a:pPr marL="0" lvl="0" indent="0">
              <a:buNone/>
            </a:pPr>
            <a:r>
              <a:rPr lang="en-US" sz="1400" dirty="0">
                <a:latin typeface="+mn-lt"/>
                <a:ea typeface="Montserrat"/>
                <a:cs typeface="Montserrat"/>
                <a:sym typeface="Montserrat"/>
              </a:rPr>
              <a:t>Cost : Typically its Pay As You Go. </a:t>
            </a:r>
          </a:p>
          <a:p>
            <a:pPr marL="0" lvl="0" indent="0">
              <a:buNone/>
            </a:pPr>
            <a:r>
              <a:rPr lang="en-US" sz="1400" dirty="0">
                <a:latin typeface="+mn-lt"/>
                <a:ea typeface="Montserrat"/>
                <a:cs typeface="Montserrat"/>
                <a:sym typeface="Montserrat"/>
              </a:rPr>
              <a:t>Simple Deployment : Thanks to the small size of deployment artifacts, in general , deployments are simple and quick. Deployment artifacts are typically idiomatic of the chosen runtime e.g. </a:t>
            </a:r>
            <a:r>
              <a:rPr lang="en-US" sz="1400" dirty="0" err="1">
                <a:latin typeface="+mn-lt"/>
                <a:ea typeface="Montserrat"/>
                <a:cs typeface="Montserrat"/>
                <a:sym typeface="Montserrat"/>
              </a:rPr>
              <a:t>NuGet</a:t>
            </a:r>
            <a:r>
              <a:rPr lang="en-US" sz="1400" dirty="0">
                <a:latin typeface="+mn-lt"/>
                <a:ea typeface="Montserrat"/>
                <a:cs typeface="Montserrat"/>
                <a:sym typeface="Montserrat"/>
              </a:rPr>
              <a:t> packages, </a:t>
            </a:r>
            <a:r>
              <a:rPr lang="en-US" sz="1400" dirty="0" err="1">
                <a:latin typeface="+mn-lt"/>
                <a:ea typeface="Montserrat"/>
                <a:cs typeface="Montserrat"/>
                <a:sym typeface="Montserrat"/>
              </a:rPr>
              <a:t>npm</a:t>
            </a:r>
            <a:r>
              <a:rPr lang="en-US" sz="1400" dirty="0">
                <a:latin typeface="+mn-lt"/>
                <a:ea typeface="Montserrat"/>
                <a:cs typeface="Montserrat"/>
                <a:sym typeface="Montserrat"/>
              </a:rPr>
              <a:t> packages, JAR files. </a:t>
            </a:r>
          </a:p>
          <a:p>
            <a:pPr marL="0" lvl="0" indent="0">
              <a:buNone/>
            </a:pPr>
            <a:r>
              <a:rPr lang="en-US" sz="1400" dirty="0">
                <a:latin typeface="+mn-lt"/>
                <a:ea typeface="Montserrat"/>
                <a:cs typeface="Montserrat"/>
                <a:sym typeface="Montserrat"/>
              </a:rPr>
              <a:t>Ephemeral : designed to spin up quickly, do their work and then shut down again.</a:t>
            </a:r>
          </a:p>
          <a:p>
            <a:pPr marL="0" lvl="0" indent="0">
              <a:buNone/>
            </a:pPr>
            <a:r>
              <a:rPr lang="en-US" sz="1400" dirty="0">
                <a:latin typeface="+mn-lt"/>
                <a:ea typeface="Montserrat"/>
                <a:cs typeface="Montserrat"/>
                <a:sym typeface="Montserrat"/>
              </a:rPr>
              <a:t>Programming languages : </a:t>
            </a:r>
            <a:r>
              <a:rPr lang="en-US" sz="1400" dirty="0" err="1">
                <a:latin typeface="+mn-lt"/>
                <a:ea typeface="Montserrat"/>
                <a:cs typeface="Montserrat"/>
                <a:sym typeface="Montserrat"/>
              </a:rPr>
              <a:t>Serverless</a:t>
            </a:r>
            <a:r>
              <a:rPr lang="en-US" sz="1400" dirty="0">
                <a:latin typeface="+mn-lt"/>
                <a:ea typeface="Montserrat"/>
                <a:cs typeface="Montserrat"/>
                <a:sym typeface="Montserrat"/>
              </a:rPr>
              <a:t> services support a wide variety of programming. languages - Node, Python. </a:t>
            </a:r>
          </a:p>
          <a:p>
            <a:pPr marL="0" lvl="0" indent="0">
              <a:buNone/>
            </a:pPr>
            <a:r>
              <a:rPr lang="en-US" sz="1400" dirty="0">
                <a:latin typeface="+mn-lt"/>
                <a:ea typeface="Montserrat"/>
                <a:cs typeface="Montserrat"/>
                <a:sym typeface="Montserrat"/>
              </a:rPr>
              <a:t>Stateless : </a:t>
            </a:r>
            <a:r>
              <a:rPr lang="en-US" sz="1400" dirty="0" err="1">
                <a:latin typeface="+mn-lt"/>
                <a:ea typeface="Montserrat"/>
                <a:cs typeface="Montserrat"/>
                <a:sym typeface="Montserrat"/>
              </a:rPr>
              <a:t>FaaS</a:t>
            </a:r>
            <a:r>
              <a:rPr lang="en-US" sz="1400" dirty="0">
                <a:latin typeface="+mn-lt"/>
                <a:ea typeface="Montserrat"/>
                <a:cs typeface="Montserrat"/>
                <a:sym typeface="Montserrat"/>
              </a:rPr>
              <a:t> are stateless, not storing states , as containers running code will automatically destroy and created by platform.</a:t>
            </a:r>
          </a:p>
          <a:p>
            <a:pPr marL="0" lvl="0" indent="0">
              <a:buNone/>
            </a:pPr>
            <a:r>
              <a:rPr lang="en-US" sz="1400" dirty="0">
                <a:latin typeface="+mn-lt"/>
                <a:ea typeface="Montserrat"/>
                <a:cs typeface="Montserrat"/>
                <a:sym typeface="Montserrat"/>
              </a:rPr>
              <a:t>Event Triggered : Although functions can be invoked directly, they are typically triggered by events from other cloud services, such as incoming HTTP requests , Simple Deployment Model. </a:t>
            </a:r>
          </a:p>
          <a:p>
            <a:pPr marL="0" lvl="0" indent="0">
              <a:buNone/>
            </a:pPr>
            <a:r>
              <a:rPr lang="en-US" sz="1400" dirty="0">
                <a:latin typeface="+mn-lt"/>
                <a:ea typeface="Montserrat"/>
                <a:cs typeface="Montserrat"/>
                <a:sym typeface="Montserrat"/>
              </a:rPr>
              <a:t>Small Deployable Units and More focus on Business Value. </a:t>
            </a:r>
          </a:p>
          <a:p>
            <a:pPr marL="0" lvl="0" indent="0">
              <a:buNone/>
            </a:pPr>
            <a:r>
              <a:rPr lang="en-US" sz="1400" dirty="0">
                <a:latin typeface="+mn-lt"/>
                <a:ea typeface="Montserrat"/>
                <a:cs typeface="Montserrat"/>
                <a:sym typeface="Montserrat"/>
              </a:rPr>
              <a:t>Managed by third party. </a:t>
            </a:r>
          </a:p>
          <a:p>
            <a:pPr marL="0" lvl="0" indent="0">
              <a:buNone/>
            </a:pPr>
            <a:r>
              <a:rPr lang="en-US" sz="1400" dirty="0">
                <a:latin typeface="+mn-lt"/>
                <a:ea typeface="Montserrat"/>
                <a:cs typeface="Montserrat"/>
                <a:sym typeface="Montserrat"/>
              </a:rPr>
              <a:t>No more "Works on my Machine"</a:t>
            </a:r>
            <a:endParaRPr sz="1400" dirty="0">
              <a:latin typeface="+mn-lt"/>
              <a:ea typeface="Montserrat"/>
              <a:cs typeface="Montserrat"/>
              <a:sym typeface="Montserrat"/>
            </a:endParaRPr>
          </a:p>
        </p:txBody>
      </p:sp>
      <p:sp>
        <p:nvSpPr>
          <p:cNvPr id="384" name="Google Shape;384;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1"/>
          <p:cNvSpPr txBox="1">
            <a:spLocks noGrp="1"/>
          </p:cNvSpPr>
          <p:nvPr>
            <p:ph type="title"/>
          </p:nvPr>
        </p:nvSpPr>
        <p:spPr>
          <a:xfrm>
            <a:off x="2743200" y="133350"/>
            <a:ext cx="3587400" cy="399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latin typeface="Candara" pitchFamily="34" charset="0"/>
              </a:rPr>
              <a:t>Commercial Platforms</a:t>
            </a:r>
            <a:endParaRPr sz="2800" dirty="0">
              <a:latin typeface="Candara" pitchFamily="34" charset="0"/>
            </a:endParaRPr>
          </a:p>
        </p:txBody>
      </p:sp>
      <p:sp>
        <p:nvSpPr>
          <p:cNvPr id="390" name="Google Shape;390;p21"/>
          <p:cNvSpPr txBox="1">
            <a:spLocks noGrp="1"/>
          </p:cNvSpPr>
          <p:nvPr>
            <p:ph type="body" idx="1"/>
          </p:nvPr>
        </p:nvSpPr>
        <p:spPr>
          <a:xfrm>
            <a:off x="533400" y="1200150"/>
            <a:ext cx="7315200" cy="3200400"/>
          </a:xfrm>
          <a:prstGeom prst="rect">
            <a:avLst/>
          </a:prstGeom>
        </p:spPr>
        <p:txBody>
          <a:bodyPr spcFirstLastPara="1" wrap="square" lIns="0" tIns="0" rIns="0" bIns="0" anchor="t" anchorCtr="0">
            <a:noAutofit/>
          </a:bodyPr>
          <a:lstStyle/>
          <a:p>
            <a:pPr marL="0" lvl="0" indent="0">
              <a:buNone/>
            </a:pPr>
            <a:r>
              <a:rPr lang="en-US" sz="1400" dirty="0">
                <a:latin typeface="+mn-lt"/>
              </a:rPr>
              <a:t>*Amazon's AWS Lambda•</a:t>
            </a:r>
          </a:p>
          <a:p>
            <a:pPr marL="0" lvl="0" indent="0">
              <a:buNone/>
            </a:pPr>
            <a:endParaRPr lang="en-US" sz="1400" dirty="0">
              <a:latin typeface="+mn-lt"/>
            </a:endParaRPr>
          </a:p>
          <a:p>
            <a:pPr marL="0" lvl="0" indent="0">
              <a:buNone/>
            </a:pPr>
            <a:r>
              <a:rPr lang="en-US" sz="1400" dirty="0">
                <a:latin typeface="+mn-lt"/>
              </a:rPr>
              <a:t>*Google's Cloud Functions</a:t>
            </a:r>
          </a:p>
          <a:p>
            <a:pPr marL="0" lvl="0" indent="0">
              <a:buNone/>
            </a:pPr>
            <a:endParaRPr lang="en-US" sz="1400" dirty="0">
              <a:latin typeface="+mn-lt"/>
            </a:endParaRPr>
          </a:p>
          <a:p>
            <a:pPr marL="0" lvl="0" indent="0">
              <a:buNone/>
            </a:pPr>
            <a:r>
              <a:rPr lang="en-US" sz="1400" dirty="0">
                <a:latin typeface="+mn-lt"/>
              </a:rPr>
              <a:t> *Microsoft Azure Functions</a:t>
            </a:r>
          </a:p>
          <a:p>
            <a:pPr marL="0" lvl="0" indent="0">
              <a:buNone/>
            </a:pPr>
            <a:endParaRPr lang="en-US" sz="1400" dirty="0">
              <a:latin typeface="+mn-lt"/>
            </a:endParaRPr>
          </a:p>
          <a:p>
            <a:pPr marL="0" lvl="0" indent="0">
              <a:buNone/>
            </a:pPr>
            <a:r>
              <a:rPr lang="en-US" sz="1400" dirty="0">
                <a:latin typeface="+mn-lt"/>
              </a:rPr>
              <a:t>*IBM Cloud Functions</a:t>
            </a:r>
          </a:p>
          <a:p>
            <a:pPr marL="0" lvl="0" indent="0">
              <a:buNone/>
            </a:pPr>
            <a:endParaRPr lang="en-US" sz="1400" dirty="0">
              <a:latin typeface="+mn-lt"/>
            </a:endParaRPr>
          </a:p>
          <a:p>
            <a:pPr marL="0" lvl="0" indent="0">
              <a:buNone/>
            </a:pPr>
            <a:r>
              <a:rPr lang="en-US" sz="1400" dirty="0">
                <a:latin typeface="+mn-lt"/>
              </a:rPr>
              <a:t>*</a:t>
            </a:r>
            <a:r>
              <a:rPr lang="en-US" sz="1400" dirty="0" err="1">
                <a:latin typeface="+mn-lt"/>
              </a:rPr>
              <a:t>OpenLambda</a:t>
            </a:r>
            <a:endParaRPr sz="1400" dirty="0">
              <a:latin typeface="+mn-lt"/>
            </a:endParaRPr>
          </a:p>
        </p:txBody>
      </p:sp>
      <p:sp>
        <p:nvSpPr>
          <p:cNvPr id="391" name="Google Shape;391;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3"/>
          <p:cNvSpPr txBox="1">
            <a:spLocks noGrp="1"/>
          </p:cNvSpPr>
          <p:nvPr>
            <p:ph type="title"/>
          </p:nvPr>
        </p:nvSpPr>
        <p:spPr>
          <a:xfrm>
            <a:off x="304800" y="0"/>
            <a:ext cx="5797200" cy="2857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Candara" pitchFamily="34" charset="0"/>
              </a:rPr>
              <a:t>* Amazon’s AWS Lambda</a:t>
            </a:r>
            <a:endParaRPr dirty="0">
              <a:latin typeface="Candara" pitchFamily="34" charset="0"/>
            </a:endParaRPr>
          </a:p>
        </p:txBody>
      </p:sp>
      <p:sp>
        <p:nvSpPr>
          <p:cNvPr id="2" name="Text Placeholder 1"/>
          <p:cNvSpPr>
            <a:spLocks noGrp="1"/>
          </p:cNvSpPr>
          <p:nvPr>
            <p:ph type="body" idx="1"/>
          </p:nvPr>
        </p:nvSpPr>
        <p:spPr>
          <a:xfrm>
            <a:off x="152400" y="285750"/>
            <a:ext cx="9067800" cy="5029200"/>
          </a:xfrm>
        </p:spPr>
        <p:txBody>
          <a:bodyPr/>
          <a:lstStyle/>
          <a:p>
            <a:pPr marL="101600" indent="0">
              <a:buNone/>
            </a:pPr>
            <a:r>
              <a:rPr lang="en-US" sz="1400" dirty="0">
                <a:latin typeface="+mn-lt"/>
              </a:rPr>
              <a:t>Amazon's AWS Lambda was the first </a:t>
            </a:r>
            <a:r>
              <a:rPr lang="en-US" sz="1400" dirty="0" err="1">
                <a:latin typeface="+mn-lt"/>
              </a:rPr>
              <a:t>serverless</a:t>
            </a:r>
            <a:r>
              <a:rPr lang="en-US" sz="1400" dirty="0">
                <a:latin typeface="+mn-lt"/>
              </a:rPr>
              <a:t> platform, it is a compute service that lets you run code without provisioning or managing servers.</a:t>
            </a:r>
          </a:p>
          <a:p>
            <a:pPr marL="101600" indent="0">
              <a:buNone/>
            </a:pPr>
            <a:endParaRPr lang="en-US" sz="1400" dirty="0">
              <a:latin typeface="+mn-lt"/>
            </a:endParaRPr>
          </a:p>
          <a:p>
            <a:pPr marL="101600" indent="0">
              <a:buNone/>
            </a:pPr>
            <a:r>
              <a:rPr lang="en-US" sz="1400" dirty="0">
                <a:latin typeface="+mn-lt"/>
              </a:rPr>
              <a:t>AWS Lambda executes code only when needed and </a:t>
            </a:r>
            <a:r>
              <a:rPr lang="en-US" sz="1400" dirty="0" err="1">
                <a:latin typeface="+mn-lt"/>
              </a:rPr>
              <a:t>scalesautomatically</a:t>
            </a:r>
            <a:r>
              <a:rPr lang="en-US" sz="1400" dirty="0">
                <a:latin typeface="+mn-lt"/>
              </a:rPr>
              <a:t>, from a few requests per day to thousands per second.</a:t>
            </a:r>
          </a:p>
          <a:p>
            <a:pPr marL="101600" indent="0">
              <a:buNone/>
            </a:pPr>
            <a:endParaRPr lang="en-US" sz="1400" dirty="0">
              <a:latin typeface="+mn-lt"/>
            </a:endParaRPr>
          </a:p>
          <a:p>
            <a:pPr marL="101600" indent="0">
              <a:buNone/>
            </a:pPr>
            <a:r>
              <a:rPr lang="en-US" sz="1400" dirty="0">
                <a:latin typeface="+mn-lt"/>
              </a:rPr>
              <a:t>Pay only for the compute time.</a:t>
            </a:r>
          </a:p>
          <a:p>
            <a:pPr marL="101600" indent="0">
              <a:buNone/>
            </a:pPr>
            <a:endParaRPr lang="en-US" sz="1400" dirty="0">
              <a:latin typeface="+mn-lt"/>
            </a:endParaRPr>
          </a:p>
          <a:p>
            <a:pPr marL="101600" indent="0">
              <a:buNone/>
            </a:pPr>
            <a:r>
              <a:rPr lang="en-US" sz="1400" dirty="0">
                <a:latin typeface="+mn-lt"/>
              </a:rPr>
              <a:t>Can run code for virtually any type of application or backend service.</a:t>
            </a:r>
          </a:p>
          <a:p>
            <a:pPr marL="101600" indent="0">
              <a:buNone/>
            </a:pPr>
            <a:endParaRPr lang="en-US" sz="1400" dirty="0">
              <a:latin typeface="+mn-lt"/>
            </a:endParaRPr>
          </a:p>
          <a:p>
            <a:pPr marL="101600" indent="0">
              <a:buNone/>
            </a:pPr>
            <a:r>
              <a:rPr lang="en-US" sz="1400" dirty="0">
                <a:latin typeface="+mn-lt"/>
              </a:rPr>
              <a:t>Currently AWS Lambda supports Node.js, Java, C#, Go and Python and PowerShell.</a:t>
            </a:r>
          </a:p>
          <a:p>
            <a:pPr marL="101600" indent="0">
              <a:buNone/>
            </a:pPr>
            <a:endParaRPr lang="en-US" sz="1400" dirty="0">
              <a:latin typeface="+mn-lt"/>
            </a:endParaRPr>
          </a:p>
          <a:p>
            <a:pPr marL="101600" indent="0">
              <a:buNone/>
            </a:pPr>
            <a:r>
              <a:rPr lang="en-US" sz="1400" dirty="0">
                <a:latin typeface="+mn-lt"/>
              </a:rPr>
              <a:t>AWS Lambda automatically scales application by running code in response to each trigger.</a:t>
            </a:r>
          </a:p>
          <a:p>
            <a:pPr marL="101600" indent="0">
              <a:buNone/>
            </a:pPr>
            <a:endParaRPr lang="en-US" sz="1400" dirty="0">
              <a:latin typeface="+mn-lt"/>
            </a:endParaRPr>
          </a:p>
          <a:p>
            <a:pPr marL="101600" indent="0">
              <a:buNone/>
            </a:pPr>
            <a:r>
              <a:rPr lang="en-US" sz="1400" dirty="0">
                <a:latin typeface="+mn-lt"/>
              </a:rPr>
              <a:t>With AWS Lambda , we are charged for every 100ms.</a:t>
            </a:r>
          </a:p>
        </p:txBody>
      </p:sp>
      <p:sp>
        <p:nvSpPr>
          <p:cNvPr id="404" name="Google Shape;404;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171950"/>
            <a:ext cx="9334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a:spLocks noGrp="1"/>
          </p:cNvSpPr>
          <p:nvPr>
            <p:ph type="title"/>
          </p:nvPr>
        </p:nvSpPr>
        <p:spPr>
          <a:xfrm>
            <a:off x="152400" y="57150"/>
            <a:ext cx="35874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latin typeface="Candara" pitchFamily="34" charset="0"/>
              </a:rPr>
              <a:t>*</a:t>
            </a:r>
            <a:r>
              <a:rPr lang="en" sz="2000" dirty="0">
                <a:latin typeface="Candara" pitchFamily="34" charset="0"/>
              </a:rPr>
              <a:t>Google’s Cloud Functions</a:t>
            </a:r>
            <a:endParaRPr sz="2000" dirty="0">
              <a:latin typeface="Candara" pitchFamily="34" charset="0"/>
            </a:endParaRPr>
          </a:p>
        </p:txBody>
      </p:sp>
      <p:sp>
        <p:nvSpPr>
          <p:cNvPr id="429" name="Google Shape;429;p2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TextBox 1"/>
          <p:cNvSpPr txBox="1"/>
          <p:nvPr/>
        </p:nvSpPr>
        <p:spPr>
          <a:xfrm>
            <a:off x="213704" y="735501"/>
            <a:ext cx="8763000" cy="1815882"/>
          </a:xfrm>
          <a:prstGeom prst="rect">
            <a:avLst/>
          </a:prstGeom>
          <a:noFill/>
        </p:spPr>
        <p:txBody>
          <a:bodyPr wrap="square" rtlCol="0">
            <a:spAutoFit/>
          </a:bodyPr>
          <a:lstStyle/>
          <a:p>
            <a:r>
              <a:rPr lang="en-US" dirty="0"/>
              <a:t>Google Cloud Functions provides basic </a:t>
            </a:r>
            <a:r>
              <a:rPr lang="en-US" dirty="0" err="1"/>
              <a:t>FaaS</a:t>
            </a:r>
            <a:r>
              <a:rPr lang="en-US" dirty="0"/>
              <a:t> functionality to </a:t>
            </a:r>
            <a:r>
              <a:rPr lang="en-US" dirty="0" err="1"/>
              <a:t>runserverless</a:t>
            </a:r>
            <a:r>
              <a:rPr lang="en-US" dirty="0"/>
              <a:t> functions written in Node </a:t>
            </a:r>
            <a:r>
              <a:rPr lang="en-US" dirty="0" err="1"/>
              <a:t>js</a:t>
            </a:r>
            <a:r>
              <a:rPr lang="en-US" dirty="0"/>
              <a:t>, Go, Python and Java. </a:t>
            </a:r>
          </a:p>
          <a:p>
            <a:endParaRPr lang="en-US" dirty="0"/>
          </a:p>
          <a:p>
            <a:r>
              <a:rPr lang="en-US" dirty="0"/>
              <a:t>Automatically scales, highly available and fault tolerant.</a:t>
            </a:r>
          </a:p>
          <a:p>
            <a:endParaRPr lang="en-US" dirty="0"/>
          </a:p>
          <a:p>
            <a:r>
              <a:rPr lang="en-US" dirty="0"/>
              <a:t>No servers to provision, manage, or upgrade. </a:t>
            </a:r>
          </a:p>
          <a:p>
            <a:endParaRPr lang="en-US" dirty="0"/>
          </a:p>
          <a:p>
            <a:r>
              <a:rPr lang="en-US" dirty="0"/>
              <a:t>Pay only while your code runs.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409950"/>
            <a:ext cx="61055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171950"/>
            <a:ext cx="1143000" cy="862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228600" y="133350"/>
            <a:ext cx="3587400" cy="33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a:t>
            </a:r>
            <a:r>
              <a:rPr lang="en-US" sz="2000" dirty="0">
                <a:latin typeface="Candara" pitchFamily="34" charset="0"/>
              </a:rPr>
              <a:t>Microsoft Azure Functions</a:t>
            </a:r>
            <a:endParaRPr sz="2800" dirty="0"/>
          </a:p>
        </p:txBody>
      </p:sp>
      <p:sp>
        <p:nvSpPr>
          <p:cNvPr id="437" name="Google Shape;437;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2" name="TextBox 1"/>
          <p:cNvSpPr txBox="1"/>
          <p:nvPr/>
        </p:nvSpPr>
        <p:spPr>
          <a:xfrm>
            <a:off x="304800" y="895350"/>
            <a:ext cx="8610600" cy="2462213"/>
          </a:xfrm>
          <a:prstGeom prst="rect">
            <a:avLst/>
          </a:prstGeom>
          <a:noFill/>
        </p:spPr>
        <p:txBody>
          <a:bodyPr wrap="square" rtlCol="0">
            <a:spAutoFit/>
          </a:bodyPr>
          <a:lstStyle/>
          <a:p>
            <a:r>
              <a:rPr lang="en-US" dirty="0"/>
              <a:t>Microsoft Azure Functions provides HTTP </a:t>
            </a:r>
            <a:r>
              <a:rPr lang="en-US" dirty="0" err="1"/>
              <a:t>webhooks</a:t>
            </a:r>
            <a:r>
              <a:rPr lang="en-US" dirty="0"/>
              <a:t> </a:t>
            </a:r>
            <a:r>
              <a:rPr lang="en-US" dirty="0" err="1"/>
              <a:t>andintegration</a:t>
            </a:r>
            <a:r>
              <a:rPr lang="en-US" dirty="0"/>
              <a:t> with Azure services to run user provided  functions.</a:t>
            </a:r>
          </a:p>
          <a:p>
            <a:endParaRPr lang="en-US" dirty="0"/>
          </a:p>
          <a:p>
            <a:endParaRPr lang="en-US" dirty="0"/>
          </a:p>
          <a:p>
            <a:r>
              <a:rPr lang="en-US" dirty="0"/>
              <a:t>The platform supports C#, F#, Node.js, Python, java and PowerShell.</a:t>
            </a:r>
          </a:p>
          <a:p>
            <a:endParaRPr lang="en-US" dirty="0"/>
          </a:p>
          <a:p>
            <a:endParaRPr lang="en-US" dirty="0"/>
          </a:p>
          <a:p>
            <a:r>
              <a:rPr lang="en-US" dirty="0"/>
              <a:t>Pay only for the time spent running your code with </a:t>
            </a:r>
            <a:r>
              <a:rPr lang="en-US" dirty="0" err="1"/>
              <a:t>Consumptionplan</a:t>
            </a:r>
            <a:r>
              <a:rPr lang="en-US" dirty="0"/>
              <a:t>.</a:t>
            </a:r>
          </a:p>
          <a:p>
            <a:endParaRPr lang="en-US" dirty="0"/>
          </a:p>
          <a:p>
            <a:r>
              <a:rPr lang="en-US" dirty="0"/>
              <a:t> </a:t>
            </a:r>
          </a:p>
          <a:p>
            <a:r>
              <a:rPr lang="en-US" dirty="0"/>
              <a:t>The runtime code is open-source and available on </a:t>
            </a:r>
            <a:r>
              <a:rPr lang="en-US" dirty="0" err="1"/>
              <a:t>GitHub</a:t>
            </a:r>
            <a:r>
              <a:rPr lang="en-US" dirty="0"/>
              <a:t> under </a:t>
            </a:r>
            <a:r>
              <a:rPr lang="en-US" dirty="0" err="1"/>
              <a:t>anMIT</a:t>
            </a:r>
            <a:r>
              <a:rPr lang="en-US" dirty="0"/>
              <a:t> License.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409575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48" name="Google Shape;448;p26"/>
          <p:cNvSpPr txBox="1">
            <a:spLocks noGrp="1"/>
          </p:cNvSpPr>
          <p:nvPr>
            <p:ph type="ctrTitle" idx="4294967295"/>
          </p:nvPr>
        </p:nvSpPr>
        <p:spPr>
          <a:xfrm>
            <a:off x="0" y="57150"/>
            <a:ext cx="7280275"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a:t>
            </a:r>
            <a:r>
              <a:rPr lang="en" sz="2000" dirty="0"/>
              <a:t> </a:t>
            </a:r>
            <a:r>
              <a:rPr lang="en" sz="2000" dirty="0">
                <a:latin typeface="Candara" pitchFamily="34" charset="0"/>
              </a:rPr>
              <a:t>IMB Cloud Functions (OpenWhisk)</a:t>
            </a:r>
            <a:endParaRPr sz="2000" dirty="0">
              <a:latin typeface="Candara" pitchFamily="34" charset="0"/>
            </a:endParaRPr>
          </a:p>
        </p:txBody>
      </p:sp>
      <p:sp>
        <p:nvSpPr>
          <p:cNvPr id="449" name="Google Shape;449;p26"/>
          <p:cNvSpPr txBox="1">
            <a:spLocks noGrp="1"/>
          </p:cNvSpPr>
          <p:nvPr>
            <p:ph type="subTitle" idx="4294967295"/>
          </p:nvPr>
        </p:nvSpPr>
        <p:spPr>
          <a:xfrm>
            <a:off x="0" y="735013"/>
            <a:ext cx="8610600" cy="3041650"/>
          </a:xfrm>
          <a:prstGeom prst="rect">
            <a:avLst/>
          </a:prstGeom>
        </p:spPr>
        <p:txBody>
          <a:bodyPr spcFirstLastPara="1" wrap="square" lIns="0" tIns="0" rIns="0" bIns="0" anchor="t" anchorCtr="0">
            <a:noAutofit/>
          </a:bodyPr>
          <a:lstStyle/>
          <a:p>
            <a:pPr marL="0" lvl="0" indent="0">
              <a:buNone/>
            </a:pPr>
            <a:r>
              <a:rPr lang="en-US" sz="1600" dirty="0">
                <a:solidFill>
                  <a:schemeClr val="tx1"/>
                </a:solidFill>
                <a:latin typeface="+mn-lt"/>
              </a:rPr>
              <a:t>IMB Open Whisk provides event-based </a:t>
            </a:r>
            <a:r>
              <a:rPr lang="en-US" sz="1600" dirty="0" err="1">
                <a:solidFill>
                  <a:schemeClr val="tx1"/>
                </a:solidFill>
                <a:latin typeface="+mn-lt"/>
              </a:rPr>
              <a:t>serverless</a:t>
            </a:r>
            <a:r>
              <a:rPr lang="en-US" sz="1600" dirty="0">
                <a:solidFill>
                  <a:schemeClr val="tx1"/>
                </a:solidFill>
                <a:latin typeface="+mn-lt"/>
              </a:rPr>
              <a:t> programming with the ability to chain </a:t>
            </a:r>
            <a:r>
              <a:rPr lang="en-US" sz="1600" dirty="0" err="1">
                <a:solidFill>
                  <a:schemeClr val="tx1"/>
                </a:solidFill>
                <a:latin typeface="+mn-lt"/>
              </a:rPr>
              <a:t>serverless</a:t>
            </a:r>
            <a:r>
              <a:rPr lang="en-US" sz="1600" dirty="0">
                <a:solidFill>
                  <a:schemeClr val="tx1"/>
                </a:solidFill>
                <a:latin typeface="+mn-lt"/>
              </a:rPr>
              <a:t> functions to create composite functions.</a:t>
            </a:r>
          </a:p>
          <a:p>
            <a:pPr marL="0" lvl="0" indent="0">
              <a:buNone/>
            </a:pPr>
            <a:r>
              <a:rPr lang="en-US" sz="1600" dirty="0">
                <a:solidFill>
                  <a:schemeClr val="tx1"/>
                </a:solidFill>
                <a:latin typeface="+mn-lt"/>
              </a:rPr>
              <a:t> </a:t>
            </a:r>
          </a:p>
          <a:p>
            <a:pPr marL="0" lvl="0" indent="0">
              <a:buNone/>
            </a:pPr>
            <a:endParaRPr lang="en-US" sz="1600" dirty="0">
              <a:solidFill>
                <a:schemeClr val="tx1"/>
              </a:solidFill>
              <a:latin typeface="+mn-lt"/>
            </a:endParaRPr>
          </a:p>
          <a:p>
            <a:pPr marL="0" lvl="0" indent="0">
              <a:buNone/>
            </a:pPr>
            <a:r>
              <a:rPr lang="en-US" sz="1600" dirty="0">
                <a:solidFill>
                  <a:schemeClr val="tx1"/>
                </a:solidFill>
                <a:latin typeface="+mn-lt"/>
              </a:rPr>
              <a:t>It supports Node.js, Java, Swift, Python, as well as arbitrary binaries embedded in a </a:t>
            </a:r>
            <a:r>
              <a:rPr lang="en-US" sz="1600" dirty="0" err="1">
                <a:solidFill>
                  <a:schemeClr val="tx1"/>
                </a:solidFill>
                <a:latin typeface="+mn-lt"/>
              </a:rPr>
              <a:t>Docker</a:t>
            </a:r>
            <a:r>
              <a:rPr lang="en-US" sz="1600" dirty="0">
                <a:solidFill>
                  <a:schemeClr val="tx1"/>
                </a:solidFill>
                <a:latin typeface="+mn-lt"/>
              </a:rPr>
              <a:t>    container.</a:t>
            </a:r>
          </a:p>
          <a:p>
            <a:pPr marL="0" lvl="0" indent="0">
              <a:buNone/>
            </a:pPr>
            <a:endParaRPr lang="en-US" sz="1600" dirty="0">
              <a:solidFill>
                <a:schemeClr val="tx1"/>
              </a:solidFill>
              <a:latin typeface="+mn-lt"/>
            </a:endParaRPr>
          </a:p>
          <a:p>
            <a:pPr marL="0" lvl="0" indent="0">
              <a:buNone/>
            </a:pPr>
            <a:endParaRPr lang="en-US" sz="1600" dirty="0">
              <a:solidFill>
                <a:schemeClr val="tx1"/>
              </a:solidFill>
              <a:latin typeface="+mn-lt"/>
            </a:endParaRPr>
          </a:p>
          <a:p>
            <a:pPr marL="0" lvl="0" indent="0">
              <a:buNone/>
            </a:pPr>
            <a:r>
              <a:rPr lang="en-US" sz="1600" dirty="0">
                <a:solidFill>
                  <a:schemeClr val="tx1"/>
                </a:solidFill>
                <a:latin typeface="+mn-lt"/>
              </a:rPr>
              <a:t>Open Whisk is available on </a:t>
            </a:r>
            <a:r>
              <a:rPr lang="en-US" sz="1600" dirty="0" err="1">
                <a:solidFill>
                  <a:schemeClr val="tx1"/>
                </a:solidFill>
                <a:latin typeface="+mn-lt"/>
              </a:rPr>
              <a:t>GitHub</a:t>
            </a:r>
            <a:r>
              <a:rPr lang="en-US" sz="1600" dirty="0">
                <a:solidFill>
                  <a:schemeClr val="tx1"/>
                </a:solidFill>
                <a:latin typeface="+mn-lt"/>
              </a:rPr>
              <a:t> under an </a:t>
            </a:r>
            <a:r>
              <a:rPr lang="en-US" sz="1400" dirty="0">
                <a:solidFill>
                  <a:schemeClr val="tx1"/>
                </a:solidFill>
                <a:latin typeface="+mn-lt"/>
              </a:rPr>
              <a:t>Apache</a:t>
            </a:r>
            <a:r>
              <a:rPr lang="en-US" sz="1600" dirty="0">
                <a:solidFill>
                  <a:schemeClr val="tx1"/>
                </a:solidFill>
                <a:latin typeface="+mn-lt"/>
              </a:rPr>
              <a:t> open source license.</a:t>
            </a:r>
            <a:endParaRPr sz="1600" dirty="0">
              <a:solidFill>
                <a:schemeClr val="tx1"/>
              </a:solidFill>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1" name="Google Shape;461;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58" name="Google Shape;458;p27"/>
          <p:cNvSpPr txBox="1">
            <a:spLocks noGrp="1"/>
          </p:cNvSpPr>
          <p:nvPr>
            <p:ph type="subTitle" idx="4294967295"/>
          </p:nvPr>
        </p:nvSpPr>
        <p:spPr>
          <a:xfrm>
            <a:off x="685800" y="819150"/>
            <a:ext cx="8458200" cy="1758950"/>
          </a:xfrm>
          <a:prstGeom prst="rect">
            <a:avLst/>
          </a:prstGeom>
        </p:spPr>
        <p:txBody>
          <a:bodyPr spcFirstLastPara="1" wrap="square" lIns="0" tIns="0" rIns="0" bIns="0" anchor="t" anchorCtr="0">
            <a:noAutofit/>
          </a:bodyPr>
          <a:lstStyle/>
          <a:p>
            <a:pPr marL="0" lvl="0" indent="0">
              <a:buNone/>
            </a:pPr>
            <a:endParaRPr lang="en-US" sz="1400" dirty="0">
              <a:solidFill>
                <a:schemeClr val="tx1"/>
              </a:solidFill>
              <a:latin typeface="+mn-lt"/>
            </a:endParaRPr>
          </a:p>
          <a:p>
            <a:pPr marL="0" lvl="0" indent="0">
              <a:buNone/>
            </a:pPr>
            <a:r>
              <a:rPr lang="en-US" sz="1400" dirty="0">
                <a:solidFill>
                  <a:schemeClr val="tx1"/>
                </a:solidFill>
                <a:latin typeface="+mn-lt"/>
              </a:rPr>
              <a:t>Open Lambda is an open-source </a:t>
            </a:r>
            <a:r>
              <a:rPr lang="en-US" sz="1400" dirty="0" err="1">
                <a:solidFill>
                  <a:schemeClr val="tx1"/>
                </a:solidFill>
                <a:latin typeface="+mn-lt"/>
              </a:rPr>
              <a:t>serverless</a:t>
            </a:r>
            <a:r>
              <a:rPr lang="en-US" sz="1400" dirty="0">
                <a:solidFill>
                  <a:schemeClr val="tx1"/>
                </a:solidFill>
                <a:latin typeface="+mn-lt"/>
              </a:rPr>
              <a:t> computing platform. The source-code is available in </a:t>
            </a:r>
            <a:r>
              <a:rPr lang="en-US" sz="1400" dirty="0" err="1">
                <a:solidFill>
                  <a:schemeClr val="tx1"/>
                </a:solidFill>
                <a:latin typeface="+mn-lt"/>
              </a:rPr>
              <a:t>GitHub</a:t>
            </a:r>
            <a:r>
              <a:rPr lang="en-US" sz="1400" dirty="0">
                <a:solidFill>
                  <a:schemeClr val="tx1"/>
                </a:solidFill>
                <a:latin typeface="+mn-lt"/>
              </a:rPr>
              <a:t> under an Apache License.</a:t>
            </a:r>
          </a:p>
          <a:p>
            <a:pPr marL="0" lvl="0" indent="0">
              <a:buNone/>
            </a:pPr>
            <a:endParaRPr lang="en-US" sz="1400" dirty="0">
              <a:solidFill>
                <a:schemeClr val="tx1"/>
              </a:solidFill>
              <a:latin typeface="+mn-lt"/>
            </a:endParaRPr>
          </a:p>
          <a:p>
            <a:pPr marL="0" lvl="0" indent="0">
              <a:buNone/>
            </a:pPr>
            <a:endParaRPr lang="en-US" sz="1400" dirty="0">
              <a:solidFill>
                <a:schemeClr val="tx1"/>
              </a:solidFill>
              <a:latin typeface="+mn-lt"/>
            </a:endParaRPr>
          </a:p>
          <a:p>
            <a:pPr marL="0" lvl="0" indent="0">
              <a:buNone/>
            </a:pPr>
            <a:r>
              <a:rPr lang="en-US" sz="1400" dirty="0">
                <a:solidFill>
                  <a:schemeClr val="tx1"/>
                </a:solidFill>
                <a:latin typeface="+mn-lt"/>
              </a:rPr>
              <a:t>The Lambda model allows developers to specify functions that run in response to various events.</a:t>
            </a:r>
          </a:p>
          <a:p>
            <a:pPr marL="0" lvl="0" indent="0">
              <a:buNone/>
            </a:pPr>
            <a:endParaRPr lang="en-US" sz="1400" dirty="0">
              <a:solidFill>
                <a:schemeClr val="tx1"/>
              </a:solidFill>
              <a:latin typeface="+mn-lt"/>
            </a:endParaRPr>
          </a:p>
          <a:p>
            <a:pPr marL="0" lvl="0" indent="0">
              <a:buNone/>
            </a:pPr>
            <a:endParaRPr lang="en-US" sz="1400" dirty="0">
              <a:solidFill>
                <a:schemeClr val="tx1"/>
              </a:solidFill>
              <a:latin typeface="+mn-lt"/>
            </a:endParaRPr>
          </a:p>
          <a:p>
            <a:pPr marL="0" lvl="0" indent="0">
              <a:buNone/>
            </a:pPr>
            <a:r>
              <a:rPr lang="en-US" sz="1400" dirty="0">
                <a:solidFill>
                  <a:schemeClr val="tx1"/>
                </a:solidFill>
                <a:latin typeface="+mn-lt"/>
              </a:rPr>
              <a:t>Open Lambda will consist of a number of subsystems that will coordinate to run Lambda handlers.</a:t>
            </a:r>
            <a:endParaRPr sz="1400" dirty="0">
              <a:solidFill>
                <a:schemeClr val="tx1"/>
              </a:solidFill>
              <a:latin typeface="+mn-lt"/>
            </a:endParaRPr>
          </a:p>
        </p:txBody>
      </p:sp>
      <p:sp>
        <p:nvSpPr>
          <p:cNvPr id="2" name="TextBox 1"/>
          <p:cNvSpPr txBox="1"/>
          <p:nvPr/>
        </p:nvSpPr>
        <p:spPr>
          <a:xfrm>
            <a:off x="228600" y="100340"/>
            <a:ext cx="1891865" cy="523220"/>
          </a:xfrm>
          <a:prstGeom prst="rect">
            <a:avLst/>
          </a:prstGeom>
          <a:noFill/>
        </p:spPr>
        <p:txBody>
          <a:bodyPr wrap="none" rtlCol="0">
            <a:spAutoFit/>
          </a:bodyPr>
          <a:lstStyle/>
          <a:p>
            <a:r>
              <a:rPr lang="en-US" sz="2800" b="1" dirty="0">
                <a:latin typeface="Candara" pitchFamily="34" charset="0"/>
              </a:rPr>
              <a:t>*</a:t>
            </a:r>
            <a:r>
              <a:rPr lang="en-US" sz="2000" b="1" dirty="0">
                <a:latin typeface="Candara" pitchFamily="34" charset="0"/>
              </a:rPr>
              <a:t>Open Lambda</a:t>
            </a:r>
            <a:endParaRPr lang="en-US" sz="2800" b="1" dirty="0">
              <a:latin typeface="Candar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title"/>
          </p:nvPr>
        </p:nvSpPr>
        <p:spPr>
          <a:xfrm>
            <a:off x="3581400" y="25066"/>
            <a:ext cx="1666500" cy="55803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latin typeface="Candara" pitchFamily="34" charset="0"/>
              </a:rPr>
              <a:t>Benefits</a:t>
            </a:r>
            <a:endParaRPr sz="2800" dirty="0">
              <a:latin typeface="Candara" pitchFamily="34" charset="0"/>
            </a:endParaRPr>
          </a:p>
        </p:txBody>
      </p:sp>
      <p:sp>
        <p:nvSpPr>
          <p:cNvPr id="467" name="Google Shape;467;p2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2" name="Rectangle 1"/>
          <p:cNvSpPr/>
          <p:nvPr/>
        </p:nvSpPr>
        <p:spPr>
          <a:xfrm>
            <a:off x="246361" y="971550"/>
            <a:ext cx="8686800" cy="2893100"/>
          </a:xfrm>
          <a:prstGeom prst="rect">
            <a:avLst/>
          </a:prstGeom>
        </p:spPr>
        <p:txBody>
          <a:bodyPr wrap="square">
            <a:spAutoFit/>
          </a:bodyPr>
          <a:lstStyle/>
          <a:p>
            <a:r>
              <a:rPr lang="en-US" dirty="0"/>
              <a:t>Compared to </a:t>
            </a:r>
            <a:r>
              <a:rPr lang="en-US" dirty="0" err="1"/>
              <a:t>laaS</a:t>
            </a:r>
            <a:r>
              <a:rPr lang="en-US" dirty="0"/>
              <a:t> platforms, </a:t>
            </a:r>
            <a:r>
              <a:rPr lang="en-US" dirty="0" err="1"/>
              <a:t>serverless</a:t>
            </a:r>
            <a:r>
              <a:rPr lang="en-US" dirty="0"/>
              <a:t> architectures offer different tradeoffs in </a:t>
            </a:r>
            <a:r>
              <a:rPr lang="en-US" dirty="0" err="1"/>
              <a:t>termsof</a:t>
            </a:r>
            <a:r>
              <a:rPr lang="en-US" dirty="0"/>
              <a:t> control, cost, and flexibility.</a:t>
            </a:r>
          </a:p>
          <a:p>
            <a:endParaRPr lang="en-US" dirty="0"/>
          </a:p>
          <a:p>
            <a:endParaRPr lang="en-US" dirty="0"/>
          </a:p>
          <a:p>
            <a:r>
              <a:rPr lang="en-US" dirty="0"/>
              <a:t>The </a:t>
            </a:r>
            <a:r>
              <a:rPr lang="en-US" dirty="0" err="1"/>
              <a:t>serverless</a:t>
            </a:r>
            <a:r>
              <a:rPr lang="en-US" dirty="0"/>
              <a:t> paradigm has advantages for both consumers and providers.</a:t>
            </a:r>
          </a:p>
          <a:p>
            <a:endParaRPr lang="en-US" dirty="0"/>
          </a:p>
          <a:p>
            <a:endParaRPr lang="en-US" dirty="0"/>
          </a:p>
          <a:p>
            <a:r>
              <a:rPr lang="en-US" dirty="0"/>
              <a:t>From the consumer perspective, a cloud developer no longer needs to provision and manage servers, VMs, or containers as the basic computational building block for offering distributed services.</a:t>
            </a:r>
          </a:p>
          <a:p>
            <a:endParaRPr lang="en-US" dirty="0"/>
          </a:p>
          <a:p>
            <a:endParaRPr lang="en-US" dirty="0"/>
          </a:p>
          <a:p>
            <a:r>
              <a:rPr lang="en-US" dirty="0"/>
              <a:t>The stateless programming model gives the provider more control over the software stack, allowing them to, among other things, more transparently deliver security patches and optimize the platform.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9"/>
          <p:cNvSpPr txBox="1">
            <a:spLocks noGrp="1"/>
          </p:cNvSpPr>
          <p:nvPr>
            <p:ph type="title"/>
          </p:nvPr>
        </p:nvSpPr>
        <p:spPr>
          <a:xfrm>
            <a:off x="3352800" y="133350"/>
            <a:ext cx="2133600" cy="45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latin typeface="Candara" pitchFamily="34" charset="0"/>
              </a:rPr>
              <a:t>Drawbacks</a:t>
            </a:r>
            <a:endParaRPr sz="2800" dirty="0">
              <a:latin typeface="Candara" pitchFamily="34" charset="0"/>
            </a:endParaRPr>
          </a:p>
        </p:txBody>
      </p:sp>
      <p:sp>
        <p:nvSpPr>
          <p:cNvPr id="7" name="Text Placeholder 6"/>
          <p:cNvSpPr>
            <a:spLocks noGrp="1"/>
          </p:cNvSpPr>
          <p:nvPr>
            <p:ph type="body" idx="1"/>
          </p:nvPr>
        </p:nvSpPr>
        <p:spPr>
          <a:xfrm>
            <a:off x="152400" y="819150"/>
            <a:ext cx="8763000" cy="3782325"/>
          </a:xfrm>
        </p:spPr>
        <p:txBody>
          <a:bodyPr/>
          <a:lstStyle/>
          <a:p>
            <a:pPr marL="127000" indent="0">
              <a:buNone/>
            </a:pPr>
            <a:r>
              <a:rPr lang="en-US" sz="1400" dirty="0">
                <a:latin typeface="+mn-lt"/>
              </a:rPr>
              <a:t> </a:t>
            </a:r>
          </a:p>
          <a:p>
            <a:pPr marL="127000" indent="0">
              <a:buNone/>
            </a:pPr>
            <a:r>
              <a:rPr lang="en-US" sz="1400" dirty="0">
                <a:latin typeface="+mn-lt"/>
              </a:rPr>
              <a:t>However, drawbacks to both consumers and providers.</a:t>
            </a:r>
          </a:p>
          <a:p>
            <a:pPr marL="127000" indent="0">
              <a:buNone/>
            </a:pPr>
            <a:endParaRPr lang="en-US" sz="1400" dirty="0">
              <a:latin typeface="+mn-lt"/>
            </a:endParaRPr>
          </a:p>
          <a:p>
            <a:pPr marL="127000" indent="0">
              <a:buNone/>
            </a:pPr>
            <a:endParaRPr lang="en-US" sz="1400" dirty="0">
              <a:latin typeface="+mn-lt"/>
            </a:endParaRPr>
          </a:p>
          <a:p>
            <a:pPr marL="127000" indent="0">
              <a:buNone/>
            </a:pPr>
            <a:r>
              <a:rPr lang="en-US" sz="1400" dirty="0">
                <a:latin typeface="+mn-lt"/>
              </a:rPr>
              <a:t>For consumers, the </a:t>
            </a:r>
            <a:r>
              <a:rPr lang="en-US" sz="1400" dirty="0" err="1">
                <a:latin typeface="+mn-lt"/>
              </a:rPr>
              <a:t>FaaS</a:t>
            </a:r>
            <a:r>
              <a:rPr lang="en-US" sz="1400" dirty="0">
                <a:latin typeface="+mn-lt"/>
              </a:rPr>
              <a:t> model offered by the platform may be too constraining for some applications.</a:t>
            </a:r>
          </a:p>
          <a:p>
            <a:pPr marL="127000" indent="0">
              <a:buNone/>
            </a:pPr>
            <a:endParaRPr lang="en-US" sz="1400" dirty="0">
              <a:latin typeface="+mn-lt"/>
            </a:endParaRPr>
          </a:p>
          <a:p>
            <a:pPr marL="127000" indent="0">
              <a:buNone/>
            </a:pPr>
            <a:r>
              <a:rPr lang="en-US" sz="1400" dirty="0">
                <a:latin typeface="+mn-lt"/>
              </a:rPr>
              <a:t> </a:t>
            </a:r>
          </a:p>
          <a:p>
            <a:pPr marL="127000" indent="0">
              <a:buNone/>
            </a:pPr>
            <a:r>
              <a:rPr lang="en-US" sz="1400" dirty="0">
                <a:latin typeface="+mn-lt"/>
              </a:rPr>
              <a:t>For the provider, there is now a need to manage issues such as the lifecycle of the user's functions, scalability, and fault tolerance in an application-agnostic manner.</a:t>
            </a:r>
          </a:p>
        </p:txBody>
      </p:sp>
      <p:sp>
        <p:nvSpPr>
          <p:cNvPr id="508" name="Google Shape;508;p2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 name="Title 1"/>
          <p:cNvSpPr>
            <a:spLocks noGrp="1"/>
          </p:cNvSpPr>
          <p:nvPr>
            <p:ph type="title"/>
          </p:nvPr>
        </p:nvSpPr>
        <p:spPr>
          <a:xfrm>
            <a:off x="1447800" y="133350"/>
            <a:ext cx="7757950" cy="457200"/>
          </a:xfrm>
        </p:spPr>
        <p:txBody>
          <a:bodyPr/>
          <a:lstStyle/>
          <a:p>
            <a:r>
              <a:rPr lang="en-US" sz="2800" dirty="0">
                <a:latin typeface="Candara" pitchFamily="34" charset="0"/>
              </a:rPr>
              <a:t>   Current state of </a:t>
            </a:r>
            <a:r>
              <a:rPr lang="en-US" sz="2800" dirty="0" err="1">
                <a:latin typeface="Candara" pitchFamily="34" charset="0"/>
              </a:rPr>
              <a:t>serverless</a:t>
            </a:r>
            <a:r>
              <a:rPr lang="en-US" sz="2800" dirty="0">
                <a:latin typeface="Candara" pitchFamily="34" charset="0"/>
              </a:rPr>
              <a:t> Platforms</a:t>
            </a:r>
          </a:p>
        </p:txBody>
      </p:sp>
      <p:sp>
        <p:nvSpPr>
          <p:cNvPr id="517" name="Google Shape;517;p3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cxnSp>
        <p:nvCxnSpPr>
          <p:cNvPr id="519" name="Google Shape;519;p30"/>
          <p:cNvCxnSpPr/>
          <p:nvPr/>
        </p:nvCxnSpPr>
        <p:spPr>
          <a:xfrm>
            <a:off x="952500" y="1707983"/>
            <a:ext cx="7239000" cy="0"/>
          </a:xfrm>
          <a:prstGeom prst="straightConnector1">
            <a:avLst/>
          </a:prstGeom>
          <a:noFill/>
          <a:ln w="9525" cap="flat" cmpd="sng">
            <a:solidFill>
              <a:schemeClr val="lt1"/>
            </a:solidFill>
            <a:prstDash val="solid"/>
            <a:round/>
            <a:headEnd type="none" w="med" len="med"/>
            <a:tailEnd type="none" w="med" len="med"/>
          </a:ln>
        </p:spPr>
      </p:cxnSp>
      <p:cxnSp>
        <p:nvCxnSpPr>
          <p:cNvPr id="521" name="Google Shape;521;p30"/>
          <p:cNvCxnSpPr/>
          <p:nvPr/>
        </p:nvCxnSpPr>
        <p:spPr>
          <a:xfrm>
            <a:off x="952500" y="3126946"/>
            <a:ext cx="7239000" cy="0"/>
          </a:xfrm>
          <a:prstGeom prst="straightConnector1">
            <a:avLst/>
          </a:prstGeom>
          <a:noFill/>
          <a:ln w="9525" cap="flat" cmpd="sng">
            <a:solidFill>
              <a:schemeClr val="lt1"/>
            </a:solidFill>
            <a:prstDash val="solid"/>
            <a:round/>
            <a:headEnd type="none" w="med" len="med"/>
            <a:tailEnd type="none" w="med" len="med"/>
          </a:ln>
        </p:spPr>
      </p:cxnSp>
      <p:cxnSp>
        <p:nvCxnSpPr>
          <p:cNvPr id="522" name="Google Shape;522;p30"/>
          <p:cNvCxnSpPr/>
          <p:nvPr/>
        </p:nvCxnSpPr>
        <p:spPr>
          <a:xfrm>
            <a:off x="952500" y="3858326"/>
            <a:ext cx="7239000" cy="0"/>
          </a:xfrm>
          <a:prstGeom prst="straightConnector1">
            <a:avLst/>
          </a:prstGeom>
          <a:noFill/>
          <a:ln w="9525" cap="flat" cmpd="sng">
            <a:solidFill>
              <a:schemeClr val="lt1"/>
            </a:solidFill>
            <a:prstDash val="solid"/>
            <a:round/>
            <a:headEnd type="none" w="med" len="med"/>
            <a:tailEnd type="none" w="med" len="med"/>
          </a:ln>
        </p:spPr>
      </p:cxnSp>
      <p:sp>
        <p:nvSpPr>
          <p:cNvPr id="3" name="Rectangle 2"/>
          <p:cNvSpPr/>
          <p:nvPr/>
        </p:nvSpPr>
        <p:spPr>
          <a:xfrm>
            <a:off x="304800" y="971550"/>
            <a:ext cx="8534400" cy="3108543"/>
          </a:xfrm>
          <a:prstGeom prst="rect">
            <a:avLst/>
          </a:prstGeom>
        </p:spPr>
        <p:txBody>
          <a:bodyPr wrap="square">
            <a:spAutoFit/>
          </a:bodyPr>
          <a:lstStyle/>
          <a:p>
            <a:r>
              <a:rPr lang="en-US" dirty="0"/>
              <a:t> </a:t>
            </a:r>
          </a:p>
          <a:p>
            <a:r>
              <a:rPr lang="en-US" dirty="0"/>
              <a:t>There are many similarities between </a:t>
            </a:r>
            <a:r>
              <a:rPr lang="en-US" dirty="0" err="1"/>
              <a:t>serverless</a:t>
            </a:r>
            <a:r>
              <a:rPr lang="en-US" dirty="0"/>
              <a:t> platforms.</a:t>
            </a:r>
          </a:p>
          <a:p>
            <a:endParaRPr lang="en-US" dirty="0"/>
          </a:p>
          <a:p>
            <a:r>
              <a:rPr lang="en-US" dirty="0"/>
              <a:t> </a:t>
            </a:r>
          </a:p>
          <a:p>
            <a:endParaRPr lang="en-US" dirty="0"/>
          </a:p>
          <a:p>
            <a:r>
              <a:rPr lang="en-US" dirty="0"/>
              <a:t>They share similar pricing, deployment, and programming models. </a:t>
            </a:r>
          </a:p>
          <a:p>
            <a:endParaRPr lang="en-US" dirty="0"/>
          </a:p>
          <a:p>
            <a:r>
              <a:rPr lang="en-US" dirty="0"/>
              <a:t> </a:t>
            </a:r>
          </a:p>
          <a:p>
            <a:endParaRPr lang="en-US" dirty="0"/>
          </a:p>
          <a:p>
            <a:r>
              <a:rPr lang="en-US" dirty="0"/>
              <a:t>Current </a:t>
            </a:r>
            <a:r>
              <a:rPr lang="en-US" dirty="0" err="1"/>
              <a:t>serverless</a:t>
            </a:r>
            <a:r>
              <a:rPr lang="en-US" dirty="0"/>
              <a:t> platforms only make it easy to use the services in their own ecosystem.</a:t>
            </a:r>
          </a:p>
          <a:p>
            <a:r>
              <a:rPr lang="en-US" dirty="0"/>
              <a:t> </a:t>
            </a:r>
          </a:p>
          <a:p>
            <a:endParaRPr lang="en-US" dirty="0"/>
          </a:p>
          <a:p>
            <a:r>
              <a:rPr lang="en-US" dirty="0"/>
              <a:t> </a:t>
            </a:r>
          </a:p>
          <a:p>
            <a:r>
              <a:rPr lang="en-US" dirty="0"/>
              <a:t>Open source solutions may work well across multiple cloud platforms.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3"/>
          <p:cNvSpPr txBox="1">
            <a:spLocks noGrp="1"/>
          </p:cNvSpPr>
          <p:nvPr>
            <p:ph type="title"/>
          </p:nvPr>
        </p:nvSpPr>
        <p:spPr>
          <a:xfrm>
            <a:off x="228600" y="209550"/>
            <a:ext cx="1676400" cy="39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solidFill>
                  <a:schemeClr val="tx2">
                    <a:lumMod val="50000"/>
                  </a:schemeClr>
                </a:solidFill>
                <a:latin typeface="Algerian" panose="04020705040A02060702" pitchFamily="82" charset="0"/>
              </a:rPr>
              <a:t>AGENDA</a:t>
            </a:r>
            <a:endParaRPr sz="2800" dirty="0">
              <a:solidFill>
                <a:schemeClr val="tx2">
                  <a:lumMod val="50000"/>
                </a:schemeClr>
              </a:solidFill>
              <a:latin typeface="Algerian" panose="04020705040A02060702" pitchFamily="82" charset="0"/>
            </a:endParaRPr>
          </a:p>
        </p:txBody>
      </p:sp>
      <p:sp>
        <p:nvSpPr>
          <p:cNvPr id="318" name="Google Shape;318;p13"/>
          <p:cNvSpPr txBox="1">
            <a:spLocks noGrp="1"/>
          </p:cNvSpPr>
          <p:nvPr>
            <p:ph type="body" idx="1"/>
          </p:nvPr>
        </p:nvSpPr>
        <p:spPr>
          <a:xfrm>
            <a:off x="2209800" y="905006"/>
            <a:ext cx="3587400" cy="3724144"/>
          </a:xfrm>
          <a:prstGeom prst="rect">
            <a:avLst/>
          </a:prstGeom>
        </p:spPr>
        <p:txBody>
          <a:bodyPr spcFirstLastPara="1" wrap="square" lIns="0" tIns="0" rIns="0" bIns="0" anchor="t" anchorCtr="0">
            <a:noAutofit/>
          </a:bodyPr>
          <a:lstStyle/>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Introduction</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What is Serverless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Architecture</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Characteristics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Commercial Platform</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Benefits and Drawbacks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Use Cases and Workloads</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API Composition</a:t>
            </a:r>
          </a:p>
          <a:p>
            <a:pPr marL="285750" indent="-285750">
              <a:buClr>
                <a:schemeClr val="dk1"/>
              </a:buClr>
              <a:buSzPts val="1100"/>
            </a:pPr>
            <a:r>
              <a:rPr lang="en-US" sz="1600" dirty="0">
                <a:latin typeface="Arial Rounded MT Bold" panose="020F0704030504030204" pitchFamily="34" charset="0"/>
                <a:ea typeface="Calibri Light" panose="020F0302020204030204" pitchFamily="34" charset="0"/>
                <a:cs typeface="Calibri Light" panose="020F0302020204030204" pitchFamily="34" charset="0"/>
              </a:rPr>
              <a:t>Demo</a:t>
            </a:r>
            <a:endParaRPr sz="1600" dirty="0">
              <a:latin typeface="Arial Rounded MT Bold" panose="020F07040305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39"/>
        <p:cNvGrpSpPr/>
        <p:nvPr/>
      </p:nvGrpSpPr>
      <p:grpSpPr>
        <a:xfrm>
          <a:off x="0" y="0"/>
          <a:ext cx="0" cy="0"/>
          <a:chOff x="0" y="0"/>
          <a:chExt cx="0" cy="0"/>
        </a:xfrm>
      </p:grpSpPr>
      <p:sp>
        <p:nvSpPr>
          <p:cNvPr id="2" name="Title 1"/>
          <p:cNvSpPr>
            <a:spLocks noGrp="1"/>
          </p:cNvSpPr>
          <p:nvPr>
            <p:ph type="title"/>
          </p:nvPr>
        </p:nvSpPr>
        <p:spPr>
          <a:xfrm>
            <a:off x="2438400" y="285750"/>
            <a:ext cx="4024150" cy="304800"/>
          </a:xfrm>
        </p:spPr>
        <p:txBody>
          <a:bodyPr/>
          <a:lstStyle/>
          <a:p>
            <a:r>
              <a:rPr lang="en-US" sz="2800" dirty="0">
                <a:latin typeface="Candara" pitchFamily="34" charset="0"/>
              </a:rPr>
              <a:t>Use Cases and Workloads</a:t>
            </a:r>
          </a:p>
        </p:txBody>
      </p:sp>
      <p:sp>
        <p:nvSpPr>
          <p:cNvPr id="3" name="Text Placeholder 2"/>
          <p:cNvSpPr>
            <a:spLocks noGrp="1"/>
          </p:cNvSpPr>
          <p:nvPr>
            <p:ph type="body" idx="1"/>
          </p:nvPr>
        </p:nvSpPr>
        <p:spPr>
          <a:xfrm>
            <a:off x="304800" y="742950"/>
            <a:ext cx="8686800" cy="3713925"/>
          </a:xfrm>
        </p:spPr>
        <p:txBody>
          <a:bodyPr/>
          <a:lstStyle/>
          <a:p>
            <a:pPr marL="101600" indent="0">
              <a:buNone/>
            </a:pPr>
            <a:endParaRPr lang="en-US" sz="1400" dirty="0">
              <a:latin typeface="+mn-lt"/>
            </a:endParaRPr>
          </a:p>
          <a:p>
            <a:pPr marL="101600" indent="0">
              <a:buNone/>
            </a:pPr>
            <a:r>
              <a:rPr lang="en-US" sz="1400" dirty="0" err="1">
                <a:latin typeface="+mn-lt"/>
              </a:rPr>
              <a:t>Serverless</a:t>
            </a:r>
            <a:r>
              <a:rPr lang="en-US" sz="1400" dirty="0">
                <a:latin typeface="+mn-lt"/>
              </a:rPr>
              <a:t> computing has been utilized to support a wider range of applications.</a:t>
            </a:r>
          </a:p>
          <a:p>
            <a:pPr marL="101600" indent="0">
              <a:buNone/>
            </a:pPr>
            <a:endParaRPr lang="en-US" sz="1400" dirty="0">
              <a:latin typeface="+mn-lt"/>
            </a:endParaRPr>
          </a:p>
          <a:p>
            <a:pPr marL="101600" indent="0">
              <a:buNone/>
            </a:pPr>
            <a:endParaRPr lang="en-US" sz="1400" dirty="0">
              <a:latin typeface="+mn-lt"/>
            </a:endParaRPr>
          </a:p>
          <a:p>
            <a:pPr marL="101600" indent="0">
              <a:buNone/>
            </a:pPr>
            <a:r>
              <a:rPr lang="en-US" sz="1400" dirty="0">
                <a:latin typeface="+mn-lt"/>
              </a:rPr>
              <a:t>HTTP REST APIs and web apps: traditional request and response workloads.</a:t>
            </a:r>
          </a:p>
          <a:p>
            <a:pPr marL="101600" indent="0">
              <a:buNone/>
            </a:pPr>
            <a:r>
              <a:rPr lang="en-US" sz="1400" dirty="0">
                <a:latin typeface="+mn-lt"/>
              </a:rPr>
              <a:t> </a:t>
            </a:r>
          </a:p>
          <a:p>
            <a:pPr marL="101600" indent="0">
              <a:buNone/>
            </a:pPr>
            <a:endParaRPr lang="en-US" sz="1400" dirty="0">
              <a:latin typeface="+mn-lt"/>
            </a:endParaRPr>
          </a:p>
          <a:p>
            <a:pPr marL="101600" indent="0">
              <a:buNone/>
            </a:pPr>
            <a:r>
              <a:rPr lang="en-US" sz="1400" dirty="0">
                <a:latin typeface="+mn-lt"/>
              </a:rPr>
              <a:t>Mobile back ends: ability to build on the REST API backend workload above the </a:t>
            </a:r>
            <a:r>
              <a:rPr lang="en-US" sz="1400" dirty="0" err="1">
                <a:latin typeface="+mn-lt"/>
              </a:rPr>
              <a:t>BaaS</a:t>
            </a:r>
            <a:r>
              <a:rPr lang="en-US" sz="1400" dirty="0">
                <a:latin typeface="+mn-lt"/>
              </a:rPr>
              <a:t> APIs.</a:t>
            </a:r>
          </a:p>
          <a:p>
            <a:pPr marL="101600" indent="0">
              <a:buNone/>
            </a:pPr>
            <a:r>
              <a:rPr lang="en-US" sz="1400" dirty="0">
                <a:latin typeface="+mn-lt"/>
              </a:rPr>
              <a:t> </a:t>
            </a:r>
          </a:p>
          <a:p>
            <a:pPr marL="101600" indent="0">
              <a:buNone/>
            </a:pPr>
            <a:endParaRPr lang="en-US" sz="1400" dirty="0">
              <a:latin typeface="+mn-lt"/>
            </a:endParaRPr>
          </a:p>
          <a:p>
            <a:pPr marL="101600" indent="0">
              <a:buNone/>
            </a:pPr>
            <a:r>
              <a:rPr lang="en-US" sz="1400" dirty="0">
                <a:latin typeface="+mn-lt"/>
              </a:rPr>
              <a:t>Multimedia processing: The implementation of functions that execute a transformational process in response to a file upload.</a:t>
            </a:r>
          </a:p>
        </p:txBody>
      </p:sp>
      <p:sp>
        <p:nvSpPr>
          <p:cNvPr id="541" name="Google Shape;541;p3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51"/>
        <p:cNvGrpSpPr/>
        <p:nvPr/>
      </p:nvGrpSpPr>
      <p:grpSpPr>
        <a:xfrm>
          <a:off x="0" y="0"/>
          <a:ext cx="0" cy="0"/>
          <a:chOff x="0" y="0"/>
          <a:chExt cx="0" cy="0"/>
        </a:xfrm>
      </p:grpSpPr>
      <p:sp>
        <p:nvSpPr>
          <p:cNvPr id="2" name="Title 1"/>
          <p:cNvSpPr>
            <a:spLocks noGrp="1"/>
          </p:cNvSpPr>
          <p:nvPr>
            <p:ph type="title"/>
          </p:nvPr>
        </p:nvSpPr>
        <p:spPr>
          <a:xfrm>
            <a:off x="2971800" y="133350"/>
            <a:ext cx="2728750" cy="440350"/>
          </a:xfrm>
        </p:spPr>
        <p:txBody>
          <a:bodyPr/>
          <a:lstStyle/>
          <a:p>
            <a:r>
              <a:rPr lang="en-US" sz="2800" dirty="0">
                <a:latin typeface="Candara" pitchFamily="34" charset="0"/>
              </a:rPr>
              <a:t>Event Processing</a:t>
            </a:r>
          </a:p>
        </p:txBody>
      </p:sp>
      <p:sp>
        <p:nvSpPr>
          <p:cNvPr id="3" name="Text Placeholder 2"/>
          <p:cNvSpPr>
            <a:spLocks noGrp="1"/>
          </p:cNvSpPr>
          <p:nvPr>
            <p:ph type="body" idx="1"/>
          </p:nvPr>
        </p:nvSpPr>
        <p:spPr>
          <a:xfrm>
            <a:off x="304800" y="819150"/>
            <a:ext cx="8763000" cy="4267200"/>
          </a:xfrm>
        </p:spPr>
        <p:txBody>
          <a:bodyPr/>
          <a:lstStyle/>
          <a:p>
            <a:pPr marL="101600" indent="0">
              <a:buNone/>
            </a:pPr>
            <a:r>
              <a:rPr lang="en-US" sz="1400" dirty="0">
                <a:latin typeface="+mn-lt"/>
              </a:rPr>
              <a:t>One class of applications that are very much suitable for is event-based programming. </a:t>
            </a:r>
          </a:p>
          <a:p>
            <a:pPr marL="101600" indent="0">
              <a:buNone/>
            </a:pPr>
            <a:endParaRPr lang="en-US" sz="1400" dirty="0">
              <a:latin typeface="+mn-lt"/>
            </a:endParaRPr>
          </a:p>
          <a:p>
            <a:pPr marL="101600" indent="0">
              <a:buNone/>
            </a:pPr>
            <a:r>
              <a:rPr lang="en-US" sz="1400" dirty="0">
                <a:latin typeface="+mn-lt"/>
              </a:rPr>
              <a:t> Image processing event handler function by AWS</a:t>
            </a:r>
          </a:p>
          <a:p>
            <a:pPr marL="101600" indent="0">
              <a:buNone/>
            </a:pPr>
            <a:r>
              <a:rPr lang="en-US" sz="1400" dirty="0">
                <a:latin typeface="+mn-lt"/>
              </a:rPr>
              <a:t>             *The function is connected to a data store, that emits change events.</a:t>
            </a:r>
          </a:p>
          <a:p>
            <a:pPr marL="101600" indent="0">
              <a:buNone/>
            </a:pPr>
            <a:r>
              <a:rPr lang="en-US" sz="1400" dirty="0">
                <a:latin typeface="+mn-lt"/>
              </a:rPr>
              <a:t>             *New image file is uploaded, an event is generated.  </a:t>
            </a:r>
          </a:p>
          <a:p>
            <a:pPr marL="101600" indent="0">
              <a:buNone/>
            </a:pPr>
            <a:endParaRPr lang="en-US" sz="1400" dirty="0">
              <a:latin typeface="+mn-lt"/>
            </a:endParaRPr>
          </a:p>
          <a:p>
            <a:pPr marL="101600" indent="0">
              <a:buNone/>
            </a:pPr>
            <a:r>
              <a:rPr lang="en-US" sz="1400" dirty="0">
                <a:latin typeface="+mn-lt"/>
              </a:rPr>
              <a:t>In the case of failure, the function can be executed again with no side effects.</a:t>
            </a:r>
          </a:p>
        </p:txBody>
      </p:sp>
      <p:sp>
        <p:nvSpPr>
          <p:cNvPr id="552" name="Google Shape;552;p3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563"/>
        <p:cNvGrpSpPr/>
        <p:nvPr/>
      </p:nvGrpSpPr>
      <p:grpSpPr>
        <a:xfrm>
          <a:off x="0" y="0"/>
          <a:ext cx="0" cy="0"/>
          <a:chOff x="0" y="0"/>
          <a:chExt cx="0" cy="0"/>
        </a:xfrm>
      </p:grpSpPr>
      <p:sp>
        <p:nvSpPr>
          <p:cNvPr id="564" name="Google Shape;564;p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565" name="Google Shape;565;p33"/>
          <p:cNvSpPr txBox="1">
            <a:spLocks noGrp="1"/>
          </p:cNvSpPr>
          <p:nvPr>
            <p:ph type="body" idx="4294967295"/>
          </p:nvPr>
        </p:nvSpPr>
        <p:spPr>
          <a:xfrm>
            <a:off x="381000" y="742950"/>
            <a:ext cx="8763000" cy="4038600"/>
          </a:xfrm>
          <a:prstGeom prst="rect">
            <a:avLst/>
          </a:prstGeom>
        </p:spPr>
        <p:txBody>
          <a:bodyPr spcFirstLastPara="1" wrap="square" lIns="0" tIns="0" rIns="0" bIns="0" anchor="t" anchorCtr="0">
            <a:noAutofit/>
          </a:bodyPr>
          <a:lstStyle/>
          <a:p>
            <a:pPr marL="0" lvl="0" indent="0">
              <a:buNone/>
            </a:pPr>
            <a:r>
              <a:rPr lang="en-US" sz="1400" dirty="0">
                <a:latin typeface="+mn-lt"/>
                <a:ea typeface="Poppins"/>
                <a:cs typeface="Poppins"/>
                <a:sym typeface="Poppins"/>
              </a:rPr>
              <a:t>Another class of applications involves the composition of a number of APIs.</a:t>
            </a:r>
          </a:p>
          <a:p>
            <a:pPr marL="0" lvl="0" indent="0">
              <a:buNone/>
            </a:pPr>
            <a:endParaRPr lang="en-US" sz="1400" dirty="0">
              <a:latin typeface="+mn-lt"/>
              <a:ea typeface="Poppins"/>
              <a:cs typeface="Poppins"/>
              <a:sym typeface="Poppins"/>
            </a:endParaRPr>
          </a:p>
          <a:p>
            <a:pPr marL="0" lvl="0" indent="0">
              <a:buNone/>
            </a:pPr>
            <a:r>
              <a:rPr lang="en-US" sz="1400" dirty="0">
                <a:latin typeface="+mn-lt"/>
                <a:ea typeface="Poppins"/>
                <a:cs typeface="Poppins"/>
                <a:sym typeface="Poppins"/>
              </a:rPr>
              <a:t>The application logic consists of data filtering and transformation.</a:t>
            </a:r>
            <a:endParaRPr sz="1400" dirty="0">
              <a:latin typeface="+mn-lt"/>
              <a:ea typeface="Poppins"/>
              <a:cs typeface="Poppins"/>
              <a:sym typeface="Poppins"/>
            </a:endParaRPr>
          </a:p>
        </p:txBody>
      </p:sp>
      <p:sp>
        <p:nvSpPr>
          <p:cNvPr id="2" name="TextBox 1"/>
          <p:cNvSpPr txBox="1"/>
          <p:nvPr/>
        </p:nvSpPr>
        <p:spPr>
          <a:xfrm>
            <a:off x="2819400" y="57150"/>
            <a:ext cx="3581400" cy="523220"/>
          </a:xfrm>
          <a:prstGeom prst="rect">
            <a:avLst/>
          </a:prstGeom>
          <a:noFill/>
        </p:spPr>
        <p:txBody>
          <a:bodyPr wrap="square" rtlCol="0">
            <a:spAutoFit/>
          </a:bodyPr>
          <a:lstStyle/>
          <a:p>
            <a:r>
              <a:rPr lang="en-US" sz="2800" b="1" dirty="0">
                <a:latin typeface="Candara" pitchFamily="34" charset="0"/>
              </a:rPr>
              <a:t>  API Composition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577" name="Google Shape;577;p34"/>
          <p:cNvSpPr txBox="1">
            <a:spLocks noGrp="1"/>
          </p:cNvSpPr>
          <p:nvPr>
            <p:ph type="ctrTitle" idx="4294967295"/>
          </p:nvPr>
        </p:nvSpPr>
        <p:spPr>
          <a:xfrm>
            <a:off x="0" y="133350"/>
            <a:ext cx="1885950" cy="4889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dirty="0">
                <a:solidFill>
                  <a:schemeClr val="tx1"/>
                </a:solidFill>
                <a:latin typeface="Candara" pitchFamily="34" charset="0"/>
              </a:rPr>
              <a:t>Conclusions</a:t>
            </a:r>
            <a:endParaRPr sz="2800" dirty="0">
              <a:solidFill>
                <a:schemeClr val="tx1"/>
              </a:solidFill>
              <a:latin typeface="Candara" pitchFamily="34" charset="0"/>
            </a:endParaRPr>
          </a:p>
        </p:txBody>
      </p:sp>
      <p:sp>
        <p:nvSpPr>
          <p:cNvPr id="578" name="Google Shape;578;p34"/>
          <p:cNvSpPr txBox="1">
            <a:spLocks noGrp="1"/>
          </p:cNvSpPr>
          <p:nvPr>
            <p:ph type="subTitle" idx="4294967295"/>
          </p:nvPr>
        </p:nvSpPr>
        <p:spPr>
          <a:xfrm>
            <a:off x="457200" y="819150"/>
            <a:ext cx="8686800" cy="4038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b="1" dirty="0">
              <a:latin typeface="Montserrat"/>
              <a:ea typeface="Montserrat"/>
              <a:cs typeface="Montserrat"/>
              <a:sym typeface="Montserrat"/>
            </a:endParaRPr>
          </a:p>
          <a:p>
            <a:pPr marL="0" lvl="0" indent="0">
              <a:buClr>
                <a:schemeClr val="dk1"/>
              </a:buClr>
              <a:buSzPts val="1100"/>
              <a:buNone/>
            </a:pPr>
            <a:r>
              <a:rPr lang="en-US" sz="1400" dirty="0">
                <a:latin typeface="+mn-lt"/>
              </a:rPr>
              <a:t> It is an evolution of the trend towards higher levels of abstractions in cloud programming models. Currently exemplified by the Function- as-a-Service (</a:t>
            </a:r>
            <a:r>
              <a:rPr lang="en-US" sz="1400" dirty="0" err="1">
                <a:latin typeface="+mn-lt"/>
              </a:rPr>
              <a:t>FaaS</a:t>
            </a:r>
            <a:r>
              <a:rPr lang="en-US" sz="1400" dirty="0">
                <a:latin typeface="+mn-lt"/>
              </a:rPr>
              <a:t>).</a:t>
            </a:r>
          </a:p>
          <a:p>
            <a:pPr marL="0" lvl="0" indent="0">
              <a:buClr>
                <a:schemeClr val="dk1"/>
              </a:buClr>
              <a:buSzPts val="1100"/>
              <a:buNone/>
            </a:pPr>
            <a:endParaRPr lang="en-US" sz="1400" dirty="0">
              <a:latin typeface="+mn-lt"/>
            </a:endParaRPr>
          </a:p>
          <a:p>
            <a:pPr marL="0" lvl="0" indent="0">
              <a:buClr>
                <a:schemeClr val="dk1"/>
              </a:buClr>
              <a:buSzPts val="1100"/>
              <a:buNone/>
            </a:pPr>
            <a:endParaRPr lang="en-US" sz="1400" dirty="0">
              <a:latin typeface="+mn-lt"/>
            </a:endParaRPr>
          </a:p>
          <a:p>
            <a:pPr marL="0" lvl="0" indent="0">
              <a:buClr>
                <a:schemeClr val="dk1"/>
              </a:buClr>
              <a:buSzPts val="1100"/>
              <a:buNone/>
            </a:pPr>
            <a:r>
              <a:rPr lang="en-US" sz="1400" dirty="0">
                <a:latin typeface="+mn-lt"/>
              </a:rPr>
              <a:t>There are some drawbacks also to </a:t>
            </a:r>
            <a:r>
              <a:rPr lang="en-US" sz="1400" dirty="0" err="1">
                <a:latin typeface="+mn-lt"/>
              </a:rPr>
              <a:t>Serverless</a:t>
            </a:r>
            <a:r>
              <a:rPr lang="en-US" sz="1400" dirty="0">
                <a:latin typeface="+mn-lt"/>
              </a:rPr>
              <a:t> computing like vendor lock-in and Vendor control.</a:t>
            </a:r>
          </a:p>
          <a:p>
            <a:pPr marL="0" lvl="0" indent="0">
              <a:buClr>
                <a:schemeClr val="dk1"/>
              </a:buClr>
              <a:buSzPts val="1100"/>
              <a:buNone/>
            </a:pPr>
            <a:endParaRPr lang="en-US" sz="1400" dirty="0">
              <a:latin typeface="+mn-lt"/>
            </a:endParaRPr>
          </a:p>
          <a:p>
            <a:pPr marL="0" lvl="0" indent="0">
              <a:buClr>
                <a:schemeClr val="dk1"/>
              </a:buClr>
              <a:buSzPts val="1100"/>
              <a:buNone/>
            </a:pPr>
            <a:endParaRPr lang="en-US" sz="1400" dirty="0">
              <a:latin typeface="+mn-lt"/>
            </a:endParaRPr>
          </a:p>
          <a:p>
            <a:pPr marL="0" lvl="0" indent="0">
              <a:buClr>
                <a:schemeClr val="dk1"/>
              </a:buClr>
              <a:buSzPts val="1100"/>
              <a:buNone/>
            </a:pPr>
            <a:r>
              <a:rPr lang="en-US" sz="1400" dirty="0">
                <a:latin typeface="+mn-lt"/>
              </a:rPr>
              <a:t>The developers are dependent on vendors for debugging and monitoring tools. Debugging distributed systems is difficult and usually requires access to a significant amount of relevant metrics to identify the root cause.</a:t>
            </a:r>
            <a:endParaRPr sz="1400"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5" name="Google Shape;585;p3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 name="TextBox 4">
            <a:extLst>
              <a:ext uri="{FF2B5EF4-FFF2-40B4-BE49-F238E27FC236}">
                <a16:creationId xmlns:a16="http://schemas.microsoft.com/office/drawing/2014/main" id="{0F6A76FE-5960-EE52-666D-77CE1F2C25FC}"/>
              </a:ext>
            </a:extLst>
          </p:cNvPr>
          <p:cNvSpPr txBox="1"/>
          <p:nvPr/>
        </p:nvSpPr>
        <p:spPr>
          <a:xfrm>
            <a:off x="2286000" y="2217807"/>
            <a:ext cx="4572000" cy="707886"/>
          </a:xfrm>
          <a:prstGeom prst="rect">
            <a:avLst/>
          </a:prstGeom>
          <a:noFill/>
        </p:spPr>
        <p:txBody>
          <a:bodyPr wrap="square">
            <a:spAutoFit/>
          </a:bodyPr>
          <a:lstStyle/>
          <a:p>
            <a:pPr algn="ctr"/>
            <a:r>
              <a:rPr lang="en" sz="4000" dirty="0">
                <a:latin typeface="Arial Rounded MT Bold" panose="020F0704030504030204" pitchFamily="34" charset="0"/>
              </a:rPr>
              <a:t>THANK YOU!</a:t>
            </a:r>
            <a:endParaRPr lang="en-US" sz="4000"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txBox="1">
            <a:spLocks noGrp="1"/>
          </p:cNvSpPr>
          <p:nvPr>
            <p:ph type="ctrTitle" idx="4294967295"/>
          </p:nvPr>
        </p:nvSpPr>
        <p:spPr>
          <a:xfrm>
            <a:off x="228600" y="177490"/>
            <a:ext cx="2667000" cy="45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solidFill>
                  <a:schemeClr val="tx2">
                    <a:lumMod val="50000"/>
                  </a:schemeClr>
                </a:solidFill>
                <a:latin typeface="Algerian" panose="04020705040A02060702" pitchFamily="82" charset="0"/>
              </a:rPr>
              <a:t>Introduction</a:t>
            </a:r>
            <a:endParaRPr sz="2800" dirty="0">
              <a:solidFill>
                <a:schemeClr val="tx2">
                  <a:lumMod val="50000"/>
                </a:schemeClr>
              </a:solidFill>
              <a:latin typeface="Algerian" panose="04020705040A02060702" pitchFamily="82" charset="0"/>
            </a:endParaRPr>
          </a:p>
        </p:txBody>
      </p:sp>
      <p:sp>
        <p:nvSpPr>
          <p:cNvPr id="326" name="Google Shape;326;p14"/>
          <p:cNvSpPr txBox="1">
            <a:spLocks noGrp="1"/>
          </p:cNvSpPr>
          <p:nvPr>
            <p:ph type="subTitle" idx="4294967295"/>
          </p:nvPr>
        </p:nvSpPr>
        <p:spPr>
          <a:xfrm>
            <a:off x="381000" y="666750"/>
            <a:ext cx="8458200" cy="4067325"/>
          </a:xfrm>
          <a:prstGeom prst="rect">
            <a:avLst/>
          </a:prstGeom>
        </p:spPr>
        <p:txBody>
          <a:bodyPr spcFirstLastPara="1" wrap="square" lIns="0" tIns="0" rIns="0" bIns="0" anchor="t" anchorCtr="0">
            <a:noAutofit/>
          </a:bodyPr>
          <a:lstStyle/>
          <a:p>
            <a:pPr marL="0" lvl="0" indent="0">
              <a:buNone/>
            </a:pPr>
            <a:endParaRPr lang="en-US" sz="1400" b="1" dirty="0">
              <a:latin typeface="+mn-lt"/>
              <a:ea typeface="Montserrat"/>
              <a:cs typeface="Montserrat"/>
              <a:sym typeface="Montserrat"/>
            </a:endParaRPr>
          </a:p>
          <a:p>
            <a:pPr marL="0" lvl="0" indent="0" algn="just">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Serverless Computing (or simply serverless) is emerging as a new and compelling model for the  deployment of cloud applications.</a:t>
            </a:r>
          </a:p>
          <a:p>
            <a:pPr marL="0" lvl="0" indent="0">
              <a:buNone/>
            </a:pPr>
            <a:endPar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a:p>
            <a:pPr marL="0" lvl="0" indent="0" algn="just">
              <a:lnSpc>
                <a:spcPct val="150000"/>
              </a:lnSpc>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Conventionally, applications were written and run in servers which are allocated fixed resources. Soon problems arose with sudden spikes of traffic as demands increased and the servers were not able to handle the enormous amount requests. To address these problems, came Platform as a Service (PaaS) in which providers offered scaling but it has its drawbacks. </a:t>
            </a:r>
          </a:p>
          <a:p>
            <a:pPr marL="0" lvl="0" indent="0" algn="just">
              <a:buNone/>
            </a:pPr>
            <a:endPar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a:p>
            <a:pPr marL="0" lvl="0" indent="0" algn="just">
              <a:buNone/>
            </a:pPr>
            <a:r>
              <a:rPr lang="en-US" sz="1400" dirty="0">
                <a:latin typeface="Arial Rounded MT Bold" panose="020F0704030504030204" pitchFamily="34" charset="0"/>
                <a:ea typeface="Calibri Light" panose="020F0302020204030204" pitchFamily="34" charset="0"/>
                <a:cs typeface="Calibri Light" panose="020F0302020204030204" pitchFamily="34" charset="0"/>
                <a:sym typeface="Montserrat"/>
              </a:rPr>
              <a:t>It is a platform for rapidly deploying small pieces of cloud-native code.</a:t>
            </a:r>
            <a:endParaRPr sz="1400" dirty="0">
              <a:latin typeface="Arial Rounded MT Bold" panose="020F0704030504030204" pitchFamily="34" charset="0"/>
              <a:ea typeface="Calibri Light" panose="020F0302020204030204" pitchFamily="34" charset="0"/>
              <a:cs typeface="Calibri Light" panose="020F0302020204030204" pitchFamily="34" charset="0"/>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15"/>
          <p:cNvSpPr txBox="1">
            <a:spLocks noGrp="1"/>
          </p:cNvSpPr>
          <p:nvPr>
            <p:ph type="subTitle" idx="1"/>
          </p:nvPr>
        </p:nvSpPr>
        <p:spPr>
          <a:xfrm>
            <a:off x="228600" y="628650"/>
            <a:ext cx="4343400" cy="3886200"/>
          </a:xfrm>
          <a:prstGeom prst="rect">
            <a:avLst/>
          </a:prstGeom>
        </p:spPr>
        <p:txBody>
          <a:bodyPr spcFirstLastPara="1" wrap="square" lIns="0" tIns="0" rIns="0" bIns="0" anchor="t" anchorCtr="0">
            <a:noAutofit/>
          </a:bodyPr>
          <a:lstStyle/>
          <a:p>
            <a:pPr marL="0" indent="0" algn="just"/>
            <a:r>
              <a:rPr lang="en-US" sz="1400" dirty="0">
                <a:solidFill>
                  <a:schemeClr val="tx1"/>
                </a:solidFill>
                <a:latin typeface="Arial Rounded MT Bold" panose="020F0704030504030204" pitchFamily="34" charset="0"/>
              </a:rPr>
              <a:t>There are many immediate benefits to not managing your own servers:</a:t>
            </a:r>
          </a:p>
          <a:p>
            <a:pPr marL="0" lvl="0" indent="0" algn="just"/>
            <a:endParaRPr lang="en-US" sz="1400" dirty="0">
              <a:solidFill>
                <a:schemeClr val="tx1"/>
              </a:solidFill>
              <a:latin typeface="Arial Rounded MT Bold" panose="020F0704030504030204" pitchFamily="34" charset="0"/>
            </a:endParaRPr>
          </a:p>
          <a:p>
            <a:pPr marL="0" lvl="0" indent="0" algn="just"/>
            <a:r>
              <a:rPr lang="en-US" sz="1400" dirty="0">
                <a:solidFill>
                  <a:schemeClr val="tx1"/>
                </a:solidFill>
                <a:latin typeface="Arial Rounded MT Bold" panose="020F0704030504030204" pitchFamily="34" charset="0"/>
              </a:rPr>
              <a:t>You don't have to worry about them randomly rebooting or going down.</a:t>
            </a:r>
          </a:p>
          <a:p>
            <a:pPr marL="0" lvl="0" indent="0" algn="just"/>
            <a:endParaRPr lang="en-US" sz="1400" dirty="0">
              <a:solidFill>
                <a:schemeClr val="tx1"/>
              </a:solidFill>
              <a:latin typeface="Arial Rounded MT Bold" panose="020F0704030504030204" pitchFamily="34" charset="0"/>
            </a:endParaRPr>
          </a:p>
          <a:p>
            <a:pPr marL="0" lvl="0" indent="0" algn="just"/>
            <a:r>
              <a:rPr lang="en-US" sz="1400" dirty="0">
                <a:solidFill>
                  <a:schemeClr val="tx1"/>
                </a:solidFill>
                <a:latin typeface="Arial Rounded MT Bold" panose="020F0704030504030204" pitchFamily="34" charset="0"/>
              </a:rPr>
              <a:t>You don't end up with snowflake servers, where you don't know quite what's installed on them but they are mission-critical to your organization.</a:t>
            </a:r>
          </a:p>
          <a:p>
            <a:pPr marL="0" lvl="0" indent="0" algn="just"/>
            <a:r>
              <a:rPr lang="en-US" sz="1400" dirty="0">
                <a:solidFill>
                  <a:schemeClr val="tx1"/>
                </a:solidFill>
                <a:latin typeface="Arial Rounded MT Bold" panose="020F0704030504030204" pitchFamily="34" charset="0"/>
              </a:rPr>
              <a:t> </a:t>
            </a:r>
          </a:p>
          <a:p>
            <a:pPr marL="0" lvl="0" indent="0" algn="just"/>
            <a:r>
              <a:rPr lang="en-US" sz="1400" dirty="0">
                <a:solidFill>
                  <a:schemeClr val="tx1"/>
                </a:solidFill>
                <a:latin typeface="Arial Rounded MT Bold" panose="020F0704030504030204" pitchFamily="34" charset="0"/>
              </a:rPr>
              <a:t>You're not responsible for installing software on them. Even if you use configuration management tools such as chef or ansible to automate this, that's still extra code you have to maintain over time.</a:t>
            </a:r>
            <a:endParaRPr sz="1400" dirty="0">
              <a:solidFill>
                <a:schemeClr val="tx1"/>
              </a:solidFill>
              <a:latin typeface="Arial Rounded MT Bold" panose="020F0704030504030204" pitchFamily="34" charset="0"/>
            </a:endParaRPr>
          </a:p>
        </p:txBody>
      </p:sp>
      <p:sp>
        <p:nvSpPr>
          <p:cNvPr id="2" name="AutoShape 2" descr="What is Serverless Computing? – iView Lab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25" y="971550"/>
            <a:ext cx="426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338"/>
        <p:cNvGrpSpPr/>
        <p:nvPr/>
      </p:nvGrpSpPr>
      <p:grpSpPr>
        <a:xfrm>
          <a:off x="0" y="0"/>
          <a:ext cx="0" cy="0"/>
          <a:chOff x="0" y="0"/>
          <a:chExt cx="0" cy="0"/>
        </a:xfrm>
      </p:grpSpPr>
      <p:sp>
        <p:nvSpPr>
          <p:cNvPr id="3" name="TextBox 2"/>
          <p:cNvSpPr txBox="1"/>
          <p:nvPr/>
        </p:nvSpPr>
        <p:spPr>
          <a:xfrm>
            <a:off x="0" y="204675"/>
            <a:ext cx="6324600" cy="523220"/>
          </a:xfrm>
          <a:prstGeom prst="rect">
            <a:avLst/>
          </a:prstGeom>
          <a:noFill/>
        </p:spPr>
        <p:txBody>
          <a:bodyPr wrap="square" rtlCol="0">
            <a:spAutoFit/>
          </a:bodyPr>
          <a:lstStyle/>
          <a:p>
            <a:pPr algn="ctr"/>
            <a:r>
              <a:rPr lang="en-US" sz="2800" b="1" dirty="0">
                <a:solidFill>
                  <a:schemeClr val="tx2">
                    <a:lumMod val="50000"/>
                  </a:schemeClr>
                </a:solidFill>
                <a:latin typeface="Algerian" panose="04020705040A02060702" pitchFamily="82" charset="0"/>
              </a:rPr>
              <a:t>What is serverless computing? </a:t>
            </a:r>
          </a:p>
        </p:txBody>
      </p:sp>
      <p:sp>
        <p:nvSpPr>
          <p:cNvPr id="6" name="Rectangle 5"/>
          <p:cNvSpPr/>
          <p:nvPr/>
        </p:nvSpPr>
        <p:spPr>
          <a:xfrm>
            <a:off x="272744" y="1276350"/>
            <a:ext cx="8490256" cy="2677656"/>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Arial Rounded MT Bold" panose="020F0704030504030204" pitchFamily="34" charset="0"/>
              </a:rPr>
              <a:t>Serverless Computing is a cloud computing execution model in which the </a:t>
            </a:r>
            <a:r>
              <a:rPr lang="en-US" dirty="0" err="1">
                <a:latin typeface="Arial Rounded MT Bold" panose="020F0704030504030204" pitchFamily="34" charset="0"/>
              </a:rPr>
              <a:t>AIMDek</a:t>
            </a:r>
            <a:r>
              <a:rPr lang="en-US" dirty="0">
                <a:latin typeface="Arial Rounded MT Bold" panose="020F0704030504030204" pitchFamily="34" charset="0"/>
              </a:rPr>
              <a:t> cloud provider dynamically manages the allocation of machine resources, and bills based on the actual amount of resources consumed by an application, rather than billing based on pre-purchased units of capacity....]</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version of serverless that explicitly uses functions as the deployment unit is also called Function-as-a-Service (</a:t>
            </a:r>
            <a:r>
              <a:rPr lang="en-US" dirty="0" err="1">
                <a:latin typeface="Arial Rounded MT Bold" panose="020F0704030504030204" pitchFamily="34" charset="0"/>
              </a:rPr>
              <a:t>FaaS</a:t>
            </a:r>
            <a:r>
              <a:rPr lang="en-US" dirty="0">
                <a:latin typeface="Arial Rounded MT Bold" panose="020F0704030504030204" pitchFamily="34" charset="0"/>
              </a:rPr>
              <a:t>).</a:t>
            </a: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marL="285750" indent="-285750" algn="just">
              <a:buFont typeface="Wingdings" panose="05000000000000000000" pitchFamily="2" charset="2"/>
              <a:buChar char="Ø"/>
            </a:pPr>
            <a:r>
              <a:rPr lang="en-US" dirty="0">
                <a:latin typeface="Arial Rounded MT Bold" panose="020F0704030504030204" pitchFamily="34" charset="0"/>
              </a:rPr>
              <a:t>The Infrastructure-as-a-Service (IaaS) model is where the developer has the most control over both the application code and operating infrastructure in the cloud.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249900" y="361950"/>
            <a:ext cx="8686800" cy="3505200"/>
          </a:xfrm>
          <a:prstGeom prst="rect">
            <a:avLst/>
          </a:prstGeom>
        </p:spPr>
        <p:txBody>
          <a:bodyPr spcFirstLastPara="1" wrap="square" lIns="0" tIns="0" rIns="0" bIns="0" anchor="t" anchorCtr="0">
            <a:noAutofit/>
          </a:bodyPr>
          <a:lstStyle/>
          <a:p>
            <a:pPr marL="285750" indent="-285750" algn="just">
              <a:buFont typeface="Wingdings" panose="05000000000000000000" pitchFamily="2" charset="2"/>
              <a:buChar char="Ø"/>
            </a:pPr>
            <a:r>
              <a:rPr lang="en-US" sz="1400" dirty="0">
                <a:latin typeface="Arial Rounded MT Bold" panose="020F0704030504030204" pitchFamily="34" charset="0"/>
              </a:rPr>
              <a:t>The developer is responsible for provisioning the hardware or virtual machines.</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can customize every aspect of how an application gets deployed and executed. </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On the opposite extreme are the PaaS and SaaS models, where the developer is unaware of any infrastructure. </a:t>
            </a:r>
          </a:p>
          <a:p>
            <a:pPr algn="just"/>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The developer has access to prepackaged components or full applications. The developer is allowed to host code here, though that code may be tightly coupled to the platform.</a:t>
            </a:r>
          </a:p>
          <a:p>
            <a:pPr marL="0" indent="0" algn="just">
              <a:buNone/>
            </a:pPr>
            <a:endParaRPr lang="en-US" sz="1400" dirty="0">
              <a:latin typeface="Arial Rounded MT Bold" panose="020F0704030504030204" pitchFamily="34" charset="0"/>
            </a:endParaRPr>
          </a:p>
          <a:p>
            <a:pPr marL="285750" indent="-285750" algn="just">
              <a:buFont typeface="Wingdings" panose="05000000000000000000" pitchFamily="2" charset="2"/>
              <a:buChar char="Ø"/>
            </a:pPr>
            <a:r>
              <a:rPr lang="en-US" sz="1400" dirty="0">
                <a:latin typeface="Arial Rounded MT Bold" panose="020F0704030504030204" pitchFamily="34" charset="0"/>
              </a:rPr>
              <a:t>Serverless can be explained by varying level of developer control over the cloud infrastructure.</a:t>
            </a:r>
          </a:p>
          <a:p>
            <a:pPr marL="285750" indent="-285750" algn="just">
              <a:buFont typeface="Wingdings" panose="05000000000000000000" pitchFamily="2" charset="2"/>
              <a:buChar char="Ø"/>
            </a:pPr>
            <a:endParaRPr lang="en-US" sz="1050" dirty="0">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383E15-0A97-840E-57AD-3B1506F633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95068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9"/>
          <p:cNvSpPr txBox="1">
            <a:spLocks noGrp="1"/>
          </p:cNvSpPr>
          <p:nvPr>
            <p:ph type="title"/>
          </p:nvPr>
        </p:nvSpPr>
        <p:spPr>
          <a:xfrm>
            <a:off x="98502" y="267150"/>
            <a:ext cx="3009900" cy="39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a:solidFill>
                  <a:schemeClr val="tx2">
                    <a:lumMod val="50000"/>
                  </a:schemeClr>
                </a:solidFill>
                <a:latin typeface="Algerian" panose="04020705040A02060702" pitchFamily="82" charset="0"/>
              </a:rPr>
              <a:t>Architecture</a:t>
            </a:r>
            <a:endParaRPr sz="2800" dirty="0">
              <a:solidFill>
                <a:schemeClr val="tx2">
                  <a:lumMod val="50000"/>
                </a:schemeClr>
              </a:solidFill>
              <a:latin typeface="Algerian" panose="04020705040A02060702" pitchFamily="82" charset="0"/>
            </a:endParaRPr>
          </a:p>
        </p:txBody>
      </p:sp>
      <p:sp>
        <p:nvSpPr>
          <p:cNvPr id="372" name="Google Shape;372;p19"/>
          <p:cNvSpPr txBox="1">
            <a:spLocks noGrp="1"/>
          </p:cNvSpPr>
          <p:nvPr>
            <p:ph type="body" idx="1"/>
          </p:nvPr>
        </p:nvSpPr>
        <p:spPr>
          <a:xfrm>
            <a:off x="381000" y="805211"/>
            <a:ext cx="8348400" cy="4128739"/>
          </a:xfrm>
          <a:prstGeom prst="rect">
            <a:avLst/>
          </a:prstGeom>
        </p:spPr>
        <p:txBody>
          <a:bodyPr spcFirstLastPara="1" wrap="square" lIns="0" tIns="0" rIns="0" bIns="0" anchor="t" anchorCtr="0">
            <a:noAutofit/>
          </a:bodyPr>
          <a:lstStyle/>
          <a:p>
            <a:pPr marL="0" lvl="0" indent="0">
              <a:buNone/>
            </a:pPr>
            <a:endParaRPr lang="en-US" sz="1400" dirty="0">
              <a:latin typeface="+mn-lt"/>
              <a:ea typeface="Montserrat"/>
              <a:cs typeface="Montserrat"/>
              <a:sym typeface="Montserrat"/>
            </a:endParaRPr>
          </a:p>
          <a:p>
            <a:pPr marL="0" lvl="0" indent="0">
              <a:buNone/>
            </a:pPr>
            <a:endParaRPr lang="en-US" sz="1400" dirty="0">
              <a:latin typeface="+mn-lt"/>
              <a:ea typeface="Montserrat"/>
              <a:cs typeface="Montserrat"/>
              <a:sym typeface="Montserrat"/>
            </a:endParaRPr>
          </a:p>
          <a:p>
            <a:pPr marL="0" lvl="0" indent="0">
              <a:buNone/>
            </a:pPr>
            <a:endParaRPr lang="en-US" sz="1400" dirty="0">
              <a:latin typeface="+mn-lt"/>
              <a:ea typeface="Montserrat"/>
              <a:cs typeface="Montserrat"/>
              <a:sym typeface="Montserrat"/>
            </a:endParaRPr>
          </a:p>
          <a:p>
            <a:pPr marL="0" lvl="0" indent="0">
              <a:buNone/>
            </a:pPr>
            <a:endParaRPr lang="en-US" sz="1400" dirty="0">
              <a:latin typeface="+mn-lt"/>
              <a:ea typeface="Montserrat"/>
              <a:cs typeface="Montserrat"/>
              <a:sym typeface="Montserrat"/>
            </a:endParaRPr>
          </a:p>
          <a:p>
            <a:pPr marL="0" lvl="0" indent="0">
              <a:buNone/>
            </a:pPr>
            <a:endParaRPr lang="en-US" sz="1400" dirty="0">
              <a:latin typeface="+mn-lt"/>
              <a:ea typeface="Montserrat"/>
              <a:cs typeface="Montserrat"/>
              <a:sym typeface="Montserrat"/>
            </a:endParaRPr>
          </a:p>
          <a:p>
            <a:pPr marL="0" lvl="0" indent="0">
              <a:buNone/>
            </a:pPr>
            <a:endParaRPr lang="en-US" sz="1400" dirty="0">
              <a:latin typeface="+mn-lt"/>
              <a:ea typeface="Montserrat"/>
              <a:cs typeface="Montserrat"/>
              <a:sym typeface="Montserrat"/>
            </a:endParaRPr>
          </a:p>
          <a:p>
            <a:pPr marL="0" lvl="0" indent="0">
              <a:buNone/>
            </a:pPr>
            <a:endParaRPr lang="en-US" sz="1400" dirty="0">
              <a:latin typeface="+mn-lt"/>
              <a:ea typeface="Montserrat"/>
              <a:cs typeface="Montserrat"/>
              <a:sym typeface="Montserrat"/>
            </a:endParaRPr>
          </a:p>
          <a:p>
            <a:pPr marL="285750" lvl="0" indent="-285750">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Servers are still needed, but developers need not concern themselves with managing those servers. </a:t>
            </a:r>
          </a:p>
          <a:p>
            <a:pPr marL="285750" lvl="0" indent="-285750">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Decisions such as the number of servers and their capacity are taken care of by the serverless platform, with server capacity automatically provisioned as needed by the workload.</a:t>
            </a:r>
            <a:endParaRPr sz="1400" dirty="0">
              <a:latin typeface="Arial Rounded MT Bold" panose="020F0704030504030204" pitchFamily="34" charset="0"/>
              <a:ea typeface="Montserrat"/>
              <a:cs typeface="Montserrat"/>
              <a:sym typeface="Montserrat"/>
            </a:endParaRPr>
          </a:p>
        </p:txBody>
      </p:sp>
      <p:sp>
        <p:nvSpPr>
          <p:cNvPr id="375" name="Google Shape;375;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3">
            <a:extLst>
              <a:ext uri="{FF2B5EF4-FFF2-40B4-BE49-F238E27FC236}">
                <a16:creationId xmlns:a16="http://schemas.microsoft.com/office/drawing/2014/main" id="{7DA1FF7F-1E7A-621F-73CE-00BCB0939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805211"/>
            <a:ext cx="4995600" cy="221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F6E2F6-9F7C-8B6F-625C-363ADC7ADE88}"/>
              </a:ext>
            </a:extLst>
          </p:cNvPr>
          <p:cNvSpPr>
            <a:spLocks noGrp="1"/>
          </p:cNvSpPr>
          <p:nvPr>
            <p:ph type="body" idx="1"/>
          </p:nvPr>
        </p:nvSpPr>
        <p:spPr>
          <a:xfrm>
            <a:off x="404596" y="438150"/>
            <a:ext cx="8324804" cy="4220100"/>
          </a:xfrm>
        </p:spPr>
        <p:txBody>
          <a:bodyPr/>
          <a:lstStyle/>
          <a:p>
            <a:pPr marL="285750" lvl="0" indent="-285750">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core capability of a serverless platform is that of an event processing system.</a:t>
            </a:r>
          </a:p>
          <a:p>
            <a:pPr marL="285750" lvl="0" indent="-285750">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service must manage a set of user defined functions, take an  event sent over HTTP or received from an event source.</a:t>
            </a:r>
          </a:p>
          <a:p>
            <a:pPr marL="285750" lvl="0" indent="-285750">
              <a:buFont typeface="Wingdings" panose="05000000000000000000" pitchFamily="2" charset="2"/>
              <a:buChar char="Ø"/>
            </a:pPr>
            <a:endParaRPr lang="en-US" sz="1400" dirty="0">
              <a:latin typeface="Arial Rounded MT Bold" panose="020F0704030504030204" pitchFamily="34" charset="0"/>
              <a:ea typeface="Montserrat"/>
              <a:cs typeface="Montserrat"/>
              <a:sym typeface="Montserrat"/>
            </a:endParaRPr>
          </a:p>
          <a:p>
            <a:pPr marL="285750" lvl="0" indent="-285750">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challenge is to implement such functionality while considering metrics such as cost, scalability, and fault tolerance.</a:t>
            </a:r>
          </a:p>
          <a:p>
            <a:pPr marL="0" lvl="0" indent="0">
              <a:buNone/>
            </a:pPr>
            <a:endParaRPr lang="en-US" sz="1400" dirty="0">
              <a:latin typeface="Arial Rounded MT Bold" panose="020F0704030504030204" pitchFamily="34" charset="0"/>
              <a:ea typeface="Montserrat"/>
              <a:cs typeface="Montserrat"/>
              <a:sym typeface="Montserrat"/>
            </a:endParaRPr>
          </a:p>
          <a:p>
            <a:pPr marL="285750" lvl="0" indent="-285750">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platform must quickly and efficiently start a function and process its input.</a:t>
            </a:r>
          </a:p>
          <a:p>
            <a:pPr marL="0" lvl="0" indent="0">
              <a:buNone/>
            </a:pPr>
            <a:endParaRPr lang="en-US" sz="1400" dirty="0">
              <a:latin typeface="Arial Rounded MT Bold" panose="020F0704030504030204" pitchFamily="34" charset="0"/>
              <a:ea typeface="Montserrat"/>
              <a:cs typeface="Montserrat"/>
              <a:sym typeface="Montserrat"/>
            </a:endParaRPr>
          </a:p>
          <a:p>
            <a:pPr marL="285750" lvl="0" indent="-285750">
              <a:buFont typeface="Wingdings" panose="05000000000000000000" pitchFamily="2" charset="2"/>
              <a:buChar char="Ø"/>
            </a:pPr>
            <a:r>
              <a:rPr lang="en-US" sz="1400" dirty="0">
                <a:latin typeface="Arial Rounded MT Bold" panose="020F0704030504030204" pitchFamily="34" charset="0"/>
                <a:ea typeface="Montserrat"/>
                <a:cs typeface="Montserrat"/>
                <a:sym typeface="Montserrat"/>
              </a:rPr>
              <a:t>The platform also needs to queue events.</a:t>
            </a:r>
          </a:p>
          <a:p>
            <a:pPr marL="101600" indent="0">
              <a:buNone/>
            </a:pPr>
            <a:endParaRPr lang="en-US" sz="1400" dirty="0"/>
          </a:p>
        </p:txBody>
      </p:sp>
      <p:sp>
        <p:nvSpPr>
          <p:cNvPr id="5" name="Slide Number Placeholder 4">
            <a:extLst>
              <a:ext uri="{FF2B5EF4-FFF2-40B4-BE49-F238E27FC236}">
                <a16:creationId xmlns:a16="http://schemas.microsoft.com/office/drawing/2014/main" id="{A187EDD7-74D0-B13B-08C7-377DF13B717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150286761"/>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267</TotalTime>
  <Words>1563</Words>
  <Application>Microsoft Office PowerPoint</Application>
  <PresentationFormat>On-screen Show (16:9)</PresentationFormat>
  <Paragraphs>222</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Candara</vt:lpstr>
      <vt:lpstr>Poppins</vt:lpstr>
      <vt:lpstr>Montserrat</vt:lpstr>
      <vt:lpstr>Algerian</vt:lpstr>
      <vt:lpstr>Montserrat Light</vt:lpstr>
      <vt:lpstr>Arial</vt:lpstr>
      <vt:lpstr>Arial Rounded MT Bold</vt:lpstr>
      <vt:lpstr>Wingdings</vt:lpstr>
      <vt:lpstr>Volsce template</vt:lpstr>
      <vt:lpstr>       </vt:lpstr>
      <vt:lpstr>AGENDA</vt:lpstr>
      <vt:lpstr>Introduction</vt:lpstr>
      <vt:lpstr>PowerPoint Presentation</vt:lpstr>
      <vt:lpstr>PowerPoint Presentation</vt:lpstr>
      <vt:lpstr>PowerPoint Presentation</vt:lpstr>
      <vt:lpstr>PowerPoint Presentation</vt:lpstr>
      <vt:lpstr>Architecture</vt:lpstr>
      <vt:lpstr>PowerPoint Presentation</vt:lpstr>
      <vt:lpstr>Serverless: characteristics</vt:lpstr>
      <vt:lpstr>Commercial Platforms</vt:lpstr>
      <vt:lpstr>* Amazon’s AWS Lambda</vt:lpstr>
      <vt:lpstr>*Google’s Cloud Functions</vt:lpstr>
      <vt:lpstr>*Microsoft Azure Functions</vt:lpstr>
      <vt:lpstr>* IMB Cloud Functions (OpenWhisk)</vt:lpstr>
      <vt:lpstr>PowerPoint Presentation</vt:lpstr>
      <vt:lpstr>Benefits</vt:lpstr>
      <vt:lpstr>Drawbacks</vt:lpstr>
      <vt:lpstr>   Current state of serverless Platforms</vt:lpstr>
      <vt:lpstr>Use Cases and Workloads</vt:lpstr>
      <vt:lpstr>Event Processing</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COMPUTING</dc:title>
  <dc:creator>ADMIN</dc:creator>
  <cp:lastModifiedBy>Chintan Bhimani</cp:lastModifiedBy>
  <cp:revision>34</cp:revision>
  <dcterms:modified xsi:type="dcterms:W3CDTF">2023-03-25T16:27:24Z</dcterms:modified>
</cp:coreProperties>
</file>