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handoutMasterIdLst>
    <p:handoutMasterId r:id="rId28"/>
  </p:handoutMasterIdLst>
  <p:sldIdLst>
    <p:sldId id="256" r:id="rId2"/>
    <p:sldId id="257" r:id="rId3"/>
    <p:sldId id="328" r:id="rId4"/>
    <p:sldId id="307" r:id="rId5"/>
    <p:sldId id="309" r:id="rId6"/>
    <p:sldId id="311" r:id="rId7"/>
    <p:sldId id="312" r:id="rId8"/>
    <p:sldId id="308" r:id="rId9"/>
    <p:sldId id="310" r:id="rId10"/>
    <p:sldId id="313" r:id="rId11"/>
    <p:sldId id="314" r:id="rId12"/>
    <p:sldId id="315" r:id="rId13"/>
    <p:sldId id="318" r:id="rId14"/>
    <p:sldId id="321" r:id="rId15"/>
    <p:sldId id="322" r:id="rId16"/>
    <p:sldId id="332" r:id="rId17"/>
    <p:sldId id="323" r:id="rId18"/>
    <p:sldId id="326" r:id="rId19"/>
    <p:sldId id="325" r:id="rId20"/>
    <p:sldId id="329" r:id="rId21"/>
    <p:sldId id="324" r:id="rId22"/>
    <p:sldId id="327" r:id="rId23"/>
    <p:sldId id="330" r:id="rId24"/>
    <p:sldId id="331" r:id="rId25"/>
    <p:sldId id="333" r:id="rId26"/>
  </p:sldIdLst>
  <p:sldSz cx="9144000" cy="5143500" type="screen16x9"/>
  <p:notesSz cx="6858000" cy="9144000"/>
  <p:embeddedFontLst>
    <p:embeddedFont>
      <p:font typeface="Saira" charset="0"/>
      <p:regular r:id="rId29"/>
      <p:bold r:id="rId30"/>
      <p:italic r:id="rId31"/>
      <p:boldItalic r:id="rId32"/>
    </p:embeddedFont>
    <p:embeddedFont>
      <p:font typeface="Nunito" charset="0"/>
      <p:regular r:id="rId33"/>
      <p:bold r:id="rId34"/>
      <p:italic r:id="rId35"/>
      <p:boldItalic r:id="rId36"/>
    </p:embeddedFont>
    <p:embeddedFont>
      <p:font typeface="Livvic" charset="0"/>
      <p:regular r:id="rId37"/>
      <p:bold r:id="rId38"/>
      <p:italic r:id="rId39"/>
      <p:boldItalic r:id="rId40"/>
    </p:embeddedFont>
    <p:embeddedFont>
      <p:font typeface="Forte" pitchFamily="66" charset="0"/>
      <p:regular r:id="rId41"/>
    </p:embeddedFont>
    <p:embeddedFont>
      <p:font typeface="Roboto Condensed Light" charset="0"/>
      <p:regular r:id="rId42"/>
      <p:italic r:id="rId43"/>
    </p:embeddedFont>
    <p:embeddedFont>
      <p:font typeface="Roboto"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DD18B3E-C5F5-4A06-ACF3-795ECB685D8E}">
  <a:tblStyle styleId="{EDD18B3E-C5F5-4A06-ACF3-795ECB685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7711" autoAdjust="0"/>
  </p:normalViewPr>
  <p:slideViewPr>
    <p:cSldViewPr>
      <p:cViewPr varScale="1">
        <p:scale>
          <a:sx n="97" d="100"/>
          <a:sy n="97" d="100"/>
        </p:scale>
        <p:origin x="-606" y="-96"/>
      </p:cViewPr>
      <p:guideLst>
        <p:guide orient="horz" pos="1620"/>
        <p:guide pos="2880"/>
      </p:guideLst>
    </p:cSldViewPr>
  </p:slideViewPr>
  <p:outlineViewPr>
    <p:cViewPr>
      <p:scale>
        <a:sx n="33" d="100"/>
        <a:sy n="33" d="100"/>
      </p:scale>
      <p:origin x="162" y="199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7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Exam No : 2019065903</a:t>
            </a:r>
            <a:endParaRPr lang="en-IN" dirty="0"/>
          </a:p>
        </p:txBody>
      </p:sp>
      <p:sp>
        <p:nvSpPr>
          <p:cNvPr id="7" name="Slide Number Placeholder 6"/>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D5C7E2-FC12-4BB0-BE62-CFD9CEB5207D}" type="slidenum">
              <a:rPr lang="en-IN" smtClean="0"/>
              <a:pPr/>
              <a:t>‹#›</a:t>
            </a:fld>
            <a:endParaRPr lang="en-IN" dirty="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5" r:id="rId3"/>
    <p:sldLayoutId id="2147483677" r:id="rId4"/>
    <p:sldLayoutId id="214748367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udylib.net/doc/25548833/silent-sound-technology-ppt" TargetMode="External"/><Relationship Id="rId2" Type="http://schemas.openxmlformats.org/officeDocument/2006/relationships/hyperlink" Target="https://studymafia.org/silent-sound-technology-seminar-ppt-and-pdf-repor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SLIENT</a:t>
            </a:r>
            <a:br>
              <a:rPr lang="en" dirty="0"/>
            </a:br>
            <a:r>
              <a:rPr lang="en" dirty="0"/>
              <a:t>SOUND TECHNOLOGY</a:t>
            </a:r>
            <a:endParaRPr/>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385338" y="4071948"/>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TextBox 113"/>
          <p:cNvSpPr txBox="1"/>
          <p:nvPr/>
        </p:nvSpPr>
        <p:spPr>
          <a:xfrm>
            <a:off x="357158" y="3357568"/>
            <a:ext cx="3643338" cy="1600438"/>
          </a:xfrm>
          <a:prstGeom prst="rect">
            <a:avLst/>
          </a:prstGeom>
          <a:noFill/>
        </p:spPr>
        <p:txBody>
          <a:bodyPr wrap="square" rtlCol="0">
            <a:spAutoFit/>
          </a:bodyPr>
          <a:lstStyle/>
          <a:p>
            <a:r>
              <a:rPr lang="en-US" dirty="0" smtClean="0">
                <a:solidFill>
                  <a:schemeClr val="bg1">
                    <a:lumMod val="40000"/>
                    <a:lumOff val="60000"/>
                  </a:schemeClr>
                </a:solidFill>
                <a:latin typeface="Saira" charset="0"/>
              </a:rPr>
              <a:t>Submitted by</a:t>
            </a:r>
            <a:r>
              <a:rPr lang="en-US" dirty="0" smtClean="0">
                <a:solidFill>
                  <a:schemeClr val="bg1">
                    <a:lumMod val="40000"/>
                    <a:lumOff val="60000"/>
                  </a:schemeClr>
                </a:solidFill>
                <a:latin typeface="Saira" charset="0"/>
              </a:rPr>
              <a:t>: </a:t>
            </a:r>
            <a:r>
              <a:rPr lang="en-US" dirty="0">
                <a:solidFill>
                  <a:schemeClr val="bg1">
                    <a:lumMod val="40000"/>
                    <a:lumOff val="60000"/>
                  </a:schemeClr>
                </a:solidFill>
                <a:latin typeface="Saira" charset="0"/>
              </a:rPr>
              <a:t>Manoj Jadav</a:t>
            </a:r>
          </a:p>
          <a:p>
            <a:endParaRPr lang="en-US" dirty="0">
              <a:solidFill>
                <a:schemeClr val="bg1">
                  <a:lumMod val="40000"/>
                  <a:lumOff val="60000"/>
                </a:schemeClr>
              </a:solidFill>
              <a:latin typeface="Saira" charset="0"/>
            </a:endParaRPr>
          </a:p>
          <a:p>
            <a:r>
              <a:rPr lang="en-US" dirty="0">
                <a:solidFill>
                  <a:schemeClr val="bg1">
                    <a:lumMod val="40000"/>
                    <a:lumOff val="60000"/>
                  </a:schemeClr>
                </a:solidFill>
                <a:latin typeface="Saira" charset="0"/>
              </a:rPr>
              <a:t>Exam No: 2019065903</a:t>
            </a:r>
          </a:p>
          <a:p>
            <a:endParaRPr lang="en-US" dirty="0">
              <a:solidFill>
                <a:schemeClr val="bg1">
                  <a:lumMod val="40000"/>
                  <a:lumOff val="60000"/>
                </a:schemeClr>
              </a:solidFill>
              <a:latin typeface="Saira" charset="0"/>
            </a:endParaRPr>
          </a:p>
          <a:p>
            <a:r>
              <a:rPr lang="en-US" dirty="0">
                <a:solidFill>
                  <a:schemeClr val="bg1">
                    <a:lumMod val="40000"/>
                    <a:lumOff val="60000"/>
                  </a:schemeClr>
                </a:solidFill>
                <a:latin typeface="Saira" charset="0"/>
              </a:rPr>
              <a:t>Guided by :</a:t>
            </a:r>
          </a:p>
          <a:p>
            <a:endParaRPr lang="en-US" dirty="0">
              <a:solidFill>
                <a:schemeClr val="bg1">
                  <a:lumMod val="40000"/>
                  <a:lumOff val="60000"/>
                </a:schemeClr>
              </a:solidFill>
              <a:latin typeface="Saira" charset="0"/>
            </a:endParaRPr>
          </a:p>
          <a:p>
            <a:r>
              <a:rPr lang="en-US" dirty="0">
                <a:solidFill>
                  <a:schemeClr val="bg1">
                    <a:lumMod val="40000"/>
                    <a:lumOff val="60000"/>
                  </a:schemeClr>
                </a:solidFill>
                <a:latin typeface="Saira" charset="0"/>
              </a:rPr>
              <a:t>Prof.Bhumika Patel</a:t>
            </a:r>
            <a:endParaRPr lang="en-IN" dirty="0">
              <a:solidFill>
                <a:schemeClr val="bg1">
                  <a:lumMod val="40000"/>
                  <a:lumOff val="60000"/>
                </a:schemeClr>
              </a:solidFill>
              <a:latin typeface="Saira" charset="0"/>
            </a:endParaRPr>
          </a:p>
        </p:txBody>
      </p:sp>
      <p:sp>
        <p:nvSpPr>
          <p:cNvPr id="109" name="TextBox 108"/>
          <p:cNvSpPr txBox="1"/>
          <p:nvPr/>
        </p:nvSpPr>
        <p:spPr>
          <a:xfrm rot="10800000" flipV="1">
            <a:off x="2714612" y="4725903"/>
            <a:ext cx="4143404" cy="307777"/>
          </a:xfrm>
          <a:prstGeom prst="rect">
            <a:avLst/>
          </a:prstGeom>
          <a:noFill/>
        </p:spPr>
        <p:txBody>
          <a:bodyPr wrap="square" rtlCol="0" anchor="b">
            <a:spAutoFit/>
          </a:bodyPr>
          <a:lstStyle/>
          <a:p>
            <a:pPr algn="ctr"/>
            <a:r>
              <a:rPr lang="en-US" dirty="0"/>
              <a:t>Exam No:2019065903</a:t>
            </a:r>
            <a:endParaRPr lang="en-IN" dirty="0"/>
          </a:p>
        </p:txBody>
      </p:sp>
      <p:sp>
        <p:nvSpPr>
          <p:cNvPr id="110" name="TextBox 109"/>
          <p:cNvSpPr txBox="1"/>
          <p:nvPr/>
        </p:nvSpPr>
        <p:spPr>
          <a:xfrm>
            <a:off x="8072462" y="4681835"/>
            <a:ext cx="642942" cy="461665"/>
          </a:xfrm>
          <a:prstGeom prst="rect">
            <a:avLst/>
          </a:prstGeom>
          <a:noFill/>
        </p:spPr>
        <p:txBody>
          <a:bodyPr wrap="square" rtlCol="0">
            <a:spAutoFit/>
          </a:bodyPr>
          <a:lstStyle/>
          <a:p>
            <a:pPr algn="r"/>
            <a:r>
              <a:rPr lang="en-US" sz="2400" dirty="0"/>
              <a:t>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rPr>
              <a:t>Silent Sound Technology is processed through some ways or methods. They are </a:t>
            </a:r>
            <a:endParaRPr lang="en-IN" sz="1600" dirty="0">
              <a:latin typeface="Saira" charset="0"/>
            </a:endParaRPr>
          </a:p>
          <a:p>
            <a:pPr lvl="2"/>
            <a:r>
              <a:rPr lang="en-US" sz="1600" dirty="0">
                <a:latin typeface="Saira" charset="0"/>
              </a:rPr>
              <a:t>Electromyograpy(EMG) </a:t>
            </a:r>
            <a:endParaRPr lang="en-IN" sz="1600" dirty="0">
              <a:latin typeface="Saira" charset="0"/>
            </a:endParaRPr>
          </a:p>
          <a:p>
            <a:pPr lvl="2"/>
            <a:r>
              <a:rPr lang="en-US" sz="1600" dirty="0">
                <a:latin typeface="Saira" charset="0"/>
              </a:rPr>
              <a:t>Image Processing </a:t>
            </a:r>
            <a:endParaRPr lang="en-IN" sz="1600" dirty="0">
              <a:latin typeface="Saira" charset="0"/>
            </a:endParaRPr>
          </a:p>
          <a:p>
            <a:pPr>
              <a:buFont typeface="Arial" pitchFamily="34" charset="0"/>
              <a:buChar char="•"/>
            </a:pPr>
            <a:endParaRPr lang="en-US" sz="1600" dirty="0"/>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dirty="0">
                <a:latin typeface="Saira" charset="0"/>
              </a:rPr>
              <a:t>Methods</a:t>
            </a:r>
            <a:r>
              <a:rPr lang="en-US" dirty="0">
                <a:latin typeface="Forte" pitchFamily="66" charset="0"/>
              </a:rPr>
              <a:t>…</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10</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1214428"/>
            <a:ext cx="7759200" cy="3411672"/>
          </a:xfrm>
          <a:prstGeom prst="rect">
            <a:avLst/>
          </a:prstGeom>
        </p:spPr>
        <p:txBody>
          <a:bodyPr spcFirstLastPara="1" wrap="square" lIns="91425" tIns="91425" rIns="91425" bIns="91425" anchor="t" anchorCtr="0">
            <a:noAutofit/>
          </a:bodyPr>
          <a:lstStyle/>
          <a:p>
            <a:pPr lvl="0">
              <a:buFont typeface="Arial" pitchFamily="34" charset="0"/>
              <a:buChar char="•"/>
            </a:pPr>
            <a:r>
              <a:rPr lang="en-US" sz="1600" dirty="0">
                <a:latin typeface="Saira" charset="0"/>
              </a:rPr>
              <a:t>It is a technique which monitors tiny muscular movements  and pulses generated by it . The  transducers involved converts the pulses into electric signals. </a:t>
            </a:r>
          </a:p>
          <a:p>
            <a:pPr lvl="0">
              <a:buFont typeface="Arial" pitchFamily="34" charset="0"/>
              <a:buChar char="•"/>
            </a:pPr>
            <a:r>
              <a:rPr lang="en-US" sz="1600" dirty="0">
                <a:latin typeface="Saira" charset="0"/>
              </a:rPr>
              <a:t>Electromyographic sensors attached to  the face  records  the electric signals produced by  the facial muscles, compare  them with pre recorded  signal pattern of  spoken  words</a:t>
            </a:r>
            <a:endParaRPr lang="en-IN" sz="1600" dirty="0">
              <a:latin typeface="Saira" charset="0"/>
            </a:endParaRPr>
          </a:p>
          <a:p>
            <a:pPr>
              <a:buFont typeface="Arial" pitchFamily="34" charset="0"/>
              <a:buChar char="•"/>
            </a:pPr>
            <a:endParaRPr lang="en-US" sz="1600" dirty="0"/>
          </a:p>
          <a:p>
            <a:pPr>
              <a:buNone/>
            </a:pPr>
            <a:r>
              <a:rPr lang="en-US" sz="1600" dirty="0"/>
              <a:t> </a:t>
            </a:r>
          </a:p>
        </p:txBody>
      </p:sp>
      <p:sp>
        <p:nvSpPr>
          <p:cNvPr id="798" name="Google Shape;798;p36"/>
          <p:cNvSpPr txBox="1">
            <a:spLocks noGrp="1"/>
          </p:cNvSpPr>
          <p:nvPr>
            <p:ph type="title"/>
          </p:nvPr>
        </p:nvSpPr>
        <p:spPr>
          <a:xfrm>
            <a:off x="713225" y="214296"/>
            <a:ext cx="7759200" cy="785818"/>
          </a:xfrm>
          <a:prstGeom prst="rect">
            <a:avLst/>
          </a:prstGeom>
        </p:spPr>
        <p:txBody>
          <a:bodyPr spcFirstLastPara="1" wrap="square" lIns="91425" tIns="91425" rIns="91425" bIns="91425" anchor="t" anchorCtr="0">
            <a:noAutofit/>
          </a:bodyPr>
          <a:lstStyle/>
          <a:p>
            <a:pPr lvl="0" algn="ctr"/>
            <a:r>
              <a:rPr lang="en-US" dirty="0">
                <a:latin typeface="Saira" charset="0"/>
              </a:rPr>
              <a:t>ELECTROMYOGRAPHY</a:t>
            </a:r>
            <a:r>
              <a:rPr lang="en-US" b="0" dirty="0">
                <a:latin typeface="Forte" pitchFamily="66" charset="0"/>
              </a:rPr>
              <a:t>…</a:t>
            </a:r>
            <a:endParaRPr b="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11</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rPr>
              <a:t>When  there is a match that sound is transmitted  on to the other end of  the line  and person at the other end listen to the spoken words</a:t>
            </a:r>
          </a:p>
          <a:p>
            <a:pPr>
              <a:buFont typeface="Arial" pitchFamily="34" charset="0"/>
              <a:buChar char="•"/>
            </a:pPr>
            <a:endParaRPr lang="en-US" sz="1600" dirty="0"/>
          </a:p>
          <a:p>
            <a:pPr>
              <a:buNone/>
            </a:pPr>
            <a:r>
              <a:rPr lang="en-US" sz="1600" dirty="0"/>
              <a:t> </a:t>
            </a:r>
          </a:p>
        </p:txBody>
      </p:sp>
      <p:sp>
        <p:nvSpPr>
          <p:cNvPr id="4" name="Title 3"/>
          <p:cNvSpPr>
            <a:spLocks noGrp="1"/>
          </p:cNvSpPr>
          <p:nvPr>
            <p:ph type="title"/>
          </p:nvPr>
        </p:nvSpPr>
        <p:spPr/>
        <p:txBody>
          <a:bodyPr/>
          <a:lstStyle/>
          <a:p>
            <a:pPr algn="ctr"/>
            <a:r>
              <a:rPr lang="en-US" dirty="0">
                <a:latin typeface="Saira" charset="0"/>
              </a:rPr>
              <a:t>ELECTROMYOGRAPHY</a:t>
            </a:r>
            <a:r>
              <a:rPr lang="en-US" b="0" dirty="0">
                <a:latin typeface="Forte" pitchFamily="66" charset="0"/>
              </a:rPr>
              <a:t>…(</a:t>
            </a:r>
            <a:r>
              <a:rPr lang="en-US" b="0" dirty="0">
                <a:latin typeface="Saira" charset="0"/>
              </a:rPr>
              <a:t>con</a:t>
            </a:r>
            <a:r>
              <a:rPr lang="en-US" b="0" dirty="0">
                <a:latin typeface="Forte" pitchFamily="66" charset="0"/>
              </a:rPr>
              <a:t>..)</a:t>
            </a:r>
            <a:endParaRPr lang="en-IN" dirty="0"/>
          </a:p>
        </p:txBody>
      </p:sp>
      <p:pic>
        <p:nvPicPr>
          <p:cNvPr id="6" name="Picture 2" descr="F:\CeBIT_2010_Silent_Sound.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4414" y="1928808"/>
            <a:ext cx="6786610" cy="257176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7" name="TextBox 6"/>
          <p:cNvSpPr txBox="1"/>
          <p:nvPr/>
        </p:nvSpPr>
        <p:spPr>
          <a:xfrm>
            <a:off x="8072462" y="4681835"/>
            <a:ext cx="642942" cy="461665"/>
          </a:xfrm>
          <a:prstGeom prst="rect">
            <a:avLst/>
          </a:prstGeom>
          <a:noFill/>
        </p:spPr>
        <p:txBody>
          <a:bodyPr wrap="square" rtlCol="0">
            <a:spAutoFit/>
          </a:bodyPr>
          <a:lstStyle/>
          <a:p>
            <a:pPr algn="r"/>
            <a:r>
              <a:rPr lang="en-US" sz="2400" dirty="0"/>
              <a:t>12</a:t>
            </a:r>
            <a:endParaRPr lang="en-IN" sz="2400" dirty="0"/>
          </a:p>
        </p:txBody>
      </p:sp>
      <p:sp>
        <p:nvSpPr>
          <p:cNvPr id="8" name="TextBox 7">
            <a:extLst>
              <a:ext uri="{FF2B5EF4-FFF2-40B4-BE49-F238E27FC236}">
                <a16:creationId xmlns:a16="http://schemas.microsoft.com/office/drawing/2014/main" xmlns="" id="{49B56BC4-E739-4999-AAA5-25E43204DD09}"/>
              </a:ext>
            </a:extLst>
          </p:cNvPr>
          <p:cNvSpPr txBox="1"/>
          <p:nvPr/>
        </p:nvSpPr>
        <p:spPr>
          <a:xfrm>
            <a:off x="3268801" y="4527946"/>
            <a:ext cx="4572000" cy="307777"/>
          </a:xfrm>
          <a:prstGeom prst="rect">
            <a:avLst/>
          </a:prstGeom>
          <a:noFill/>
        </p:spPr>
        <p:txBody>
          <a:bodyPr wrap="square">
            <a:spAutoFit/>
          </a:bodyPr>
          <a:lstStyle/>
          <a:p>
            <a:pPr marL="152400" indent="0">
              <a:buNone/>
            </a:pPr>
            <a:r>
              <a:rPr lang="en-US" sz="1400" dirty="0">
                <a:latin typeface="Saira" charset="0"/>
              </a:rPr>
              <a:t>[Figure 3 sensors </a:t>
            </a:r>
            <a:r>
              <a:rPr lang="en-US" sz="1400" dirty="0" smtClean="0">
                <a:latin typeface="Saira" charset="0"/>
              </a:rPr>
              <a:t>attach </a:t>
            </a:r>
            <a:r>
              <a:rPr lang="en-US" sz="1400" dirty="0">
                <a:latin typeface="Saira" charset="0"/>
              </a:rPr>
              <a:t>with 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lgn="just">
              <a:buFont typeface="Arial" pitchFamily="34" charset="0"/>
              <a:buChar char="•"/>
            </a:pPr>
            <a:r>
              <a:rPr lang="en-US" sz="1600" dirty="0">
                <a:latin typeface="Saira" charset="0"/>
              </a:rPr>
              <a:t>Electromyography (EMG) is a technique for evaluating and recording the electrical activity produced by skeletal muscles.             </a:t>
            </a:r>
          </a:p>
          <a:p>
            <a:pPr algn="just">
              <a:buFont typeface="Arial" pitchFamily="34" charset="0"/>
              <a:buChar char="•"/>
            </a:pPr>
            <a:r>
              <a:rPr lang="en-US" sz="1600" dirty="0">
                <a:latin typeface="Saira" charset="0"/>
              </a:rPr>
              <a:t>An electromyography detects the electrical potential generated by muscle cells, when these cells are electrically or neurologically activated.</a:t>
            </a:r>
          </a:p>
          <a:p>
            <a:pPr>
              <a:buFont typeface="Arial" pitchFamily="34" charset="0"/>
              <a:buChar char="•"/>
            </a:pPr>
            <a:endParaRPr lang="en-US" sz="1600" dirty="0"/>
          </a:p>
          <a:p>
            <a:pPr>
              <a:buNone/>
            </a:pPr>
            <a:r>
              <a:rPr lang="en-US" sz="1600" dirty="0"/>
              <a:t> </a:t>
            </a:r>
          </a:p>
        </p:txBody>
      </p:sp>
      <p:sp>
        <p:nvSpPr>
          <p:cNvPr id="3" name="Title 2"/>
          <p:cNvSpPr>
            <a:spLocks noGrp="1"/>
          </p:cNvSpPr>
          <p:nvPr>
            <p:ph type="title"/>
          </p:nvPr>
        </p:nvSpPr>
        <p:spPr/>
        <p:txBody>
          <a:bodyPr/>
          <a:lstStyle/>
          <a:p>
            <a:pPr algn="ctr"/>
            <a:r>
              <a:rPr lang="en-US" dirty="0">
                <a:latin typeface="Saira" charset="0"/>
              </a:rPr>
              <a:t>ELECTROMYOGRAPHY</a:t>
            </a:r>
            <a:r>
              <a:rPr lang="en-US" b="0" dirty="0">
                <a:latin typeface="Forte" pitchFamily="66" charset="0"/>
              </a:rPr>
              <a:t>…(con..)</a:t>
            </a:r>
            <a:endParaRPr lang="en-IN" dirty="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13</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1214428"/>
            <a:ext cx="7759200" cy="3411672"/>
          </a:xfrm>
          <a:prstGeom prst="rect">
            <a:avLst/>
          </a:prstGeom>
        </p:spPr>
        <p:txBody>
          <a:bodyPr spcFirstLastPara="1" wrap="square" lIns="91425" tIns="91425" rIns="91425" bIns="91425" anchor="t" anchorCtr="0">
            <a:noAutofit/>
          </a:bodyPr>
          <a:lstStyle/>
          <a:p>
            <a:pPr marL="342900" indent="-342900" algn="just">
              <a:buFont typeface="Arial" charset="0"/>
              <a:buChar char="•"/>
              <a:defRPr/>
            </a:pPr>
            <a:r>
              <a:rPr lang="en-US" sz="1600" dirty="0">
                <a:latin typeface="Saira" charset="0"/>
              </a:rPr>
              <a:t>A needle containing two fine-wired electrodes is inserted through the skin into the muscle tissue.</a:t>
            </a:r>
          </a:p>
          <a:p>
            <a:pPr marL="342900" indent="-342900" algn="just">
              <a:buFont typeface="Arial" charset="0"/>
              <a:buChar char="•"/>
              <a:defRPr/>
            </a:pPr>
            <a:r>
              <a:rPr lang="en-US" sz="1600" dirty="0">
                <a:latin typeface="Saira" charset="0"/>
              </a:rPr>
              <a:t>Normal muscles at rest make certain, normal electrical sounds when the needle is inserted into them. Then the electrical activity when the muscle is at rest is observed. </a:t>
            </a:r>
          </a:p>
          <a:p>
            <a:pPr marL="342900" indent="-342900" algn="just">
              <a:buFont typeface="Arial" charset="0"/>
              <a:buChar char="•"/>
              <a:defRPr/>
            </a:pPr>
            <a:r>
              <a:rPr lang="en-US" sz="1600" dirty="0">
                <a:latin typeface="Saira" charset="0"/>
              </a:rPr>
              <a:t> Each electrode track gives only a very local picture of the activity of the whole muscle. Because skeletal muscles differ in the inner structure, the electrode has to be placed at various locations to obtain an accurate signal.  </a:t>
            </a:r>
          </a:p>
          <a:p>
            <a:pPr marL="342900" indent="-342900" algn="just">
              <a:buFont typeface="Arial" charset="0"/>
              <a:buChar char="•"/>
              <a:defRPr/>
            </a:pPr>
            <a:r>
              <a:rPr lang="en-US" sz="1600" dirty="0">
                <a:latin typeface="Saira" charset="0"/>
              </a:rPr>
              <a:t> Thus by this way the  speech can be communicated without sound.</a:t>
            </a:r>
          </a:p>
          <a:p>
            <a:pPr>
              <a:buFont typeface="Arial" pitchFamily="34" charset="0"/>
              <a:buChar char="•"/>
            </a:pPr>
            <a:endParaRPr lang="en-US" sz="1600" dirty="0"/>
          </a:p>
          <a:p>
            <a:pPr>
              <a:buNone/>
            </a:pPr>
            <a:r>
              <a:rPr lang="en-US" sz="1600" dirty="0"/>
              <a:t> </a:t>
            </a:r>
          </a:p>
        </p:txBody>
      </p:sp>
      <p:sp>
        <p:nvSpPr>
          <p:cNvPr id="798" name="Google Shape;798;p36"/>
          <p:cNvSpPr txBox="1">
            <a:spLocks noGrp="1"/>
          </p:cNvSpPr>
          <p:nvPr>
            <p:ph type="title"/>
          </p:nvPr>
        </p:nvSpPr>
        <p:spPr>
          <a:xfrm>
            <a:off x="713225" y="214296"/>
            <a:ext cx="7759200" cy="785818"/>
          </a:xfrm>
          <a:prstGeom prst="rect">
            <a:avLst/>
          </a:prstGeom>
        </p:spPr>
        <p:txBody>
          <a:bodyPr spcFirstLastPara="1" wrap="square" lIns="91425" tIns="91425" rIns="91425" bIns="91425" anchor="t" anchorCtr="0">
            <a:noAutofit/>
          </a:bodyPr>
          <a:lstStyle/>
          <a:p>
            <a:pPr lvl="0" algn="ctr"/>
            <a:r>
              <a:rPr lang="en-US" dirty="0">
                <a:latin typeface="Saira" charset="0"/>
              </a:rPr>
              <a:t>Working of Electromyography</a:t>
            </a:r>
            <a:endParaRPr b="0">
              <a:latin typeface="Saira" charset="0"/>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14</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1214428"/>
            <a:ext cx="7759200" cy="3411672"/>
          </a:xfrm>
          <a:prstGeom prst="rect">
            <a:avLst/>
          </a:prstGeom>
        </p:spPr>
        <p:txBody>
          <a:bodyPr spcFirstLastPara="1" wrap="square" lIns="91425" tIns="91425" rIns="91425" bIns="91425" anchor="t" anchorCtr="0">
            <a:noAutofit/>
          </a:bodyPr>
          <a:lstStyle/>
          <a:p>
            <a:pPr>
              <a:buFont typeface="Arial" pitchFamily="34" charset="0"/>
              <a:buChar char="•"/>
            </a:pPr>
            <a:r>
              <a:rPr lang="en-IN" sz="1600" dirty="0">
                <a:latin typeface="Saira" charset="0"/>
              </a:rPr>
              <a:t>The simplest form of digital image processing converts the digital data type into a film image with </a:t>
            </a:r>
            <a:r>
              <a:rPr lang="en-IN" sz="1600" dirty="0" smtClean="0">
                <a:latin typeface="Saira" charset="0"/>
              </a:rPr>
              <a:t>minimum </a:t>
            </a:r>
            <a:r>
              <a:rPr lang="en-IN" sz="1600" dirty="0">
                <a:latin typeface="Saira" charset="0"/>
              </a:rPr>
              <a:t>corrections and calibrations. </a:t>
            </a:r>
          </a:p>
          <a:p>
            <a:pPr>
              <a:buFont typeface="Arial" pitchFamily="34" charset="0"/>
              <a:buChar char="•"/>
            </a:pPr>
            <a:r>
              <a:rPr lang="en-IN" sz="1600" dirty="0">
                <a:latin typeface="Saira" charset="0"/>
              </a:rPr>
              <a:t>In electrical engineering and computer science, image processing is any form of signal processing for which the input is an image, such as a photograph or video frame; the output of image processing may be either an image or, a set of characteristics or parameters related to the image </a:t>
            </a:r>
          </a:p>
          <a:p>
            <a:pPr>
              <a:buFont typeface="Arial" pitchFamily="34" charset="0"/>
              <a:buChar char="•"/>
            </a:pPr>
            <a:r>
              <a:rPr lang="en-IN" sz="1600" dirty="0">
                <a:latin typeface="Saira" charset="0"/>
              </a:rPr>
              <a:t>Most image-processing techniques involve treating the image as a two-dimensional signal and applying standard signal-processing techniques to it. </a:t>
            </a:r>
          </a:p>
          <a:p>
            <a:pPr>
              <a:buFont typeface="Arial" pitchFamily="34" charset="0"/>
              <a:buChar char="•"/>
            </a:pPr>
            <a:endParaRPr lang="en-IN" sz="1600" dirty="0"/>
          </a:p>
          <a:p>
            <a:pPr>
              <a:buFont typeface="Arial" pitchFamily="34" charset="0"/>
              <a:buChar char="•"/>
            </a:pPr>
            <a:endParaRPr lang="en-IN" sz="1600" dirty="0"/>
          </a:p>
          <a:p>
            <a:pPr>
              <a:buNone/>
            </a:pPr>
            <a:endParaRPr lang="en-US" sz="1600" dirty="0"/>
          </a:p>
          <a:p>
            <a:pPr>
              <a:buNone/>
            </a:pPr>
            <a:r>
              <a:rPr lang="en-US" sz="1600" dirty="0"/>
              <a:t> </a:t>
            </a:r>
          </a:p>
        </p:txBody>
      </p:sp>
      <p:sp>
        <p:nvSpPr>
          <p:cNvPr id="798" name="Google Shape;798;p36"/>
          <p:cNvSpPr txBox="1">
            <a:spLocks noGrp="1"/>
          </p:cNvSpPr>
          <p:nvPr>
            <p:ph type="title"/>
          </p:nvPr>
        </p:nvSpPr>
        <p:spPr>
          <a:xfrm>
            <a:off x="713225" y="214296"/>
            <a:ext cx="7759200" cy="785818"/>
          </a:xfrm>
          <a:prstGeom prst="rect">
            <a:avLst/>
          </a:prstGeom>
        </p:spPr>
        <p:txBody>
          <a:bodyPr spcFirstLastPara="1" wrap="square" lIns="91425" tIns="91425" rIns="91425" bIns="91425" anchor="t" anchorCtr="0">
            <a:noAutofit/>
          </a:bodyPr>
          <a:lstStyle/>
          <a:p>
            <a:pPr lvl="0" algn="ctr"/>
            <a:r>
              <a:rPr lang="en-US" dirty="0"/>
              <a:t>Image processing</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15</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1214428"/>
            <a:ext cx="7759200" cy="3411672"/>
          </a:xfrm>
          <a:prstGeom prst="rect">
            <a:avLst/>
          </a:prstGeom>
        </p:spPr>
        <p:txBody>
          <a:bodyPr spcFirstLastPara="1" wrap="square" lIns="91425" tIns="91425" rIns="91425" bIns="91425" anchor="t" anchorCtr="0">
            <a:noAutofit/>
          </a:bodyPr>
          <a:lstStyle/>
          <a:p>
            <a:pPr>
              <a:buFont typeface="Arial" pitchFamily="34" charset="0"/>
              <a:buChar char="•"/>
            </a:pPr>
            <a:endParaRPr lang="en-IN" sz="1600" dirty="0"/>
          </a:p>
          <a:p>
            <a:pPr>
              <a:buFont typeface="Arial" pitchFamily="34" charset="0"/>
              <a:buChar char="•"/>
            </a:pPr>
            <a:endParaRPr lang="en-IN" sz="1600" dirty="0"/>
          </a:p>
          <a:p>
            <a:pPr>
              <a:buNone/>
            </a:pPr>
            <a:endParaRPr lang="en-US" sz="1600" dirty="0"/>
          </a:p>
          <a:p>
            <a:pPr>
              <a:buNone/>
            </a:pPr>
            <a:r>
              <a:rPr lang="en-US" sz="1600" dirty="0"/>
              <a:t> </a:t>
            </a: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16</a:t>
            </a:r>
            <a:endParaRPr lang="en-IN" sz="2400" dirty="0"/>
          </a:p>
        </p:txBody>
      </p:sp>
      <p:pic>
        <p:nvPicPr>
          <p:cNvPr id="6" name="Picture 5"/>
          <p:cNvPicPr/>
          <p:nvPr/>
        </p:nvPicPr>
        <p:blipFill>
          <a:blip r:embed="rId3"/>
          <a:srcRect/>
          <a:stretch>
            <a:fillRect/>
          </a:stretch>
        </p:blipFill>
        <p:spPr bwMode="auto">
          <a:xfrm>
            <a:off x="1714480" y="142858"/>
            <a:ext cx="5723382" cy="4373108"/>
          </a:xfrm>
          <a:prstGeom prst="rect">
            <a:avLst/>
          </a:prstGeom>
          <a:noFill/>
          <a:ln w="9525">
            <a:noFill/>
            <a:miter lim="800000"/>
            <a:headEnd/>
            <a:tailEnd/>
          </a:ln>
        </p:spPr>
      </p:pic>
      <p:sp>
        <p:nvSpPr>
          <p:cNvPr id="7" name="TextBox 6">
            <a:extLst>
              <a:ext uri="{FF2B5EF4-FFF2-40B4-BE49-F238E27FC236}">
                <a16:creationId xmlns:a16="http://schemas.microsoft.com/office/drawing/2014/main" xmlns="" id="{37125CFC-D888-4397-9C70-0C550D634661}"/>
              </a:ext>
            </a:extLst>
          </p:cNvPr>
          <p:cNvSpPr txBox="1"/>
          <p:nvPr/>
        </p:nvSpPr>
        <p:spPr>
          <a:xfrm>
            <a:off x="3268801" y="4500079"/>
            <a:ext cx="4572000" cy="307777"/>
          </a:xfrm>
          <a:prstGeom prst="rect">
            <a:avLst/>
          </a:prstGeom>
          <a:noFill/>
        </p:spPr>
        <p:txBody>
          <a:bodyPr wrap="square">
            <a:spAutoFit/>
          </a:bodyPr>
          <a:lstStyle/>
          <a:p>
            <a:pPr marL="152400" indent="0">
              <a:buNone/>
            </a:pPr>
            <a:r>
              <a:rPr lang="en-US" sz="1400" dirty="0">
                <a:latin typeface="Saira" charset="0"/>
              </a:rPr>
              <a:t>[Figure 4 Working methodology]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IN" sz="1600" dirty="0">
                <a:latin typeface="Saira" charset="0"/>
              </a:rPr>
              <a:t>Image processing are two types as</a:t>
            </a:r>
          </a:p>
          <a:p>
            <a:pPr lvl="2">
              <a:buFont typeface="Arial" pitchFamily="34" charset="0"/>
              <a:buChar char="•"/>
            </a:pPr>
            <a:r>
              <a:rPr lang="en-IN" sz="1600" dirty="0">
                <a:latin typeface="Saira" charset="0"/>
              </a:rPr>
              <a:t>Analog image processing</a:t>
            </a:r>
          </a:p>
          <a:p>
            <a:pPr lvl="2">
              <a:buFont typeface="Arial" pitchFamily="34" charset="0"/>
              <a:buChar char="•"/>
            </a:pPr>
            <a:r>
              <a:rPr lang="en-IN" sz="1600" dirty="0">
                <a:latin typeface="Saira" charset="0"/>
              </a:rPr>
              <a:t>Digital image processing. </a:t>
            </a:r>
          </a:p>
          <a:p>
            <a:pPr>
              <a:buFont typeface="Arial" pitchFamily="34" charset="0"/>
              <a:buChar char="•"/>
            </a:pPr>
            <a:endParaRPr lang="en-IN" sz="1600" dirty="0"/>
          </a:p>
          <a:p>
            <a:pPr>
              <a:buFont typeface="Arial" pitchFamily="34" charset="0"/>
              <a:buChar char="•"/>
            </a:pPr>
            <a:endParaRPr lang="en-IN" sz="1600" dirty="0"/>
          </a:p>
          <a:p>
            <a:pPr>
              <a:buNone/>
            </a:pPr>
            <a:endParaRPr lang="en-US" sz="1600" dirty="0"/>
          </a:p>
          <a:p>
            <a:pPr>
              <a:buNone/>
            </a:pPr>
            <a:r>
              <a:rPr lang="en-US" sz="1600" dirty="0"/>
              <a:t> </a:t>
            </a:r>
          </a:p>
        </p:txBody>
      </p:sp>
      <p:sp>
        <p:nvSpPr>
          <p:cNvPr id="3" name="Title 2"/>
          <p:cNvSpPr>
            <a:spLocks noGrp="1"/>
          </p:cNvSpPr>
          <p:nvPr>
            <p:ph type="title"/>
          </p:nvPr>
        </p:nvSpPr>
        <p:spPr/>
        <p:txBody>
          <a:bodyPr/>
          <a:lstStyle/>
          <a:p>
            <a:pPr algn="ctr"/>
            <a:r>
              <a:rPr lang="en-US" dirty="0"/>
              <a:t> Image processing(con..)</a:t>
            </a:r>
            <a:endParaRPr lang="en-IN" dirty="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r>
              <a:rPr lang="en-US" sz="2400" dirty="0"/>
              <a:t>17</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IN" sz="1600" dirty="0">
                <a:latin typeface="Saira" charset="0"/>
              </a:rPr>
              <a:t>Silent Sound Technology is applied in military for communicating secret/confidential matters to others.</a:t>
            </a:r>
          </a:p>
          <a:p>
            <a:pPr lvl="0">
              <a:buFont typeface="Arial" pitchFamily="34" charset="0"/>
              <a:buChar char="•"/>
            </a:pPr>
            <a:r>
              <a:rPr lang="en-IN" sz="1600" dirty="0">
                <a:latin typeface="Saira" charset="0"/>
              </a:rPr>
              <a:t>As we know in Space there is no media for sound to travel therefore this technology can be best utilized by astronauts. </a:t>
            </a:r>
          </a:p>
          <a:p>
            <a:pPr lvl="0">
              <a:buFont typeface="Arial" pitchFamily="34" charset="0"/>
              <a:buChar char="•"/>
            </a:pPr>
            <a:r>
              <a:rPr lang="en-IN" sz="1600" dirty="0">
                <a:latin typeface="Saira" charset="0"/>
              </a:rPr>
              <a:t>Since the electrical signals are universal they can be translated into any</a:t>
            </a:r>
            <a:r>
              <a:rPr lang="en-IN" sz="1600" b="1" dirty="0">
                <a:latin typeface="Saira" charset="0"/>
              </a:rPr>
              <a:t> </a:t>
            </a:r>
            <a:r>
              <a:rPr lang="en-IN" sz="1600" dirty="0">
                <a:latin typeface="Saira" charset="0"/>
              </a:rPr>
              <a:t>language. Native speaker can translate it before sending it to other side. Hence it can be converted into any languages of choice currently being German, English, &amp; French.</a:t>
            </a:r>
          </a:p>
          <a:p>
            <a:pPr>
              <a:buFont typeface="Arial" pitchFamily="34" charset="0"/>
              <a:buChar char="•"/>
            </a:pPr>
            <a:endParaRPr lang="en-IN" sz="1400" dirty="0">
              <a:latin typeface="Saira" charset="0"/>
            </a:endParaRPr>
          </a:p>
        </p:txBody>
      </p:sp>
      <p:sp>
        <p:nvSpPr>
          <p:cNvPr id="3" name="Title 2"/>
          <p:cNvSpPr>
            <a:spLocks noGrp="1"/>
          </p:cNvSpPr>
          <p:nvPr>
            <p:ph type="title"/>
          </p:nvPr>
        </p:nvSpPr>
        <p:spPr/>
        <p:txBody>
          <a:bodyPr/>
          <a:lstStyle/>
          <a:p>
            <a:pPr algn="ctr"/>
            <a:r>
              <a:rPr lang="en-IN" dirty="0"/>
              <a:t>APPLICATIONS</a:t>
            </a: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18</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3225" y="928676"/>
            <a:ext cx="7759200" cy="4071966"/>
          </a:xfrm>
        </p:spPr>
        <p:txBody>
          <a:bodyPr/>
          <a:lstStyle/>
          <a:p>
            <a:pPr lvl="1" hangingPunct="0">
              <a:buFont typeface="Arial" pitchFamily="34" charset="0"/>
              <a:buChar char="•"/>
            </a:pPr>
            <a:r>
              <a:rPr lang="en-IN" sz="1600" dirty="0">
                <a:latin typeface="Saira" charset="0"/>
              </a:rPr>
              <a:t>Helping people who have lost their voice due to illness or accident.</a:t>
            </a:r>
          </a:p>
          <a:p>
            <a:pPr lvl="1" hangingPunct="0">
              <a:buFont typeface="Arial" pitchFamily="34" charset="0"/>
              <a:buChar char="•"/>
            </a:pPr>
            <a:r>
              <a:rPr lang="en-IN" sz="1600" dirty="0">
                <a:latin typeface="Saira" charset="0"/>
              </a:rPr>
              <a:t>This technology helps to transmit information without using vocal cords.</a:t>
            </a:r>
          </a:p>
          <a:p>
            <a:pPr lvl="1" hangingPunct="0">
              <a:buFont typeface="Arial" pitchFamily="34" charset="0"/>
              <a:buChar char="•"/>
            </a:pPr>
            <a:r>
              <a:rPr lang="en-IN" sz="1600" dirty="0">
                <a:latin typeface="Saira" charset="0"/>
              </a:rPr>
              <a:t>Who are suffering from Aphasia (Speaking Disorder). </a:t>
            </a:r>
          </a:p>
          <a:p>
            <a:pPr lvl="1" hangingPunct="0">
              <a:buFont typeface="Arial" pitchFamily="34" charset="0"/>
              <a:buChar char="•"/>
            </a:pPr>
            <a:r>
              <a:rPr lang="en-IN" sz="1600" dirty="0">
                <a:latin typeface="Saira" charset="0"/>
              </a:rPr>
              <a:t>We can make silent calls even if we are standing in crowded place.</a:t>
            </a:r>
          </a:p>
          <a:p>
            <a:pPr lvl="1" hangingPunct="0">
              <a:buFont typeface="Arial" pitchFamily="34" charset="0"/>
              <a:buChar char="•"/>
            </a:pPr>
            <a:r>
              <a:rPr lang="en-IN" sz="1600" dirty="0">
                <a:latin typeface="Saira" charset="0"/>
              </a:rPr>
              <a:t>Very good technology for noise cancellation technique. </a:t>
            </a:r>
          </a:p>
          <a:p>
            <a:pPr lvl="1" hangingPunct="0">
              <a:buFont typeface="Arial" pitchFamily="34" charset="0"/>
              <a:buChar char="•"/>
            </a:pPr>
            <a:r>
              <a:rPr lang="en-IN" sz="1600" dirty="0">
                <a:latin typeface="Saira" charset="0"/>
              </a:rPr>
              <a:t>Very useful for sharing confidential information like secrete PIN number on cell phone at public place. </a:t>
            </a:r>
          </a:p>
          <a:p>
            <a:pPr>
              <a:buNone/>
            </a:pPr>
            <a:endParaRPr lang="en-IN" dirty="0">
              <a:latin typeface="Saira" charset="0"/>
            </a:endParaRPr>
          </a:p>
        </p:txBody>
      </p:sp>
      <p:sp>
        <p:nvSpPr>
          <p:cNvPr id="3" name="Title 2"/>
          <p:cNvSpPr>
            <a:spLocks noGrp="1"/>
          </p:cNvSpPr>
          <p:nvPr>
            <p:ph type="title"/>
          </p:nvPr>
        </p:nvSpPr>
        <p:spPr>
          <a:xfrm>
            <a:off x="713225" y="357172"/>
            <a:ext cx="7759200" cy="642942"/>
          </a:xfrm>
        </p:spPr>
        <p:txBody>
          <a:bodyPr/>
          <a:lstStyle/>
          <a:p>
            <a:pPr algn="ctr"/>
            <a:r>
              <a:rPr lang="en-IN" dirty="0"/>
              <a:t>ADVANTAGES </a:t>
            </a:r>
          </a:p>
        </p:txBody>
      </p:sp>
      <p:sp>
        <p:nvSpPr>
          <p:cNvPr id="4" name="TextBox 3"/>
          <p:cNvSpPr txBox="1"/>
          <p:nvPr/>
        </p:nvSpPr>
        <p:spPr>
          <a:xfrm>
            <a:off x="8072462" y="4681835"/>
            <a:ext cx="642942" cy="461665"/>
          </a:xfrm>
          <a:prstGeom prst="rect">
            <a:avLst/>
          </a:prstGeom>
          <a:noFill/>
        </p:spPr>
        <p:txBody>
          <a:bodyPr wrap="square" rtlCol="0">
            <a:spAutoFit/>
          </a:bodyPr>
          <a:lstStyle/>
          <a:p>
            <a:pPr algn="r"/>
            <a:r>
              <a:rPr lang="en-US" sz="2400" dirty="0"/>
              <a:t>19</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500034" y="1197100"/>
            <a:ext cx="7972391" cy="3732104"/>
          </a:xfrm>
          <a:prstGeom prst="rect">
            <a:avLst/>
          </a:prstGeom>
        </p:spPr>
        <p:txBody>
          <a:bodyPr spcFirstLastPara="1" wrap="square" lIns="91425" tIns="91425" rIns="91425" bIns="91425" anchor="t" anchorCtr="0">
            <a:noAutofit/>
          </a:bodyPr>
          <a:lstStyle/>
          <a:p>
            <a:pPr marL="0" lvl="0" indent="0">
              <a:lnSpc>
                <a:spcPct val="100000"/>
              </a:lnSpc>
              <a:buClr>
                <a:schemeClr val="bg2"/>
              </a:buClr>
              <a:buFont typeface="Arial" pitchFamily="34" charset="0"/>
              <a:buChar char="•"/>
            </a:pPr>
            <a:r>
              <a:rPr lang="en-US" sz="1600" dirty="0">
                <a:latin typeface="Saira" charset="0"/>
              </a:rPr>
              <a:t>  </a:t>
            </a:r>
            <a:r>
              <a:rPr lang="en-US" sz="2000" dirty="0">
                <a:latin typeface="Saira" charset="0"/>
              </a:rPr>
              <a:t>Introduction</a:t>
            </a:r>
          </a:p>
          <a:p>
            <a:pPr marL="0" indent="0">
              <a:lnSpc>
                <a:spcPct val="100000"/>
              </a:lnSpc>
              <a:buClr>
                <a:schemeClr val="bg2"/>
              </a:buClr>
              <a:buFont typeface="Arial" pitchFamily="34" charset="0"/>
              <a:buChar char="•"/>
            </a:pPr>
            <a:r>
              <a:rPr lang="en-US" sz="2000" dirty="0">
                <a:latin typeface="Saira" charset="0"/>
              </a:rPr>
              <a:t>  How we speak…?</a:t>
            </a:r>
          </a:p>
          <a:p>
            <a:pPr marL="0" lvl="0" indent="0">
              <a:lnSpc>
                <a:spcPct val="100000"/>
              </a:lnSpc>
              <a:buClr>
                <a:schemeClr val="bg2"/>
              </a:buClr>
              <a:buFont typeface="Arial" pitchFamily="34" charset="0"/>
              <a:buChar char="•"/>
            </a:pPr>
            <a:r>
              <a:rPr lang="en-US" sz="2000" dirty="0">
                <a:latin typeface="Saira" charset="0"/>
              </a:rPr>
              <a:t> What it is ?</a:t>
            </a:r>
          </a:p>
          <a:p>
            <a:pPr marL="0" lvl="0" indent="0">
              <a:lnSpc>
                <a:spcPct val="100000"/>
              </a:lnSpc>
              <a:buClr>
                <a:schemeClr val="bg2"/>
              </a:buClr>
              <a:buFont typeface="Arial" pitchFamily="34" charset="0"/>
              <a:buChar char="•"/>
            </a:pPr>
            <a:r>
              <a:rPr lang="en-US" sz="2000" dirty="0">
                <a:latin typeface="Saira" charset="0"/>
              </a:rPr>
              <a:t> Need for </a:t>
            </a:r>
            <a:r>
              <a:rPr lang="en-US" sz="2000" dirty="0" smtClean="0">
                <a:latin typeface="Saira" charset="0"/>
              </a:rPr>
              <a:t>silent </a:t>
            </a:r>
            <a:r>
              <a:rPr lang="en-US" sz="2000" dirty="0">
                <a:latin typeface="Saira" charset="0"/>
              </a:rPr>
              <a:t>sound ?</a:t>
            </a:r>
          </a:p>
          <a:p>
            <a:pPr marL="0" lvl="0" indent="0">
              <a:lnSpc>
                <a:spcPct val="100000"/>
              </a:lnSpc>
              <a:buClr>
                <a:schemeClr val="bg2"/>
              </a:buClr>
              <a:buFont typeface="Arial" pitchFamily="34" charset="0"/>
              <a:buChar char="•"/>
            </a:pPr>
            <a:r>
              <a:rPr lang="en-US" sz="2000" dirty="0">
                <a:latin typeface="Saira" charset="0"/>
              </a:rPr>
              <a:t>  Origination</a:t>
            </a:r>
          </a:p>
          <a:p>
            <a:pPr marL="0" lvl="0" indent="0">
              <a:lnSpc>
                <a:spcPct val="100000"/>
              </a:lnSpc>
              <a:buClr>
                <a:schemeClr val="bg2"/>
              </a:buClr>
              <a:buFont typeface="Arial" pitchFamily="34" charset="0"/>
              <a:buChar char="•"/>
            </a:pPr>
            <a:r>
              <a:rPr lang="en-US" sz="2000" dirty="0">
                <a:latin typeface="Saira" charset="0"/>
              </a:rPr>
              <a:t>  Methods…</a:t>
            </a:r>
          </a:p>
          <a:p>
            <a:pPr marL="0" lvl="0" indent="0">
              <a:lnSpc>
                <a:spcPct val="100000"/>
              </a:lnSpc>
              <a:buClr>
                <a:schemeClr val="bg2"/>
              </a:buClr>
              <a:buFont typeface="Arial" pitchFamily="34" charset="0"/>
              <a:buChar char="•"/>
            </a:pPr>
            <a:r>
              <a:rPr lang="en-IN" sz="2000" dirty="0"/>
              <a:t>  Applications</a:t>
            </a:r>
            <a:endParaRPr lang="en-US" sz="2000" dirty="0">
              <a:latin typeface="Saira" charset="0"/>
            </a:endParaRPr>
          </a:p>
          <a:p>
            <a:pPr marL="0" lvl="0" indent="0">
              <a:lnSpc>
                <a:spcPct val="100000"/>
              </a:lnSpc>
              <a:buClr>
                <a:schemeClr val="bg2"/>
              </a:buClr>
              <a:buFont typeface="Arial" pitchFamily="34" charset="0"/>
              <a:buChar char="•"/>
            </a:pPr>
            <a:r>
              <a:rPr lang="en-IN" sz="2000" dirty="0">
                <a:latin typeface="Saira" charset="0"/>
              </a:rPr>
              <a:t>  Advantage</a:t>
            </a:r>
          </a:p>
          <a:p>
            <a:pPr marL="0" lvl="0" indent="0">
              <a:lnSpc>
                <a:spcPct val="100000"/>
              </a:lnSpc>
              <a:buClr>
                <a:schemeClr val="bg2"/>
              </a:buClr>
              <a:buFont typeface="Arial" pitchFamily="34" charset="0"/>
              <a:buChar char="•"/>
            </a:pPr>
            <a:r>
              <a:rPr lang="en-US" sz="2000" dirty="0">
                <a:latin typeface="Saira" charset="0"/>
              </a:rPr>
              <a:t>  Disadvantage</a:t>
            </a:r>
            <a:endParaRPr lang="en-IN" sz="2000" dirty="0">
              <a:latin typeface="Saira" charset="0"/>
            </a:endParaRPr>
          </a:p>
          <a:p>
            <a:pPr marL="0" lvl="0" indent="0">
              <a:lnSpc>
                <a:spcPct val="100000"/>
              </a:lnSpc>
              <a:buClr>
                <a:schemeClr val="bg2"/>
              </a:buClr>
              <a:buFont typeface="Arial" pitchFamily="34" charset="0"/>
              <a:buChar char="•"/>
            </a:pPr>
            <a:r>
              <a:rPr lang="en-US" sz="2000" dirty="0">
                <a:latin typeface="Saira" charset="0"/>
              </a:rPr>
              <a:t>  Future prospects</a:t>
            </a:r>
          </a:p>
          <a:p>
            <a:pPr marL="0" lvl="0" indent="0">
              <a:lnSpc>
                <a:spcPct val="100000"/>
              </a:lnSpc>
              <a:buClr>
                <a:schemeClr val="bg2"/>
              </a:buClr>
              <a:buFont typeface="Arial" pitchFamily="34" charset="0"/>
              <a:buChar char="•"/>
            </a:pPr>
            <a:r>
              <a:rPr lang="en-IN" sz="2000" dirty="0">
                <a:latin typeface="Saira" charset="0"/>
              </a:rPr>
              <a:t>  Conclusion</a:t>
            </a:r>
          </a:p>
          <a:p>
            <a:pPr marL="0" lvl="0" indent="0">
              <a:lnSpc>
                <a:spcPct val="100000"/>
              </a:lnSpc>
              <a:buClr>
                <a:schemeClr val="bg2"/>
              </a:buClr>
              <a:buFont typeface="Arial" pitchFamily="34" charset="0"/>
              <a:buChar char="•"/>
            </a:pPr>
            <a:r>
              <a:rPr lang="en-US" sz="2000" dirty="0">
                <a:latin typeface="Saira" charset="0"/>
              </a:rPr>
              <a:t>  References</a:t>
            </a:r>
          </a:p>
          <a:p>
            <a:pPr marL="0" lvl="0" indent="0">
              <a:lnSpc>
                <a:spcPct val="100000"/>
              </a:lnSpc>
              <a:buClr>
                <a:schemeClr val="bg2"/>
              </a:buClr>
              <a:buFont typeface="Arial" pitchFamily="34" charset="0"/>
              <a:buChar char="•"/>
            </a:pPr>
            <a:endParaRPr lang="en-US" sz="1600" dirty="0"/>
          </a:p>
          <a:p>
            <a:pPr marL="0" lvl="0" indent="0">
              <a:lnSpc>
                <a:spcPct val="100000"/>
              </a:lnSpc>
              <a:buClr>
                <a:schemeClr val="bg2"/>
              </a:buClr>
              <a:buFont typeface="Arial" pitchFamily="34" charset="0"/>
              <a:buChar char="•"/>
            </a:pPr>
            <a:endParaRPr lang="en-IN" sz="1600" dirty="0"/>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content</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2</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buFont typeface="Arial" pitchFamily="34" charset="0"/>
              <a:buChar char="•"/>
            </a:pPr>
            <a:r>
              <a:rPr lang="en-IN" sz="1600" dirty="0">
                <a:latin typeface="Saira" charset="0"/>
              </a:rPr>
              <a:t>This device presently needs nine leads to be attached to our face which is quite impractical to make it usable.</a:t>
            </a:r>
          </a:p>
          <a:p>
            <a:pPr>
              <a:buFont typeface="Arial" pitchFamily="34" charset="0"/>
              <a:buChar char="•"/>
            </a:pPr>
            <a:r>
              <a:rPr lang="en-IN" sz="1600" dirty="0">
                <a:latin typeface="Saira" charset="0"/>
              </a:rPr>
              <a:t>This technology will be very costly for a common man</a:t>
            </a:r>
          </a:p>
          <a:p>
            <a:pPr>
              <a:buFont typeface="Arial" pitchFamily="34" charset="0"/>
              <a:buChar char="•"/>
            </a:pPr>
            <a:r>
              <a:rPr lang="en-IN" sz="1600" dirty="0">
                <a:latin typeface="Saira" charset="0"/>
              </a:rPr>
              <a:t>Even differentiating between people and emotions cannot be done. This means you will always feel you are talking to a robot.</a:t>
            </a:r>
          </a:p>
          <a:p>
            <a:pPr>
              <a:buFont typeface="Arial" pitchFamily="34" charset="0"/>
              <a:buChar char="•"/>
            </a:pPr>
            <a:r>
              <a:rPr lang="en-IN" sz="1600" dirty="0">
                <a:latin typeface="Saira" charset="0"/>
              </a:rPr>
              <a:t>Translation into majority of languages but for languages such as Chinese different tone holds different meaning, facial movements being the same. Hence this technology is difficult to apply in such situations.</a:t>
            </a:r>
          </a:p>
        </p:txBody>
      </p:sp>
      <p:sp>
        <p:nvSpPr>
          <p:cNvPr id="3" name="Title 2"/>
          <p:cNvSpPr>
            <a:spLocks noGrp="1"/>
          </p:cNvSpPr>
          <p:nvPr>
            <p:ph type="title"/>
          </p:nvPr>
        </p:nvSpPr>
        <p:spPr/>
        <p:txBody>
          <a:bodyPr/>
          <a:lstStyle/>
          <a:p>
            <a:pPr algn="ctr"/>
            <a:r>
              <a:rPr lang="en-US" dirty="0">
                <a:latin typeface="Saira" charset="0"/>
              </a:rPr>
              <a:t>dis</a:t>
            </a:r>
            <a:r>
              <a:rPr lang="en-IN" dirty="0">
                <a:latin typeface="Saira" charset="0"/>
              </a:rPr>
              <a:t>advantages </a:t>
            </a: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20</a:t>
            </a: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1214428"/>
            <a:ext cx="7759200" cy="3411672"/>
          </a:xfrm>
          <a:prstGeom prst="rect">
            <a:avLst/>
          </a:prstGeom>
        </p:spPr>
        <p:txBody>
          <a:bodyPr spcFirstLastPara="1" wrap="square" lIns="91425" tIns="91425" rIns="91425" bIns="91425" anchor="t" anchorCtr="0">
            <a:noAutofit/>
          </a:bodyPr>
          <a:lstStyle/>
          <a:p>
            <a:pPr>
              <a:buFont typeface="Arial" pitchFamily="34" charset="0"/>
              <a:buChar char="•"/>
            </a:pPr>
            <a:r>
              <a:rPr lang="en-IN" sz="1600" dirty="0">
                <a:latin typeface="Saira" charset="0"/>
              </a:rPr>
              <a:t>Silent Sound Technology gives a bright future to speech recognition technology from simple voice commands to memorandum dictated over the phone all this fairly possible in noisy public places. </a:t>
            </a:r>
          </a:p>
          <a:p>
            <a:pPr>
              <a:buFont typeface="Arial" pitchFamily="34" charset="0"/>
              <a:buChar char="•"/>
            </a:pPr>
            <a:r>
              <a:rPr lang="en-IN" sz="1600" dirty="0">
                <a:latin typeface="Saira" charset="0"/>
              </a:rPr>
              <a:t>In Electromyography, without having electrodes and sensors hanging all around your face, these electrodes and sensors will incorporate in to cell phones. </a:t>
            </a:r>
          </a:p>
          <a:p>
            <a:pPr>
              <a:buFont typeface="Arial" pitchFamily="34" charset="0"/>
              <a:buChar char="•"/>
            </a:pPr>
            <a:r>
              <a:rPr lang="en-IN" sz="1600" dirty="0">
                <a:latin typeface="Saira" charset="0"/>
              </a:rPr>
              <a:t>Nano Technology will be a mentionable step towards device handy</a:t>
            </a:r>
          </a:p>
          <a:p>
            <a:pPr>
              <a:buFont typeface="Arial" pitchFamily="34" charset="0"/>
              <a:buChar char="•"/>
            </a:pPr>
            <a:endParaRPr lang="en-IN" sz="1600" dirty="0">
              <a:latin typeface="Saira" charset="0"/>
            </a:endParaRPr>
          </a:p>
          <a:p>
            <a:pPr>
              <a:buFont typeface="Arial" pitchFamily="34" charset="0"/>
              <a:buChar char="•"/>
            </a:pPr>
            <a:endParaRPr lang="en-IN" sz="1600" dirty="0">
              <a:latin typeface="Saira" charset="0"/>
            </a:endParaRPr>
          </a:p>
          <a:p>
            <a:pPr>
              <a:buNone/>
            </a:pPr>
            <a:endParaRPr lang="en-US" sz="1600" dirty="0">
              <a:latin typeface="Saira" charset="0"/>
            </a:endParaRPr>
          </a:p>
          <a:p>
            <a:pPr>
              <a:buNone/>
            </a:pPr>
            <a:r>
              <a:rPr lang="en-US" sz="1600" dirty="0">
                <a:latin typeface="Saira" charset="0"/>
              </a:rPr>
              <a:t> </a:t>
            </a:r>
          </a:p>
        </p:txBody>
      </p:sp>
      <p:sp>
        <p:nvSpPr>
          <p:cNvPr id="798" name="Google Shape;798;p36"/>
          <p:cNvSpPr txBox="1">
            <a:spLocks noGrp="1"/>
          </p:cNvSpPr>
          <p:nvPr>
            <p:ph type="title"/>
          </p:nvPr>
        </p:nvSpPr>
        <p:spPr>
          <a:xfrm>
            <a:off x="713225" y="214296"/>
            <a:ext cx="7759200" cy="785818"/>
          </a:xfrm>
          <a:prstGeom prst="rect">
            <a:avLst/>
          </a:prstGeom>
        </p:spPr>
        <p:txBody>
          <a:bodyPr spcFirstLastPara="1" wrap="square" lIns="91425" tIns="91425" rIns="91425" bIns="91425" anchor="t" anchorCtr="0">
            <a:noAutofit/>
          </a:bodyPr>
          <a:lstStyle/>
          <a:p>
            <a:pPr lvl="0" algn="ctr"/>
            <a:r>
              <a:rPr lang="en-US" dirty="0">
                <a:latin typeface="Saira" charset="0"/>
              </a:rPr>
              <a:t>Future prospects</a:t>
            </a:r>
            <a:endParaRPr>
              <a:latin typeface="Saira" charset="0"/>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21</a:t>
            </a: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hangingPunct="0">
              <a:buFont typeface="Arial" pitchFamily="34" charset="0"/>
              <a:buChar char="•"/>
            </a:pPr>
            <a:r>
              <a:rPr lang="en-IN" sz="1600" dirty="0">
                <a:latin typeface="Saira" charset="0"/>
              </a:rPr>
              <a:t>Silent Sound Technology is one of the recent trends in the field of information technology implements “</a:t>
            </a:r>
            <a:r>
              <a:rPr lang="en-IN" sz="1600" b="1" dirty="0">
                <a:solidFill>
                  <a:schemeClr val="accent6">
                    <a:lumMod val="50000"/>
                  </a:schemeClr>
                </a:solidFill>
                <a:latin typeface="Saira" charset="0"/>
              </a:rPr>
              <a:t>TALKING WITHOUT TALKING</a:t>
            </a:r>
            <a:r>
              <a:rPr lang="en-IN" sz="1600" dirty="0">
                <a:latin typeface="Saira" charset="0"/>
              </a:rPr>
              <a:t>”. </a:t>
            </a:r>
          </a:p>
          <a:p>
            <a:pPr hangingPunct="0">
              <a:buFont typeface="Arial" pitchFamily="34" charset="0"/>
              <a:buChar char="•"/>
            </a:pPr>
            <a:r>
              <a:rPr lang="en-IN" sz="1600" dirty="0">
                <a:latin typeface="Saira" charset="0"/>
              </a:rPr>
              <a:t>It will be one of the innovation and useful technology and in mere future this technology will be used in our day to day life. </a:t>
            </a:r>
          </a:p>
          <a:p>
            <a:pPr hangingPunct="0">
              <a:buFont typeface="Arial" pitchFamily="34" charset="0"/>
              <a:buChar char="•"/>
            </a:pPr>
            <a:r>
              <a:rPr lang="en-IN" sz="1600" dirty="0">
                <a:latin typeface="Saira" charset="0"/>
              </a:rPr>
              <a:t>Silent Sound Technology aims to notice every movement of the lips and transforms them into sounds, which could help people who have lost their voice due to illness or accident, and allow the people to make silent calls without bothering others. Rather than making any sounds. </a:t>
            </a:r>
          </a:p>
          <a:p>
            <a:pPr hangingPunct="0">
              <a:buFont typeface="Arial" pitchFamily="34" charset="0"/>
              <a:buChar char="•"/>
            </a:pPr>
            <a:endParaRPr lang="en-IN" dirty="0"/>
          </a:p>
          <a:p>
            <a:pPr>
              <a:buNone/>
            </a:pPr>
            <a:endParaRPr lang="en-IN" dirty="0"/>
          </a:p>
        </p:txBody>
      </p:sp>
      <p:sp>
        <p:nvSpPr>
          <p:cNvPr id="3" name="Title 2"/>
          <p:cNvSpPr>
            <a:spLocks noGrp="1"/>
          </p:cNvSpPr>
          <p:nvPr>
            <p:ph type="title"/>
          </p:nvPr>
        </p:nvSpPr>
        <p:spPr/>
        <p:txBody>
          <a:bodyPr/>
          <a:lstStyle/>
          <a:p>
            <a:pPr algn="ctr"/>
            <a:r>
              <a:rPr lang="en-IN" dirty="0">
                <a:latin typeface="Saira" charset="0"/>
              </a:rPr>
              <a:t>CONCLUSION</a:t>
            </a: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22</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IN" sz="1600" dirty="0">
                <a:latin typeface="Saira" charset="0"/>
                <a:hlinkClick r:id="rId2"/>
              </a:rPr>
              <a:t>https://studymafia.org/silent-sound-technology-seminar-ppt-and-pdf-report/</a:t>
            </a:r>
            <a:endParaRPr lang="en-IN" sz="1600" dirty="0">
              <a:latin typeface="Saira" charset="0"/>
            </a:endParaRPr>
          </a:p>
          <a:p>
            <a:pPr>
              <a:buFont typeface="Arial" pitchFamily="34" charset="0"/>
              <a:buChar char="•"/>
            </a:pPr>
            <a:r>
              <a:rPr lang="en-IN" sz="1600" dirty="0">
                <a:latin typeface="Saira" charset="0"/>
                <a:hlinkClick r:id="rId3"/>
              </a:rPr>
              <a:t>https://studylib.net/doc/25548833/silent-sound-technology-ppt</a:t>
            </a:r>
            <a:endParaRPr lang="en-IN" sz="1600" dirty="0">
              <a:latin typeface="Saira" charset="0"/>
            </a:endParaRPr>
          </a:p>
          <a:p>
            <a:pPr>
              <a:buNone/>
            </a:pPr>
            <a:endParaRPr lang="en-IN" sz="1600" dirty="0">
              <a:latin typeface="Saira" charset="0"/>
            </a:endParaRPr>
          </a:p>
          <a:p>
            <a:pPr>
              <a:buNone/>
            </a:pPr>
            <a:endParaRPr lang="en-IN" dirty="0"/>
          </a:p>
        </p:txBody>
      </p:sp>
      <p:sp>
        <p:nvSpPr>
          <p:cNvPr id="3" name="Title 2"/>
          <p:cNvSpPr>
            <a:spLocks noGrp="1"/>
          </p:cNvSpPr>
          <p:nvPr>
            <p:ph type="title"/>
          </p:nvPr>
        </p:nvSpPr>
        <p:spPr/>
        <p:txBody>
          <a:bodyPr/>
          <a:lstStyle/>
          <a:p>
            <a:pPr algn="ctr"/>
            <a:r>
              <a:rPr lang="en-US" dirty="0"/>
              <a:t>References</a:t>
            </a:r>
            <a:endParaRPr lang="en-IN" dirty="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01024" y="4681835"/>
            <a:ext cx="642942" cy="461665"/>
          </a:xfrm>
          <a:prstGeom prst="rect">
            <a:avLst/>
          </a:prstGeom>
          <a:noFill/>
        </p:spPr>
        <p:txBody>
          <a:bodyPr wrap="square" rtlCol="0">
            <a:spAutoFit/>
          </a:bodyPr>
          <a:lstStyle/>
          <a:p>
            <a:pPr algn="r"/>
            <a:r>
              <a:rPr lang="en-US" sz="2400" dirty="0"/>
              <a:t>23</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4294967295"/>
          </p:nvPr>
        </p:nvSpPr>
        <p:spPr>
          <a:xfrm>
            <a:off x="0" y="1000125"/>
            <a:ext cx="8001000" cy="3062288"/>
          </a:xfrm>
        </p:spPr>
        <p:txBody>
          <a:bodyPr/>
          <a:lstStyle/>
          <a:p>
            <a:pPr>
              <a:buNone/>
            </a:pPr>
            <a:r>
              <a:rPr lang="en-US" sz="9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innerShdw blurRad="63500" dist="50800" dir="5400000">
                    <a:prstClr val="black">
                      <a:alpha val="50000"/>
                    </a:prstClr>
                  </a:innerShdw>
                </a:effectLst>
              </a:rPr>
              <a:t> </a:t>
            </a:r>
            <a:endParaRPr lang="en-IN" sz="9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innerShdw blurRad="63500" dist="50800" dir="5400000">
                  <a:prstClr val="black">
                    <a:alpha val="50000"/>
                  </a:prstClr>
                </a:innerShdw>
              </a:effectLst>
            </a:endParaRPr>
          </a:p>
        </p:txBody>
      </p:sp>
      <p:sp>
        <p:nvSpPr>
          <p:cNvPr id="6" name="TextBox 5"/>
          <p:cNvSpPr txBox="1"/>
          <p:nvPr/>
        </p:nvSpPr>
        <p:spPr>
          <a:xfrm>
            <a:off x="1142976" y="1786920"/>
            <a:ext cx="7715304" cy="1569660"/>
          </a:xfrm>
          <a:prstGeom prst="rect">
            <a:avLst/>
          </a:prstGeom>
          <a:noFill/>
        </p:spPr>
        <p:txBody>
          <a:bodyPr wrap="square" rtlCol="0">
            <a:spAutoFit/>
          </a:bodyPr>
          <a:lstStyle/>
          <a:p>
            <a:r>
              <a:rPr lang="en-US" sz="9600" dirty="0">
                <a:ln>
                  <a:solidFill>
                    <a:schemeClr val="accent1">
                      <a:lumMod val="20000"/>
                      <a:lumOff val="80000"/>
                    </a:schemeClr>
                  </a:solidFill>
                </a:ln>
                <a:solidFill>
                  <a:schemeClr val="accent1"/>
                </a:solidFill>
                <a:latin typeface="Saira" charset="0"/>
              </a:rPr>
              <a:t>Thank</a:t>
            </a:r>
            <a:r>
              <a:rPr lang="en-US" sz="9600" dirty="0">
                <a:ln>
                  <a:solidFill>
                    <a:schemeClr val="accent1">
                      <a:lumMod val="20000"/>
                      <a:lumOff val="80000"/>
                    </a:schemeClr>
                  </a:solidFill>
                </a:ln>
                <a:solidFill>
                  <a:schemeClr val="accent1"/>
                </a:solidFill>
              </a:rPr>
              <a:t> You</a:t>
            </a:r>
            <a:endParaRPr lang="en-IN" sz="9600" dirty="0">
              <a:ln>
                <a:solidFill>
                  <a:schemeClr val="accent1">
                    <a:lumMod val="20000"/>
                    <a:lumOff val="80000"/>
                  </a:schemeClr>
                </a:solidFill>
              </a:ln>
              <a:solidFill>
                <a:schemeClr val="accent1"/>
              </a:solidFill>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215338" y="4681835"/>
            <a:ext cx="714380" cy="461665"/>
          </a:xfrm>
          <a:prstGeom prst="rect">
            <a:avLst/>
          </a:prstGeom>
          <a:noFill/>
        </p:spPr>
        <p:txBody>
          <a:bodyPr wrap="square" rtlCol="0">
            <a:spAutoFit/>
          </a:bodyPr>
          <a:lstStyle/>
          <a:p>
            <a:pPr algn="r"/>
            <a:r>
              <a:rPr lang="en-US" sz="2400" dirty="0"/>
              <a:t>24</a:t>
            </a: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 Ppt Powerpoint Presentation File Pictures | PPT Images Gallery | PowerPoint  Slide Show | PowerPoint Presentation Templates">
            <a:extLst>
              <a:ext uri="{FF2B5EF4-FFF2-40B4-BE49-F238E27FC236}">
                <a16:creationId xmlns:a16="http://schemas.microsoft.com/office/drawing/2014/main" xmlns="" id="{786AD3B0-8884-46F2-8534-99C3C63D9F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95486"/>
            <a:ext cx="6858000" cy="46394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9397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nSpc>
                <a:spcPct val="100000"/>
              </a:lnSpc>
              <a:buClr>
                <a:schemeClr val="bg2"/>
              </a:buClr>
              <a:buFont typeface="Arial" pitchFamily="34" charset="0"/>
              <a:buChar char="•"/>
            </a:pPr>
            <a:r>
              <a:rPr lang="en-US" sz="1600" dirty="0"/>
              <a:t>   </a:t>
            </a:r>
            <a:r>
              <a:rPr lang="en-US" sz="1600" dirty="0">
                <a:latin typeface="Saira" charset="0"/>
              </a:rPr>
              <a:t>The word Cell Phone has become greatest buzz word in Cellular Communication    industry.</a:t>
            </a:r>
          </a:p>
          <a:p>
            <a:pPr marL="0" indent="0">
              <a:lnSpc>
                <a:spcPct val="100000"/>
              </a:lnSpc>
              <a:buClr>
                <a:schemeClr val="bg2"/>
              </a:buClr>
              <a:buNone/>
            </a:pPr>
            <a:r>
              <a:rPr lang="en-US" sz="1600" dirty="0">
                <a:latin typeface="Saira" charset="0"/>
              </a:rPr>
              <a:t> </a:t>
            </a:r>
          </a:p>
          <a:p>
            <a:pPr marL="0" indent="0">
              <a:lnSpc>
                <a:spcPct val="100000"/>
              </a:lnSpc>
              <a:buClr>
                <a:schemeClr val="bg2"/>
              </a:buClr>
              <a:buFont typeface="Arial" pitchFamily="34" charset="0"/>
              <a:buChar char="•"/>
            </a:pPr>
            <a:r>
              <a:rPr lang="en-US" sz="1600" dirty="0">
                <a:latin typeface="Saira" charset="0"/>
              </a:rPr>
              <a:t>There are lots and lots of technology that tries to reduce the Noise pollution and     make the environment a better place to live in. </a:t>
            </a:r>
          </a:p>
          <a:p>
            <a:pPr marL="0" indent="0">
              <a:lnSpc>
                <a:spcPct val="100000"/>
              </a:lnSpc>
              <a:buClr>
                <a:schemeClr val="bg2"/>
              </a:buClr>
              <a:buFont typeface="Arial" pitchFamily="34" charset="0"/>
              <a:buChar char="•"/>
            </a:pPr>
            <a:endParaRPr lang="en-US" sz="1600" dirty="0">
              <a:latin typeface="Saira" charset="0"/>
            </a:endParaRPr>
          </a:p>
          <a:p>
            <a:pPr marL="0" indent="0">
              <a:lnSpc>
                <a:spcPct val="100000"/>
              </a:lnSpc>
              <a:buClr>
                <a:schemeClr val="bg2"/>
              </a:buClr>
              <a:buFont typeface="Arial" pitchFamily="34" charset="0"/>
              <a:buChar char="•"/>
            </a:pPr>
            <a:r>
              <a:rPr lang="en-US" sz="1600" dirty="0">
                <a:latin typeface="Saira" charset="0"/>
              </a:rPr>
              <a:t>I will tell about a new technology known as Silent Sound Technology that will put an end to Noise pollution</a:t>
            </a:r>
            <a:r>
              <a:rPr lang="en-US" sz="1600" dirty="0"/>
              <a:t>.</a:t>
            </a:r>
          </a:p>
          <a:p>
            <a:pPr marL="0" indent="0">
              <a:lnSpc>
                <a:spcPct val="100000"/>
              </a:lnSpc>
              <a:buClr>
                <a:schemeClr val="bg2"/>
              </a:buClr>
              <a:buFont typeface="Arial" pitchFamily="34" charset="0"/>
              <a:buChar char="•"/>
            </a:pPr>
            <a:endParaRPr lang="en-IN" sz="1600" dirty="0"/>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3</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lnSpc>
                <a:spcPct val="100000"/>
              </a:lnSpc>
              <a:buClr>
                <a:schemeClr val="bg2"/>
              </a:buClr>
              <a:buFont typeface="Arial" pitchFamily="34" charset="0"/>
              <a:buChar char="•"/>
            </a:pPr>
            <a:r>
              <a:rPr lang="en-US" sz="1600" dirty="0"/>
              <a:t> </a:t>
            </a:r>
            <a:r>
              <a:rPr lang="en-US" sz="1600" dirty="0">
                <a:latin typeface="Saira" charset="0"/>
              </a:rPr>
              <a:t>In the 2010 CeBIT's "future park", a concept "Silent Sound" Technology    demonstrated which aims to notice every movement of the lips and transform them into sounds, which could help people who lose voices to speak, and allow people to make silent calls without bothering others.</a:t>
            </a:r>
          </a:p>
          <a:p>
            <a:pPr marL="0" indent="0">
              <a:lnSpc>
                <a:spcPct val="100000"/>
              </a:lnSpc>
              <a:buClr>
                <a:schemeClr val="bg2"/>
              </a:buClr>
              <a:buNone/>
            </a:pPr>
            <a:endParaRPr lang="en-US" sz="1600" dirty="0">
              <a:latin typeface="Saira" charset="0"/>
            </a:endParaRPr>
          </a:p>
          <a:p>
            <a:pPr marL="0" indent="0">
              <a:lnSpc>
                <a:spcPct val="100000"/>
              </a:lnSpc>
              <a:buClr>
                <a:schemeClr val="bg2"/>
              </a:buClr>
              <a:buFont typeface="Arial" pitchFamily="34" charset="0"/>
              <a:buChar char="•"/>
            </a:pPr>
            <a:r>
              <a:rPr lang="en-US" sz="1600" dirty="0">
                <a:latin typeface="Saira" charset="0"/>
              </a:rPr>
              <a:t> the </a:t>
            </a:r>
            <a:r>
              <a:rPr lang="en-IN" sz="1600" dirty="0">
                <a:latin typeface="Saira" charset="0"/>
              </a:rPr>
              <a:t>device, developed by the Karlsruhe Institute of Technology (KIT), uses electromyography, monitoring tiny muscular movements that occur when we speak and converting them into electrical pulses that can then be turned into speech, without a sound uttered.</a:t>
            </a:r>
          </a:p>
          <a:p>
            <a:pPr marL="0" indent="0">
              <a:lnSpc>
                <a:spcPct val="100000"/>
              </a:lnSpc>
              <a:buClr>
                <a:schemeClr val="bg2"/>
              </a:buClr>
              <a:buFont typeface="Arial" pitchFamily="34" charset="0"/>
              <a:buChar char="•"/>
            </a:pPr>
            <a:endParaRPr lang="en-IN" sz="1600" dirty="0"/>
          </a:p>
          <a:p>
            <a:pPr marL="0" indent="0">
              <a:lnSpc>
                <a:spcPct val="100000"/>
              </a:lnSpc>
              <a:buClr>
                <a:schemeClr val="bg2"/>
              </a:buClr>
              <a:buFont typeface="Arial" pitchFamily="34" charset="0"/>
              <a:buChar char="•"/>
            </a:pPr>
            <a:endParaRPr lang="en-IN" sz="1600" dirty="0"/>
          </a:p>
          <a:p>
            <a:pPr marL="0" lvl="0" indent="0">
              <a:lnSpc>
                <a:spcPct val="100000"/>
              </a:lnSpc>
              <a:buClr>
                <a:schemeClr val="bg2"/>
              </a:buClr>
              <a:buFont typeface="Arial" pitchFamily="34" charset="0"/>
              <a:buChar char="•"/>
            </a:pPr>
            <a:endParaRPr sz="1600"/>
          </a:p>
        </p:txBody>
      </p:sp>
      <p:sp>
        <p:nvSpPr>
          <p:cNvPr id="3" name="Title 2"/>
          <p:cNvSpPr>
            <a:spLocks noGrp="1"/>
          </p:cNvSpPr>
          <p:nvPr>
            <p:ph type="title"/>
          </p:nvPr>
        </p:nvSpPr>
        <p:spPr/>
        <p:txBody>
          <a:bodyPr/>
          <a:lstStyle/>
          <a:p>
            <a:pPr algn="ctr"/>
            <a:r>
              <a:rPr lang="en-US" dirty="0"/>
              <a:t>INTRODUCTION(con..)</a:t>
            </a:r>
            <a:endParaRPr lang="en-IN" dirty="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4</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rPr>
              <a:t> It is a technology that helps you to transmit information without using your vocal cords.</a:t>
            </a:r>
          </a:p>
          <a:p>
            <a:pPr>
              <a:buFont typeface="Arial" pitchFamily="34" charset="0"/>
              <a:buChar char="•"/>
            </a:pPr>
            <a:r>
              <a:rPr lang="en-US" sz="1600" dirty="0">
                <a:latin typeface="Saira" charset="0"/>
              </a:rPr>
              <a:t>This technology aims to notice lip movements &amp; transform them into a computer generated sound that can be transmitted over a phone.</a:t>
            </a:r>
          </a:p>
          <a:p>
            <a:pPr>
              <a:buFont typeface="Arial" pitchFamily="34" charset="0"/>
              <a:buChar char="•"/>
            </a:pPr>
            <a:r>
              <a:rPr lang="en-US" sz="1600" dirty="0">
                <a:latin typeface="Saira" charset="0"/>
              </a:rPr>
              <a:t>Hence person on other end of phone receives the information in audio.</a:t>
            </a:r>
          </a:p>
          <a:p>
            <a:pPr>
              <a:buFont typeface="Arial" pitchFamily="34" charset="0"/>
              <a:buChar char="•"/>
            </a:pPr>
            <a:r>
              <a:rPr lang="en-US" sz="1600" dirty="0">
                <a:latin typeface="Saira" charset="0"/>
              </a:rPr>
              <a:t>they can be immediately transformed into the language of the user’s choice.</a:t>
            </a:r>
          </a:p>
          <a:p>
            <a:pPr>
              <a:buFont typeface="Arial" pitchFamily="34" charset="0"/>
              <a:buChar char="•"/>
            </a:pPr>
            <a:r>
              <a:rPr lang="en-US" sz="1600" dirty="0">
                <a:latin typeface="Saira" charset="0"/>
              </a:rPr>
              <a:t>“Native speakers can silently utter a sentence in their language, and the receivers hear the translated sentence in their language.</a:t>
            </a:r>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dirty="0">
                <a:latin typeface="Saira" charset="0"/>
              </a:rPr>
              <a:t>What it is</a:t>
            </a:r>
            <a:r>
              <a:rPr lang="en-US" dirty="0">
                <a:latin typeface="Forte" pitchFamily="66" charset="0"/>
              </a:rPr>
              <a:t>……..?</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5</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827584" y="1197100"/>
            <a:ext cx="7759200" cy="3638623"/>
          </a:xfrm>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rPr>
              <a:t>When we generally speak a loud, air passes through larynx &amp; the tongue. </a:t>
            </a:r>
          </a:p>
          <a:p>
            <a:pPr>
              <a:buFont typeface="Arial" pitchFamily="34" charset="0"/>
              <a:buChar char="•"/>
            </a:pPr>
            <a:r>
              <a:rPr lang="en-US" sz="1600" dirty="0">
                <a:latin typeface="Saira" charset="0"/>
              </a:rPr>
              <a:t>Words are produced using articulator  muscle in the mouth &amp; jaw region.</a:t>
            </a: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a:buFont typeface="Arial" pitchFamily="34" charset="0"/>
              <a:buChar char="•"/>
            </a:pPr>
            <a:endParaRPr lang="en-US" sz="1600" dirty="0">
              <a:latin typeface="Saira" charset="0"/>
            </a:endParaRPr>
          </a:p>
          <a:p>
            <a:pPr marL="152400" indent="0">
              <a:buNone/>
            </a:pPr>
            <a:endParaRPr lang="en-US" sz="1600" dirty="0">
              <a:latin typeface="Saira" charset="0"/>
            </a:endParaRPr>
          </a:p>
          <a:p>
            <a:pPr marL="152400" indent="0">
              <a:buNone/>
            </a:pPr>
            <a:r>
              <a:rPr lang="en-US" sz="1600" dirty="0">
                <a:latin typeface="Saira" charset="0"/>
              </a:rPr>
              <a:t>                                   </a:t>
            </a:r>
            <a:r>
              <a:rPr lang="en-US" sz="1600" dirty="0" smtClean="0">
                <a:latin typeface="Saira" charset="0"/>
              </a:rPr>
              <a:t>[</a:t>
            </a:r>
            <a:r>
              <a:rPr lang="en-US" sz="1600" dirty="0">
                <a:latin typeface="Saira" charset="0"/>
              </a:rPr>
              <a:t>Figure 1 </a:t>
            </a:r>
            <a:r>
              <a:rPr lang="en-IN" sz="1600" dirty="0" smtClean="0"/>
              <a:t>Speaking Process in human body </a:t>
            </a:r>
            <a:r>
              <a:rPr lang="en-US" sz="1600" dirty="0" smtClean="0">
                <a:latin typeface="Saira" charset="0"/>
              </a:rPr>
              <a:t>]</a:t>
            </a:r>
            <a:endParaRPr lang="en-US" sz="1600" dirty="0">
              <a:latin typeface="Saira" charset="0"/>
            </a:endParaRPr>
          </a:p>
          <a:p>
            <a:pPr>
              <a:buFont typeface="Arial" pitchFamily="34" charset="0"/>
              <a:buChar char="•"/>
            </a:pPr>
            <a:endParaRPr lang="en-US" sz="1600" dirty="0"/>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dirty="0">
                <a:latin typeface="Saira" charset="0"/>
              </a:rPr>
              <a:t>HOW WE SPEAK</a:t>
            </a:r>
            <a:r>
              <a:rPr lang="en-US" dirty="0">
                <a:latin typeface="Forte" pitchFamily="66" charset="0"/>
              </a:rPr>
              <a:t>……….?</a:t>
            </a:r>
            <a:endParaRPr/>
          </a:p>
        </p:txBody>
      </p:sp>
      <p:pic>
        <p:nvPicPr>
          <p:cNvPr id="4" name="Picture 5" descr="C:\Mijn documenten\(overhead) presentaties\fig 2.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86050" y="1851670"/>
            <a:ext cx="3733800" cy="2664296"/>
          </a:xfrm>
          <a:prstGeom prst="rect">
            <a:avLst/>
          </a:prstGeom>
          <a:solidFill>
            <a:srgbClr val="FFFFFF">
              <a:alpha val="50000"/>
            </a:srgbClr>
          </a:solidFill>
        </p:spPr>
      </p:pic>
      <p:sp>
        <p:nvSpPr>
          <p:cNvPr id="5" name="Rectangle 4"/>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6" name="TextBox 5"/>
          <p:cNvSpPr txBox="1"/>
          <p:nvPr/>
        </p:nvSpPr>
        <p:spPr>
          <a:xfrm>
            <a:off x="8072462" y="4681835"/>
            <a:ext cx="642942" cy="461665"/>
          </a:xfrm>
          <a:prstGeom prst="rect">
            <a:avLst/>
          </a:prstGeom>
          <a:noFill/>
        </p:spPr>
        <p:txBody>
          <a:bodyPr wrap="square" rtlCol="0">
            <a:spAutoFit/>
          </a:bodyPr>
          <a:lstStyle/>
          <a:p>
            <a:pPr algn="r"/>
            <a:r>
              <a:rPr lang="en-IN" sz="2400" dirty="0"/>
              <a:t>6</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cs typeface="Times New Roman" pitchFamily="18" charset="0"/>
              </a:rPr>
              <a:t> Now imagine a technology that could allow everyone to make phone calls, and talk, without making a sound….. Serene, peaceful &amp; heavenly.</a:t>
            </a:r>
          </a:p>
          <a:p>
            <a:pPr marL="0" indent="0">
              <a:buNone/>
            </a:pPr>
            <a:endParaRPr lang="en-US" sz="1600" dirty="0">
              <a:latin typeface="Saira" charset="0"/>
              <a:cs typeface="Times New Roman" pitchFamily="18" charset="0"/>
            </a:endParaRPr>
          </a:p>
          <a:p>
            <a:pPr>
              <a:buFont typeface="Arial" pitchFamily="34" charset="0"/>
              <a:buChar char="•"/>
            </a:pPr>
            <a:r>
              <a:rPr lang="en-US" sz="1600" dirty="0">
                <a:latin typeface="Saira" charset="0"/>
                <a:cs typeface="Times New Roman" pitchFamily="18" charset="0"/>
              </a:rPr>
              <a:t>Even by saying words without producing sound, weak electric currents are sent from your brain to the speech muscle.</a:t>
            </a:r>
          </a:p>
          <a:p>
            <a:pPr>
              <a:buFont typeface="Arial" pitchFamily="34" charset="0"/>
              <a:buChar char="•"/>
            </a:pPr>
            <a:endParaRPr lang="en-US" sz="1600" dirty="0">
              <a:latin typeface="Saira" charset="0"/>
              <a:cs typeface="Times New Roman" pitchFamily="18" charset="0"/>
            </a:endParaRPr>
          </a:p>
          <a:p>
            <a:pPr>
              <a:buFont typeface="Arial" pitchFamily="34" charset="0"/>
              <a:buChar char="•"/>
            </a:pPr>
            <a:r>
              <a:rPr lang="en-US" sz="1600" dirty="0">
                <a:latin typeface="Saira" charset="0"/>
                <a:cs typeface="Times New Roman" pitchFamily="18" charset="0"/>
              </a:rPr>
              <a:t>These electrical signals are known as </a:t>
            </a:r>
            <a:r>
              <a:rPr lang="en-US" sz="1600" b="1" dirty="0">
                <a:latin typeface="Saira" charset="0"/>
              </a:rPr>
              <a:t>ELECTROMYOGRAMS  </a:t>
            </a:r>
            <a:r>
              <a:rPr lang="en-US" sz="1600" dirty="0">
                <a:latin typeface="Saira" charset="0"/>
              </a:rPr>
              <a:t>and its study is called as </a:t>
            </a:r>
            <a:r>
              <a:rPr lang="en-US" sz="1600" b="1" dirty="0">
                <a:latin typeface="Saira" charset="0"/>
                <a:cs typeface="Times New Roman" pitchFamily="18" charset="0"/>
              </a:rPr>
              <a:t>Electromyography.</a:t>
            </a:r>
          </a:p>
          <a:p>
            <a:pPr marL="0" indent="0">
              <a:lnSpc>
                <a:spcPct val="100000"/>
              </a:lnSpc>
              <a:buClr>
                <a:schemeClr val="bg2"/>
              </a:buClr>
              <a:buFont typeface="Arial" pitchFamily="34" charset="0"/>
              <a:buChar char="•"/>
            </a:pPr>
            <a:endParaRPr lang="en-IN" sz="1600" dirty="0"/>
          </a:p>
          <a:p>
            <a:pPr marL="0" indent="0">
              <a:lnSpc>
                <a:spcPct val="100000"/>
              </a:lnSpc>
              <a:buClr>
                <a:schemeClr val="bg2"/>
              </a:buClr>
              <a:buFont typeface="Arial" pitchFamily="34" charset="0"/>
              <a:buChar char="•"/>
            </a:pPr>
            <a:endParaRPr lang="en-IN" sz="1600" dirty="0"/>
          </a:p>
          <a:p>
            <a:pPr marL="0" lvl="0" indent="0">
              <a:lnSpc>
                <a:spcPct val="100000"/>
              </a:lnSpc>
              <a:buClr>
                <a:schemeClr val="bg2"/>
              </a:buClr>
              <a:buFont typeface="Arial" pitchFamily="34" charset="0"/>
              <a:buChar char="•"/>
            </a:pPr>
            <a:endParaRPr sz="1600"/>
          </a:p>
        </p:txBody>
      </p:sp>
      <p:sp>
        <p:nvSpPr>
          <p:cNvPr id="3" name="Title 2"/>
          <p:cNvSpPr>
            <a:spLocks noGrp="1"/>
          </p:cNvSpPr>
          <p:nvPr>
            <p:ph type="title"/>
          </p:nvPr>
        </p:nvSpPr>
        <p:spPr/>
        <p:txBody>
          <a:bodyPr/>
          <a:lstStyle/>
          <a:p>
            <a:pPr algn="ctr"/>
            <a:r>
              <a:rPr lang="en-US" dirty="0">
                <a:latin typeface="Saira" charset="0"/>
              </a:rPr>
              <a:t>HOW WE SPEAK</a:t>
            </a:r>
            <a:r>
              <a:rPr lang="en-US" dirty="0">
                <a:latin typeface="Forte" pitchFamily="66" charset="0"/>
              </a:rPr>
              <a:t>……….?(con..)</a:t>
            </a:r>
            <a:endParaRPr lang="en-IN" dirty="0"/>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7</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xfrm>
            <a:off x="713225" y="928676"/>
            <a:ext cx="7759200" cy="3697424"/>
          </a:xfrm>
          <a:prstGeom prst="rect">
            <a:avLst/>
          </a:prstGeom>
        </p:spPr>
        <p:txBody>
          <a:bodyPr spcFirstLastPara="1" wrap="square" lIns="91425" tIns="91425" rIns="91425" bIns="91425" anchor="t" anchorCtr="0">
            <a:noAutofit/>
          </a:bodyPr>
          <a:lstStyle/>
          <a:p>
            <a:pPr>
              <a:buNone/>
            </a:pPr>
            <a:r>
              <a:rPr lang="en-US" sz="1700" dirty="0">
                <a:latin typeface="Saira" charset="0"/>
              </a:rPr>
              <a:t>Silent Sound Technology will put an end to embarrassed situation such as- </a:t>
            </a:r>
            <a:endParaRPr lang="en-IN" sz="1700" dirty="0">
              <a:latin typeface="Saira" charset="0"/>
            </a:endParaRPr>
          </a:p>
          <a:p>
            <a:pPr lvl="1">
              <a:buFont typeface="Arial" pitchFamily="34" charset="0"/>
              <a:buChar char="•"/>
            </a:pPr>
            <a:r>
              <a:rPr lang="en-US" sz="1600" dirty="0">
                <a:latin typeface="Saira" charset="0"/>
              </a:rPr>
              <a:t>An person answering his silent, but vibrating cell phone in a meeting, lecture or performance, and whispering loudly, ‘ I can’t talk to you right now’ . </a:t>
            </a:r>
            <a:endParaRPr lang="en-IN" sz="1600" dirty="0">
              <a:latin typeface="Saira" charset="0"/>
            </a:endParaRPr>
          </a:p>
          <a:p>
            <a:pPr lvl="1">
              <a:buFont typeface="Arial" pitchFamily="34" charset="0"/>
              <a:buChar char="•"/>
            </a:pPr>
            <a:r>
              <a:rPr lang="en-US" sz="1600" dirty="0">
                <a:latin typeface="Saira" charset="0"/>
              </a:rPr>
              <a:t>In the case of an urgent call, apologetically rushing out of the room in order to answer or call the person back. </a:t>
            </a:r>
          </a:p>
          <a:p>
            <a:pPr lvl="1">
              <a:buNone/>
            </a:pPr>
            <a:endParaRPr lang="en-IN" sz="1800" dirty="0"/>
          </a:p>
          <a:p>
            <a:pPr marL="0" lvl="0" indent="0">
              <a:lnSpc>
                <a:spcPct val="100000"/>
              </a:lnSpc>
              <a:buClr>
                <a:schemeClr val="bg2"/>
              </a:buClr>
              <a:buNone/>
            </a:pPr>
            <a:endParaRPr lang="en-IN" sz="1600" dirty="0"/>
          </a:p>
        </p:txBody>
      </p:sp>
      <p:sp>
        <p:nvSpPr>
          <p:cNvPr id="798" name="Google Shape;798;p36"/>
          <p:cNvSpPr txBox="1">
            <a:spLocks noGrp="1"/>
          </p:cNvSpPr>
          <p:nvPr>
            <p:ph type="title"/>
          </p:nvPr>
        </p:nvSpPr>
        <p:spPr>
          <a:xfrm>
            <a:off x="713225" y="142858"/>
            <a:ext cx="7759200" cy="642942"/>
          </a:xfrm>
          <a:prstGeom prst="rect">
            <a:avLst/>
          </a:prstGeom>
        </p:spPr>
        <p:txBody>
          <a:bodyPr spcFirstLastPara="1" wrap="square" lIns="91425" tIns="91425" rIns="91425" bIns="91425" anchor="t" anchorCtr="0">
            <a:noAutofit/>
          </a:bodyPr>
          <a:lstStyle/>
          <a:p>
            <a:pPr lvl="0" algn="ctr"/>
            <a:r>
              <a:rPr lang="en-US" dirty="0"/>
              <a:t>NEED FOR SILENT SOUND</a:t>
            </a:r>
            <a:endParaRPr/>
          </a:p>
        </p:txBody>
      </p:sp>
      <p:pic>
        <p:nvPicPr>
          <p:cNvPr id="4" name="Content Placeholder 3" descr="Desktop.JPG"/>
          <p:cNvPicPr>
            <a:picLocks noChangeAspect="1"/>
          </p:cNvPicPr>
          <p:nvPr/>
        </p:nvPicPr>
        <p:blipFill>
          <a:blip r:embed="rId3" cstate="print"/>
          <a:stretch>
            <a:fillRect/>
          </a:stretch>
        </p:blipFill>
        <p:spPr>
          <a:xfrm>
            <a:off x="1763688" y="3087838"/>
            <a:ext cx="5357850" cy="1284112"/>
          </a:xfrm>
          <a:prstGeom prst="rect">
            <a:avLst/>
          </a:prstGeom>
          <a:noFill/>
          <a:ln>
            <a:noFill/>
          </a:ln>
        </p:spPr>
      </p:pic>
      <p:sp>
        <p:nvSpPr>
          <p:cNvPr id="5" name="Rectangle 4"/>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6" name="TextBox 5"/>
          <p:cNvSpPr txBox="1"/>
          <p:nvPr/>
        </p:nvSpPr>
        <p:spPr>
          <a:xfrm>
            <a:off x="8072462" y="4681835"/>
            <a:ext cx="642942" cy="461665"/>
          </a:xfrm>
          <a:prstGeom prst="rect">
            <a:avLst/>
          </a:prstGeom>
          <a:noFill/>
        </p:spPr>
        <p:txBody>
          <a:bodyPr wrap="square" rtlCol="0">
            <a:spAutoFit/>
          </a:bodyPr>
          <a:lstStyle/>
          <a:p>
            <a:pPr algn="r"/>
            <a:r>
              <a:rPr lang="en-US" sz="2400" dirty="0"/>
              <a:t>8</a:t>
            </a:r>
            <a:endParaRPr lang="en-IN" sz="2400" dirty="0"/>
          </a:p>
        </p:txBody>
      </p:sp>
      <p:sp>
        <p:nvSpPr>
          <p:cNvPr id="8" name="TextBox 7">
            <a:extLst>
              <a:ext uri="{FF2B5EF4-FFF2-40B4-BE49-F238E27FC236}">
                <a16:creationId xmlns:a16="http://schemas.microsoft.com/office/drawing/2014/main" xmlns="" id="{BEDD6BBC-6EBC-4001-86BC-DF683F1056EA}"/>
              </a:ext>
            </a:extLst>
          </p:cNvPr>
          <p:cNvSpPr txBox="1"/>
          <p:nvPr/>
        </p:nvSpPr>
        <p:spPr>
          <a:xfrm>
            <a:off x="2123728" y="4374058"/>
            <a:ext cx="5508104" cy="307777"/>
          </a:xfrm>
          <a:prstGeom prst="rect">
            <a:avLst/>
          </a:prstGeom>
          <a:noFill/>
        </p:spPr>
        <p:txBody>
          <a:bodyPr wrap="square">
            <a:spAutoFit/>
          </a:bodyPr>
          <a:lstStyle/>
          <a:p>
            <a:pPr marL="152400" indent="0">
              <a:buNone/>
            </a:pPr>
            <a:r>
              <a:rPr lang="en-US" sz="1400" dirty="0">
                <a:latin typeface="Saira" charset="0"/>
              </a:rPr>
              <a:t>[Figure 2 make phone call in office or crowd place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9" name="Google Shape;799;p3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pitchFamily="34" charset="0"/>
              <a:buChar char="•"/>
            </a:pPr>
            <a:r>
              <a:rPr lang="en-US" sz="1600" dirty="0">
                <a:latin typeface="Saira" charset="0"/>
              </a:rPr>
              <a:t> Humans are capable of producing and understanding whispered                             speech in quiet environments at remarkably low signal levels.</a:t>
            </a:r>
          </a:p>
          <a:p>
            <a:pPr>
              <a:buFont typeface="Arial" pitchFamily="34" charset="0"/>
              <a:buChar char="•"/>
            </a:pPr>
            <a:r>
              <a:rPr lang="en-US" sz="1600" dirty="0">
                <a:latin typeface="Saira" charset="0"/>
              </a:rPr>
              <a:t>The idea of interpreting silent speech electronically or with a computer has been around for a long time, and was popularized in the 1968 Stanley Kubrick science-fiction film ‘‘2001 – A Space Odyssey ”.</a:t>
            </a:r>
          </a:p>
          <a:p>
            <a:pPr>
              <a:buNone/>
            </a:pPr>
            <a:endParaRPr lang="en-IN" sz="1600" dirty="0">
              <a:latin typeface="Saira" charset="0"/>
            </a:endParaRPr>
          </a:p>
          <a:p>
            <a:pPr>
              <a:buFont typeface="Arial" pitchFamily="34" charset="0"/>
              <a:buChar char="•"/>
            </a:pPr>
            <a:endParaRPr lang="en-US" sz="1600" dirty="0"/>
          </a:p>
        </p:txBody>
      </p:sp>
      <p:sp>
        <p:nvSpPr>
          <p:cNvPr id="798" name="Google Shape;798;p36"/>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dirty="0"/>
              <a:t>ORIGINATION</a:t>
            </a:r>
            <a:endParaRPr/>
          </a:p>
        </p:txBody>
      </p:sp>
      <p:sp>
        <p:nvSpPr>
          <p:cNvPr id="4" name="Rectangle 3"/>
          <p:cNvSpPr/>
          <p:nvPr/>
        </p:nvSpPr>
        <p:spPr>
          <a:xfrm>
            <a:off x="3589198" y="4835723"/>
            <a:ext cx="1965603" cy="307777"/>
          </a:xfrm>
          <a:prstGeom prst="rect">
            <a:avLst/>
          </a:prstGeom>
        </p:spPr>
        <p:txBody>
          <a:bodyPr wrap="none">
            <a:spAutoFit/>
          </a:bodyPr>
          <a:lstStyle/>
          <a:p>
            <a:pPr algn="ctr"/>
            <a:r>
              <a:rPr lang="en-US" dirty="0"/>
              <a:t>Exam No:2019065903</a:t>
            </a:r>
            <a:endParaRPr lang="en-IN" dirty="0"/>
          </a:p>
        </p:txBody>
      </p:sp>
      <p:sp>
        <p:nvSpPr>
          <p:cNvPr id="5" name="TextBox 4"/>
          <p:cNvSpPr txBox="1"/>
          <p:nvPr/>
        </p:nvSpPr>
        <p:spPr>
          <a:xfrm>
            <a:off x="8072462" y="4681835"/>
            <a:ext cx="642942" cy="461665"/>
          </a:xfrm>
          <a:prstGeom prst="rect">
            <a:avLst/>
          </a:prstGeom>
          <a:noFill/>
        </p:spPr>
        <p:txBody>
          <a:bodyPr wrap="square" rtlCol="0">
            <a:spAutoFit/>
          </a:bodyPr>
          <a:lstStyle/>
          <a:p>
            <a:pPr algn="r"/>
            <a:r>
              <a:rPr lang="en-US" sz="2400" dirty="0"/>
              <a:t>9</a:t>
            </a:r>
            <a:endParaRPr lang="en-IN" sz="2400" dirty="0"/>
          </a:p>
        </p:txBody>
      </p:sp>
    </p:spTree>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1319</Words>
  <Application>Microsoft Office PowerPoint</Application>
  <PresentationFormat>On-screen Show (16:9)</PresentationFormat>
  <Paragraphs>194</Paragraphs>
  <Slides>25</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Saira</vt:lpstr>
      <vt:lpstr>Nunito</vt:lpstr>
      <vt:lpstr>Livvic</vt:lpstr>
      <vt:lpstr>Forte</vt:lpstr>
      <vt:lpstr>Times New Roman</vt:lpstr>
      <vt:lpstr>Roboto Condensed Light</vt:lpstr>
      <vt:lpstr>Roboto</vt:lpstr>
      <vt:lpstr>Tissue Nanotransfection Breakthrough by Slidesgo</vt:lpstr>
      <vt:lpstr>SLIENT SOUND TECHNOLOGY</vt:lpstr>
      <vt:lpstr>content</vt:lpstr>
      <vt:lpstr>INTRODUCTION</vt:lpstr>
      <vt:lpstr>INTRODUCTION(con..)</vt:lpstr>
      <vt:lpstr>What it is……..?</vt:lpstr>
      <vt:lpstr>HOW WE SPEAK……….?</vt:lpstr>
      <vt:lpstr>HOW WE SPEAK……….?(con..)</vt:lpstr>
      <vt:lpstr>NEED FOR SILENT SOUND</vt:lpstr>
      <vt:lpstr>ORIGINATION</vt:lpstr>
      <vt:lpstr>Methods…</vt:lpstr>
      <vt:lpstr>ELECTROMYOGRAPHY…</vt:lpstr>
      <vt:lpstr>ELECTROMYOGRAPHY…(con..)</vt:lpstr>
      <vt:lpstr>ELECTROMYOGRAPHY…(con..)</vt:lpstr>
      <vt:lpstr>Working of Electromyography</vt:lpstr>
      <vt:lpstr>Image processing</vt:lpstr>
      <vt:lpstr>Slide 16</vt:lpstr>
      <vt:lpstr> Image processing(con..)</vt:lpstr>
      <vt:lpstr>APPLICATIONS</vt:lpstr>
      <vt:lpstr>ADVANTAGES </vt:lpstr>
      <vt:lpstr>disadvantages </vt:lpstr>
      <vt:lpstr>Future prospects</vt:lpstr>
      <vt:lpstr>CONCLUSION</vt:lpstr>
      <vt:lpstr>References</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SLIENT SOUND TECHNOLOGY</dc:title>
  <dc:creator>Admin</dc:creator>
  <cp:lastModifiedBy>Admin</cp:lastModifiedBy>
  <cp:revision>67</cp:revision>
  <dcterms:modified xsi:type="dcterms:W3CDTF">2022-04-05T07:57:08Z</dcterms:modified>
</cp:coreProperties>
</file>