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5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9.xml" ContentType="application/inkml+xml"/>
  <Override PartName="/ppt/notesSlides/notesSlide23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6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30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56" r:id="rId2"/>
    <p:sldId id="256" r:id="rId3"/>
    <p:sldId id="457" r:id="rId4"/>
    <p:sldId id="495" r:id="rId5"/>
    <p:sldId id="511" r:id="rId6"/>
    <p:sldId id="505" r:id="rId7"/>
    <p:sldId id="510" r:id="rId8"/>
    <p:sldId id="509" r:id="rId9"/>
    <p:sldId id="513" r:id="rId10"/>
    <p:sldId id="506" r:id="rId11"/>
    <p:sldId id="528" r:id="rId12"/>
    <p:sldId id="529" r:id="rId13"/>
    <p:sldId id="512" r:id="rId14"/>
    <p:sldId id="514" r:id="rId15"/>
    <p:sldId id="530" r:id="rId16"/>
    <p:sldId id="508" r:id="rId17"/>
    <p:sldId id="507" r:id="rId18"/>
    <p:sldId id="458" r:id="rId19"/>
    <p:sldId id="531" r:id="rId20"/>
    <p:sldId id="496" r:id="rId21"/>
    <p:sldId id="500" r:id="rId22"/>
    <p:sldId id="503" r:id="rId23"/>
    <p:sldId id="502" r:id="rId24"/>
    <p:sldId id="501" r:id="rId25"/>
    <p:sldId id="504" r:id="rId26"/>
    <p:sldId id="461" r:id="rId27"/>
    <p:sldId id="515" r:id="rId28"/>
    <p:sldId id="516" r:id="rId29"/>
    <p:sldId id="517" r:id="rId30"/>
    <p:sldId id="518" r:id="rId31"/>
    <p:sldId id="462" r:id="rId32"/>
    <p:sldId id="463" r:id="rId33"/>
    <p:sldId id="532" r:id="rId34"/>
    <p:sldId id="536" r:id="rId35"/>
    <p:sldId id="533" r:id="rId36"/>
    <p:sldId id="534" r:id="rId37"/>
    <p:sldId id="53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8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4:17:3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5:56:2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5:56:2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00:1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24575,'0'4'0,"0"4"0,0-5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00:1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24575,'42'-5'0,"-1"-9"0,22-19 0,-32 19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08:1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0 917 24575,'12'-8'0,"-1"3"0,-3-1 0,3-2 0,46-49 0,7 9-932,-13 5 0,5-1 932,2 11 0,-1 2 0,-4-3 0,0-2 0,14-4 0,1-3-756,-6-4 1,1-2 755,8-2 0,0 0 0,-11 3 0,-2 2-127,-5 8 0,-4 3 127,5-14 0,-16 19 0,-25 9 0,-5 12 0,-4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08:1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24575,'11'-4'0,"6"5"0,4-1 0,10 8 0,1-2 0,11-1 0,-9 3 0,7-7 0,-4 11 0,-3-10 0,-2 7 0,-15-6 0,-2 2 0,-3 2 0,8 30 0,-2-14 0,-5 24 0,-1-10 0,-11 14 0,3 8 0,-4 4 0,0-7 0,0-12 0,0-11 0,0-3 0,0-17 0,-7 6 0,5-6 0,-9 3 0,10-11 0,-2 2 0,3-11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08:1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1294 0 24575,'-11'8'0,"2"-1"0,-15 6 0,4 4 0,-12 7 0,4 4 0,5-1 0,-5 6 0,10-10 0,-16 19 0,15-17 0,-52 46 0,44-45 0,-48 39 0,51-53 0,-14 15 0,6-8 0,-6 5 0,3 0 0,-13 10 0,8-8 0,-1 8 0,-12-4 0,22-6 0,-23 10 0,25-14 0,-15 18 0,16-18 0,-5 12 0,11-10 0,-5 6 0,9-7 0,1-3 0,-9 7 0,15-14 0,-15 15 0,14-14 0,0 0 0,-4 0 0,8-5 0,-3 1 0,3-1 0,-3 4 0,2-2 0,-6 6 0,3-7 0,0 4 0,0-5 0,2 4 0,5-6 0,-2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10:2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10:2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17:3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4:17:3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18:4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23 803 24575,'0'2'0,"4"10"0,0 4 0,4-4 0,-3-1 0,-2-3 0,-3-4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18:5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24575,'11'3'0,"-2"-1"0,2 9 0,4 1 0,-1 5 0,16 1 0,30 29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38:0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3161 0 24575,'8'0'0,"3"3"0,-18-2 0,6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38:2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1889 2182 24575,'-15'-3'0,"1"-2"0,-6 0 0,-6 2 0,-2 3 0,-21 4 0,9 1 0,-14 5 0,-3 10 0,-5-2 0,-4 1 0,19-1 0,0 1 0,-25 5 0,3 0 0,4 7 0,8-8 0,13 4 0,12-12 0,0 4 0,10-3 0,5-3 0,2-1 0,5 8 0,2-2 0,4 3 0,4 9 0,0-2 0,0 4 0,0 4 0,5 1 0,0 2 0,4 3 0,0-5 0,5 1 0,1 4 0,-1-13 0,8 7 0,-7-9 0,11-3 0,-8 6 0,3-12 0,-4 2 0,-1-4 0,0-3 0,4 2 0,18-1 0,-3 0 0,19-5 0,-10-5 0,12-4 0,-5 0 0,26 0 0,-28 0 0,21-5 0,-26-5 0,6-5 0,5-10 0,10-14 0,7 4-532,-27 4 0,2-3 532,-1 7 0,0-4 0,4-15 0,0-5-855,4-4 1,-1-2 854,-5 1 0,-1-4-734,-9 4 1,0-4-1,-3 1 734,6-15 0,-4 0 0,2-9 0,-5-2-234,-8 4 1,-4-2 233,-5 14 0,-2-2 0,-1 0 0,3-28 0,-2 0-249,-2 25 0,1-2 0,-3 5 249,-6-3 0,-1 6 0,2 7 0,0 4 1264,-6-39-1264,0 14 0,-10 7 2208,0 29-2208,-14 2 552,-5 6-552,-13-3 0,-11-3 0,-16-6 0,-12 9 223,29 14 0,-3-1-223,-7 0 0,-3 1 0,-6-2 0,-2 2 0,-3 1 0,-1 3 0,2 2 0,1 3 0,2 3 0,-6 1 0,7 1 0,-10-1 0,-1 0 0,5 2 0,3 4 0,3 3 0,-4-2-755,-4 0 1,-6-2 0,-1 1-1,9 1 755,5-1 0,6 2 0,3 0 0,-21 1 0,4-1-488,2-7 1,4-1 487,11 4 0,5 2 0,-30-5 0,28 1 308,21 8 1,26 4 0,6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38:2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38:4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24575,'11'4'0,"-3"0"0,12-4 0,-7 3 0,22-2 0,-5 7 0,18-7 0,-10 3 0,10 5 0,-4-7 0,5 11 0,-5-12 0,-6 3 0,-2-4 0,-4 0 0,5 0 0,-9 0 0,6 0 0,-11 0 0,8 0 0,0 0 0,-8 0 0,7 0 0,-4 0 0,-7 0 0,6 0 0,-13 0 0,0 0 0,-1 0 0,4-3 0,-6 2 0,5-5 0,-10 5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38:4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24575,'19'12'0,"9"9"0,-6-11 0,19 4 0,-12-6 0,14 1 0,-11 1 0,9-1 0,-7-1 0,3-7 0,-6 3 0,0-4 0,-4 0 0,4 0 0,0 0 0,-4 0 0,0 0 0,-2 0 0,-8 0 0,8 0 0,-8 0 0,8 0 0,-8 0 0,13 0 0,-16 0 0,15 0 0,-11 0 0,3 0 0,0 0 0,-9 0 0,8 0 0,-11 0 0,15 0 0,-6 0 0,12 0 0,-7 0 0,7-8 0,-13 7 0,10-10 0,-9 10 0,-3-3 0,-7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39:3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49:2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2373 326 24575,'-11'-3'0,"-9"-1"0,6 0 0,-5 4 0,12 0 0,-1 0 0,1 0 0,0 0 0,-1 0 0,4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50:5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24575,'37'5'0,"-5"-1"0,10 0 0,9 2 0,42 10 0,-54-13-227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4:28:5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24575,'16'-4'0,"30"22"0,-12 0 0,29 10 0,-61-27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47:4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722 211 24575,'1'-1'0,"5"-20"0,-2 4 0,-9 21 0,1 13 0,2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48:5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391 860 24575,'-8'19'0,"6"8"0,-6-10 0,5-6 0,2-4 0,-2 4 0,6-2 0,1 2 0,3-7 0,4-2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49:5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306 925 24575,'-4'6'0,"-28"22"0,17-15 0,-15 5 0,17-10 0,-12-3 0,3-2 0,-4-3 0,-5 0 0,4 0 0,-15-13 0,25 10 0,-5-10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50:0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148 836 23490,'-41'38'0,"25"-25"0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6:55:5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24575,'-8'21'0,"6"2"0,-6 1 0,8 1 0,-4-13 0,6 0 0,2-4 0,12-5 0,1-6 0,3-5 0,-3-5 0,-5-3 0,0 0 0,-4-1 0,-1 8 0,1-1 0,-1 9 0,5 1 0,0 8 0,4 9 0,-3 5 0,3-1 0,-10 0 0,4-5 0,-9-4 0,3 3 0,-1-3 0,-2 1 0,3-2 0,-4-7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7:04:4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3540 565 24575,'-21'-12'0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7:10:5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65 24575,'-3'0'0,"-8"0"0,3-3 0,4-1 0,1-3 0,3 2 0,0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7:12:1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1004 23190,'0'8'0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7:13:4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24575,'14'-4'0,"-4"3"0,6-1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7:13:4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2330 3583 24575,'-7'0'0,"-1"0"0,-3 0 0,-6-7 0,0 1 0,-4-6 0,-10-6 0,2 3 0,15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4:29:5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24575,'21'21'0,"32"23"0,4 1 0,8 8 0,-21-21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7:29:0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24575,'-26'6'0,"8"12"0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4:53:3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5:01:5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24575,'16'-9'0,"9"1"0,-6 5 0,11-2 0,-9 0 0,5-2 0,5-3 0,-4 4 0,0-6 0,-11 12 0,-4-4 0,-5 1 0,0-2 0,-3 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5:54:0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24575,'3'-4'0,"3"1"0,10 7 0,4-4 0,7 8 0,10-2 0,7-1 0,12-1 0,1-4 0,12 0 0,2 0 0,14 0-682,-30 0 0,2 0 682,3 0 0,5 0-1018,23 0 1,3 0 1017,-8 0 0,0 0 0,-17 0 0,3 0 0,-3 0 0,21-1 0,-1 2 0,10 9 0,-1 0 0,-8-8 0,-1 1 0,1 7 0,7 0 0,-14-8 0,12-2 0,-1-2 0,-11 2 0,11 0 0,-2 0 0,9-1 0,8 1 0,-23 1 0,-12 3 0,-9-3 0,-6 3 0,29-4-800,-18 0 800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5:54:2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1662 7 24575,'16'0'0,"6"0"0,2 0 0,3 0 0,-4 0 0,12 0 0,-2 0 0,17 0 0,-5 0 0,49 0 0,-55 0 0,37 0 0,-59 0 0,3 0 0,-7 0 0,-2 0 0,-4-3 0,-3 2 0,-1-2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2T05:55:0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24575,'21'0'0,"14"-5"0,23 4 0,-5-1 0,7-1-2735,6 3 1,7 0 2734,2 0 0,7 0 0,2 0-1356,6 0 1,1 0 0,7 0 1355,-4 0 0,7 0 0,1 0 0,-1 0-596,-3 0 0,0 0 0,0 0 0,4 0 596,-6 0 0,2 0 0,3 0 0,-1 0 0,-1 0-568,-4 0 1,0 0 0,0 0 0,0 0 0,0 0 567,3 0 0,0 0 0,1 0 0,-1 0 0,-1 0-222,-5 0 0,0 0 0,-2 0 0,0 0 0,-2 0 222,15 0 0,-3 0 0,-1 0 0,-1 0 8,-4 0 1,-2 0 0,-1 0 0,-1 0-9,-3 0 0,-2 0 0,0 0 0,-2 0 219,-3 0 1,-2 0 0,0 0-1,-2 0-219,20 0 0,-2 0 0,-3 0 534,-15 0 0,-3 0 0,-1 0-534,-3 0 0,-1 0 0,-3 0 1154,17 0 1,-2 0-1155,-1 0 0,0 0 0,-4 0 0,0 0 0,4 0 0,1 0 0,4 0 0,3 0 732,8 0 1,4 0-733,-25 0 0,3 0 0,0 0 0,-1 0 0,-1 0 0,8 0 0,7 0 0,9 0 0,1 0 0,-6 0 0,3 0 0,-4 0 0,3 0-56,-4 0 0,5 0 0,-1 0 1,-6 0 55,2 0 0,-6 0 0,1 0 0,2 0 0,0 0 0,1 0 0,-1 0 0,1 0 0,1 0 0,-16 0 0,1 0 0,1 0 0,0 0 0,20 0 0,-1 0 0,9 0 0,-13 0 0,8 0 0,3 0 0,-1 0 0,-5 0-566,-1 1 1,-4-1-1,1 0 1,5-1 565,-15 0 0,5 0 0,3-1 0,0 1 0,-3-1 0,-5 1 0,14 0 0,-5 1 0,-2 0 0,1-1 0,2-1 0,-1-1 0,1 1 0,0 0-426,2 2 1,1 0 0,0 0 0,-2 0 425,-7 0 0,-2 0 0,0 0 0,1 0 0,1 0 0,1 0 0,0 0 0,-1 0 0,-2 0 0,0 0 0,-1 0 0,-1 0-176,-4 0 1,-1 0 0,0 0 0,1 0 175,4 0 0,1 0 0,0 0 0,-2 0 0,19 0 0,-3 0 0,1 0 0,-22 0 0,1 0 0,-1 0 0,-1 0 73,15 0 1,-1 0-1,-1 0-73,2 1 0,0-1 0,4-1 0,-9-2 0,5-1 0,-1 0 0,-5 1 0,3 1 0,-5 2 0,4-2 0,-7-1 0,4-1 0,-1 0 0,-8 1 983,20 2 1,-7 2-984,-2-1 0,-1 0 0,-5 0 0,-1 0 1165,-8 0 0,-1 0-1165,-4 0 0,-2 0 1484,-11 0 0,-1 0-1484,47 0 0,-26 0 0,-2 0 3222,-21 0-3222,-7 4 1977,-16-3-1977,-5 3 1277,-7-4-1277,-3 4 502,0-3-502,3 2 0,-6-3 0,-1 0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997A9-4857-1640-9535-AA7B7BB9456F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794B1-90DF-EF4C-96FE-A15DFCBF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0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82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https://spark.apache.org/docs/latest/sql-programming-guide.html#creating-dataframes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5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https://spark.apache.org/docs/latest/sql-programming-guide.html#creating-dataframes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36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https://databricks.com/blog/2016/07/14/a-tale-of-three-apache-spark-apis-rdds-dataframes-and-datasets.html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18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https://databricks.com/blog/2016/07/14/a-tale-of-three-apache-spark-apis-rdds-dataframes-and-datasets.html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36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https://spark.apache.org/docs/latest/sql-programming-guide.html#creating-dataframes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1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https://spark.apache.org/docs/latest/sql-programming-guide.html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42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42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https://jaceklaskowski.gitbooks.io/mastering-apache-spark/spark-architecture.html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45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https://jaceklaskowski.gitbooks.io/mastering-apache-spark/spark-architecture.html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7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https://spark.apache.org/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60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1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64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18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85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89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24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69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http://docs.aws.amazon.com/emr/latest/ReleaseGuide/emr-spark-configure.html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14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http://docs.aws.amazon.com/emr/latest/ReleaseGuide/emr-spark-configure.html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https://w.amazon.com/index.php/Aws157/Bigtop/Spark/ResourceAllocation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53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https://spark.apache.org/docs/latest/configuration.html#dynamic-allocation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6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3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5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9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6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https://databricks.com/blog/2016/07/14/a-tale-of-three-apache-spark-apis-rdds-dataframes-and-datasets.html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04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2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21C7-4160-8545-AF75-8FC116527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D2795-3E66-164C-A6C8-70879BA5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7D5D6-8F9C-2E4F-8A3B-20CCD203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A011-321C-514A-8B28-2F8196E441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8840-6928-B04B-AB37-2C6D0AE0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4D528-10A7-4E40-8F43-27D410C5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DEB0-0F34-4744-B3B9-666D2940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7BE1-2F38-774E-AD3A-C1FC83D0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98BED-6D06-7F4F-91EE-66098C528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BB876-6C9C-BF4D-98B8-9E400EA6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A011-321C-514A-8B28-2F8196E441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00D6-AA95-8049-BE89-62A709F7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B36F5-136F-1942-818C-A488867F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DEB0-0F34-4744-B3B9-666D2940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85583-D970-BC41-8B03-4C05A30FA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A7F3A-8DDD-F943-9CF0-3B81B77F7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5036-A3BE-3D48-9261-E6EE07A7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A011-321C-514A-8B28-2F8196E441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A8C6D-5E5D-8B4D-AB29-6C10A5FF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983B-93B8-1545-80A3-3B69D583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DEB0-0F34-4744-B3B9-666D2940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25" y="2625603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cap="none">
                <a:solidFill>
                  <a:srgbClr val="414042"/>
                </a:solidFill>
                <a:latin typeface="+mj-lt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66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FF7F-7E2C-CE46-891E-C75E82DF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6C02-A18C-0447-A53F-34E77915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19185-713C-DF4C-BE85-F8DAF43C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A011-321C-514A-8B28-2F8196E441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248A-5656-C847-BC2B-8E1664C2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CB4F-6DC7-454A-BA86-DD78BD88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DEB0-0F34-4744-B3B9-666D2940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39F5-A022-1E47-8C0F-8331E4A7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B5763-A9CC-DB47-A5C3-69CE1E33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62B5-8F52-1442-B894-C5B56BCA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A011-321C-514A-8B28-2F8196E441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7C49-CBEE-E84C-9F40-23402349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0DF1-55E6-2140-8D18-9959EEA4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DEB0-0F34-4744-B3B9-666D2940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9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8007-0F24-5B41-B4B3-39B19FF1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BDF9-6174-024F-83AE-04C4FA608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7F39D-0B67-1F49-8F69-C47D150E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6ED2B-BD3B-4A46-A54D-8C661444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A011-321C-514A-8B28-2F8196E441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9AF47-AE49-9E40-8712-696C61CA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A006F-2D52-FC4B-B758-76966DD0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DEB0-0F34-4744-B3B9-666D2940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22BE-ADC3-8149-87B5-2DEF7E2E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6C8D-ED52-A449-8789-66682E02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C5F4B-56B5-864E-8D0B-24DEBAC84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3BE17-994A-4A4E-81F5-28441577B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49385-B366-2349-B9F9-B0B93D89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9B99-CE48-6346-9E2D-61FADC27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A011-321C-514A-8B28-2F8196E441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F3295-1B69-104E-A1C2-2A6F3D33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F8D5A-D007-1B49-91E8-85BE9620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DEB0-0F34-4744-B3B9-666D2940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1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D573-A066-3541-8541-8615A874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3B121-2267-5F49-974A-84F2C92A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A011-321C-514A-8B28-2F8196E441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70DB6-CBDB-8D41-86DE-16D9B994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43190-FCC5-D741-B5C2-3260ABCD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DEB0-0F34-4744-B3B9-666D2940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7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CA710-9304-524A-B11D-C96688AF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A011-321C-514A-8B28-2F8196E441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3BA0C-4FD4-F04A-A597-03756E64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529C-97B6-7F47-BE67-ED00B33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DEB0-0F34-4744-B3B9-666D2940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49F6-2774-394E-965A-B51E8779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4BAE-F52D-9D46-9F6F-E6D48720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A3ABD-980A-EB41-86E1-9CB2B40C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68AD2-03FE-5C46-935E-489E6932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A011-321C-514A-8B28-2F8196E441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50D71-4ABA-4B43-9998-20F9B969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339B-4F30-C544-A546-559A4EA0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DEB0-0F34-4744-B3B9-666D2940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8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80AF-F854-1442-BFB5-E4EA5F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0828D-F6C9-0644-9961-7A955C0E3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CFFD1-E273-1E45-8A22-DE5589BC7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140B9-E5AB-284A-AD67-81424C4C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A011-321C-514A-8B28-2F8196E441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4A3AA-7E64-BC40-AAD6-3730F20A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15F67-5DC0-CB46-81D9-871BDDE8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DEB0-0F34-4744-B3B9-666D2940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A4DA9-1CF6-7D49-B664-38E80685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30FDD-418B-9A4A-AA8F-D6DD86DC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7422-D98F-724B-8871-F5CE859F5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A011-321C-514A-8B28-2F8196E441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03A8-AC9C-1644-9A62-5C7544660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9BED0-AE04-7945-BF30-FFB800B50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DEB0-0F34-4744-B3B9-666D2940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6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6.png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9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0.png"/><Relationship Id="rId4" Type="http://schemas.openxmlformats.org/officeDocument/2006/relationships/customXml" Target="../ink/ink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emf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4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emf"/><Relationship Id="rId7" Type="http://schemas.openxmlformats.org/officeDocument/2006/relationships/customXml" Target="../ink/ink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0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emf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2.xml"/><Relationship Id="rId10" Type="http://schemas.openxmlformats.org/officeDocument/2006/relationships/image" Target="../media/image1.png"/><Relationship Id="rId4" Type="http://schemas.openxmlformats.org/officeDocument/2006/relationships/image" Target="../media/image21.png"/><Relationship Id="rId9" Type="http://schemas.openxmlformats.org/officeDocument/2006/relationships/customXml" Target="../ink/ink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5.xml"/><Relationship Id="rId10" Type="http://schemas.openxmlformats.org/officeDocument/2006/relationships/image" Target="../media/image1.png"/><Relationship Id="rId4" Type="http://schemas.openxmlformats.org/officeDocument/2006/relationships/image" Target="../media/image2.emf"/><Relationship Id="rId9" Type="http://schemas.openxmlformats.org/officeDocument/2006/relationships/customXml" Target="../ink/ink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1.png"/><Relationship Id="rId3" Type="http://schemas.openxmlformats.org/officeDocument/2006/relationships/image" Target="../media/image2.emf"/><Relationship Id="rId7" Type="http://schemas.openxmlformats.org/officeDocument/2006/relationships/image" Target="../media/image28.png"/><Relationship Id="rId12" Type="http://schemas.openxmlformats.org/officeDocument/2006/relationships/customXml" Target="../ink/ink3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29.png"/><Relationship Id="rId14" Type="http://schemas.openxmlformats.org/officeDocument/2006/relationships/customXml" Target="../ink/ink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3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                EMR: Spark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2" y="365125"/>
            <a:ext cx="10952738" cy="1325563"/>
          </a:xfrm>
        </p:spPr>
        <p:txBody>
          <a:bodyPr/>
          <a:lstStyle/>
          <a:p>
            <a:r>
              <a:rPr kumimoji="1" lang="en-US" altLang="ja-JP" dirty="0" err="1"/>
              <a:t>DataFrame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419367"/>
            <a:ext cx="11790937" cy="5331412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Like an RDD;</a:t>
            </a:r>
          </a:p>
          <a:p>
            <a:pPr lvl="1"/>
            <a:r>
              <a:rPr lang="en-US" altLang="ja-JP" sz="2133" dirty="0">
                <a:latin typeface="+mn-lt"/>
              </a:rPr>
              <a:t>A </a:t>
            </a:r>
            <a:r>
              <a:rPr lang="en-US" altLang="ja-JP" sz="2133" dirty="0" err="1">
                <a:latin typeface="+mn-lt"/>
              </a:rPr>
              <a:t>DataFrame</a:t>
            </a:r>
            <a:r>
              <a:rPr lang="en-US" altLang="ja-JP" sz="2133" dirty="0">
                <a:latin typeface="+mn-lt"/>
              </a:rPr>
              <a:t> is an immutable distributed collection of data. </a:t>
            </a:r>
          </a:p>
          <a:p>
            <a:r>
              <a:rPr lang="en-US" altLang="ja-JP" sz="2400" dirty="0">
                <a:latin typeface="+mn-lt"/>
              </a:rPr>
              <a:t>Unlike an RDD;</a:t>
            </a:r>
          </a:p>
          <a:p>
            <a:pPr lvl="1"/>
            <a:r>
              <a:rPr lang="en-US" altLang="ja-JP" sz="2133" dirty="0">
                <a:latin typeface="+mn-lt"/>
              </a:rPr>
              <a:t>A data is organized into </a:t>
            </a:r>
            <a:r>
              <a:rPr lang="en-US" altLang="ja-JP" sz="2133" b="1" dirty="0">
                <a:latin typeface="+mn-lt"/>
              </a:rPr>
              <a:t>named columns</a:t>
            </a:r>
            <a:r>
              <a:rPr lang="en-US" altLang="ja-JP" sz="2133" dirty="0">
                <a:latin typeface="+mn-lt"/>
              </a:rPr>
              <a:t>, like a table in a relational database. </a:t>
            </a:r>
          </a:p>
          <a:p>
            <a:r>
              <a:rPr lang="en-US" altLang="ja-JP" sz="2400" dirty="0">
                <a:latin typeface="+mn-lt"/>
              </a:rPr>
              <a:t>Designed to make large data sets processing even easier</a:t>
            </a:r>
          </a:p>
          <a:p>
            <a:pPr lvl="1"/>
            <a:r>
              <a:rPr lang="en-US" altLang="ja-JP" sz="2133" dirty="0" err="1">
                <a:latin typeface="+mn-lt"/>
              </a:rPr>
              <a:t>DataFrame</a:t>
            </a:r>
            <a:r>
              <a:rPr lang="en-US" altLang="ja-JP" sz="2133" dirty="0">
                <a:latin typeface="+mn-lt"/>
              </a:rPr>
              <a:t> allows developers to impose a structure onto a distributed collection of data</a:t>
            </a:r>
          </a:p>
          <a:p>
            <a:pPr lvl="1"/>
            <a:r>
              <a:rPr lang="en-US" altLang="ja-JP" sz="2133" dirty="0">
                <a:latin typeface="+mn-lt"/>
              </a:rPr>
              <a:t>Higher-level abstraction</a:t>
            </a:r>
          </a:p>
          <a:p>
            <a:pPr lvl="2"/>
            <a:r>
              <a:rPr lang="en-US" altLang="ja-JP" sz="2133" dirty="0">
                <a:latin typeface="+mn-lt"/>
              </a:rPr>
              <a:t>It provides following a domain specific language API to manipulate your distributed data.</a:t>
            </a:r>
          </a:p>
          <a:p>
            <a:pPr lvl="2"/>
            <a:r>
              <a:rPr lang="en-US" altLang="ja-JP" sz="2133" dirty="0">
                <a:latin typeface="+mn-lt"/>
              </a:rPr>
              <a:t>It makes Spark accessible to a wider audience, beyond specialized data engineers.</a:t>
            </a:r>
          </a:p>
        </p:txBody>
      </p:sp>
    </p:spTree>
    <p:extLst>
      <p:ext uri="{BB962C8B-B14F-4D97-AF65-F5344CB8AC3E}">
        <p14:creationId xmlns:p14="http://schemas.microsoft.com/office/powerpoint/2010/main" val="172964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2" y="104075"/>
            <a:ext cx="10515600" cy="945060"/>
          </a:xfrm>
        </p:spPr>
        <p:txBody>
          <a:bodyPr/>
          <a:lstStyle/>
          <a:p>
            <a:r>
              <a:rPr lang="en-US" altLang="ja-JP" dirty="0"/>
              <a:t>Create </a:t>
            </a:r>
            <a:r>
              <a:rPr lang="en-US" altLang="ja-JP" dirty="0" err="1"/>
              <a:t>DataFrames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982639"/>
            <a:ext cx="11790937" cy="576814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lt"/>
              </a:rPr>
              <a:t>There are 3 ways of creating </a:t>
            </a:r>
            <a:r>
              <a:rPr lang="en-US" altLang="ja-JP" sz="2400" dirty="0" err="1">
                <a:latin typeface="+mn-lt"/>
              </a:rPr>
              <a:t>DataFrames</a:t>
            </a:r>
            <a:r>
              <a:rPr lang="en-US" altLang="ja-JP" sz="2400" dirty="0">
                <a:latin typeface="+mn-lt"/>
              </a:rPr>
              <a:t>;</a:t>
            </a:r>
          </a:p>
          <a:p>
            <a:pPr lvl="1"/>
            <a:r>
              <a:rPr lang="en-US" altLang="ja-JP" sz="2133" dirty="0">
                <a:latin typeface="+mn-lt"/>
              </a:rPr>
              <a:t>From existing RDD</a:t>
            </a:r>
          </a:p>
          <a:p>
            <a:pPr lvl="1"/>
            <a:r>
              <a:rPr lang="en-US" altLang="ja-JP" sz="2133" dirty="0">
                <a:latin typeface="+mn-lt"/>
              </a:rPr>
              <a:t>From Hive table</a:t>
            </a:r>
          </a:p>
          <a:p>
            <a:pPr lvl="1"/>
            <a:r>
              <a:rPr lang="en-US" altLang="ja-JP" sz="2133" dirty="0">
                <a:latin typeface="+mn-lt"/>
              </a:rPr>
              <a:t>From Spark data sources</a:t>
            </a:r>
          </a:p>
          <a:p>
            <a:pPr lvl="1"/>
            <a:endParaRPr lang="en-US" altLang="ja-JP" sz="2133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Example: </a:t>
            </a:r>
          </a:p>
          <a:p>
            <a:pPr lvl="1"/>
            <a:r>
              <a:rPr lang="en-US" altLang="ja-JP" sz="2133" dirty="0">
                <a:latin typeface="+mn-lt"/>
              </a:rPr>
              <a:t>Here is how to create a </a:t>
            </a:r>
            <a:r>
              <a:rPr lang="en-US" altLang="ja-JP" sz="2133" dirty="0" err="1">
                <a:latin typeface="+mn-lt"/>
              </a:rPr>
              <a:t>dataframe</a:t>
            </a:r>
            <a:r>
              <a:rPr lang="en-US" altLang="ja-JP" sz="2133" dirty="0">
                <a:latin typeface="+mn-lt"/>
              </a:rPr>
              <a:t> based on the content of a JSON file:</a:t>
            </a:r>
          </a:p>
        </p:txBody>
      </p:sp>
      <p:sp>
        <p:nvSpPr>
          <p:cNvPr id="4" name="正方形/長方形 8"/>
          <p:cNvSpPr/>
          <p:nvPr/>
        </p:nvSpPr>
        <p:spPr>
          <a:xfrm>
            <a:off x="848103" y="4046929"/>
            <a:ext cx="10541355" cy="27069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67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18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867" dirty="0" err="1">
                <a:solidFill>
                  <a:schemeClr val="bg1"/>
                </a:solidFill>
                <a:latin typeface="Consolas" panose="020B0609020204030204" pitchFamily="49" charset="0"/>
              </a:rPr>
              <a:t>df</a:t>
            </a:r>
            <a:r>
              <a:rPr lang="en-US" altLang="ja-JP" sz="1867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867" dirty="0" err="1">
                <a:solidFill>
                  <a:schemeClr val="bg1"/>
                </a:solidFill>
                <a:latin typeface="Consolas" panose="020B0609020204030204" pitchFamily="49" charset="0"/>
              </a:rPr>
              <a:t>spark.read.json</a:t>
            </a:r>
            <a:r>
              <a:rPr lang="en-US" altLang="ja-JP" sz="1867" dirty="0">
                <a:solidFill>
                  <a:schemeClr val="bg1"/>
                </a:solidFill>
                <a:latin typeface="Consolas" panose="020B0609020204030204" pitchFamily="49" charset="0"/>
              </a:rPr>
              <a:t>("examples/</a:t>
            </a:r>
            <a:r>
              <a:rPr lang="en-US" altLang="ja-JP" sz="1867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altLang="ja-JP" sz="1867" dirty="0">
                <a:solidFill>
                  <a:schemeClr val="bg1"/>
                </a:solidFill>
                <a:latin typeface="Consolas" panose="020B0609020204030204" pitchFamily="49" charset="0"/>
              </a:rPr>
              <a:t>/main/resources/</a:t>
            </a:r>
            <a:r>
              <a:rPr lang="en-US" altLang="ja-JP" sz="1867" dirty="0" err="1">
                <a:solidFill>
                  <a:schemeClr val="bg1"/>
                </a:solidFill>
                <a:latin typeface="Consolas" panose="020B0609020204030204" pitchFamily="49" charset="0"/>
              </a:rPr>
              <a:t>people.json</a:t>
            </a:r>
            <a:r>
              <a:rPr lang="en-US" altLang="ja-JP" sz="1867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ja-JP" sz="1867" dirty="0" err="1">
                <a:solidFill>
                  <a:schemeClr val="bg1"/>
                </a:solidFill>
                <a:latin typeface="Consolas" panose="020B0609020204030204" pitchFamily="49" charset="0"/>
              </a:rPr>
              <a:t>df.show</a:t>
            </a:r>
            <a:r>
              <a:rPr lang="en-US" altLang="ja-JP" sz="1867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18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+----+-------+</a:t>
            </a:r>
          </a:p>
          <a:p>
            <a:r>
              <a:rPr lang="en-US" altLang="ja-JP" sz="18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age|   name|</a:t>
            </a:r>
          </a:p>
          <a:p>
            <a:r>
              <a:rPr lang="en-US" altLang="ja-JP" sz="18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+----+-------+</a:t>
            </a:r>
          </a:p>
          <a:p>
            <a:r>
              <a:rPr lang="en-US" altLang="ja-JP" sz="18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</a:t>
            </a:r>
            <a:r>
              <a:rPr lang="en-US" altLang="ja-JP" sz="1867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null|Michael</a:t>
            </a:r>
            <a:r>
              <a:rPr lang="en-US" altLang="ja-JP" sz="18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ja-JP" sz="18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 30|   Andy|</a:t>
            </a:r>
          </a:p>
          <a:p>
            <a:r>
              <a:rPr lang="en-US" altLang="ja-JP" sz="18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 19| Justin|</a:t>
            </a:r>
          </a:p>
          <a:p>
            <a:r>
              <a:rPr lang="en-US" altLang="ja-JP" sz="18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+----+-------+</a:t>
            </a:r>
          </a:p>
        </p:txBody>
      </p:sp>
    </p:spTree>
    <p:extLst>
      <p:ext uri="{BB962C8B-B14F-4D97-AF65-F5344CB8AC3E}">
        <p14:creationId xmlns:p14="http://schemas.microsoft.com/office/powerpoint/2010/main" val="23847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4176" y="39082"/>
            <a:ext cx="10515600" cy="708049"/>
          </a:xfrm>
        </p:spPr>
        <p:txBody>
          <a:bodyPr/>
          <a:lstStyle/>
          <a:p>
            <a:r>
              <a:rPr lang="en-US" altLang="ja-JP" dirty="0" err="1"/>
              <a:t>DataFrame</a:t>
            </a:r>
            <a:r>
              <a:rPr lang="en-US" altLang="ja-JP" dirty="0"/>
              <a:t> Operations</a:t>
            </a:r>
            <a:endParaRPr kumimoji="1" lang="ja-JP" altLang="en-US" dirty="0"/>
          </a:p>
        </p:txBody>
      </p:sp>
      <p:sp>
        <p:nvSpPr>
          <p:cNvPr id="4" name="正方形/長方形 8"/>
          <p:cNvSpPr/>
          <p:nvPr/>
        </p:nvSpPr>
        <p:spPr>
          <a:xfrm>
            <a:off x="123905" y="880904"/>
            <a:ext cx="5917581" cy="52299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Select only the "name" column</a:t>
            </a:r>
          </a:p>
          <a:p>
            <a:r>
              <a:rPr lang="en-US" altLang="ja-JP" sz="1733" dirty="0" err="1">
                <a:solidFill>
                  <a:schemeClr val="bg1"/>
                </a:solidFill>
                <a:latin typeface="Consolas" panose="020B0609020204030204" pitchFamily="49" charset="0"/>
              </a:rPr>
              <a:t>df.select</a:t>
            </a:r>
            <a:r>
              <a:rPr lang="en-US" altLang="ja-JP" sz="1733" dirty="0">
                <a:solidFill>
                  <a:schemeClr val="bg1"/>
                </a:solidFill>
                <a:latin typeface="Consolas" panose="020B0609020204030204" pitchFamily="49" charset="0"/>
              </a:rPr>
              <a:t>("name").show()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+-------+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  name|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+-------+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|Michael|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  Andy|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Justin|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+-------+</a:t>
            </a:r>
          </a:p>
          <a:p>
            <a:endParaRPr lang="en-US" altLang="ja-JP" sz="1733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Select everybody, but increment the age by 1</a:t>
            </a:r>
          </a:p>
          <a:p>
            <a:r>
              <a:rPr lang="en-US" altLang="ja-JP" sz="1733" dirty="0" err="1">
                <a:solidFill>
                  <a:schemeClr val="bg1"/>
                </a:solidFill>
                <a:latin typeface="Consolas" panose="020B0609020204030204" pitchFamily="49" charset="0"/>
              </a:rPr>
              <a:t>df.select</a:t>
            </a:r>
            <a:r>
              <a:rPr lang="en-US" altLang="ja-JP" sz="1733" dirty="0">
                <a:solidFill>
                  <a:schemeClr val="bg1"/>
                </a:solidFill>
                <a:latin typeface="Consolas" panose="020B0609020204030204" pitchFamily="49" charset="0"/>
              </a:rPr>
              <a:t>($"name", $"age" + 1).show()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+-------+---------+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  name|(age + 1)|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+-------+---------+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|Michael|     null|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  Andy|       31|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Justin|       20|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+-------+---------+</a:t>
            </a:r>
          </a:p>
        </p:txBody>
      </p:sp>
      <p:sp>
        <p:nvSpPr>
          <p:cNvPr id="6" name="正方形/長方形 8"/>
          <p:cNvSpPr/>
          <p:nvPr/>
        </p:nvSpPr>
        <p:spPr>
          <a:xfrm>
            <a:off x="6150515" y="880904"/>
            <a:ext cx="5917581" cy="52299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Select people older than 21</a:t>
            </a:r>
          </a:p>
          <a:p>
            <a:r>
              <a:rPr lang="en-US" altLang="ja-JP" sz="1733" dirty="0" err="1">
                <a:solidFill>
                  <a:schemeClr val="bg1"/>
                </a:solidFill>
                <a:latin typeface="Consolas" panose="020B0609020204030204" pitchFamily="49" charset="0"/>
              </a:rPr>
              <a:t>df.filter</a:t>
            </a:r>
            <a:r>
              <a:rPr lang="en-US" altLang="ja-JP" sz="1733" dirty="0">
                <a:solidFill>
                  <a:schemeClr val="bg1"/>
                </a:solidFill>
                <a:latin typeface="Consolas" panose="020B0609020204030204" pitchFamily="49" charset="0"/>
              </a:rPr>
              <a:t>($"age" &gt; 21).show()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+---+----+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</a:t>
            </a:r>
            <a:r>
              <a:rPr lang="en-US" altLang="ja-JP" sz="1733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age|name</a:t>
            </a:r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+---+----+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30|Andy|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+---+----+</a:t>
            </a:r>
          </a:p>
          <a:p>
            <a:endParaRPr lang="en-US" altLang="ja-JP" sz="1733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Count people by age</a:t>
            </a:r>
          </a:p>
          <a:p>
            <a:r>
              <a:rPr lang="en-US" altLang="ja-JP" sz="1733" dirty="0" err="1">
                <a:solidFill>
                  <a:schemeClr val="bg1"/>
                </a:solidFill>
                <a:latin typeface="Consolas" panose="020B0609020204030204" pitchFamily="49" charset="0"/>
              </a:rPr>
              <a:t>df.groupBy</a:t>
            </a:r>
            <a:r>
              <a:rPr lang="en-US" altLang="ja-JP" sz="1733" dirty="0">
                <a:solidFill>
                  <a:schemeClr val="bg1"/>
                </a:solidFill>
                <a:latin typeface="Consolas" panose="020B0609020204030204" pitchFamily="49" charset="0"/>
              </a:rPr>
              <a:t>("age").count().show()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+----+-----+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</a:t>
            </a:r>
            <a:r>
              <a:rPr lang="en-US" altLang="ja-JP" sz="1733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age|count</a:t>
            </a:r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+----+-----+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 19|    1|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|null|    1|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 30|    1|</a:t>
            </a:r>
          </a:p>
          <a:p>
            <a:r>
              <a:rPr lang="en-US" altLang="ja-JP" sz="1733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+----+-----+</a:t>
            </a:r>
          </a:p>
        </p:txBody>
      </p:sp>
    </p:spTree>
    <p:extLst>
      <p:ext uri="{BB962C8B-B14F-4D97-AF65-F5344CB8AC3E}">
        <p14:creationId xmlns:p14="http://schemas.microsoft.com/office/powerpoint/2010/main" val="344530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6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lt"/>
              </a:rPr>
              <a:t>Starting in Spark 2.0, Dataset takes on two distinct APIs characteristics: </a:t>
            </a:r>
          </a:p>
          <a:p>
            <a:pPr lvl="1"/>
            <a:r>
              <a:rPr lang="en-US" altLang="ja-JP" sz="2133" dirty="0">
                <a:latin typeface="+mn-lt"/>
              </a:rPr>
              <a:t>A strongly-typed API</a:t>
            </a:r>
          </a:p>
          <a:p>
            <a:pPr lvl="1"/>
            <a:r>
              <a:rPr lang="en-US" altLang="ja-JP" sz="2133" dirty="0">
                <a:latin typeface="+mn-lt"/>
              </a:rPr>
              <a:t>An </a:t>
            </a:r>
            <a:r>
              <a:rPr lang="en-US" altLang="ja-JP" sz="2133" dirty="0" err="1">
                <a:latin typeface="+mn-lt"/>
              </a:rPr>
              <a:t>untyped</a:t>
            </a:r>
            <a:r>
              <a:rPr lang="en-US" altLang="ja-JP" sz="2133" dirty="0">
                <a:latin typeface="+mn-lt"/>
              </a:rPr>
              <a:t> API</a:t>
            </a:r>
          </a:p>
          <a:p>
            <a:pPr lvl="1"/>
            <a:endParaRPr lang="en-US" altLang="ja-JP" sz="2133" dirty="0">
              <a:latin typeface="+mn-lt"/>
            </a:endParaRPr>
          </a:p>
          <a:p>
            <a:pPr lvl="1"/>
            <a:endParaRPr lang="en-US" altLang="ja-JP" sz="2133" dirty="0">
              <a:latin typeface="+mn-lt"/>
            </a:endParaRPr>
          </a:p>
          <a:p>
            <a:pPr lvl="1"/>
            <a:endParaRPr lang="en-US" altLang="ja-JP" sz="2133" dirty="0">
              <a:latin typeface="+mn-lt"/>
            </a:endParaRPr>
          </a:p>
          <a:p>
            <a:pPr lvl="1"/>
            <a:endParaRPr lang="en-US" altLang="ja-JP" sz="2133" dirty="0">
              <a:latin typeface="+mn-lt"/>
            </a:endParaRPr>
          </a:p>
          <a:p>
            <a:pPr lvl="1"/>
            <a:endParaRPr lang="en-US" altLang="ja-JP" sz="2133" dirty="0">
              <a:latin typeface="+mn-lt"/>
            </a:endParaRPr>
          </a:p>
          <a:p>
            <a:pPr lvl="1"/>
            <a:endParaRPr lang="en-US" altLang="ja-JP" sz="2133" dirty="0">
              <a:latin typeface="+mn-lt"/>
            </a:endParaRPr>
          </a:p>
          <a:p>
            <a:pPr lvl="1"/>
            <a:endParaRPr lang="en-US" altLang="ja-JP" sz="2133" dirty="0">
              <a:latin typeface="+mn-lt"/>
            </a:endParaRPr>
          </a:p>
          <a:p>
            <a:pPr lvl="1"/>
            <a:r>
              <a:rPr lang="en-US" altLang="ja-JP" sz="2133" dirty="0">
                <a:latin typeface="+mn-lt"/>
              </a:rPr>
              <a:t>Conceptually, consider </a:t>
            </a:r>
            <a:r>
              <a:rPr lang="en-US" altLang="ja-JP" sz="2133" dirty="0" err="1">
                <a:latin typeface="+mn-lt"/>
              </a:rPr>
              <a:t>DataFrame</a:t>
            </a:r>
            <a:r>
              <a:rPr lang="en-US" altLang="ja-JP" sz="2133" dirty="0">
                <a:latin typeface="+mn-lt"/>
              </a:rPr>
              <a:t> as an alias for a collection of generic objects Dataset[Row], where a Row is a generic </a:t>
            </a:r>
            <a:r>
              <a:rPr lang="en-US" altLang="ja-JP" sz="2133" dirty="0" err="1">
                <a:latin typeface="+mn-lt"/>
              </a:rPr>
              <a:t>untyped</a:t>
            </a:r>
            <a:r>
              <a:rPr lang="en-US" altLang="ja-JP" sz="2133" dirty="0">
                <a:latin typeface="+mn-lt"/>
              </a:rPr>
              <a:t> JVM object. </a:t>
            </a:r>
          </a:p>
          <a:p>
            <a:pPr lvl="1"/>
            <a:r>
              <a:rPr lang="en-US" altLang="ja-JP" sz="2133" dirty="0">
                <a:latin typeface="+mn-lt"/>
              </a:rPr>
              <a:t>Dataset, by contrast, is a collection of strongly-typed JVM objects, dictated by a case class you define in Scala or a class in Java.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33880" y="2380827"/>
          <a:ext cx="7773586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kumimoji="1" lang="en-US" altLang="ja-JP" sz="2100" dirty="0"/>
                        <a:t>Language</a:t>
                      </a:r>
                      <a:endParaRPr kumimoji="1" lang="ja-JP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/>
                        <a:t>Main Abstraction</a:t>
                      </a:r>
                      <a:endParaRPr kumimoji="1" lang="ja-JP" alt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kumimoji="1" lang="en-US" altLang="ja-JP" sz="2100" dirty="0"/>
                        <a:t>Scala</a:t>
                      </a:r>
                      <a:endParaRPr kumimoji="1" lang="ja-JP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/>
                        <a:t>Dataset[T]</a:t>
                      </a:r>
                      <a:r>
                        <a:rPr kumimoji="1" lang="en-US" altLang="ja-JP" sz="2100" baseline="0" dirty="0"/>
                        <a:t> &amp; </a:t>
                      </a:r>
                      <a:r>
                        <a:rPr kumimoji="1" lang="en-US" altLang="ja-JP" sz="2100" baseline="0" dirty="0" err="1"/>
                        <a:t>DataFrame</a:t>
                      </a:r>
                      <a:r>
                        <a:rPr kumimoji="1" lang="en-US" altLang="ja-JP" sz="2100" baseline="0" dirty="0"/>
                        <a:t> (alias for Dataset[Row])</a:t>
                      </a:r>
                      <a:endParaRPr kumimoji="1" lang="ja-JP" alt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kumimoji="1" lang="en-US" altLang="ja-JP" sz="2100" dirty="0"/>
                        <a:t>Java</a:t>
                      </a:r>
                      <a:endParaRPr kumimoji="1" lang="ja-JP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/>
                        <a:t>Dataset[T]</a:t>
                      </a:r>
                      <a:endParaRPr kumimoji="1" lang="ja-JP" alt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kumimoji="1" lang="en-US" altLang="ja-JP" sz="2100" dirty="0"/>
                        <a:t>Python</a:t>
                      </a:r>
                      <a:endParaRPr kumimoji="1" lang="ja-JP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 err="1"/>
                        <a:t>DataFrame</a:t>
                      </a:r>
                      <a:endParaRPr kumimoji="1" lang="ja-JP" alt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kumimoji="1" lang="en-US" altLang="ja-JP" sz="2100" dirty="0"/>
                        <a:t>R</a:t>
                      </a:r>
                      <a:endParaRPr kumimoji="1" lang="ja-JP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 err="1"/>
                        <a:t>DataFrame</a:t>
                      </a:r>
                      <a:endParaRPr kumimoji="1" lang="ja-JP" alt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A380C24-5C2D-3D42-8E0C-85BDD37C453D}"/>
                  </a:ext>
                </a:extLst>
              </p14:cNvPr>
              <p14:cNvContentPartPr/>
              <p14:nvPr/>
            </p14:nvContentPartPr>
            <p14:xfrm>
              <a:off x="1049503" y="1771389"/>
              <a:ext cx="1131840" cy="29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A380C24-5C2D-3D42-8E0C-85BDD37C45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503" y="1762389"/>
                <a:ext cx="11494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2417406-E321-6B4D-85F5-786E2BA5418A}"/>
                  </a:ext>
                </a:extLst>
              </p14:cNvPr>
              <p14:cNvContentPartPr/>
              <p14:nvPr/>
            </p14:nvContentPartPr>
            <p14:xfrm>
              <a:off x="10930423" y="5152869"/>
              <a:ext cx="201600" cy="2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2417406-E321-6B4D-85F5-786E2BA541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21423" y="5143869"/>
                <a:ext cx="21924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80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2" y="107221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Benefits of Dataset APIs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Static-typing and runtime type-safety</a:t>
            </a:r>
          </a:p>
          <a:p>
            <a:r>
              <a:rPr lang="en-US" altLang="ja-JP" sz="2400" dirty="0">
                <a:latin typeface="+mn-lt"/>
              </a:rPr>
              <a:t>High-level abstraction and custom view into structured and semi-structured data</a:t>
            </a:r>
          </a:p>
          <a:p>
            <a:r>
              <a:rPr lang="en-US" altLang="ja-JP" sz="2400" dirty="0">
                <a:latin typeface="+mn-lt"/>
              </a:rPr>
              <a:t>Ease-of-use of APIs with structure</a:t>
            </a:r>
          </a:p>
          <a:p>
            <a:r>
              <a:rPr lang="en-US" altLang="ja-JP" sz="2400" dirty="0">
                <a:latin typeface="+mn-lt"/>
              </a:rPr>
              <a:t>Performance and Optimization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09" y="3106339"/>
            <a:ext cx="6104241" cy="35078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E51C08-931E-9D4B-8734-AD1972A39974}"/>
                  </a:ext>
                </a:extLst>
              </p14:cNvPr>
              <p14:cNvContentPartPr/>
              <p14:nvPr/>
            </p14:nvContentPartPr>
            <p14:xfrm>
              <a:off x="807223" y="1090269"/>
              <a:ext cx="6210000" cy="2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E51C08-931E-9D4B-8734-AD1972A399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223" y="1081269"/>
                <a:ext cx="622764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14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Create Datasets</a:t>
            </a:r>
            <a:endParaRPr kumimoji="1" lang="ja-JP" altLang="en-US" dirty="0"/>
          </a:p>
        </p:txBody>
      </p:sp>
      <p:sp>
        <p:nvSpPr>
          <p:cNvPr id="4" name="正方形/長方形 8"/>
          <p:cNvSpPr/>
          <p:nvPr/>
        </p:nvSpPr>
        <p:spPr>
          <a:xfrm>
            <a:off x="449052" y="743416"/>
            <a:ext cx="11477712" cy="59956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case class Person(name: String, age: Long)</a:t>
            </a:r>
          </a:p>
          <a:p>
            <a:endParaRPr lang="en-US" altLang="ja-JP" sz="1467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Encoders are created for case classes</a:t>
            </a:r>
          </a:p>
          <a:p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caseClassDS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Seq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(Person("Andy", 32)).</a:t>
            </a:r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toDS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caseClassDS.show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+----+---+</a:t>
            </a: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</a:t>
            </a:r>
            <a:r>
              <a:rPr lang="en-US" altLang="ja-JP" sz="1467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name|age</a:t>
            </a:r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+----+---+</a:t>
            </a: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|Andy| 32|</a:t>
            </a: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+----+---+</a:t>
            </a:r>
          </a:p>
          <a:p>
            <a:endParaRPr lang="en-US" altLang="ja-JP" sz="1467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ja-JP" sz="1467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SvaD</a:t>
            </a:r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Encoders for most common types are automatically provided by importing </a:t>
            </a:r>
            <a:r>
              <a:rPr lang="en-US" altLang="ja-JP" sz="1467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spark.implicits</a:t>
            </a:r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._</a:t>
            </a:r>
          </a:p>
          <a:p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primitiveDS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Seq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(1, 2, 3).</a:t>
            </a:r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toDS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primitiveDS.map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(_ + 1).collect() // Returns: Array(2, 3, 4)</a:t>
            </a:r>
          </a:p>
          <a:p>
            <a:endParaRPr lang="en-US" altLang="ja-JP" sz="1467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1467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DataFrames</a:t>
            </a:r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can be converted to a Dataset by providing a class. Mapping will be done by name</a:t>
            </a:r>
          </a:p>
          <a:p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 path = "examples/</a:t>
            </a:r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/main/resources/</a:t>
            </a:r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people.json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peopleDS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spark.read.json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(path).as[Person]</a:t>
            </a:r>
          </a:p>
          <a:p>
            <a:r>
              <a:rPr lang="en-US" altLang="ja-JP" sz="1467" dirty="0" err="1">
                <a:solidFill>
                  <a:schemeClr val="bg1"/>
                </a:solidFill>
                <a:latin typeface="Consolas" panose="020B0609020204030204" pitchFamily="49" charset="0"/>
              </a:rPr>
              <a:t>peopleDS.show</a:t>
            </a:r>
            <a:r>
              <a:rPr lang="en-US" altLang="ja-JP" sz="1467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+----+-------+</a:t>
            </a: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age|   name|</a:t>
            </a: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+----+-------+</a:t>
            </a: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</a:t>
            </a:r>
            <a:r>
              <a:rPr lang="en-US" altLang="ja-JP" sz="1467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null|Michael</a:t>
            </a:r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 30|   Andy|</a:t>
            </a: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|  19| Justin|</a:t>
            </a:r>
          </a:p>
          <a:p>
            <a:r>
              <a:rPr lang="en-US" altLang="ja-JP" sz="14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+----+-------+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724DD8-70B8-C84F-A66F-E89A0C1485B1}"/>
              </a:ext>
            </a:extLst>
          </p:cNvPr>
          <p:cNvGrpSpPr/>
          <p:nvPr/>
        </p:nvGrpSpPr>
        <p:grpSpPr>
          <a:xfrm>
            <a:off x="5282743" y="1759149"/>
            <a:ext cx="360" cy="360"/>
            <a:chOff x="5282743" y="175914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C43FD0-60C8-6A49-886B-7B13B2EC8A5A}"/>
                    </a:ext>
                  </a:extLst>
                </p14:cNvPr>
                <p14:cNvContentPartPr/>
                <p14:nvPr/>
              </p14:nvContentPartPr>
              <p14:xfrm>
                <a:off x="5282743" y="1759149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C43FD0-60C8-6A49-886B-7B13B2EC8A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73743" y="17501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1E6FF3-65FA-8344-8B37-6341A4666249}"/>
                    </a:ext>
                  </a:extLst>
                </p14:cNvPr>
                <p14:cNvContentPartPr/>
                <p14:nvPr/>
              </p14:nvContentPartPr>
              <p14:xfrm>
                <a:off x="5282743" y="1759149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1E6FF3-65FA-8344-8B37-6341A466624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73743" y="17501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183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2" y="107221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Spark SQL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Spark SQL is a Spark module for structured data processing. </a:t>
            </a:r>
          </a:p>
          <a:p>
            <a:r>
              <a:rPr lang="en-US" altLang="ja-JP" sz="2400" dirty="0">
                <a:latin typeface="+mn-lt"/>
              </a:rPr>
              <a:t>Unlike the basic Spark RDD API, the interfaces provided by Spark SQL provide Spark with more information about the structure of both the data and the computation being performed. </a:t>
            </a:r>
          </a:p>
          <a:p>
            <a:r>
              <a:rPr lang="en-US" altLang="ja-JP" sz="2400" dirty="0">
                <a:latin typeface="+mn-lt"/>
              </a:rPr>
              <a:t>Internally, Spark SQL uses this extra information to perform extra optimizations. </a:t>
            </a:r>
          </a:p>
          <a:p>
            <a:r>
              <a:rPr lang="en-US" altLang="ja-JP" sz="2400" dirty="0">
                <a:latin typeface="+mn-lt"/>
              </a:rPr>
              <a:t>There are several ways to interact with Spark SQL including SQL and the Dataset API. </a:t>
            </a:r>
          </a:p>
          <a:p>
            <a:r>
              <a:rPr lang="en-US" altLang="ja-JP" sz="2400" dirty="0">
                <a:latin typeface="+mn-lt"/>
              </a:rPr>
              <a:t>When computing a result the same execution engine is used, independent of which API/language you are using to express the computation. </a:t>
            </a:r>
          </a:p>
          <a:p>
            <a:r>
              <a:rPr lang="en-US" altLang="ja-JP" sz="2400" dirty="0">
                <a:latin typeface="+mn-lt"/>
              </a:rPr>
              <a:t>This unification means that developers can easily switch back and forth between different APIs based on which provides the most natural way to express a given transformation.</a:t>
            </a:r>
          </a:p>
          <a:p>
            <a:endParaRPr lang="en-US" altLang="ja-JP" sz="2400" dirty="0">
              <a:latin typeface="+mn-lt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EE4EC02-5D21-9448-8756-6DE2334EC267}"/>
              </a:ext>
            </a:extLst>
          </p:cNvPr>
          <p:cNvGrpSpPr/>
          <p:nvPr/>
        </p:nvGrpSpPr>
        <p:grpSpPr>
          <a:xfrm>
            <a:off x="9748183" y="2389149"/>
            <a:ext cx="64080" cy="24120"/>
            <a:chOff x="9748183" y="2389149"/>
            <a:chExt cx="64080" cy="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F2345BE-21C8-4B41-98F1-3CBC40040BF4}"/>
                    </a:ext>
                  </a:extLst>
                </p14:cNvPr>
                <p14:cNvContentPartPr/>
                <p14:nvPr/>
              </p14:nvContentPartPr>
              <p14:xfrm>
                <a:off x="9811903" y="2389149"/>
                <a:ext cx="360" cy="5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F2345BE-21C8-4B41-98F1-3CBC40040B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02903" y="2380509"/>
                  <a:ext cx="18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FCC3890-B96D-254D-BB89-F8C9F94A873D}"/>
                    </a:ext>
                  </a:extLst>
                </p14:cNvPr>
                <p14:cNvContentPartPr/>
                <p14:nvPr/>
              </p14:nvContentPartPr>
              <p14:xfrm>
                <a:off x="9748183" y="2389149"/>
                <a:ext cx="64080" cy="24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FCC3890-B96D-254D-BB89-F8C9F94A87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39183" y="2380509"/>
                  <a:ext cx="8172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828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2" y="107221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Spark REPL Shells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Spark REPL Shell provides an interactive way to learn Spark, explore data, and debug applications.</a:t>
            </a:r>
          </a:p>
          <a:p>
            <a:r>
              <a:rPr lang="en-US" altLang="ja-JP" sz="2400" dirty="0">
                <a:latin typeface="+mn-lt"/>
              </a:rPr>
              <a:t>Available for Scala and Python</a:t>
            </a:r>
          </a:p>
          <a:p>
            <a:endParaRPr lang="en-US" altLang="ja-JP" sz="2400" dirty="0">
              <a:latin typeface="+mn-lt"/>
            </a:endParaRPr>
          </a:p>
          <a:p>
            <a:endParaRPr lang="en-US" altLang="ja-JP" sz="2400" dirty="0">
              <a:latin typeface="+mn-lt"/>
            </a:endParaRPr>
          </a:p>
          <a:p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REPL: Read Evaluate Print Loop</a:t>
            </a:r>
          </a:p>
          <a:p>
            <a:pPr lvl="1"/>
            <a:endParaRPr lang="en-US" altLang="ja-JP" sz="2133" dirty="0">
              <a:latin typeface="+mn-lt"/>
            </a:endParaRPr>
          </a:p>
        </p:txBody>
      </p:sp>
      <p:sp>
        <p:nvSpPr>
          <p:cNvPr id="4" name="正方形/長方形 8"/>
          <p:cNvSpPr/>
          <p:nvPr/>
        </p:nvSpPr>
        <p:spPr>
          <a:xfrm>
            <a:off x="825322" y="2638996"/>
            <a:ext cx="10541355" cy="4909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67" dirty="0">
                <a:solidFill>
                  <a:schemeClr val="bg1"/>
                </a:solidFill>
                <a:latin typeface="Consolas" panose="020B0609020204030204" pitchFamily="49" charset="0"/>
              </a:rPr>
              <a:t>$ spark-shell</a:t>
            </a:r>
          </a:p>
        </p:txBody>
      </p:sp>
      <p:sp>
        <p:nvSpPr>
          <p:cNvPr id="6" name="正方形/長方形 8"/>
          <p:cNvSpPr/>
          <p:nvPr/>
        </p:nvSpPr>
        <p:spPr>
          <a:xfrm>
            <a:off x="825321" y="3254207"/>
            <a:ext cx="10541355" cy="4909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67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1867" dirty="0" err="1">
                <a:solidFill>
                  <a:schemeClr val="bg1"/>
                </a:solidFill>
                <a:latin typeface="Consolas" panose="020B0609020204030204" pitchFamily="49" charset="0"/>
              </a:rPr>
              <a:t>pyspark</a:t>
            </a:r>
            <a:endParaRPr lang="en-US" altLang="ja-JP" sz="1867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5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2" y="143303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Spark Architecture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Spark uses a master/worker architecture. </a:t>
            </a:r>
          </a:p>
          <a:p>
            <a:r>
              <a:rPr lang="en-US" altLang="ja-JP" sz="2400" dirty="0">
                <a:latin typeface="+mn-lt"/>
              </a:rPr>
              <a:t>There is a driver that talks to a single coordinator called master that manages workers in which executors run.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16" y="2328154"/>
            <a:ext cx="6703277" cy="4301245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5D4D1B58-06FD-5942-9DE7-94C30C78F907}"/>
              </a:ext>
            </a:extLst>
          </p:cNvPr>
          <p:cNvGrpSpPr/>
          <p:nvPr/>
        </p:nvGrpSpPr>
        <p:grpSpPr>
          <a:xfrm>
            <a:off x="8988223" y="3663549"/>
            <a:ext cx="550080" cy="430560"/>
            <a:chOff x="8988223" y="3663549"/>
            <a:chExt cx="55008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DCB9406-17E9-BD47-8C5C-E692E1399E53}"/>
                    </a:ext>
                  </a:extLst>
                </p14:cNvPr>
                <p14:cNvContentPartPr/>
                <p14:nvPr/>
              </p14:nvContentPartPr>
              <p14:xfrm>
                <a:off x="8988223" y="3744549"/>
                <a:ext cx="443160" cy="330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DCB9406-17E9-BD47-8C5C-E692E1399E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79223" y="3735549"/>
                  <a:ext cx="4608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99A70A-43A7-7541-AC5C-3DA9B4D8D18D}"/>
                    </a:ext>
                  </a:extLst>
                </p14:cNvPr>
                <p14:cNvContentPartPr/>
                <p14:nvPr/>
              </p14:nvContentPartPr>
              <p14:xfrm>
                <a:off x="9377743" y="3663549"/>
                <a:ext cx="160560" cy="223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99A70A-43A7-7541-AC5C-3DA9B4D8D1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68743" y="3654549"/>
                  <a:ext cx="178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0CDC7AD-64E1-E148-8F6C-B41898A4CAF7}"/>
                    </a:ext>
                  </a:extLst>
                </p14:cNvPr>
                <p14:cNvContentPartPr/>
                <p14:nvPr/>
              </p14:nvContentPartPr>
              <p14:xfrm>
                <a:off x="9028543" y="3697749"/>
                <a:ext cx="466200" cy="396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0CDC7AD-64E1-E148-8F6C-B41898A4CA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19543" y="3688749"/>
                  <a:ext cx="483840" cy="41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18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DB598-A858-3C40-B2EF-B60E868B78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71" y="491319"/>
            <a:ext cx="11280526" cy="5671996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3607B63-883F-D344-9A53-43CC78C01CE5}"/>
              </a:ext>
            </a:extLst>
          </p:cNvPr>
          <p:cNvGrpSpPr/>
          <p:nvPr/>
        </p:nvGrpSpPr>
        <p:grpSpPr>
          <a:xfrm>
            <a:off x="4927063" y="2273589"/>
            <a:ext cx="2383200" cy="57960"/>
            <a:chOff x="4927063" y="2273589"/>
            <a:chExt cx="2383200" cy="5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D8283AD-E0EB-9049-BC85-FA77383BE267}"/>
                    </a:ext>
                  </a:extLst>
                </p14:cNvPr>
                <p14:cNvContentPartPr/>
                <p14:nvPr/>
              </p14:nvContentPartPr>
              <p14:xfrm>
                <a:off x="4927063" y="2331189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D8283AD-E0EB-9049-BC85-FA77383BE2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18063" y="23221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94CC77-51B8-8346-931A-0A38DE81C67A}"/>
                    </a:ext>
                  </a:extLst>
                </p14:cNvPr>
                <p14:cNvContentPartPr/>
                <p14:nvPr/>
              </p14:nvContentPartPr>
              <p14:xfrm>
                <a:off x="7309903" y="2273589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94CC77-51B8-8346-931A-0A38DE81C6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00903" y="22645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01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DC6F-A4BB-CD4E-9AC5-71BCDABA8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543" y="576453"/>
            <a:ext cx="9144000" cy="747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2D085-C4EA-E349-B196-E38792147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43" y="1869743"/>
            <a:ext cx="9144000" cy="458564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RDD / </a:t>
            </a:r>
            <a:r>
              <a:rPr lang="en-US" dirty="0" err="1"/>
              <a:t>Dataframe</a:t>
            </a:r>
            <a:r>
              <a:rPr lang="en-US" dirty="0"/>
              <a:t> /Dataset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Transformations / Actions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Hands 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Spark JVM memory 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Optimizations or spark </a:t>
            </a:r>
            <a:r>
              <a:rPr lang="en-US" dirty="0" err="1"/>
              <a:t>tunning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Troubleshooting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Spark UI</a:t>
            </a:r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E0D4D7-B628-A445-A716-95F8AD6412DD}"/>
                  </a:ext>
                </a:extLst>
              </p14:cNvPr>
              <p14:cNvContentPartPr/>
              <p14:nvPr/>
            </p14:nvContentPartPr>
            <p14:xfrm>
              <a:off x="3732881" y="530842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E0D4D7-B628-A445-A716-95F8AD641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41" y="52997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D42398-D90D-6B47-9E79-5DBC5B7A4371}"/>
                  </a:ext>
                </a:extLst>
              </p14:cNvPr>
              <p14:cNvContentPartPr/>
              <p14:nvPr/>
            </p14:nvContentPartPr>
            <p14:xfrm>
              <a:off x="1335281" y="1142503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D42398-D90D-6B47-9E79-5DBC5B7A43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6281" y="113350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25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51961" cy="1325563"/>
          </a:xfrm>
        </p:spPr>
        <p:txBody>
          <a:bodyPr/>
          <a:lstStyle/>
          <a:p>
            <a:r>
              <a:rPr kumimoji="1" lang="en-US" altLang="ja-JP" dirty="0"/>
              <a:t>Spark Architecture Details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4" y="1690687"/>
            <a:ext cx="6380737" cy="506009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lt"/>
              </a:rPr>
              <a:t>The driver and the executors run in their own Java processes. </a:t>
            </a:r>
          </a:p>
          <a:p>
            <a:r>
              <a:rPr lang="en-US" altLang="ja-JP" sz="2400" dirty="0">
                <a:latin typeface="+mn-lt"/>
              </a:rPr>
              <a:t>You can run them all on the same (horizontal cluster) or separate machines (vertical cluster) or in a mixed machine 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40" y="364361"/>
            <a:ext cx="6842760" cy="64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5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2" y="107221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Spark Driver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Contains the main() function</a:t>
            </a:r>
          </a:p>
          <a:p>
            <a:pPr lvl="1"/>
            <a:r>
              <a:rPr lang="en-US" altLang="ja-JP" sz="2133" dirty="0">
                <a:latin typeface="+mn-lt"/>
              </a:rPr>
              <a:t>Spark REPLs are Spark driver programs</a:t>
            </a:r>
          </a:p>
          <a:p>
            <a:pPr lvl="1"/>
            <a:endParaRPr lang="en-US" altLang="ja-JP" sz="2133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Creates </a:t>
            </a:r>
            <a:r>
              <a:rPr lang="en-US" altLang="ja-JP" sz="2400" dirty="0" err="1">
                <a:latin typeface="+mn-lt"/>
              </a:rPr>
              <a:t>SparkContext</a:t>
            </a:r>
            <a:r>
              <a:rPr lang="en-US" altLang="ja-JP" sz="2400" dirty="0">
                <a:latin typeface="+mn-lt"/>
              </a:rPr>
              <a:t>/</a:t>
            </a:r>
            <a:r>
              <a:rPr lang="en-US" altLang="ja-JP" sz="2400" dirty="0" err="1">
                <a:latin typeface="+mn-lt"/>
              </a:rPr>
              <a:t>SparkSession</a:t>
            </a:r>
            <a:r>
              <a:rPr lang="en-US" altLang="ja-JP" sz="2400" dirty="0">
                <a:latin typeface="+mn-lt"/>
              </a:rPr>
              <a:t> and uses it to access Spark</a:t>
            </a:r>
          </a:p>
          <a:p>
            <a:r>
              <a:rPr lang="en-US" altLang="ja-JP" sz="2400" dirty="0">
                <a:latin typeface="+mn-lt"/>
              </a:rPr>
              <a:t>Manages writing and displaying log files</a:t>
            </a:r>
          </a:p>
          <a:p>
            <a:r>
              <a:rPr lang="en-US" altLang="ja-JP" sz="2400" dirty="0">
                <a:latin typeface="+mn-lt"/>
              </a:rPr>
              <a:t>Driver will be a single point of failure</a:t>
            </a:r>
          </a:p>
          <a:p>
            <a:pPr lvl="1"/>
            <a:r>
              <a:rPr lang="en-US" altLang="ja-JP" sz="2133" dirty="0">
                <a:latin typeface="+mn-lt"/>
              </a:rPr>
              <a:t>When running YARN client applications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9098280" y="880903"/>
            <a:ext cx="2926080" cy="16916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/>
              <a:t>Driver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117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4037" y="0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SparkContext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lt"/>
              </a:rPr>
              <a:t>Manages the connection to Spark</a:t>
            </a:r>
          </a:p>
          <a:p>
            <a:r>
              <a:rPr lang="en-US" altLang="ja-JP" sz="2400" dirty="0">
                <a:latin typeface="+mn-lt"/>
              </a:rPr>
              <a:t>Contacts YARN </a:t>
            </a:r>
            <a:r>
              <a:rPr lang="en-US" altLang="ja-JP" sz="2400" dirty="0" err="1">
                <a:latin typeface="+mn-lt"/>
              </a:rPr>
              <a:t>ResourceManager</a:t>
            </a:r>
            <a:r>
              <a:rPr lang="en-US" altLang="ja-JP" sz="2400" dirty="0">
                <a:latin typeface="+mn-lt"/>
              </a:rPr>
              <a:t> to launch Spark Executors</a:t>
            </a:r>
          </a:p>
          <a:p>
            <a:r>
              <a:rPr lang="en-US" altLang="ja-JP" sz="2400" dirty="0">
                <a:latin typeface="+mn-lt"/>
              </a:rPr>
              <a:t>Schedules tasks for Spark Executors</a:t>
            </a:r>
          </a:p>
          <a:p>
            <a:r>
              <a:rPr lang="en-US" altLang="ja-JP" sz="2400" dirty="0">
                <a:latin typeface="+mn-lt"/>
              </a:rPr>
              <a:t>Automatically creates as </a:t>
            </a:r>
            <a:r>
              <a:rPr lang="en-US" altLang="ja-JP" sz="2400" dirty="0" err="1">
                <a:latin typeface="+mn-lt"/>
              </a:rPr>
              <a:t>sc</a:t>
            </a:r>
            <a:r>
              <a:rPr lang="en-US" altLang="ja-JP" sz="2400" dirty="0">
                <a:latin typeface="+mn-lt"/>
              </a:rPr>
              <a:t> by a REPL at startup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098280" y="880903"/>
            <a:ext cx="2926080" cy="16916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/>
              <a:t>Driver</a:t>
            </a:r>
            <a:endParaRPr kumimoji="1" lang="ja-JP" altLang="en-US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9403080" y="1569720"/>
            <a:ext cx="2362200" cy="67056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SparkContext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870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2" y="107221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SparkSession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Introduced in Spark 2.0</a:t>
            </a:r>
          </a:p>
          <a:p>
            <a:r>
              <a:rPr lang="en-US" altLang="ja-JP" sz="2400" dirty="0">
                <a:latin typeface="+mn-lt"/>
              </a:rPr>
              <a:t>A new entry point to programming Spark with the Dataset and </a:t>
            </a:r>
            <a:r>
              <a:rPr lang="en-US" altLang="ja-JP" sz="2400" dirty="0" err="1">
                <a:latin typeface="+mn-lt"/>
              </a:rPr>
              <a:t>DataFrame</a:t>
            </a:r>
            <a:r>
              <a:rPr lang="en-US" altLang="ja-JP" sz="2400" dirty="0">
                <a:latin typeface="+mn-lt"/>
              </a:rPr>
              <a:t> API</a:t>
            </a:r>
          </a:p>
          <a:p>
            <a:r>
              <a:rPr lang="en-US" altLang="ja-JP" sz="2400" dirty="0" err="1">
                <a:latin typeface="+mn-lt"/>
              </a:rPr>
              <a:t>SparkConf</a:t>
            </a:r>
            <a:r>
              <a:rPr lang="en-US" altLang="ja-JP" sz="2400" dirty="0">
                <a:latin typeface="+mn-lt"/>
              </a:rPr>
              <a:t>, </a:t>
            </a:r>
            <a:r>
              <a:rPr lang="en-US" altLang="ja-JP" sz="2400" dirty="0" err="1">
                <a:latin typeface="+mn-lt"/>
              </a:rPr>
              <a:t>SparkContext</a:t>
            </a:r>
            <a:r>
              <a:rPr lang="en-US" altLang="ja-JP" sz="2400" dirty="0">
                <a:latin typeface="+mn-lt"/>
              </a:rPr>
              <a:t> or </a:t>
            </a:r>
            <a:r>
              <a:rPr lang="en-US" altLang="ja-JP" sz="2400" dirty="0" err="1">
                <a:latin typeface="+mn-lt"/>
              </a:rPr>
              <a:t>SQLContext</a:t>
            </a:r>
            <a:r>
              <a:rPr lang="en-US" altLang="ja-JP" sz="2400" dirty="0">
                <a:latin typeface="+mn-lt"/>
              </a:rPr>
              <a:t> are encapsulated within the </a:t>
            </a:r>
            <a:r>
              <a:rPr lang="en-US" altLang="ja-JP" sz="2400" dirty="0" err="1">
                <a:latin typeface="+mn-lt"/>
              </a:rPr>
              <a:t>SparkSession</a:t>
            </a:r>
            <a:r>
              <a:rPr lang="en-US" altLang="ja-JP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205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2" y="107221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Spark Executors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Responsible for all application workload processing</a:t>
            </a:r>
          </a:p>
          <a:p>
            <a:pPr lvl="1"/>
            <a:r>
              <a:rPr lang="en-US" altLang="ja-JP" sz="2133" dirty="0">
                <a:latin typeface="+mn-lt"/>
              </a:rPr>
              <a:t>The “workers” of a Spark application with </a:t>
            </a:r>
            <a:r>
              <a:rPr lang="en-US" altLang="ja-JP" sz="2133" dirty="0" err="1">
                <a:latin typeface="+mn-lt"/>
              </a:rPr>
              <a:t>SparkContext</a:t>
            </a:r>
            <a:r>
              <a:rPr lang="en-US" altLang="ja-JP" sz="2133" dirty="0">
                <a:latin typeface="+mn-lt"/>
              </a:rPr>
              <a:t> serving as the “master”</a:t>
            </a:r>
          </a:p>
          <a:p>
            <a:r>
              <a:rPr lang="en-US" altLang="ja-JP" sz="2400" dirty="0">
                <a:latin typeface="+mn-lt"/>
              </a:rPr>
              <a:t>Exist for the life of the application</a:t>
            </a:r>
          </a:p>
          <a:p>
            <a:r>
              <a:rPr lang="en-US" altLang="ja-JP" sz="2400" dirty="0">
                <a:latin typeface="+mn-lt"/>
              </a:rPr>
              <a:t>Interchangeable workspaces</a:t>
            </a:r>
          </a:p>
          <a:p>
            <a:pPr lvl="1"/>
            <a:r>
              <a:rPr lang="en-US" altLang="ja-JP" sz="2133" dirty="0">
                <a:latin typeface="+mn-lt"/>
              </a:rPr>
              <a:t>Tasks assigned to a lost executor will be reassigned</a:t>
            </a:r>
          </a:p>
          <a:p>
            <a:pPr lvl="1"/>
            <a:r>
              <a:rPr lang="en-US" altLang="ja-JP" sz="2133" dirty="0">
                <a:latin typeface="+mn-lt"/>
              </a:rPr>
              <a:t>Data lost will be recomputed on another executor</a:t>
            </a:r>
          </a:p>
          <a:p>
            <a:r>
              <a:rPr lang="en-US" altLang="ja-JP" sz="2400" dirty="0">
                <a:latin typeface="+mn-lt"/>
              </a:rPr>
              <a:t>Behavior and performance can be controlled programmatically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D2273FE-588C-5142-B343-EB695481C716}"/>
                  </a:ext>
                </a:extLst>
              </p14:cNvPr>
              <p14:cNvContentPartPr/>
              <p14:nvPr/>
            </p14:nvContentPartPr>
            <p14:xfrm>
              <a:off x="2931771" y="3975309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D2273FE-588C-5142-B343-EB695481C7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2771" y="396630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562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81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Spark Job Run Details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3" y="1002591"/>
            <a:ext cx="6014979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+mj-lt"/>
              <a:buAutoNum type="arabicPeriod"/>
            </a:pPr>
            <a:r>
              <a:rPr lang="en-US" altLang="ja-JP" sz="2133" dirty="0">
                <a:latin typeface="+mn-lt"/>
              </a:rPr>
              <a:t>A Spark job is submitted automatically when an action (such as count()) is performed on an RDD</a:t>
            </a:r>
          </a:p>
          <a:p>
            <a:pPr marL="457189" indent="-457189">
              <a:buFont typeface="+mj-lt"/>
              <a:buAutoNum type="arabicPeriod"/>
            </a:pPr>
            <a:r>
              <a:rPr lang="en-US" altLang="ja-JP" sz="2133" dirty="0" err="1">
                <a:latin typeface="+mn-lt"/>
              </a:rPr>
              <a:t>SparkContext</a:t>
            </a:r>
            <a:r>
              <a:rPr lang="en-US" altLang="ja-JP" sz="2133" dirty="0">
                <a:latin typeface="+mn-lt"/>
              </a:rPr>
              <a:t> passes the call on to the scheduler that runs as a part of the driver</a:t>
            </a:r>
          </a:p>
          <a:p>
            <a:pPr marL="457189" indent="-457189">
              <a:buFont typeface="+mj-lt"/>
              <a:buAutoNum type="arabicPeriod"/>
            </a:pPr>
            <a:r>
              <a:rPr lang="en-US" altLang="ja-JP" sz="2133" dirty="0">
                <a:latin typeface="+mn-lt"/>
              </a:rPr>
              <a:t>Once the DAG scheduler has constructed the complete DAG of stages, it submits each stage’s set of tasks to the task scheduler </a:t>
            </a:r>
          </a:p>
          <a:p>
            <a:pPr marL="457189" indent="-457189">
              <a:buFont typeface="+mj-lt"/>
              <a:buAutoNum type="arabicPeriod"/>
            </a:pPr>
            <a:r>
              <a:rPr lang="en-US" altLang="ja-JP" sz="2133" dirty="0">
                <a:latin typeface="+mn-lt"/>
              </a:rPr>
              <a:t>Assigned tasks are launched through a scheduler backend</a:t>
            </a:r>
          </a:p>
          <a:p>
            <a:pPr marL="457189" indent="-457189">
              <a:buFont typeface="+mj-lt"/>
              <a:buAutoNum type="arabicPeriod"/>
            </a:pPr>
            <a:r>
              <a:rPr lang="en-US" altLang="ja-JP" sz="2133" dirty="0">
                <a:latin typeface="+mn-lt"/>
              </a:rPr>
              <a:t>Scheduler backend sends a remote launch task message</a:t>
            </a:r>
          </a:p>
          <a:p>
            <a:pPr marL="457189" indent="-457189">
              <a:buFont typeface="+mj-lt"/>
              <a:buAutoNum type="arabicPeriod"/>
            </a:pPr>
            <a:r>
              <a:rPr lang="en-US" altLang="ja-JP" sz="2133" dirty="0">
                <a:latin typeface="+mn-lt"/>
              </a:rPr>
              <a:t>Executor backend tells the executor to run the task </a:t>
            </a:r>
          </a:p>
          <a:p>
            <a:pPr marL="457189" indent="-457189">
              <a:buFont typeface="+mj-lt"/>
              <a:buAutoNum type="arabicPeriod"/>
            </a:pPr>
            <a:r>
              <a:rPr lang="en-US" altLang="ja-JP" sz="2133" dirty="0">
                <a:latin typeface="+mn-lt"/>
              </a:rPr>
              <a:t>Executor runs the task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944217"/>
            <a:ext cx="5440680" cy="5913783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6DD1D28-FE64-E044-AE15-93D278CF5D1C}"/>
              </a:ext>
            </a:extLst>
          </p:cNvPr>
          <p:cNvGrpSpPr/>
          <p:nvPr/>
        </p:nvGrpSpPr>
        <p:grpSpPr>
          <a:xfrm>
            <a:off x="7523571" y="1902429"/>
            <a:ext cx="62640" cy="64080"/>
            <a:chOff x="7523571" y="1902429"/>
            <a:chExt cx="62640" cy="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18B3C7F-F6C2-A341-83D2-D089BE3B1C31}"/>
                    </a:ext>
                  </a:extLst>
                </p14:cNvPr>
                <p14:cNvContentPartPr/>
                <p14:nvPr/>
              </p14:nvContentPartPr>
              <p14:xfrm>
                <a:off x="7577571" y="1941669"/>
                <a:ext cx="8640" cy="248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18B3C7F-F6C2-A341-83D2-D089BE3B1C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68571" y="1933029"/>
                  <a:ext cx="26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5885773-DC28-F345-8AAC-9D74C071AF85}"/>
                    </a:ext>
                  </a:extLst>
                </p14:cNvPr>
                <p14:cNvContentPartPr/>
                <p14:nvPr/>
              </p14:nvContentPartPr>
              <p14:xfrm>
                <a:off x="7523571" y="1902429"/>
                <a:ext cx="54360" cy="399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5885773-DC28-F345-8AAC-9D74C071AF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14571" y="1893429"/>
                  <a:ext cx="72000" cy="5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6671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2" y="107221"/>
            <a:ext cx="10515600" cy="895370"/>
          </a:xfrm>
        </p:spPr>
        <p:txBody>
          <a:bodyPr/>
          <a:lstStyle/>
          <a:p>
            <a:r>
              <a:rPr kumimoji="1" lang="en-US" altLang="ja-JP" dirty="0"/>
              <a:t>Spark deploy modes in YARN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latin typeface="+mn-lt"/>
              </a:rPr>
              <a:t>You can specify whether to deploy your driver on the worker nodes (cluster) or locally as an external client (client) when you launch Spark application.</a:t>
            </a:r>
          </a:p>
          <a:p>
            <a:pPr marL="0" indent="0">
              <a:buNone/>
            </a:pPr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Client mode</a:t>
            </a:r>
          </a:p>
          <a:p>
            <a:pPr lvl="1"/>
            <a:r>
              <a:rPr lang="en-US" altLang="ja-JP" sz="2133" dirty="0">
                <a:latin typeface="+mn-lt"/>
              </a:rPr>
              <a:t>Spark driver is ran locally. </a:t>
            </a:r>
          </a:p>
          <a:p>
            <a:pPr lvl="1"/>
            <a:endParaRPr lang="en-US" altLang="ja-JP" sz="2133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Cluster mode</a:t>
            </a:r>
          </a:p>
          <a:p>
            <a:pPr lvl="1"/>
            <a:r>
              <a:rPr lang="en-US" altLang="ja-JP" sz="2133" dirty="0">
                <a:latin typeface="+mn-lt"/>
              </a:rPr>
              <a:t>Spark driver is launched in YARN container. </a:t>
            </a:r>
          </a:p>
          <a:p>
            <a:pPr lvl="1"/>
            <a:endParaRPr lang="en-US" altLang="ja-JP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5012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3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YARN Client mode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3" y="1002591"/>
            <a:ext cx="5664459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lt"/>
              </a:rPr>
              <a:t>The Driver runs </a:t>
            </a:r>
            <a:r>
              <a:rPr lang="en-US" altLang="ja-JP" sz="2400" b="1" dirty="0">
                <a:latin typeface="+mn-lt"/>
              </a:rPr>
              <a:t>in the client process</a:t>
            </a:r>
            <a:r>
              <a:rPr lang="en-US" altLang="ja-JP" sz="2400" dirty="0">
                <a:latin typeface="+mn-lt"/>
              </a:rPr>
              <a:t>.</a:t>
            </a:r>
          </a:p>
          <a:p>
            <a:r>
              <a:rPr lang="en-US" altLang="ja-JP" sz="2400" dirty="0">
                <a:latin typeface="+mn-lt"/>
              </a:rPr>
              <a:t>The Application Master is only used for requesting resources from YARN.</a:t>
            </a:r>
          </a:p>
          <a:p>
            <a:r>
              <a:rPr lang="en-US" altLang="ja-JP" sz="2400" dirty="0">
                <a:latin typeface="+mn-lt"/>
              </a:rPr>
              <a:t>You can find Spark driver log in </a:t>
            </a:r>
            <a:r>
              <a:rPr lang="en-US" altLang="ja-JP" sz="2400" dirty="0" err="1">
                <a:latin typeface="+mn-lt"/>
              </a:rPr>
              <a:t>stdout</a:t>
            </a:r>
            <a:r>
              <a:rPr lang="en-US" altLang="ja-JP" sz="2400" dirty="0">
                <a:latin typeface="+mn-lt"/>
              </a:rPr>
              <a:t> of spark-submit command.</a:t>
            </a:r>
          </a:p>
          <a:p>
            <a:endParaRPr lang="en-US" altLang="ja-JP" sz="24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1920057"/>
            <a:ext cx="6126480" cy="49379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66C865-4DB4-BE40-BC59-94DE20C4443B}"/>
                  </a:ext>
                </a:extLst>
              </p14:cNvPr>
              <p14:cNvContentPartPr/>
              <p14:nvPr/>
            </p14:nvContentPartPr>
            <p14:xfrm>
              <a:off x="9527691" y="2345589"/>
              <a:ext cx="7200" cy="2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66C865-4DB4-BE40-BC59-94DE20C444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9051" y="2336589"/>
                <a:ext cx="248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D0CDBB-B1A9-FD4B-98E8-3840E2F2FF43}"/>
                  </a:ext>
                </a:extLst>
              </p14:cNvPr>
              <p14:cNvContentPartPr/>
              <p14:nvPr/>
            </p14:nvContentPartPr>
            <p14:xfrm>
              <a:off x="10748811" y="5182029"/>
              <a:ext cx="1026720" cy="1141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D0CDBB-B1A9-FD4B-98E8-3840E2F2FF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40171" y="5173389"/>
                <a:ext cx="1044360" cy="11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00CE9A-180A-B740-9317-AB823CD8A37C}"/>
                  </a:ext>
                </a:extLst>
              </p14:cNvPr>
              <p14:cNvContentPartPr/>
              <p14:nvPr/>
            </p14:nvContentPartPr>
            <p14:xfrm>
              <a:off x="9569451" y="4965309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00CE9A-180A-B740-9317-AB823CD8A3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60451" y="495630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090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1920057"/>
            <a:ext cx="6126480" cy="493794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4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YARN Cluster mode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4" y="1002591"/>
            <a:ext cx="566445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4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lt"/>
              </a:rPr>
              <a:t>The Driver runs </a:t>
            </a:r>
            <a:r>
              <a:rPr lang="en-US" altLang="ja-JP" sz="2400" b="1" dirty="0">
                <a:latin typeface="+mn-lt"/>
              </a:rPr>
              <a:t>inside an Application Master process </a:t>
            </a:r>
            <a:r>
              <a:rPr lang="en-US" altLang="ja-JP" sz="2400" dirty="0">
                <a:latin typeface="+mn-lt"/>
              </a:rPr>
              <a:t>launched in YARN container</a:t>
            </a:r>
          </a:p>
          <a:p>
            <a:r>
              <a:rPr lang="en-US" altLang="ja-JP" sz="2400" dirty="0">
                <a:latin typeface="+mn-lt"/>
              </a:rPr>
              <a:t>You can find Spark driver log in the Yarn container #1.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92511A-B607-3144-90CA-CCCDFE7A38A7}"/>
              </a:ext>
            </a:extLst>
          </p:cNvPr>
          <p:cNvGrpSpPr/>
          <p:nvPr/>
        </p:nvGrpSpPr>
        <p:grpSpPr>
          <a:xfrm>
            <a:off x="6445731" y="2389149"/>
            <a:ext cx="2547000" cy="948600"/>
            <a:chOff x="6445731" y="2389149"/>
            <a:chExt cx="2547000" cy="9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146268-3640-1C45-B5C9-B4D37ECE221E}"/>
                    </a:ext>
                  </a:extLst>
                </p14:cNvPr>
                <p14:cNvContentPartPr/>
                <p14:nvPr/>
              </p14:nvContentPartPr>
              <p14:xfrm>
                <a:off x="6481011" y="2389149"/>
                <a:ext cx="317880" cy="1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146268-3640-1C45-B5C9-B4D37ECE22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72371" y="2380149"/>
                  <a:ext cx="335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34E4BE-3921-0043-A414-52E3C8FC8290}"/>
                    </a:ext>
                  </a:extLst>
                </p14:cNvPr>
                <p14:cNvContentPartPr/>
                <p14:nvPr/>
              </p14:nvContentPartPr>
              <p14:xfrm>
                <a:off x="6445731" y="2539629"/>
                <a:ext cx="374760" cy="38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34E4BE-3921-0043-A414-52E3C8FC82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36731" y="2530989"/>
                  <a:ext cx="392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8A37DD-6D46-6F43-8CA2-CE1345C7CB32}"/>
                    </a:ext>
                  </a:extLst>
                </p14:cNvPr>
                <p14:cNvContentPartPr/>
                <p14:nvPr/>
              </p14:nvContentPartPr>
              <p14:xfrm>
                <a:off x="8992371" y="3337389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8A37DD-6D46-6F43-8CA2-CE1345C7CB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83371" y="3328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7034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2" y="107221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Client mode vs Cluster mode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lt"/>
              </a:rPr>
              <a:t>When to use client mode</a:t>
            </a:r>
          </a:p>
          <a:p>
            <a:pPr lvl="1"/>
            <a:r>
              <a:rPr lang="en-US" altLang="ja-JP" sz="2133" dirty="0">
                <a:latin typeface="+mn-lt"/>
              </a:rPr>
              <a:t>Small cluster</a:t>
            </a:r>
          </a:p>
          <a:p>
            <a:pPr lvl="1"/>
            <a:r>
              <a:rPr lang="en-US" altLang="ja-JP" sz="2133" dirty="0">
                <a:latin typeface="+mn-lt"/>
              </a:rPr>
              <a:t>Not so small master node</a:t>
            </a:r>
          </a:p>
          <a:p>
            <a:pPr lvl="1"/>
            <a:r>
              <a:rPr lang="en-US" altLang="ja-JP" sz="2133" dirty="0">
                <a:latin typeface="+mn-lt"/>
              </a:rPr>
              <a:t>Single application</a:t>
            </a:r>
          </a:p>
          <a:p>
            <a:pPr lvl="1"/>
            <a:endParaRPr lang="en-US" altLang="ja-JP" sz="2133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When to use cluster mode</a:t>
            </a:r>
          </a:p>
          <a:p>
            <a:pPr lvl="1"/>
            <a:r>
              <a:rPr lang="en-US" altLang="ja-JP" sz="2133" dirty="0">
                <a:latin typeface="+mn-lt"/>
              </a:rPr>
              <a:t>Not so small cluster</a:t>
            </a:r>
          </a:p>
          <a:p>
            <a:pPr lvl="1"/>
            <a:r>
              <a:rPr lang="en-US" altLang="ja-JP" sz="2133" dirty="0">
                <a:latin typeface="+mn-lt"/>
              </a:rPr>
              <a:t>Multiple applications</a:t>
            </a:r>
          </a:p>
          <a:p>
            <a:pPr lvl="1"/>
            <a:r>
              <a:rPr lang="en-US" altLang="ja-JP" sz="2133" dirty="0">
                <a:latin typeface="+mn-lt"/>
              </a:rPr>
              <a:t>Need 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295245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833"/>
          </a:xfrm>
        </p:spPr>
        <p:txBody>
          <a:bodyPr/>
          <a:lstStyle/>
          <a:p>
            <a:r>
              <a:rPr kumimoji="1" lang="en-US" altLang="ja-JP" dirty="0"/>
              <a:t>What is Spark?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3" y="1289194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133" dirty="0">
                <a:latin typeface="+mn-lt"/>
              </a:rPr>
              <a:t>Apache Spark is a cluster computing framework for large-scale data processing.</a:t>
            </a:r>
          </a:p>
          <a:p>
            <a:pPr lvl="1"/>
            <a:r>
              <a:rPr lang="en-US" altLang="ja-JP" sz="1867" dirty="0">
                <a:latin typeface="+mn-lt"/>
              </a:rPr>
              <a:t>Spark does not use MapReduce as an execution engine; instead, it uses its own distributed runtime for executing work on a cluster. </a:t>
            </a:r>
          </a:p>
          <a:p>
            <a:pPr lvl="1"/>
            <a:r>
              <a:rPr lang="en-US" altLang="ja-JP" sz="1867" dirty="0">
                <a:latin typeface="+mn-lt"/>
              </a:rPr>
              <a:t>Spark is closely integrated with Hadoop: it can run on YARN and works with Hadoop file formats and storage </a:t>
            </a:r>
            <a:r>
              <a:rPr lang="en-US" altLang="ja-JP" sz="1867" dirty="0" err="1">
                <a:latin typeface="+mn-lt"/>
              </a:rPr>
              <a:t>backends</a:t>
            </a:r>
            <a:r>
              <a:rPr lang="en-US" altLang="ja-JP" sz="1867" dirty="0">
                <a:latin typeface="+mn-lt"/>
              </a:rPr>
              <a:t> like HDFS.</a:t>
            </a:r>
          </a:p>
          <a:p>
            <a:r>
              <a:rPr lang="en-US" altLang="ja-JP" sz="2133" b="1" dirty="0">
                <a:latin typeface="+mn-lt"/>
              </a:rPr>
              <a:t>In memory processing</a:t>
            </a:r>
          </a:p>
          <a:p>
            <a:pPr lvl="1"/>
            <a:r>
              <a:rPr lang="en-US" altLang="ja-JP" sz="1867" dirty="0">
                <a:latin typeface="+mn-lt"/>
              </a:rPr>
              <a:t>Keep large working datasets </a:t>
            </a:r>
            <a:r>
              <a:rPr lang="en-US" altLang="ja-JP" sz="1867" b="1" dirty="0">
                <a:latin typeface="+mn-lt"/>
              </a:rPr>
              <a:t>in memory </a:t>
            </a:r>
            <a:r>
              <a:rPr lang="en-US" altLang="ja-JP" sz="1867" dirty="0">
                <a:latin typeface="+mn-lt"/>
              </a:rPr>
              <a:t>between jobs. </a:t>
            </a:r>
          </a:p>
          <a:p>
            <a:pPr lvl="1"/>
            <a:r>
              <a:rPr lang="en-US" altLang="ja-JP" sz="1867" dirty="0">
                <a:latin typeface="+mn-lt"/>
              </a:rPr>
              <a:t>This capability allows Spark to outperform the equivalent MapReduce workflow, where datasets are always loaded from disk. </a:t>
            </a:r>
          </a:p>
          <a:p>
            <a:pPr lvl="1"/>
            <a:r>
              <a:rPr lang="en-US" altLang="ja-JP" sz="1867" dirty="0">
                <a:latin typeface="+mn-lt"/>
              </a:rPr>
              <a:t>2 styles of application that benefit greatly from Spark’s processing model are;</a:t>
            </a:r>
          </a:p>
          <a:p>
            <a:pPr lvl="2"/>
            <a:r>
              <a:rPr lang="en-US" altLang="ja-JP" sz="1867" b="1" dirty="0">
                <a:latin typeface="+mn-lt"/>
              </a:rPr>
              <a:t>Iterative algorithms </a:t>
            </a:r>
            <a:r>
              <a:rPr lang="en-US" altLang="ja-JP" sz="1867" dirty="0">
                <a:latin typeface="+mn-lt"/>
              </a:rPr>
              <a:t>-  a function is applied to a dataset repeatedly until an exit condition is met</a:t>
            </a:r>
          </a:p>
          <a:p>
            <a:pPr lvl="2"/>
            <a:r>
              <a:rPr lang="en-US" altLang="ja-JP" sz="1867" b="1" dirty="0">
                <a:latin typeface="+mn-lt"/>
              </a:rPr>
              <a:t>Interactive analysis</a:t>
            </a:r>
            <a:r>
              <a:rPr lang="en-US" altLang="ja-JP" sz="1867" dirty="0">
                <a:latin typeface="+mn-lt"/>
              </a:rPr>
              <a:t> - a user issues a series of ad hoc exploratory queries on a dataset</a:t>
            </a:r>
          </a:p>
          <a:p>
            <a:r>
              <a:rPr lang="en-US" altLang="ja-JP" sz="2133" b="1" dirty="0">
                <a:latin typeface="+mn-lt"/>
              </a:rPr>
              <a:t>DAG-based engine</a:t>
            </a:r>
          </a:p>
          <a:p>
            <a:pPr lvl="1"/>
            <a:r>
              <a:rPr lang="en-US" altLang="ja-JP" sz="1867" dirty="0">
                <a:latin typeface="+mn-lt"/>
              </a:rPr>
              <a:t>Unlike MapReduce, Spark’s DAG engine can process arbitrary pipelines of operators and translate them into a single job for the user.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B043611-D2EB-414A-B329-627A67922A12}"/>
              </a:ext>
            </a:extLst>
          </p:cNvPr>
          <p:cNvGrpSpPr/>
          <p:nvPr/>
        </p:nvGrpSpPr>
        <p:grpSpPr>
          <a:xfrm>
            <a:off x="6056681" y="1876543"/>
            <a:ext cx="2735280" cy="642600"/>
            <a:chOff x="6056681" y="1876543"/>
            <a:chExt cx="273528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0809D18-ECA0-AC47-ABC7-08EE6162270C}"/>
                    </a:ext>
                  </a:extLst>
                </p14:cNvPr>
                <p14:cNvContentPartPr/>
                <p14:nvPr/>
              </p14:nvContentPartPr>
              <p14:xfrm>
                <a:off x="6056681" y="1876543"/>
                <a:ext cx="58320" cy="23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0809D18-ECA0-AC47-ABC7-08EE616227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7681" y="1867543"/>
                  <a:ext cx="75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7732359-A8DF-D14A-87A3-014436621FAC}"/>
                    </a:ext>
                  </a:extLst>
                </p14:cNvPr>
                <p14:cNvContentPartPr/>
                <p14:nvPr/>
              </p14:nvContentPartPr>
              <p14:xfrm>
                <a:off x="8705201" y="2448583"/>
                <a:ext cx="86760" cy="70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7732359-A8DF-D14A-87A3-014436621F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96201" y="2439583"/>
                  <a:ext cx="10440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549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1875" y="107221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Default Spark Setting in EMR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lt"/>
              </a:rPr>
              <a:t>Spark defaults set in EMR: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1875" y="1514484"/>
          <a:ext cx="11811000" cy="346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kumimoji="1" lang="en-US" altLang="ja-JP" sz="1900" dirty="0"/>
                        <a:t>Setting</a:t>
                      </a:r>
                      <a:endParaRPr kumimoji="1" lang="ja-JP" alt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900" dirty="0"/>
                        <a:t>Description</a:t>
                      </a:r>
                      <a:endParaRPr kumimoji="1" lang="ja-JP" alt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900" dirty="0"/>
                        <a:t>Value</a:t>
                      </a:r>
                      <a:endParaRPr kumimoji="1" lang="ja-JP" alt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r>
                        <a:rPr lang="en-US" altLang="ja-JP" sz="1900" dirty="0" err="1">
                          <a:latin typeface="Consolas" panose="020B0609020204030204" pitchFamily="49" charset="0"/>
                        </a:rPr>
                        <a:t>spark.executor.memory</a:t>
                      </a:r>
                      <a:endParaRPr kumimoji="1" lang="ja-JP" altLang="en-US" sz="1900" dirty="0"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altLang="ja-JP" sz="1900" dirty="0"/>
                        <a:t>Amount of memory to use per executor process </a:t>
                      </a:r>
                      <a:endParaRPr kumimoji="1" lang="ja-JP" alt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900" dirty="0"/>
                        <a:t>Setting is configured based on the slave instance types in the cluster.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r>
                        <a:rPr lang="en-US" altLang="ja-JP" sz="1900" dirty="0" err="1">
                          <a:latin typeface="Consolas" panose="020B0609020204030204" pitchFamily="49" charset="0"/>
                        </a:rPr>
                        <a:t>spark.executor.cores</a:t>
                      </a:r>
                      <a:r>
                        <a:rPr lang="en-US" altLang="ja-JP" sz="1900" dirty="0">
                          <a:latin typeface="Consolas" panose="020B0609020204030204" pitchFamily="49" charset="0"/>
                        </a:rPr>
                        <a:t> </a:t>
                      </a:r>
                      <a:endParaRPr kumimoji="1" lang="ja-JP" altLang="en-US" sz="1900" dirty="0"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altLang="ja-JP" sz="1900" dirty="0"/>
                        <a:t>The number of cores to use on each executor </a:t>
                      </a:r>
                      <a:endParaRPr kumimoji="1" lang="ja-JP" alt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altLang="ja-JP" sz="1900" dirty="0"/>
                        <a:t>Setting is configured based on the slave instance types in the cluster. </a:t>
                      </a:r>
                      <a:endParaRPr kumimoji="1" lang="ja-JP" alt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320">
                <a:tc>
                  <a:txBody>
                    <a:bodyPr/>
                    <a:lstStyle/>
                    <a:p>
                      <a:r>
                        <a:rPr lang="en-US" altLang="ja-JP" sz="1900" dirty="0" err="1">
                          <a:latin typeface="Consolas" panose="020B0609020204030204" pitchFamily="49" charset="0"/>
                        </a:rPr>
                        <a:t>spark.dynamicAllocation.enabled</a:t>
                      </a:r>
                      <a:endParaRPr kumimoji="1" lang="ja-JP" altLang="en-US" sz="1900" dirty="0"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altLang="ja-JP" sz="1900" dirty="0"/>
                        <a:t>Whether to use dynamic resource allocation, which scales the number of executors registered with an application up and down based on the workload. </a:t>
                      </a:r>
                      <a:endParaRPr kumimoji="1" lang="ja-JP" alt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altLang="ja-JP" sz="1900" dirty="0"/>
                        <a:t>true (emr-4.4.0 or greater)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7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527" y="18672"/>
            <a:ext cx="10515600" cy="1241951"/>
          </a:xfrm>
        </p:spPr>
        <p:txBody>
          <a:bodyPr/>
          <a:lstStyle/>
          <a:p>
            <a:r>
              <a:rPr kumimoji="1" lang="en-US" altLang="ja-JP" dirty="0"/>
              <a:t>Maximize Resource Allocation in EMR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lt"/>
              </a:rPr>
              <a:t>Configure executors to utilize the maximum resources possible on each node in a cluster.</a:t>
            </a:r>
          </a:p>
          <a:p>
            <a:pPr lvl="1"/>
            <a:r>
              <a:rPr lang="en-US" altLang="ja-JP" sz="2133" dirty="0">
                <a:latin typeface="+mn-lt"/>
              </a:rPr>
              <a:t>There will be </a:t>
            </a:r>
            <a:r>
              <a:rPr lang="en-US" altLang="ja-JP" sz="2133" b="1" dirty="0">
                <a:latin typeface="+mn-lt"/>
              </a:rPr>
              <a:t>1 executor as large as possible </a:t>
            </a:r>
            <a:r>
              <a:rPr lang="en-US" altLang="ja-JP" sz="2133" dirty="0">
                <a:latin typeface="+mn-lt"/>
              </a:rPr>
              <a:t>(reserving some room for other processes on the host) on each of the CORE+TASK nodes (or 2 executors total on a 1 or 2-node cluster)</a:t>
            </a:r>
          </a:p>
          <a:p>
            <a:r>
              <a:rPr lang="en-US" altLang="ja-JP" sz="2400" dirty="0">
                <a:latin typeface="+mn-lt"/>
              </a:rPr>
              <a:t>Spark defaults set when </a:t>
            </a:r>
            <a:r>
              <a:rPr lang="en-US" altLang="ja-JP" sz="2400" dirty="0" err="1">
                <a:latin typeface="Consolas" panose="020B0609020204030204" pitchFamily="49" charset="0"/>
              </a:rPr>
              <a:t>maximizeResourceAllocation</a:t>
            </a:r>
            <a:r>
              <a:rPr lang="en-US" altLang="ja-JP" sz="2400" dirty="0">
                <a:latin typeface="+mn-lt"/>
              </a:rPr>
              <a:t> is enabled: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01061" y="2674925"/>
          <a:ext cx="11647640" cy="390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416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Setting</a:t>
                      </a:r>
                      <a:endParaRPr kumimoji="1" lang="ja-JP" alt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Value</a:t>
                      </a:r>
                      <a:endParaRPr kumimoji="1" lang="ja-JP" alt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ja-JP" sz="1600" dirty="0" err="1">
                          <a:latin typeface="Consolas" panose="020B0609020204030204" pitchFamily="49" charset="0"/>
                        </a:rPr>
                        <a:t>spark.default.parallelism</a:t>
                      </a:r>
                      <a:r>
                        <a:rPr lang="en-US" altLang="ja-JP" sz="1600" dirty="0">
                          <a:latin typeface="Consolas" panose="020B0609020204030204" pitchFamily="49" charset="0"/>
                        </a:rPr>
                        <a:t> </a:t>
                      </a:r>
                      <a:endParaRPr kumimoji="1" lang="ja-JP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Default number of partitions in RDDs returned by transformations </a:t>
                      </a:r>
                      <a:endParaRPr kumimoji="1" lang="ja-JP" alt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/>
                        <a:t>2x number of CPU cores </a:t>
                      </a:r>
                      <a:r>
                        <a:rPr kumimoji="1" lang="en-US" altLang="ja-JP" sz="1600" dirty="0"/>
                        <a:t>available to YARN containers</a:t>
                      </a:r>
                      <a:endParaRPr kumimoji="1" lang="ja-JP" alt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ja-JP" sz="1600" dirty="0" err="1">
                          <a:latin typeface="Consolas" panose="020B0609020204030204" pitchFamily="49" charset="0"/>
                        </a:rPr>
                        <a:t>spark.driver.memory</a:t>
                      </a:r>
                      <a:endParaRPr kumimoji="1" lang="ja-JP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Amount of memory to use for the driver process</a:t>
                      </a:r>
                      <a:endParaRPr kumimoji="1" lang="ja-JP" alt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Setting is configured based on the master/slave</a:t>
                      </a:r>
                      <a:r>
                        <a:rPr lang="en-US" altLang="ja-JP" sz="1600" baseline="0" dirty="0"/>
                        <a:t> </a:t>
                      </a:r>
                      <a:r>
                        <a:rPr lang="en-US" altLang="ja-JP" sz="1600" dirty="0"/>
                        <a:t>instance types in the cluster. </a:t>
                      </a:r>
                      <a:endParaRPr kumimoji="1" lang="ja-JP" alt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ja-JP" sz="1600" dirty="0" err="1">
                          <a:latin typeface="Consolas" panose="020B0609020204030204" pitchFamily="49" charset="0"/>
                        </a:rPr>
                        <a:t>spark.executor.memory</a:t>
                      </a:r>
                      <a:endParaRPr kumimoji="1" lang="ja-JP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Amount of memory to use per executor process </a:t>
                      </a:r>
                      <a:endParaRPr kumimoji="1" lang="ja-JP" alt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Setting is configured based on the slave instance types in the cluster.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ja-JP" sz="1600" dirty="0" err="1">
                          <a:latin typeface="Consolas" panose="020B0609020204030204" pitchFamily="49" charset="0"/>
                        </a:rPr>
                        <a:t>spark.executor.cores</a:t>
                      </a:r>
                      <a:r>
                        <a:rPr lang="en-US" altLang="ja-JP" sz="1600" dirty="0">
                          <a:latin typeface="Consolas" panose="020B0609020204030204" pitchFamily="49" charset="0"/>
                        </a:rPr>
                        <a:t> </a:t>
                      </a:r>
                      <a:endParaRPr kumimoji="1" lang="ja-JP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The number of cores to use on each executor </a:t>
                      </a:r>
                      <a:endParaRPr kumimoji="1" lang="ja-JP" alt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Setting is configured based on the slave instance types in the cluster. </a:t>
                      </a:r>
                      <a:endParaRPr kumimoji="1" lang="ja-JP" alt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altLang="ja-JP" sz="1600" dirty="0" err="1">
                          <a:latin typeface="Consolas" panose="020B0609020204030204" pitchFamily="49" charset="0"/>
                        </a:rPr>
                        <a:t>spark.executor.instances</a:t>
                      </a:r>
                      <a:r>
                        <a:rPr lang="en-US" altLang="ja-JP" sz="1600" dirty="0">
                          <a:latin typeface="Consolas" panose="020B0609020204030204" pitchFamily="49" charset="0"/>
                        </a:rPr>
                        <a:t> </a:t>
                      </a:r>
                      <a:endParaRPr kumimoji="1" lang="ja-JP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The number of executors </a:t>
                      </a:r>
                      <a:endParaRPr kumimoji="1" lang="ja-JP" alt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Setting is configured based on the slave instance types in the cluster. Set unless </a:t>
                      </a:r>
                      <a:r>
                        <a:rPr lang="en-US" altLang="ja-JP" sz="1600" dirty="0" err="1"/>
                        <a:t>s</a:t>
                      </a:r>
                      <a:r>
                        <a:rPr lang="en-US" altLang="ja-JP" sz="1600" dirty="0" err="1">
                          <a:latin typeface="Consolas" panose="020B0609020204030204" pitchFamily="49" charset="0"/>
                        </a:rPr>
                        <a:t>park.dynamicAllocation.enabled</a:t>
                      </a:r>
                      <a:r>
                        <a:rPr lang="en-US" altLang="ja-JP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ja-JP" sz="1600" dirty="0"/>
                        <a:t>explicitly set to true at the same time.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AE6E052-015F-C34F-B929-A14515187EB1}"/>
                  </a:ext>
                </a:extLst>
              </p14:cNvPr>
              <p14:cNvContentPartPr/>
              <p14:nvPr/>
            </p14:nvContentPartPr>
            <p14:xfrm>
              <a:off x="11213931" y="2099349"/>
              <a:ext cx="39600" cy="43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AE6E052-015F-C34F-B929-A14515187E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5291" y="2090349"/>
                <a:ext cx="572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A3AFFE3-0C0D-4E4D-AECC-90F738328A77}"/>
                  </a:ext>
                </a:extLst>
              </p14:cNvPr>
              <p14:cNvContentPartPr/>
              <p14:nvPr/>
            </p14:nvContentPartPr>
            <p14:xfrm>
              <a:off x="8290731" y="6306309"/>
              <a:ext cx="106200" cy="14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A3AFFE3-0C0D-4E4D-AECC-90F738328A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1731" y="6297669"/>
                <a:ext cx="12384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2B66520-0B67-A04A-B154-A1BFF105102A}"/>
              </a:ext>
            </a:extLst>
          </p:cNvPr>
          <p:cNvGrpSpPr/>
          <p:nvPr/>
        </p:nvGrpSpPr>
        <p:grpSpPr>
          <a:xfrm>
            <a:off x="9452451" y="428949"/>
            <a:ext cx="1271880" cy="2118600"/>
            <a:chOff x="9452451" y="428949"/>
            <a:chExt cx="1271880" cy="21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9D6288D-0D20-054C-B120-8EE566289C56}"/>
                    </a:ext>
                  </a:extLst>
                </p14:cNvPr>
                <p14:cNvContentPartPr/>
                <p14:nvPr/>
              </p14:nvContentPartPr>
              <p14:xfrm>
                <a:off x="10367571" y="428949"/>
                <a:ext cx="4320" cy="14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9D6288D-0D20-054C-B120-8EE566289C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58931" y="419949"/>
                  <a:ext cx="21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872E7DD-0C80-9546-A72E-72B381B00C48}"/>
                    </a:ext>
                  </a:extLst>
                </p14:cNvPr>
                <p14:cNvContentPartPr/>
                <p14:nvPr/>
              </p14:nvContentPartPr>
              <p14:xfrm>
                <a:off x="10714971" y="2504709"/>
                <a:ext cx="9360" cy="42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872E7DD-0C80-9546-A72E-72B381B00C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06331" y="2496069"/>
                  <a:ext cx="27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09E62B3-97EA-E144-A980-00D0CF430381}"/>
                    </a:ext>
                  </a:extLst>
                </p14:cNvPr>
                <p14:cNvContentPartPr/>
                <p14:nvPr/>
              </p14:nvContentPartPr>
              <p14:xfrm>
                <a:off x="9452451" y="1440549"/>
                <a:ext cx="110520" cy="29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09E62B3-97EA-E144-A980-00D0CF4303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43451" y="1431549"/>
                  <a:ext cx="128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D7A0C01-D916-B44F-9FF8-6205AC8587A7}"/>
                    </a:ext>
                  </a:extLst>
                </p14:cNvPr>
                <p14:cNvContentPartPr/>
                <p14:nvPr/>
              </p14:nvContentPartPr>
              <p14:xfrm>
                <a:off x="9542091" y="1440549"/>
                <a:ext cx="20520" cy="18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D7A0C01-D916-B44F-9FF8-6205AC8587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33091" y="1431549"/>
                  <a:ext cx="3816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0908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062" y="107221"/>
            <a:ext cx="10515600" cy="1076539"/>
          </a:xfrm>
        </p:spPr>
        <p:txBody>
          <a:bodyPr/>
          <a:lstStyle/>
          <a:p>
            <a:r>
              <a:rPr kumimoji="1" lang="en-US" altLang="ja-JP" dirty="0"/>
              <a:t>Dynamic Allocation of Executors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lt"/>
              </a:rPr>
              <a:t>Static Allocation of Executors</a:t>
            </a:r>
          </a:p>
          <a:p>
            <a:pPr lvl="1"/>
            <a:r>
              <a:rPr lang="en-US" altLang="ja-JP" sz="2133" dirty="0">
                <a:latin typeface="+mn-lt"/>
              </a:rPr>
              <a:t>The number of executors can be configured in following settings;</a:t>
            </a:r>
          </a:p>
          <a:p>
            <a:pPr lvl="2"/>
            <a:r>
              <a:rPr lang="en-US" altLang="ja-JP" sz="2133" dirty="0">
                <a:latin typeface="+mn-lt"/>
              </a:rPr>
              <a:t>The command-line flag</a:t>
            </a:r>
            <a:r>
              <a:rPr lang="en-US" altLang="ja-JP" sz="2133" dirty="0">
                <a:latin typeface="Consolas" panose="020B0609020204030204" pitchFamily="49" charset="0"/>
              </a:rPr>
              <a:t> --</a:t>
            </a:r>
            <a:r>
              <a:rPr lang="en-US" altLang="ja-JP" sz="2133" dirty="0" err="1">
                <a:latin typeface="Consolas" panose="020B0609020204030204" pitchFamily="49" charset="0"/>
              </a:rPr>
              <a:t>num</a:t>
            </a:r>
            <a:r>
              <a:rPr lang="en-US" altLang="ja-JP" sz="2133" dirty="0">
                <a:latin typeface="Consolas" panose="020B0609020204030204" pitchFamily="49" charset="0"/>
              </a:rPr>
              <a:t>-executors </a:t>
            </a:r>
            <a:r>
              <a:rPr lang="en-US" altLang="ja-JP" sz="2133" dirty="0">
                <a:latin typeface="+mn-lt"/>
              </a:rPr>
              <a:t>of spark-submit command</a:t>
            </a:r>
          </a:p>
          <a:p>
            <a:pPr lvl="2"/>
            <a:r>
              <a:rPr lang="en-US" altLang="ja-JP" sz="2133" dirty="0" err="1">
                <a:latin typeface="Consolas" panose="020B0609020204030204" pitchFamily="49" charset="0"/>
              </a:rPr>
              <a:t>spark.executor.instances</a:t>
            </a:r>
            <a:r>
              <a:rPr lang="en-US" altLang="ja-JP" sz="2133" dirty="0">
                <a:latin typeface="Consolas" panose="020B0609020204030204" pitchFamily="49" charset="0"/>
              </a:rPr>
              <a:t> </a:t>
            </a:r>
            <a:r>
              <a:rPr lang="en-US" altLang="ja-JP" sz="2133" dirty="0">
                <a:latin typeface="+mn-lt"/>
              </a:rPr>
              <a:t>configuration property</a:t>
            </a:r>
          </a:p>
          <a:p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Dynamic Allocation of Executors</a:t>
            </a:r>
          </a:p>
          <a:p>
            <a:pPr lvl="1"/>
            <a:r>
              <a:rPr lang="en-US" altLang="ja-JP" sz="2133" dirty="0">
                <a:latin typeface="+mn-lt"/>
              </a:rPr>
              <a:t>Spark on YARN has the ability to scale the number of executors used for a Spark application dynamically. </a:t>
            </a:r>
          </a:p>
          <a:p>
            <a:pPr lvl="1"/>
            <a:r>
              <a:rPr lang="en-US" altLang="ja-JP" sz="2133" dirty="0">
                <a:latin typeface="+mn-lt"/>
              </a:rPr>
              <a:t>In releases 4.4.0 or greater, this is the default behavior.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43020C-8386-F040-97CD-550C2BC9453E}"/>
                  </a:ext>
                </a:extLst>
              </p14:cNvPr>
              <p14:cNvContentPartPr/>
              <p14:nvPr/>
            </p14:nvContentPartPr>
            <p14:xfrm>
              <a:off x="6164931" y="1929429"/>
              <a:ext cx="82440" cy="75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43020C-8386-F040-97CD-550C2BC945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5931" y="1920429"/>
                <a:ext cx="100080" cy="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518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3BA5-6AD5-724D-87AC-C867A5DF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memory model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6E156DB-ECB9-784D-B5C6-67DCB7874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36" y="1825625"/>
            <a:ext cx="9567081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440AE39-901D-BD46-A165-4182EC5438F8}"/>
                  </a:ext>
                </a:extLst>
              </p14:cNvPr>
              <p14:cNvContentPartPr/>
              <p14:nvPr/>
            </p14:nvContentPartPr>
            <p14:xfrm>
              <a:off x="7766211" y="988646"/>
              <a:ext cx="7920" cy="46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440AE39-901D-BD46-A165-4182EC5438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7571" y="979646"/>
                <a:ext cx="2556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902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65C9-B0BE-D645-B13A-D7D7F93D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0611"/>
            <a:ext cx="10515600" cy="1325563"/>
          </a:xfrm>
        </p:spPr>
        <p:txBody>
          <a:bodyPr/>
          <a:lstStyle/>
          <a:p>
            <a:r>
              <a:rPr lang="en-US" dirty="0"/>
              <a:t>                  Spark SQL </a:t>
            </a:r>
            <a:r>
              <a:rPr lang="en-US" dirty="0" err="1"/>
              <a:t>Optimzer</a:t>
            </a:r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A541B8C-B66C-E143-929F-9F3EF172FD6C}"/>
              </a:ext>
            </a:extLst>
          </p:cNvPr>
          <p:cNvGrpSpPr/>
          <p:nvPr/>
        </p:nvGrpSpPr>
        <p:grpSpPr>
          <a:xfrm>
            <a:off x="1437411" y="921069"/>
            <a:ext cx="5762520" cy="2580840"/>
            <a:chOff x="1437411" y="921069"/>
            <a:chExt cx="5762520" cy="258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A90E600-A7CB-8844-808D-EA0B090ECE51}"/>
                    </a:ext>
                  </a:extLst>
                </p14:cNvPr>
                <p14:cNvContentPartPr/>
                <p14:nvPr/>
              </p14:nvContentPartPr>
              <p14:xfrm>
                <a:off x="1437411" y="3493629"/>
                <a:ext cx="10800" cy="82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A90E600-A7CB-8844-808D-EA0B090ECE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28771" y="3484629"/>
                  <a:ext cx="28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92762C6-B4B4-A64C-AB5B-5B74F95F03EE}"/>
                    </a:ext>
                  </a:extLst>
                </p14:cNvPr>
                <p14:cNvContentPartPr/>
                <p14:nvPr/>
              </p14:nvContentPartPr>
              <p14:xfrm>
                <a:off x="7199211" y="921069"/>
                <a:ext cx="720" cy="28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92762C6-B4B4-A64C-AB5B-5B74F95F03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90571" y="912069"/>
                  <a:ext cx="18360" cy="2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8433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5221-2A95-734E-83A5-4EC0E0F5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Spark optimization/</a:t>
            </a:r>
            <a:r>
              <a:rPr lang="en-US" dirty="0" err="1"/>
              <a:t>Tunning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1961-8F3F-8041-82FB-D52E123C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number of executors</a:t>
            </a:r>
          </a:p>
          <a:p>
            <a:r>
              <a:rPr lang="en-US" dirty="0"/>
              <a:t>Large executors vs small executors:</a:t>
            </a:r>
          </a:p>
          <a:p>
            <a:r>
              <a:rPr lang="en-US" dirty="0"/>
              <a:t>Shuffles</a:t>
            </a:r>
          </a:p>
          <a:p>
            <a:r>
              <a:rPr lang="en-US" dirty="0"/>
              <a:t>Scale or </a:t>
            </a:r>
            <a:r>
              <a:rPr lang="en-US" dirty="0" err="1"/>
              <a:t>tunning</a:t>
            </a:r>
            <a:r>
              <a:rPr lang="en-US" dirty="0"/>
              <a:t> Driver/Executors/</a:t>
            </a:r>
            <a:r>
              <a:rPr lang="en-US" dirty="0" err="1"/>
              <a:t>Shufle</a:t>
            </a:r>
            <a:r>
              <a:rPr lang="en-US" dirty="0"/>
              <a:t> service.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C48E7D8-1479-4648-99AF-978C854F53F4}"/>
                  </a:ext>
                </a:extLst>
              </p14:cNvPr>
              <p14:cNvContentPartPr/>
              <p14:nvPr/>
            </p14:nvContentPartPr>
            <p14:xfrm>
              <a:off x="1154811" y="1502469"/>
              <a:ext cx="14760" cy="25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C48E7D8-1479-4648-99AF-978C854F5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811" y="1493469"/>
                <a:ext cx="324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3FA6094-4BFD-7C40-B251-F4AEC94A751E}"/>
                  </a:ext>
                </a:extLst>
              </p14:cNvPr>
              <p14:cNvContentPartPr/>
              <p14:nvPr/>
            </p14:nvContentPartPr>
            <p14:xfrm>
              <a:off x="1168851" y="1502469"/>
              <a:ext cx="56160" cy="244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3FA6094-4BFD-7C40-B251-F4AEC94A75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211" y="1493469"/>
                <a:ext cx="7380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548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B1A5-F98F-0E4E-9F95-BE0DD131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88B8-28C4-FF42-9D1B-0A48EDA1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application logs</a:t>
            </a:r>
          </a:p>
          <a:p>
            <a:endParaRPr lang="en-US" dirty="0"/>
          </a:p>
          <a:p>
            <a:r>
              <a:rPr lang="en-US" dirty="0"/>
              <a:t>Spark UI ( demo 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2870720-949A-A340-B6CB-85484785665E}"/>
              </a:ext>
            </a:extLst>
          </p:cNvPr>
          <p:cNvSpPr txBox="1"/>
          <p:nvPr/>
        </p:nvSpPr>
        <p:spPr>
          <a:xfrm>
            <a:off x="2721429" y="5486400"/>
            <a:ext cx="231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Df.repartition</a:t>
            </a:r>
            <a:r>
              <a:rPr lang="en-US" dirty="0"/>
              <a:t>(1).save()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C8E5D8D-9E27-D440-BEE0-A38528462AF2}"/>
                  </a:ext>
                </a:extLst>
              </p14:cNvPr>
              <p14:cNvContentPartPr/>
              <p14:nvPr/>
            </p14:nvContentPartPr>
            <p14:xfrm>
              <a:off x="8813811" y="634149"/>
              <a:ext cx="16200" cy="90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C8E5D8D-9E27-D440-BEE0-A38528462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4811" y="625149"/>
                <a:ext cx="3384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268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EF04-87C8-4D4A-9818-D239EB66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			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616-B83A-0549-9B67-057E9CB3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</a:t>
            </a:r>
            <a:r>
              <a:rPr lang="en-US" sz="5400" dirty="0"/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64780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Spark vs MapReduce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282889"/>
            <a:ext cx="11790937" cy="5467889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In-memory capabilities </a:t>
            </a:r>
          </a:p>
          <a:p>
            <a:r>
              <a:rPr lang="en-US" altLang="ja-JP" sz="2400" dirty="0">
                <a:latin typeface="+mn-lt"/>
              </a:rPr>
              <a:t>Can be </a:t>
            </a:r>
            <a:r>
              <a:rPr lang="en-US" altLang="ja-JP" sz="2400" dirty="0" err="1">
                <a:latin typeface="+mn-lt"/>
              </a:rPr>
              <a:t>upto</a:t>
            </a:r>
            <a:r>
              <a:rPr lang="en-US" altLang="ja-JP" sz="2400" dirty="0">
                <a:latin typeface="+mn-lt"/>
              </a:rPr>
              <a:t> 100x faster than MR</a:t>
            </a:r>
          </a:p>
          <a:p>
            <a:r>
              <a:rPr lang="en-US" altLang="ja-JP" sz="2400" dirty="0">
                <a:latin typeface="+mn-lt"/>
              </a:rPr>
              <a:t>Developer friendly with multi-language support: Scala, Python, Java &amp; R</a:t>
            </a:r>
          </a:p>
          <a:p>
            <a:r>
              <a:rPr lang="en-US" altLang="ja-JP" sz="2400" dirty="0" err="1">
                <a:latin typeface="+mn-lt"/>
              </a:rPr>
              <a:t>SparkSQL</a:t>
            </a:r>
            <a:r>
              <a:rPr lang="en-US" altLang="ja-JP" sz="2400" dirty="0">
                <a:latin typeface="+mn-lt"/>
              </a:rPr>
              <a:t> for DB developers </a:t>
            </a:r>
          </a:p>
          <a:p>
            <a:r>
              <a:rPr lang="en-US" altLang="ja-JP" sz="2400" dirty="0">
                <a:latin typeface="+mn-lt"/>
              </a:rPr>
              <a:t>Great for streaming data and real-time data processing </a:t>
            </a:r>
          </a:p>
        </p:txBody>
      </p:sp>
    </p:spTree>
    <p:extLst>
      <p:ext uri="{BB962C8B-B14F-4D97-AF65-F5344CB8AC3E}">
        <p14:creationId xmlns:p14="http://schemas.microsoft.com/office/powerpoint/2010/main" val="51587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7221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RDDs, </a:t>
            </a:r>
            <a:r>
              <a:rPr kumimoji="1" lang="en-US" altLang="ja-JP" dirty="0" err="1"/>
              <a:t>DataFrames</a:t>
            </a:r>
            <a:r>
              <a:rPr kumimoji="1" lang="en-US" altLang="ja-JP" dirty="0"/>
              <a:t>, and Datasets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002591"/>
            <a:ext cx="11790937" cy="574818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RDDs</a:t>
            </a:r>
          </a:p>
          <a:p>
            <a:r>
              <a:rPr lang="en-US" altLang="ja-JP" sz="2400" dirty="0" err="1">
                <a:latin typeface="+mn-lt"/>
              </a:rPr>
              <a:t>DataFrames</a:t>
            </a:r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4950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215" y="365125"/>
            <a:ext cx="10515600" cy="1026947"/>
          </a:xfrm>
        </p:spPr>
        <p:txBody>
          <a:bodyPr/>
          <a:lstStyle/>
          <a:p>
            <a:r>
              <a:rPr lang="en-US" altLang="ja-JP" dirty="0"/>
              <a:t>RDD: Resilient Distributed Dataset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3" y="1392072"/>
            <a:ext cx="11790937" cy="494979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lt"/>
              </a:rPr>
              <a:t>Distributed collection of immutable elements</a:t>
            </a:r>
          </a:p>
          <a:p>
            <a:r>
              <a:rPr lang="en-US" altLang="ja-JP" sz="2400" dirty="0">
                <a:latin typeface="+mn-lt"/>
              </a:rPr>
              <a:t>Primary data abstraction in Spark </a:t>
            </a:r>
          </a:p>
          <a:p>
            <a:endParaRPr lang="en-US" altLang="ja-JP" sz="2400" b="1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RDD Characteristics</a:t>
            </a:r>
          </a:p>
          <a:p>
            <a:pPr lvl="1"/>
            <a:r>
              <a:rPr lang="en-US" altLang="ja-JP" sz="2133" b="1" dirty="0">
                <a:latin typeface="+mn-lt"/>
              </a:rPr>
              <a:t>Resilient</a:t>
            </a:r>
            <a:r>
              <a:rPr lang="en-US" altLang="ja-JP" sz="2133" dirty="0">
                <a:latin typeface="+mn-lt"/>
              </a:rPr>
              <a:t> – Immutable and are self recovered in case of failure</a:t>
            </a:r>
          </a:p>
          <a:p>
            <a:pPr lvl="1"/>
            <a:r>
              <a:rPr lang="en-US" altLang="ja-JP" sz="2133" b="1" dirty="0">
                <a:latin typeface="+mn-lt"/>
              </a:rPr>
              <a:t>Distributed</a:t>
            </a:r>
            <a:r>
              <a:rPr lang="en-US" altLang="ja-JP" sz="2133" dirty="0">
                <a:latin typeface="+mn-lt"/>
              </a:rPr>
              <a:t> -  Partitioned across many nodes in the cluster</a:t>
            </a:r>
          </a:p>
          <a:p>
            <a:pPr lvl="1"/>
            <a:r>
              <a:rPr lang="en-US" altLang="ja-JP" sz="2133" b="1" dirty="0">
                <a:latin typeface="+mn-lt"/>
              </a:rPr>
              <a:t>Dataset</a:t>
            </a:r>
            <a:r>
              <a:rPr lang="en-US" altLang="ja-JP" sz="2133" dirty="0">
                <a:latin typeface="+mn-lt"/>
              </a:rPr>
              <a:t> - Could be </a:t>
            </a:r>
            <a:r>
              <a:rPr lang="en-US" altLang="ja-JP" sz="2133" dirty="0" err="1">
                <a:latin typeface="+mn-lt"/>
              </a:rPr>
              <a:t>textfiles</a:t>
            </a:r>
            <a:r>
              <a:rPr lang="en-US" altLang="ja-JP" sz="2133" dirty="0">
                <a:latin typeface="+mn-lt"/>
              </a:rPr>
              <a:t>, </a:t>
            </a:r>
            <a:r>
              <a:rPr lang="en-US" altLang="ja-JP" sz="2133" dirty="0" err="1">
                <a:latin typeface="+mn-lt"/>
              </a:rPr>
              <a:t>jsonfiles</a:t>
            </a:r>
            <a:r>
              <a:rPr lang="en-US" altLang="ja-JP" sz="2133" dirty="0">
                <a:latin typeface="+mn-lt"/>
              </a:rPr>
              <a:t>, DB, </a:t>
            </a:r>
            <a:r>
              <a:rPr lang="en-US" altLang="ja-JP" sz="2133" dirty="0" err="1">
                <a:latin typeface="+mn-lt"/>
              </a:rPr>
              <a:t>parquetfiles</a:t>
            </a:r>
            <a:r>
              <a:rPr lang="en-US" altLang="ja-JP" sz="2133" dirty="0">
                <a:latin typeface="+mn-lt"/>
              </a:rPr>
              <a:t>, etc.</a:t>
            </a:r>
          </a:p>
          <a:p>
            <a:pPr lvl="1"/>
            <a:r>
              <a:rPr lang="en-US" altLang="ja-JP" sz="2133" b="1" dirty="0">
                <a:latin typeface="+mn-lt"/>
              </a:rPr>
              <a:t>Cacheable</a:t>
            </a:r>
            <a:r>
              <a:rPr lang="en-US" altLang="ja-JP" sz="2133" dirty="0">
                <a:latin typeface="+mn-lt"/>
              </a:rPr>
              <a:t> – Persist the data inside RDD in memory (Recommended)</a:t>
            </a:r>
          </a:p>
          <a:p>
            <a:pPr lvl="1"/>
            <a:r>
              <a:rPr lang="en-US" altLang="ja-JP" sz="2133" b="1" dirty="0">
                <a:latin typeface="+mn-lt"/>
              </a:rPr>
              <a:t>Lazy evaluated</a:t>
            </a:r>
            <a:r>
              <a:rPr lang="en-US" altLang="ja-JP" sz="2133" dirty="0">
                <a:latin typeface="+mn-lt"/>
              </a:rPr>
              <a:t> - the data inside RDD is not available or transformed until an action is executed that triggers the execution.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25FEF0A-CE9B-2C42-B9C8-A98F9CDCAE0D}"/>
                  </a:ext>
                </a:extLst>
              </p14:cNvPr>
              <p14:cNvContentPartPr/>
              <p14:nvPr/>
            </p14:nvContentPartPr>
            <p14:xfrm>
              <a:off x="3838783" y="5553189"/>
              <a:ext cx="36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25FEF0A-CE9B-2C42-B9C8-A98F9CDCAE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783" y="55441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25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654" y="0"/>
            <a:ext cx="10515600" cy="1325563"/>
          </a:xfrm>
        </p:spPr>
        <p:txBody>
          <a:bodyPr/>
          <a:lstStyle/>
          <a:p>
            <a:r>
              <a:rPr lang="en-US" altLang="ja-JP" dirty="0"/>
              <a:t>Create RDDs Programmatically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282889"/>
            <a:ext cx="11790937" cy="5467889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lt"/>
              </a:rPr>
              <a:t>There are 3 ways of creating RDDs;</a:t>
            </a:r>
          </a:p>
          <a:p>
            <a:pPr lvl="1"/>
            <a:r>
              <a:rPr lang="en-US" altLang="ja-JP" sz="2133" dirty="0">
                <a:latin typeface="+mn-lt"/>
              </a:rPr>
              <a:t>From an in-memory collection of objects (parallelizing a collection)</a:t>
            </a:r>
          </a:p>
          <a:p>
            <a:pPr lvl="1"/>
            <a:r>
              <a:rPr lang="en-US" altLang="ja-JP" sz="2133" dirty="0">
                <a:latin typeface="+mn-lt"/>
              </a:rPr>
              <a:t>Using a dataset from external storage (such as HDFS)</a:t>
            </a:r>
          </a:p>
          <a:p>
            <a:pPr lvl="1"/>
            <a:r>
              <a:rPr lang="en-US" altLang="ja-JP" sz="2133" dirty="0">
                <a:latin typeface="+mn-lt"/>
              </a:rPr>
              <a:t>Transforming an existing RDD</a:t>
            </a:r>
          </a:p>
          <a:p>
            <a:pPr lvl="1"/>
            <a:endParaRPr lang="en-US" altLang="ja-JP" sz="2133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Example: Parallelized Collections</a:t>
            </a:r>
          </a:p>
          <a:p>
            <a:pPr lvl="1"/>
            <a:r>
              <a:rPr lang="en-US" altLang="ja-JP" sz="2133" dirty="0">
                <a:latin typeface="+mn-lt"/>
              </a:rPr>
              <a:t>Here is how to create a parallelized collection holding the numbers 1 to 5:</a:t>
            </a:r>
          </a:p>
        </p:txBody>
      </p:sp>
      <p:sp>
        <p:nvSpPr>
          <p:cNvPr id="4" name="正方形/長方形 8"/>
          <p:cNvSpPr/>
          <p:nvPr/>
        </p:nvSpPr>
        <p:spPr>
          <a:xfrm>
            <a:off x="848103" y="4151005"/>
            <a:ext cx="10541355" cy="10305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67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18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867" dirty="0">
                <a:solidFill>
                  <a:schemeClr val="bg1"/>
                </a:solidFill>
                <a:latin typeface="Consolas" panose="020B0609020204030204" pitchFamily="49" charset="0"/>
              </a:rPr>
              <a:t>data = </a:t>
            </a:r>
            <a:r>
              <a:rPr lang="en-US" altLang="ja-JP" sz="1867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en-US" altLang="ja-JP" sz="1867" dirty="0">
                <a:solidFill>
                  <a:schemeClr val="bg1"/>
                </a:solidFill>
                <a:latin typeface="Consolas" panose="020B0609020204030204" pitchFamily="49" charset="0"/>
              </a:rPr>
              <a:t>(1, 2, 3, 4, 5)</a:t>
            </a:r>
          </a:p>
          <a:p>
            <a:r>
              <a:rPr lang="en-US" altLang="ja-JP" sz="1867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18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867" dirty="0" err="1">
                <a:solidFill>
                  <a:schemeClr val="bg1"/>
                </a:solidFill>
                <a:latin typeface="Consolas" panose="020B0609020204030204" pitchFamily="49" charset="0"/>
              </a:rPr>
              <a:t>distData</a:t>
            </a:r>
            <a:r>
              <a:rPr lang="en-US" altLang="ja-JP" sz="1867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867" dirty="0" err="1">
                <a:solidFill>
                  <a:schemeClr val="bg1"/>
                </a:solidFill>
                <a:latin typeface="Consolas" panose="020B0609020204030204" pitchFamily="49" charset="0"/>
              </a:rPr>
              <a:t>sc.parallelize</a:t>
            </a:r>
            <a:r>
              <a:rPr lang="en-US" altLang="ja-JP" sz="1867" dirty="0">
                <a:solidFill>
                  <a:schemeClr val="bg1"/>
                </a:solidFill>
                <a:latin typeface="Consolas" panose="020B0609020204030204" pitchFamily="49" charset="0"/>
              </a:rPr>
              <a:t>(data)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9A356A8-7391-6244-A316-CD7AF9CFBADD}"/>
                  </a:ext>
                </a:extLst>
              </p14:cNvPr>
              <p14:cNvContentPartPr/>
              <p14:nvPr/>
            </p14:nvContentPartPr>
            <p14:xfrm>
              <a:off x="6557863" y="3876309"/>
              <a:ext cx="98280" cy="30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9A356A8-7391-6244-A316-CD7AF9CFBA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8863" y="3867309"/>
                <a:ext cx="11592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85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altLang="ja-JP" dirty="0"/>
              <a:t>RDD Operations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214651"/>
            <a:ext cx="11790937" cy="553612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latin typeface="+mn-lt"/>
              </a:rPr>
              <a:t>Spark provides two categories of operations on RDDs;</a:t>
            </a:r>
          </a:p>
          <a:p>
            <a:r>
              <a:rPr lang="en-US" altLang="ja-JP" sz="2400" dirty="0">
                <a:latin typeface="+mn-lt"/>
              </a:rPr>
              <a:t>Transformations</a:t>
            </a:r>
          </a:p>
          <a:p>
            <a:pPr lvl="1"/>
            <a:r>
              <a:rPr lang="en-US" altLang="ja-JP" sz="2133" dirty="0">
                <a:latin typeface="+mn-lt"/>
              </a:rPr>
              <a:t>Apply a function and generate new RDD partitions based on the output</a:t>
            </a:r>
          </a:p>
          <a:p>
            <a:pPr lvl="1"/>
            <a:r>
              <a:rPr lang="en-US" altLang="ja-JP" sz="2133" dirty="0">
                <a:latin typeface="+mn-lt"/>
              </a:rPr>
              <a:t>Do </a:t>
            </a:r>
            <a:r>
              <a:rPr lang="en-US" altLang="ja-JP" sz="2133" b="1" dirty="0">
                <a:latin typeface="+mn-lt"/>
              </a:rPr>
              <a:t>NOT</a:t>
            </a:r>
            <a:r>
              <a:rPr lang="en-US" altLang="ja-JP" sz="2133" dirty="0">
                <a:latin typeface="+mn-lt"/>
              </a:rPr>
              <a:t> have an immediate effect; </a:t>
            </a:r>
            <a:r>
              <a:rPr lang="en-US" altLang="ja-JP" sz="2133" b="1" dirty="0">
                <a:latin typeface="+mn-lt"/>
              </a:rPr>
              <a:t>they are lazy</a:t>
            </a:r>
            <a:r>
              <a:rPr lang="en-US" altLang="ja-JP" sz="2133" dirty="0">
                <a:latin typeface="+mn-lt"/>
              </a:rPr>
              <a:t>, </a:t>
            </a:r>
            <a:br>
              <a:rPr lang="en-US" altLang="ja-JP" sz="2133" dirty="0">
                <a:latin typeface="+mn-lt"/>
              </a:rPr>
            </a:br>
            <a:r>
              <a:rPr lang="en-US" altLang="ja-JP" sz="2133" dirty="0">
                <a:latin typeface="+mn-lt"/>
              </a:rPr>
              <a:t>in the sense that they don’t perform any work until an action is performed on the transformed RDD</a:t>
            </a:r>
          </a:p>
          <a:p>
            <a:pPr lvl="1"/>
            <a:r>
              <a:rPr lang="en-US" altLang="ja-JP" sz="2133" dirty="0">
                <a:latin typeface="+mn-lt"/>
              </a:rPr>
              <a:t>e.g.) map, filter, </a:t>
            </a:r>
            <a:r>
              <a:rPr lang="en-US" altLang="ja-JP" sz="2133" dirty="0" err="1">
                <a:latin typeface="+mn-lt"/>
              </a:rPr>
              <a:t>flatMap</a:t>
            </a:r>
            <a:r>
              <a:rPr lang="en-US" altLang="ja-JP" sz="2133" dirty="0">
                <a:latin typeface="+mn-lt"/>
              </a:rPr>
              <a:t>, </a:t>
            </a:r>
            <a:r>
              <a:rPr lang="en-US" altLang="ja-JP" sz="2133" dirty="0" err="1">
                <a:latin typeface="+mn-lt"/>
              </a:rPr>
              <a:t>groupByKey</a:t>
            </a:r>
            <a:r>
              <a:rPr lang="en-US" altLang="ja-JP" sz="2133" dirty="0">
                <a:latin typeface="+mn-lt"/>
              </a:rPr>
              <a:t>, repartition, etc.</a:t>
            </a:r>
          </a:p>
          <a:p>
            <a:pPr lvl="1"/>
            <a:endParaRPr lang="en-US" altLang="ja-JP" sz="2133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Actions</a:t>
            </a:r>
          </a:p>
          <a:p>
            <a:pPr lvl="1"/>
            <a:r>
              <a:rPr lang="en-US" altLang="ja-JP" sz="2133" dirty="0">
                <a:latin typeface="+mn-lt"/>
              </a:rPr>
              <a:t>Return a result of a function as output to a screen, file, etc.</a:t>
            </a:r>
          </a:p>
          <a:p>
            <a:pPr lvl="1"/>
            <a:r>
              <a:rPr lang="en-US" altLang="ja-JP" sz="2133" dirty="0">
                <a:latin typeface="+mn-lt"/>
              </a:rPr>
              <a:t>Have an </a:t>
            </a:r>
            <a:r>
              <a:rPr lang="en-US" altLang="ja-JP" sz="2133" b="1" dirty="0">
                <a:latin typeface="+mn-lt"/>
              </a:rPr>
              <a:t>immediate effect</a:t>
            </a:r>
          </a:p>
          <a:p>
            <a:pPr lvl="1"/>
            <a:r>
              <a:rPr lang="en-US" altLang="ja-JP" sz="2133" dirty="0">
                <a:latin typeface="+mn-lt"/>
              </a:rPr>
              <a:t>e.g.) collect, count, take, </a:t>
            </a:r>
            <a:r>
              <a:rPr lang="en-US" altLang="ja-JP" sz="2133" dirty="0" err="1">
                <a:latin typeface="+mn-lt"/>
              </a:rPr>
              <a:t>saveAsTextFile</a:t>
            </a:r>
            <a:r>
              <a:rPr lang="en-US" altLang="ja-JP" sz="2133" dirty="0">
                <a:latin typeface="+mn-lt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38425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When to use RDDs?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1062" y="1555845"/>
            <a:ext cx="11790937" cy="519493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65113" indent="-265113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 sz="18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1pPr>
            <a:lvl2pPr marL="450850" indent="-266700" algn="l" defTabSz="358775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2pPr>
            <a:lvl3pPr marL="627063" indent="-268288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Lucida Grande"/>
              <a:buChar char="⎼"/>
              <a:tabLst/>
              <a:defRPr sz="16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3pPr>
            <a:lvl4pPr marL="893763" indent="-266700" algn="l" defTabSz="4572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4pPr>
            <a:lvl5pPr marL="985838" indent="-266700" algn="l" defTabSz="-2063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/>
              <a:buChar char="»"/>
              <a:defRPr sz="1400" b="0" i="0" kern="1200">
                <a:solidFill>
                  <a:srgbClr val="595A5D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lt"/>
              </a:rPr>
              <a:t>You want </a:t>
            </a:r>
            <a:r>
              <a:rPr lang="en-US" altLang="ja-JP" sz="2400" b="1" dirty="0">
                <a:latin typeface="+mn-lt"/>
              </a:rPr>
              <a:t>low-level transformation and actions</a:t>
            </a:r>
            <a:r>
              <a:rPr lang="en-US" altLang="ja-JP" sz="2400" dirty="0">
                <a:latin typeface="+mn-lt"/>
              </a:rPr>
              <a:t> and control on your dataset;</a:t>
            </a:r>
          </a:p>
          <a:p>
            <a:r>
              <a:rPr lang="en-US" altLang="ja-JP" sz="2400" b="1" dirty="0">
                <a:latin typeface="+mn-lt"/>
              </a:rPr>
              <a:t>Your data is unstructured</a:t>
            </a:r>
            <a:r>
              <a:rPr lang="en-US" altLang="ja-JP" sz="2400" dirty="0">
                <a:latin typeface="+mn-lt"/>
              </a:rPr>
              <a:t>, such as media streams or streams of text;</a:t>
            </a:r>
          </a:p>
          <a:p>
            <a:r>
              <a:rPr lang="en-US" altLang="ja-JP" sz="2400" dirty="0">
                <a:latin typeface="+mn-lt"/>
              </a:rPr>
              <a:t>You want to manipulate your data with </a:t>
            </a:r>
            <a:r>
              <a:rPr lang="en-US" altLang="ja-JP" sz="2400" b="1" dirty="0">
                <a:latin typeface="+mn-lt"/>
              </a:rPr>
              <a:t>functional programming constructs t</a:t>
            </a:r>
            <a:r>
              <a:rPr lang="en-US" altLang="ja-JP" sz="2400" dirty="0">
                <a:latin typeface="+mn-lt"/>
              </a:rPr>
              <a:t>han domain specific expressions;</a:t>
            </a:r>
          </a:p>
          <a:p>
            <a:r>
              <a:rPr lang="en-US" altLang="ja-JP" sz="2400" dirty="0">
                <a:latin typeface="+mn-lt"/>
              </a:rPr>
              <a:t>You don’t care about imposing a schema, such as columnar format, while processing or accessing data attributes by name or column; and</a:t>
            </a:r>
          </a:p>
          <a:p>
            <a:r>
              <a:rPr lang="en-US" altLang="ja-JP" sz="2400" dirty="0">
                <a:latin typeface="+mn-lt"/>
              </a:rPr>
              <a:t>You can forgo some optimization and performance benefits available with </a:t>
            </a:r>
            <a:r>
              <a:rPr lang="en-US" altLang="ja-JP" sz="2400" dirty="0" err="1">
                <a:latin typeface="+mn-lt"/>
              </a:rPr>
              <a:t>DataFrames</a:t>
            </a:r>
            <a:r>
              <a:rPr lang="en-US" altLang="ja-JP" sz="2400" dirty="0">
                <a:latin typeface="+mn-lt"/>
              </a:rPr>
              <a:t> and Datasets for structured and semi-structured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11485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2591</Words>
  <Application>Microsoft Macintosh PowerPoint</Application>
  <PresentationFormat>Widescreen</PresentationFormat>
  <Paragraphs>389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Lucida Grande</vt:lpstr>
      <vt:lpstr>Office Theme</vt:lpstr>
      <vt:lpstr>                 EMR: Spark</vt:lpstr>
      <vt:lpstr>Agenda</vt:lpstr>
      <vt:lpstr>What is Spark?</vt:lpstr>
      <vt:lpstr>Spark vs MapReduce</vt:lpstr>
      <vt:lpstr>RDDs, DataFrames, and Datasets</vt:lpstr>
      <vt:lpstr>RDD: Resilient Distributed Dataset</vt:lpstr>
      <vt:lpstr>Create RDDs Programmatically</vt:lpstr>
      <vt:lpstr>RDD Operations</vt:lpstr>
      <vt:lpstr>When to use RDDs?</vt:lpstr>
      <vt:lpstr>DataFrame</vt:lpstr>
      <vt:lpstr>Create DataFrames</vt:lpstr>
      <vt:lpstr>DataFrame Operations</vt:lpstr>
      <vt:lpstr>Dataset</vt:lpstr>
      <vt:lpstr>Benefits of Dataset APIs</vt:lpstr>
      <vt:lpstr>Create Datasets</vt:lpstr>
      <vt:lpstr>Spark SQL</vt:lpstr>
      <vt:lpstr>Spark REPL Shells</vt:lpstr>
      <vt:lpstr>Spark Architecture</vt:lpstr>
      <vt:lpstr>PowerPoint Presentation</vt:lpstr>
      <vt:lpstr>Spark Architecture Details</vt:lpstr>
      <vt:lpstr>Spark Driver</vt:lpstr>
      <vt:lpstr>SparkContext</vt:lpstr>
      <vt:lpstr>SparkSession</vt:lpstr>
      <vt:lpstr>Spark Executors</vt:lpstr>
      <vt:lpstr>Spark Job Run Details</vt:lpstr>
      <vt:lpstr>Spark deploy modes in YARN</vt:lpstr>
      <vt:lpstr>YARN Client mode</vt:lpstr>
      <vt:lpstr>YARN Cluster mode</vt:lpstr>
      <vt:lpstr>Client mode vs Cluster mode</vt:lpstr>
      <vt:lpstr>Default Spark Setting in EMR</vt:lpstr>
      <vt:lpstr>Maximize Resource Allocation in EMR</vt:lpstr>
      <vt:lpstr>Dynamic Allocation of Executors</vt:lpstr>
      <vt:lpstr>Spark memory model</vt:lpstr>
      <vt:lpstr>                  Spark SQL Optimzer</vt:lpstr>
      <vt:lpstr>Spark optimization/Tunning</vt:lpstr>
      <vt:lpstr>Troubleshooting</vt:lpstr>
      <vt:lpstr>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Microsoft Office User</dc:creator>
  <cp:lastModifiedBy>Microsoft Office User</cp:lastModifiedBy>
  <cp:revision>42</cp:revision>
  <dcterms:created xsi:type="dcterms:W3CDTF">2020-04-01T15:45:26Z</dcterms:created>
  <dcterms:modified xsi:type="dcterms:W3CDTF">2020-04-02T08:29:45Z</dcterms:modified>
</cp:coreProperties>
</file>