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7" r:id="rId7"/>
    <p:sldId id="264" r:id="rId8"/>
    <p:sldId id="265" r:id="rId9"/>
    <p:sldId id="261" r:id="rId10"/>
    <p:sldId id="260" r:id="rId11"/>
    <p:sldId id="269" r:id="rId12"/>
    <p:sldId id="271" r:id="rId13"/>
    <p:sldId id="270" r:id="rId14"/>
    <p:sldId id="275" r:id="rId15"/>
    <p:sldId id="274" r:id="rId16"/>
    <p:sldId id="272" r:id="rId17"/>
    <p:sldId id="273" r:id="rId18"/>
    <p:sldId id="276" r:id="rId19"/>
    <p:sldId id="277" r:id="rId20"/>
    <p:sldId id="266"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7" d="100"/>
          <a:sy n="87" d="100"/>
        </p:scale>
        <p:origin x="4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12/11/2016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Smart Emission Control System</a:t>
            </a:r>
          </a:p>
        </p:txBody>
      </p:sp>
      <p:sp>
        <p:nvSpPr>
          <p:cNvPr id="3" name="Subtitle 2"/>
          <p:cNvSpPr>
            <a:spLocks noGrp="1"/>
          </p:cNvSpPr>
          <p:nvPr>
            <p:ph type="subTitle" idx="1"/>
          </p:nvPr>
        </p:nvSpPr>
        <p:spPr/>
        <p:txBody>
          <a:bodyPr>
            <a:normAutofit lnSpcReduction="10000"/>
          </a:bodyPr>
          <a:lstStyle/>
          <a:p>
            <a:r>
              <a:rPr lang="en-IN" dirty="0"/>
              <a:t>									By: </a:t>
            </a:r>
            <a:r>
              <a:rPr lang="en-IN" dirty="0" err="1"/>
              <a:t>Chintan</a:t>
            </a:r>
            <a:r>
              <a:rPr lang="en-IN" dirty="0"/>
              <a:t> </a:t>
            </a:r>
            <a:r>
              <a:rPr lang="en-IN" dirty="0" err="1"/>
              <a:t>Koticha</a:t>
            </a:r>
            <a:r>
              <a:rPr lang="en-IN" dirty="0"/>
              <a:t>        (001267049)</a:t>
            </a:r>
          </a:p>
          <a:p>
            <a:r>
              <a:rPr lang="en-IN" dirty="0"/>
              <a:t>      									      </a:t>
            </a:r>
            <a:r>
              <a:rPr lang="en-IN" dirty="0" err="1"/>
              <a:t>Payal</a:t>
            </a:r>
            <a:r>
              <a:rPr lang="en-IN" dirty="0"/>
              <a:t> Dodeja             (001224158)</a:t>
            </a:r>
          </a:p>
          <a:p>
            <a:r>
              <a:rPr lang="en-IN" dirty="0"/>
              <a:t>      									      Siddhant Chandiwal (001286480)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 Dashboard</a:t>
            </a:r>
          </a:p>
        </p:txBody>
      </p:sp>
      <p:pic>
        <p:nvPicPr>
          <p:cNvPr id="4" name="Content Placeholder 3"/>
          <p:cNvPicPr>
            <a:picLocks noGrp="1" noChangeAspect="1"/>
          </p:cNvPicPr>
          <p:nvPr>
            <p:ph idx="1"/>
          </p:nvPr>
        </p:nvPicPr>
        <p:blipFill>
          <a:blip r:embed="rId2"/>
          <a:stretch>
            <a:fillRect/>
          </a:stretch>
        </p:blipFill>
        <p:spPr>
          <a:xfrm>
            <a:off x="2104102" y="1776046"/>
            <a:ext cx="9035845" cy="461492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Servicing Schedule</a:t>
            </a:r>
          </a:p>
        </p:txBody>
      </p:sp>
      <p:pic>
        <p:nvPicPr>
          <p:cNvPr id="4" name="Content Placeholder 3"/>
          <p:cNvPicPr>
            <a:picLocks noGrp="1" noChangeAspect="1"/>
          </p:cNvPicPr>
          <p:nvPr>
            <p:ph idx="1"/>
          </p:nvPr>
        </p:nvPicPr>
        <p:blipFill>
          <a:blip r:embed="rId2"/>
          <a:stretch>
            <a:fillRect/>
          </a:stretch>
        </p:blipFill>
        <p:spPr>
          <a:xfrm>
            <a:off x="2250829" y="1732085"/>
            <a:ext cx="8669217" cy="4615961"/>
          </a:xfrm>
        </p:spPr>
      </p:pic>
    </p:spTree>
    <p:extLst>
      <p:ext uri="{BB962C8B-B14F-4D97-AF65-F5344CB8AC3E}">
        <p14:creationId xmlns:p14="http://schemas.microsoft.com/office/powerpoint/2010/main" val="40218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Receptionist Work Area</a:t>
            </a:r>
          </a:p>
        </p:txBody>
      </p:sp>
      <p:pic>
        <p:nvPicPr>
          <p:cNvPr id="6" name="Content Placeholder 5"/>
          <p:cNvPicPr>
            <a:picLocks noGrp="1" noChangeAspect="1"/>
          </p:cNvPicPr>
          <p:nvPr>
            <p:ph idx="1"/>
          </p:nvPr>
        </p:nvPicPr>
        <p:blipFill>
          <a:blip r:embed="rId2"/>
          <a:stretch>
            <a:fillRect/>
          </a:stretch>
        </p:blipFill>
        <p:spPr>
          <a:xfrm>
            <a:off x="2083777" y="1776046"/>
            <a:ext cx="8994531" cy="4598377"/>
          </a:xfrm>
        </p:spPr>
      </p:pic>
    </p:spTree>
    <p:extLst>
      <p:ext uri="{BB962C8B-B14F-4D97-AF65-F5344CB8AC3E}">
        <p14:creationId xmlns:p14="http://schemas.microsoft.com/office/powerpoint/2010/main" val="81177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Person Work Area</a:t>
            </a:r>
          </a:p>
        </p:txBody>
      </p:sp>
      <p:pic>
        <p:nvPicPr>
          <p:cNvPr id="4" name="Content Placeholder 3"/>
          <p:cNvPicPr>
            <a:picLocks noGrp="1" noChangeAspect="1"/>
          </p:cNvPicPr>
          <p:nvPr>
            <p:ph idx="1"/>
          </p:nvPr>
        </p:nvPicPr>
        <p:blipFill>
          <a:blip r:embed="rId2"/>
          <a:stretch>
            <a:fillRect/>
          </a:stretch>
        </p:blipFill>
        <p:spPr>
          <a:xfrm>
            <a:off x="2163097" y="1758462"/>
            <a:ext cx="8908026" cy="4583344"/>
          </a:xfrm>
        </p:spPr>
      </p:pic>
    </p:spTree>
    <p:extLst>
      <p:ext uri="{BB962C8B-B14F-4D97-AF65-F5344CB8AC3E}">
        <p14:creationId xmlns:p14="http://schemas.microsoft.com/office/powerpoint/2010/main" val="108662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Receptionist Work Area</a:t>
            </a:r>
          </a:p>
        </p:txBody>
      </p:sp>
      <p:pic>
        <p:nvPicPr>
          <p:cNvPr id="4" name="Content Placeholder 3"/>
          <p:cNvPicPr>
            <a:picLocks noGrp="1" noChangeAspect="1"/>
          </p:cNvPicPr>
          <p:nvPr>
            <p:ph idx="1"/>
          </p:nvPr>
        </p:nvPicPr>
        <p:blipFill>
          <a:blip r:embed="rId2"/>
          <a:stretch>
            <a:fillRect/>
          </a:stretch>
        </p:blipFill>
        <p:spPr>
          <a:xfrm>
            <a:off x="2104103" y="1681315"/>
            <a:ext cx="8996516" cy="4621161"/>
          </a:xfrm>
        </p:spPr>
      </p:pic>
    </p:spTree>
    <p:extLst>
      <p:ext uri="{BB962C8B-B14F-4D97-AF65-F5344CB8AC3E}">
        <p14:creationId xmlns:p14="http://schemas.microsoft.com/office/powerpoint/2010/main" val="190244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Person Work Area</a:t>
            </a:r>
          </a:p>
        </p:txBody>
      </p:sp>
      <p:pic>
        <p:nvPicPr>
          <p:cNvPr id="4" name="Content Placeholder 3"/>
          <p:cNvPicPr>
            <a:picLocks noGrp="1" noChangeAspect="1"/>
          </p:cNvPicPr>
          <p:nvPr>
            <p:ph idx="1"/>
          </p:nvPr>
        </p:nvPicPr>
        <p:blipFill>
          <a:blip r:embed="rId2"/>
          <a:stretch>
            <a:fillRect/>
          </a:stretch>
        </p:blipFill>
        <p:spPr>
          <a:xfrm>
            <a:off x="2192594" y="1680276"/>
            <a:ext cx="8721212" cy="4483510"/>
          </a:xfrm>
        </p:spPr>
      </p:pic>
    </p:spTree>
    <p:extLst>
      <p:ext uri="{BB962C8B-B14F-4D97-AF65-F5344CB8AC3E}">
        <p14:creationId xmlns:p14="http://schemas.microsoft.com/office/powerpoint/2010/main" val="116610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Tax Details</a:t>
            </a:r>
          </a:p>
        </p:txBody>
      </p:sp>
      <p:pic>
        <p:nvPicPr>
          <p:cNvPr id="4" name="Content Placeholder 3"/>
          <p:cNvPicPr>
            <a:picLocks noGrp="1" noChangeAspect="1"/>
          </p:cNvPicPr>
          <p:nvPr>
            <p:ph idx="1"/>
          </p:nvPr>
        </p:nvPicPr>
        <p:blipFill>
          <a:blip r:embed="rId2"/>
          <a:stretch>
            <a:fillRect/>
          </a:stretch>
        </p:blipFill>
        <p:spPr>
          <a:xfrm>
            <a:off x="2005781" y="1789471"/>
            <a:ext cx="8868696" cy="4601497"/>
          </a:xfrm>
        </p:spPr>
      </p:pic>
    </p:spTree>
    <p:extLst>
      <p:ext uri="{BB962C8B-B14F-4D97-AF65-F5344CB8AC3E}">
        <p14:creationId xmlns:p14="http://schemas.microsoft.com/office/powerpoint/2010/main" val="408458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Message Inbox</a:t>
            </a:r>
          </a:p>
        </p:txBody>
      </p:sp>
      <p:pic>
        <p:nvPicPr>
          <p:cNvPr id="4" name="Content Placeholder 3"/>
          <p:cNvPicPr>
            <a:picLocks noGrp="1" noChangeAspect="1"/>
          </p:cNvPicPr>
          <p:nvPr>
            <p:ph idx="1"/>
          </p:nvPr>
        </p:nvPicPr>
        <p:blipFill>
          <a:blip r:embed="rId2"/>
          <a:stretch>
            <a:fillRect/>
          </a:stretch>
        </p:blipFill>
        <p:spPr>
          <a:xfrm>
            <a:off x="2202426" y="1592826"/>
            <a:ext cx="8878529" cy="4876800"/>
          </a:xfrm>
        </p:spPr>
      </p:pic>
    </p:spTree>
    <p:extLst>
      <p:ext uri="{BB962C8B-B14F-4D97-AF65-F5344CB8AC3E}">
        <p14:creationId xmlns:p14="http://schemas.microsoft.com/office/powerpoint/2010/main" val="394954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Content Placeholder 3"/>
          <p:cNvPicPr>
            <a:picLocks noGrp="1" noChangeAspect="1"/>
          </p:cNvPicPr>
          <p:nvPr>
            <p:ph idx="1"/>
          </p:nvPr>
        </p:nvPicPr>
        <p:blipFill>
          <a:blip r:embed="rId2"/>
          <a:stretch>
            <a:fillRect/>
          </a:stretch>
        </p:blipFill>
        <p:spPr>
          <a:xfrm>
            <a:off x="2123768" y="1494503"/>
            <a:ext cx="8819535" cy="4886632"/>
          </a:xfrm>
        </p:spPr>
      </p:pic>
    </p:spTree>
    <p:extLst>
      <p:ext uri="{BB962C8B-B14F-4D97-AF65-F5344CB8AC3E}">
        <p14:creationId xmlns:p14="http://schemas.microsoft.com/office/powerpoint/2010/main" val="238362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Content Placeholder 3"/>
          <p:cNvPicPr>
            <a:picLocks noGrp="1" noChangeAspect="1"/>
          </p:cNvPicPr>
          <p:nvPr>
            <p:ph idx="1"/>
          </p:nvPr>
        </p:nvPicPr>
        <p:blipFill>
          <a:blip r:embed="rId2"/>
          <a:stretch>
            <a:fillRect/>
          </a:stretch>
        </p:blipFill>
        <p:spPr>
          <a:xfrm>
            <a:off x="2222090" y="1573161"/>
            <a:ext cx="8868697" cy="4709652"/>
          </a:xfrm>
        </p:spPr>
      </p:pic>
    </p:spTree>
    <p:extLst>
      <p:ext uri="{BB962C8B-B14F-4D97-AF65-F5344CB8AC3E}">
        <p14:creationId xmlns:p14="http://schemas.microsoft.com/office/powerpoint/2010/main" val="91140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In today’s scenario, “Greenhouse gases” possess a grave threat to the environment which is mainly caused by emission of harmful gases like CO2, </a:t>
            </a:r>
            <a:r>
              <a:rPr lang="en-IN" dirty="0" err="1"/>
              <a:t>Nox</a:t>
            </a:r>
            <a:r>
              <a:rPr lang="en-IN" dirty="0"/>
              <a:t> , HFCs, etc. from automobiles, electrical appliances like refrigerators, air conditioners, etc. </a:t>
            </a:r>
          </a:p>
          <a:p>
            <a:r>
              <a:rPr lang="en-IN" dirty="0"/>
              <a:t>It is necessary to determine and understand the impact of pollution caused on both humans and nature. In order to combat the increasing rage of fast but lethal technical advancements, it is important to maintain the service standards of all automobiles and various appliances.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134"/>
          </a:xfrm>
        </p:spPr>
        <p:txBody>
          <a:bodyPr/>
          <a:lstStyle/>
          <a:p>
            <a:r>
              <a:rPr lang="en-IN" dirty="0"/>
              <a:t>FUTURE SCOPE</a:t>
            </a:r>
          </a:p>
        </p:txBody>
      </p:sp>
      <p:sp>
        <p:nvSpPr>
          <p:cNvPr id="3" name="Content Placeholder 2"/>
          <p:cNvSpPr>
            <a:spLocks noGrp="1"/>
          </p:cNvSpPr>
          <p:nvPr>
            <p:ph idx="1"/>
          </p:nvPr>
        </p:nvSpPr>
        <p:spPr/>
        <p:txBody>
          <a:bodyPr/>
          <a:lstStyle/>
          <a:p>
            <a:r>
              <a:rPr lang="en-IN" dirty="0"/>
              <a:t>To monitor all the sensors like Global Energy Sensor , CO2 Sensor and </a:t>
            </a:r>
            <a:r>
              <a:rPr lang="en-IN" dirty="0" err="1"/>
              <a:t>Nox</a:t>
            </a:r>
            <a:r>
              <a:rPr lang="en-IN" dirty="0"/>
              <a:t> sensor working simultaneously with respect to changes in each other’s status</a:t>
            </a:r>
          </a:p>
          <a:p>
            <a:r>
              <a:rPr lang="en-IN" dirty="0"/>
              <a:t>With the concurrent working of the sensors in the vehicles, amount of pollutants can be recorded, analysis can be made and preventive measures can be taken/suggested in order to reduce the emission of green house gases and save the environment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531" y="2870924"/>
            <a:ext cx="3341077" cy="909768"/>
          </a:xfrm>
        </p:spPr>
        <p:txBody>
          <a:bodyPr/>
          <a:lstStyle/>
          <a:p>
            <a:r>
              <a:rPr lang="en-IN"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a:t>
            </a:r>
          </a:p>
        </p:txBody>
      </p:sp>
      <p:sp>
        <p:nvSpPr>
          <p:cNvPr id="3" name="Content Placeholder 2"/>
          <p:cNvSpPr>
            <a:spLocks noGrp="1"/>
          </p:cNvSpPr>
          <p:nvPr>
            <p:ph idx="1"/>
          </p:nvPr>
        </p:nvSpPr>
        <p:spPr/>
        <p:txBody>
          <a:bodyPr/>
          <a:lstStyle/>
          <a:p>
            <a:r>
              <a:rPr lang="en-IN" dirty="0" err="1"/>
              <a:t>EcoSystem</a:t>
            </a:r>
            <a:r>
              <a:rPr lang="en-IN" dirty="0"/>
              <a:t> model provides with a fundamental structure to build an infrastructure that can help us scrutinize  the needed service standards of the system model.</a:t>
            </a:r>
          </a:p>
          <a:p>
            <a:r>
              <a:rPr lang="en-IN" dirty="0"/>
              <a:t>Different fuel sources like solar energy and petrol/diesel were taken into account in order  measure the impact on both humans and environment.</a:t>
            </a:r>
          </a:p>
          <a:p>
            <a:r>
              <a:rPr lang="en-IN" dirty="0"/>
              <a:t>The amount of different greenhouse gases emitted was taken into account, analysis was made on the basis of amount released and recovery measures were proposed.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081" y="274154"/>
            <a:ext cx="8911687" cy="809579"/>
          </a:xfrm>
        </p:spPr>
        <p:txBody>
          <a:bodyPr/>
          <a:lstStyle/>
          <a:p>
            <a:r>
              <a:rPr lang="en-IN" dirty="0"/>
              <a:t>Architecture Scheme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083733"/>
            <a:ext cx="7764110" cy="56277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753134"/>
          </a:xfrm>
        </p:spPr>
        <p:txBody>
          <a:bodyPr/>
          <a:lstStyle/>
          <a:p>
            <a:r>
              <a:rPr lang="en-IN" dirty="0"/>
              <a:t>ARCHITECTURE EXPLANATION</a:t>
            </a:r>
          </a:p>
        </p:txBody>
      </p:sp>
      <p:sp>
        <p:nvSpPr>
          <p:cNvPr id="3" name="Content Placeholder 2"/>
          <p:cNvSpPr>
            <a:spLocks noGrp="1"/>
          </p:cNvSpPr>
          <p:nvPr>
            <p:ph idx="1"/>
          </p:nvPr>
        </p:nvSpPr>
        <p:spPr/>
        <p:txBody>
          <a:bodyPr>
            <a:normAutofit fontScale="77500" lnSpcReduction="20000"/>
          </a:bodyPr>
          <a:lstStyle/>
          <a:p>
            <a:r>
              <a:rPr lang="en-IN" dirty="0"/>
              <a:t>If the battery of automobiles that is dependent on solar energy gets discharged below 20 KWh, vehicle is automatically switched to fuel source.</a:t>
            </a:r>
          </a:p>
          <a:p>
            <a:r>
              <a:rPr lang="en-IN" dirty="0"/>
              <a:t>Battery starts re-charging on the basis of “hour of day” criteria, say X:</a:t>
            </a:r>
          </a:p>
          <a:p>
            <a:pPr marL="0" indent="0">
              <a:buNone/>
            </a:pPr>
            <a:r>
              <a:rPr lang="en-IN" dirty="0"/>
              <a:t>	18&lt;X&lt;6 	: No sunlight, can not be charged</a:t>
            </a:r>
          </a:p>
          <a:p>
            <a:pPr marL="0" indent="0">
              <a:buNone/>
            </a:pPr>
            <a:r>
              <a:rPr lang="en-IN" dirty="0"/>
              <a:t>	6&lt;X&lt;12 	: Charging at a normal pace</a:t>
            </a:r>
          </a:p>
          <a:p>
            <a:pPr marL="0" indent="0">
              <a:buNone/>
            </a:pPr>
            <a:r>
              <a:rPr lang="en-IN" dirty="0"/>
              <a:t>	12&lt;X&lt;16    : Charging at a faster pace</a:t>
            </a:r>
          </a:p>
          <a:p>
            <a:pPr marL="0" indent="0">
              <a:buNone/>
            </a:pPr>
            <a:r>
              <a:rPr lang="en-IN" dirty="0"/>
              <a:t>	16&lt;X&lt;18    : reduced charging</a:t>
            </a:r>
          </a:p>
          <a:p>
            <a:r>
              <a:rPr lang="en-IN" dirty="0"/>
              <a:t>Use of Petrol/Diesel continues till the battery gets charged.</a:t>
            </a:r>
          </a:p>
          <a:p>
            <a:r>
              <a:rPr lang="en-IN" dirty="0"/>
              <a:t>While being running on fuel, CO2 and </a:t>
            </a:r>
            <a:r>
              <a:rPr lang="en-IN" dirty="0" err="1"/>
              <a:t>Nox</a:t>
            </a:r>
            <a:r>
              <a:rPr lang="en-IN" dirty="0"/>
              <a:t> emission is noted.</a:t>
            </a:r>
          </a:p>
          <a:p>
            <a:r>
              <a:rPr lang="en-IN" dirty="0"/>
              <a:t>If the current emission is greater than normal emission, the vehicle is sent for service.</a:t>
            </a:r>
          </a:p>
          <a:p>
            <a:pPr marL="0" indent="0">
              <a:buNone/>
            </a:pPr>
            <a:endParaRPr lang="en-IN" dirty="0"/>
          </a:p>
          <a:p>
            <a:pPr marL="0" indent="0">
              <a:buNone/>
            </a:pPr>
            <a:endParaRPr lang="en-IN" dirty="0"/>
          </a:p>
          <a:p>
            <a:pPr marL="0" indent="0">
              <a:buNone/>
            </a:pPr>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Sensors</a:t>
            </a:r>
          </a:p>
        </p:txBody>
      </p:sp>
      <p:sp>
        <p:nvSpPr>
          <p:cNvPr id="3" name="Content Placeholder 2"/>
          <p:cNvSpPr>
            <a:spLocks noGrp="1"/>
          </p:cNvSpPr>
          <p:nvPr>
            <p:ph idx="1"/>
          </p:nvPr>
        </p:nvSpPr>
        <p:spPr/>
        <p:txBody>
          <a:bodyPr/>
          <a:lstStyle/>
          <a:p>
            <a:r>
              <a:rPr lang="en-IN" dirty="0"/>
              <a:t>Four sensors have been implemented in this project:</a:t>
            </a:r>
          </a:p>
          <a:p>
            <a:r>
              <a:rPr lang="en-IN" dirty="0"/>
              <a:t>Solar Energy Sensor : This sensor charges the car batteries using solar energy and helps automobile to run until the time battery drains out to 20% of its total capacity</a:t>
            </a:r>
          </a:p>
          <a:p>
            <a:r>
              <a:rPr lang="en-IN" dirty="0"/>
              <a:t>CO2 Emission Sensor : This sensor keeps track of amount of CO2 released as pollutant from vehicles</a:t>
            </a:r>
          </a:p>
          <a:p>
            <a:r>
              <a:rPr lang="en-IN" dirty="0" err="1"/>
              <a:t>Nox</a:t>
            </a:r>
            <a:r>
              <a:rPr lang="en-IN" dirty="0"/>
              <a:t> Emission Sensor : This sensor keeps track of amount of </a:t>
            </a:r>
            <a:r>
              <a:rPr lang="en-IN" dirty="0" err="1"/>
              <a:t>Nox</a:t>
            </a:r>
            <a:r>
              <a:rPr lang="en-IN" dirty="0"/>
              <a:t> released as pollutant from vehicles</a:t>
            </a:r>
          </a:p>
          <a:p>
            <a:r>
              <a:rPr lang="en-IN" dirty="0"/>
              <a:t>HFC Emission Sensor : This sensor keeps track of amount of Hydro </a:t>
            </a:r>
            <a:r>
              <a:rPr lang="en-IN" dirty="0" err="1"/>
              <a:t>fluoro</a:t>
            </a:r>
            <a:r>
              <a:rPr lang="en-IN" dirty="0"/>
              <a:t> carbons emitted from appliances like air conditioners and refrigerators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0246"/>
          </a:xfrm>
        </p:spPr>
        <p:txBody>
          <a:bodyPr/>
          <a:lstStyle/>
          <a:p>
            <a:r>
              <a:rPr lang="en-IN" dirty="0"/>
              <a:t>FUNCTIONAL ARCHITECTURE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711" y="1264356"/>
            <a:ext cx="8459685" cy="54638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5712"/>
          </a:xfrm>
        </p:spPr>
        <p:txBody>
          <a:bodyPr>
            <a:normAutofit fontScale="90000"/>
          </a:bodyPr>
          <a:lstStyle/>
          <a:p>
            <a:r>
              <a:rPr lang="en-IN" dirty="0"/>
              <a:t>FUNCTIONAL ARCHITECTURE EXPLANATION</a:t>
            </a:r>
          </a:p>
        </p:txBody>
      </p:sp>
      <p:sp>
        <p:nvSpPr>
          <p:cNvPr id="3" name="Content Placeholder 2"/>
          <p:cNvSpPr>
            <a:spLocks noGrp="1"/>
          </p:cNvSpPr>
          <p:nvPr>
            <p:ph idx="1"/>
          </p:nvPr>
        </p:nvSpPr>
        <p:spPr/>
        <p:txBody>
          <a:bodyPr/>
          <a:lstStyle/>
          <a:p>
            <a:r>
              <a:rPr lang="en-IN" dirty="0"/>
              <a:t>Customer schedules an appointment with the sales receptionist.</a:t>
            </a:r>
          </a:p>
          <a:p>
            <a:r>
              <a:rPr lang="en-IN" dirty="0"/>
              <a:t>Sales receptionist requests the sales person to attend the customer.</a:t>
            </a:r>
          </a:p>
          <a:p>
            <a:r>
              <a:rPr lang="en-IN" dirty="0"/>
              <a:t>Sales person sells the product to the customer.</a:t>
            </a:r>
          </a:p>
          <a:p>
            <a:r>
              <a:rPr lang="en-IN" dirty="0"/>
              <a:t>Customer schedules an appoint with the service receptionist.</a:t>
            </a:r>
          </a:p>
          <a:p>
            <a:r>
              <a:rPr lang="en-IN" dirty="0"/>
              <a:t>Service receptionist requests service person to attend customer’s vehicle.</a:t>
            </a:r>
          </a:p>
          <a:p>
            <a:r>
              <a:rPr lang="en-IN" dirty="0"/>
              <a:t>Service person requests Inventory manager to supply products.</a:t>
            </a:r>
          </a:p>
          <a:p>
            <a:r>
              <a:rPr lang="en-IN" dirty="0"/>
              <a:t>Control manager incurs tax on customer, if any.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248" y="333964"/>
            <a:ext cx="8911687" cy="791452"/>
          </a:xfrm>
        </p:spPr>
        <p:txBody>
          <a:bodyPr/>
          <a:lstStyle/>
          <a:p>
            <a:r>
              <a:rPr lang="en-IN" dirty="0"/>
              <a:t>Object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561" y="1073747"/>
            <a:ext cx="9813853" cy="5802491"/>
          </a:xfrm>
          <a:prstGeom prst="rect">
            <a:avLst/>
          </a:prstGeom>
        </p:spPr>
      </p:pic>
      <p:graphicFrame>
        <p:nvGraphicFramePr>
          <p:cNvPr id="3" name="Content Placeholder 2">
            <a:hlinkClick r:id="" action="ppaction://ole?verb=0"/>
          </p:cNvPr>
          <p:cNvGraphicFramePr>
            <a:graphicFrameLocks noGrp="1" noChangeAspect="1"/>
          </p:cNvGraphicFramePr>
          <p:nvPr>
            <p:ph idx="1"/>
            <p:extLst>
              <p:ext uri="{D42A27DB-BD31-4B8C-83A1-F6EECF244321}">
                <p14:modId xmlns:p14="http://schemas.microsoft.com/office/powerpoint/2010/main" val="2949836275"/>
              </p:ext>
            </p:extLst>
          </p:nvPr>
        </p:nvGraphicFramePr>
        <p:xfrm>
          <a:off x="10202863" y="269875"/>
          <a:ext cx="1631950" cy="439738"/>
        </p:xfrm>
        <a:graphic>
          <a:graphicData uri="http://schemas.openxmlformats.org/presentationml/2006/ole">
            <mc:AlternateContent xmlns:mc="http://schemas.openxmlformats.org/markup-compatibility/2006">
              <mc:Choice xmlns:v="urn:schemas-microsoft-com:vml" Requires="v">
                <p:oleObj spid="_x0000_s1058" name="Packager Shell Object" showAsIcon="1" r:id="rId4" imgW="1631880" imgH="439560" progId="Package">
                  <p:embed/>
                </p:oleObj>
              </mc:Choice>
              <mc:Fallback>
                <p:oleObj name="Packager Shell Object" showAsIcon="1" r:id="rId4" imgW="1631880" imgH="439560" progId="Package">
                  <p:embed/>
                  <p:pic>
                    <p:nvPicPr>
                      <p:cNvPr id="0" name="Picture 1024"/>
                      <p:cNvPicPr/>
                      <p:nvPr/>
                    </p:nvPicPr>
                    <p:blipFill>
                      <a:blip r:embed="rId5"/>
                      <a:stretch>
                        <a:fillRect/>
                      </a:stretch>
                    </p:blipFill>
                    <p:spPr>
                      <a:xfrm>
                        <a:off x="10202863" y="269875"/>
                        <a:ext cx="1631950" cy="439738"/>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TotalTime>
  <Words>493</Words>
  <Application>Microsoft Office PowerPoint</Application>
  <PresentationFormat>Widescreen</PresentationFormat>
  <Paragraphs>55</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Century Gothic</vt:lpstr>
      <vt:lpstr>Wingdings 3</vt:lpstr>
      <vt:lpstr>Wisp</vt:lpstr>
      <vt:lpstr>Packager Shell Object</vt:lpstr>
      <vt:lpstr>Smart Emission Control System</vt:lpstr>
      <vt:lpstr>Problem Statement</vt:lpstr>
      <vt:lpstr>Approach</vt:lpstr>
      <vt:lpstr>Architecture Scheme</vt:lpstr>
      <vt:lpstr>ARCHITECTURE EXPLANATION</vt:lpstr>
      <vt:lpstr>Sensors</vt:lpstr>
      <vt:lpstr>FUNCTIONAL ARCHITECTURE</vt:lpstr>
      <vt:lpstr>FUNCTIONAL ARCHITECTURE EXPLANATION</vt:lpstr>
      <vt:lpstr>Object Model</vt:lpstr>
      <vt:lpstr>Customer Dashboard</vt:lpstr>
      <vt:lpstr>Customer Servicing Schedule</vt:lpstr>
      <vt:lpstr>Sales Receptionist Work Area</vt:lpstr>
      <vt:lpstr>Sales Person Work Area</vt:lpstr>
      <vt:lpstr>Service Receptionist Work Area</vt:lpstr>
      <vt:lpstr>Service Person Work Area</vt:lpstr>
      <vt:lpstr>Customer Tax Details</vt:lpstr>
      <vt:lpstr>Customer Message Inbox</vt:lpstr>
      <vt:lpstr>Analysis</vt:lpstr>
      <vt:lpstr>Analysis</vt:lpstr>
      <vt:lpstr>FUTURE SCOPE</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Emission Control System</dc:title>
  <dc:creator>Siddhant Chandiwal</dc:creator>
  <cp:lastModifiedBy>Siddhant Chandiwal</cp:lastModifiedBy>
  <cp:revision>35</cp:revision>
  <dcterms:created xsi:type="dcterms:W3CDTF">2016-12-10T21:02:00Z</dcterms:created>
  <dcterms:modified xsi:type="dcterms:W3CDTF">2016-12-12T04:02:56Z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1033-10.2.0.5804</vt:lpwstr>
  </property>
</Properties>
</file>