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1D4C-64B1-436F-BC59-E6CD405923F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BAE9-C0ED-40FA-99DA-8559408D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1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1D4C-64B1-436F-BC59-E6CD405923F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BAE9-C0ED-40FA-99DA-8559408D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1D4C-64B1-436F-BC59-E6CD405923F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BAE9-C0ED-40FA-99DA-8559408D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4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1D4C-64B1-436F-BC59-E6CD405923F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BAE9-C0ED-40FA-99DA-8559408D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0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1D4C-64B1-436F-BC59-E6CD405923F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BAE9-C0ED-40FA-99DA-8559408D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8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1D4C-64B1-436F-BC59-E6CD405923F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BAE9-C0ED-40FA-99DA-8559408D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1D4C-64B1-436F-BC59-E6CD405923F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BAE9-C0ED-40FA-99DA-8559408D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1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1D4C-64B1-436F-BC59-E6CD405923F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BAE9-C0ED-40FA-99DA-8559408D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4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1D4C-64B1-436F-BC59-E6CD405923F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BAE9-C0ED-40FA-99DA-8559408D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2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1D4C-64B1-436F-BC59-E6CD405923F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BAE9-C0ED-40FA-99DA-8559408D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5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1D4C-64B1-436F-BC59-E6CD405923F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BAE9-C0ED-40FA-99DA-8559408D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8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21D4C-64B1-436F-BC59-E6CD405923FF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BAE9-C0ED-40FA-99DA-8559408D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2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551703"/>
                  </p:ext>
                </p:extLst>
              </p:nvPr>
            </p:nvGraphicFramePr>
            <p:xfrm>
              <a:off x="0" y="0"/>
              <a:ext cx="12192000" cy="68580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7247">
                      <a:extLst>
                        <a:ext uri="{9D8B030D-6E8A-4147-A177-3AD203B41FA5}">
                          <a16:colId xmlns:a16="http://schemas.microsoft.com/office/drawing/2014/main" val="187063408"/>
                        </a:ext>
                      </a:extLst>
                    </a:gridCol>
                    <a:gridCol w="3076842">
                      <a:extLst>
                        <a:ext uri="{9D8B030D-6E8A-4147-A177-3AD203B41FA5}">
                          <a16:colId xmlns:a16="http://schemas.microsoft.com/office/drawing/2014/main" val="2037732824"/>
                        </a:ext>
                      </a:extLst>
                    </a:gridCol>
                    <a:gridCol w="4737911">
                      <a:extLst>
                        <a:ext uri="{9D8B030D-6E8A-4147-A177-3AD203B41FA5}">
                          <a16:colId xmlns:a16="http://schemas.microsoft.com/office/drawing/2014/main" val="3150107448"/>
                        </a:ext>
                      </a:extLst>
                    </a:gridCol>
                  </a:tblGrid>
                  <a:tr h="16788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 dirty="0">
                              <a:effectLst/>
                            </a:rPr>
                            <a:t>DT-80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 dirty="0">
                              <a:effectLst/>
                            </a:rPr>
                            <a:t>Arduino UNO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73695891"/>
                      </a:ext>
                    </a:extLst>
                  </a:tr>
                  <a:tr h="16788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 dirty="0">
                              <a:effectLst/>
                            </a:rPr>
                            <a:t>Accuracy 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600">
                              <a:effectLst/>
                            </a:rPr>
                            <a:t>18 bits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600">
                              <a:effectLst/>
                            </a:rPr>
                            <a:t>10 bits </a:t>
                          </a:r>
                          <a14:m>
                            <m:oMath xmlns:m="http://schemas.openxmlformats.org/officeDocument/2006/math">
                              <m:r>
                                <a:rPr lang="en-US" sz="3600">
                                  <a:effectLst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3600">
                              <a:effectLst/>
                            </a:rPr>
                            <a:t>  1/256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64320486"/>
                      </a:ext>
                    </a:extLst>
                  </a:tr>
                  <a:tr h="182146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 dirty="0">
                              <a:effectLst/>
                            </a:rPr>
                            <a:t>Communication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600">
                              <a:effectLst/>
                            </a:rPr>
                            <a:t>RS232, USB, LAN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600">
                              <a:effectLst/>
                            </a:rPr>
                            <a:t>USB </a:t>
                          </a:r>
                          <a14:m>
                            <m:oMath xmlns:m="http://schemas.openxmlformats.org/officeDocument/2006/math">
                              <m:r>
                                <a:rPr lang="en-US" sz="3600">
                                  <a:effectLst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3600">
                              <a:effectLst/>
                            </a:rPr>
                            <a:t> 1/3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00447304"/>
                      </a:ext>
                    </a:extLst>
                  </a:tr>
                  <a:tr h="16788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 dirty="0">
                              <a:effectLst/>
                            </a:rPr>
                            <a:t>Cost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600" dirty="0" err="1">
                              <a:effectLst/>
                            </a:rPr>
                            <a:t>Rs</a:t>
                          </a:r>
                          <a:r>
                            <a:rPr lang="en-US" sz="3600" dirty="0">
                              <a:effectLst/>
                            </a:rPr>
                            <a:t>. 200000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600" dirty="0" err="1">
                              <a:effectLst/>
                            </a:rPr>
                            <a:t>Rs</a:t>
                          </a:r>
                          <a:r>
                            <a:rPr lang="en-US" sz="3600" dirty="0">
                              <a:effectLst/>
                            </a:rPr>
                            <a:t>. 2000 </a:t>
                          </a:r>
                          <a14:m>
                            <m:oMath xmlns:m="http://schemas.openxmlformats.org/officeDocument/2006/math">
                              <m:r>
                                <a:rPr lang="en-US" sz="3600">
                                  <a:effectLst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3600" dirty="0">
                              <a:effectLst/>
                            </a:rPr>
                            <a:t> 1/100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117735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551703"/>
                  </p:ext>
                </p:extLst>
              </p:nvPr>
            </p:nvGraphicFramePr>
            <p:xfrm>
              <a:off x="0" y="0"/>
              <a:ext cx="12192000" cy="68580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7247">
                      <a:extLst>
                        <a:ext uri="{9D8B030D-6E8A-4147-A177-3AD203B41FA5}">
                          <a16:colId xmlns:a16="http://schemas.microsoft.com/office/drawing/2014/main" val="187063408"/>
                        </a:ext>
                      </a:extLst>
                    </a:gridCol>
                    <a:gridCol w="3076842">
                      <a:extLst>
                        <a:ext uri="{9D8B030D-6E8A-4147-A177-3AD203B41FA5}">
                          <a16:colId xmlns:a16="http://schemas.microsoft.com/office/drawing/2014/main" val="2037732824"/>
                        </a:ext>
                      </a:extLst>
                    </a:gridCol>
                    <a:gridCol w="4737911">
                      <a:extLst>
                        <a:ext uri="{9D8B030D-6E8A-4147-A177-3AD203B41FA5}">
                          <a16:colId xmlns:a16="http://schemas.microsoft.com/office/drawing/2014/main" val="3150107448"/>
                        </a:ext>
                      </a:extLst>
                    </a:gridCol>
                  </a:tblGrid>
                  <a:tr h="16788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 dirty="0">
                              <a:effectLst/>
                            </a:rPr>
                            <a:t>DT-80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 dirty="0">
                              <a:effectLst/>
                            </a:rPr>
                            <a:t>Arduino UNO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73695891"/>
                      </a:ext>
                    </a:extLst>
                  </a:tr>
                  <a:tr h="16788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 dirty="0">
                              <a:effectLst/>
                            </a:rPr>
                            <a:t>Accuracy 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600">
                              <a:effectLst/>
                            </a:rPr>
                            <a:t>18 bits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57658" t="-101091" r="-644" b="-209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320486"/>
                      </a:ext>
                    </a:extLst>
                  </a:tr>
                  <a:tr h="182146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 dirty="0">
                              <a:effectLst/>
                            </a:rPr>
                            <a:t>Communication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600">
                              <a:effectLst/>
                            </a:rPr>
                            <a:t>RS232, USB, LAN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57658" t="-184950" r="-644" b="-92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0447304"/>
                      </a:ext>
                    </a:extLst>
                  </a:tr>
                  <a:tr h="16788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 dirty="0">
                              <a:effectLst/>
                            </a:rPr>
                            <a:t>Cost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600" dirty="0" err="1">
                              <a:effectLst/>
                            </a:rPr>
                            <a:t>Rs</a:t>
                          </a:r>
                          <a:r>
                            <a:rPr lang="en-US" sz="3600" dirty="0">
                              <a:effectLst/>
                            </a:rPr>
                            <a:t>. 200000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57658" t="-308696" r="-644" b="-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17735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8417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0538901"/>
                  </p:ext>
                </p:extLst>
              </p:nvPr>
            </p:nvGraphicFramePr>
            <p:xfrm>
              <a:off x="0" y="-2"/>
              <a:ext cx="12191999" cy="68580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420268">
                      <a:extLst>
                        <a:ext uri="{9D8B030D-6E8A-4147-A177-3AD203B41FA5}">
                          <a16:colId xmlns:a16="http://schemas.microsoft.com/office/drawing/2014/main" val="2251161192"/>
                        </a:ext>
                      </a:extLst>
                    </a:gridCol>
                    <a:gridCol w="3063753">
                      <a:extLst>
                        <a:ext uri="{9D8B030D-6E8A-4147-A177-3AD203B41FA5}">
                          <a16:colId xmlns:a16="http://schemas.microsoft.com/office/drawing/2014/main" val="3687138929"/>
                        </a:ext>
                      </a:extLst>
                    </a:gridCol>
                    <a:gridCol w="4707978">
                      <a:extLst>
                        <a:ext uri="{9D8B030D-6E8A-4147-A177-3AD203B41FA5}">
                          <a16:colId xmlns:a16="http://schemas.microsoft.com/office/drawing/2014/main" val="2168361653"/>
                        </a:ext>
                      </a:extLst>
                    </a:gridCol>
                  </a:tblGrid>
                  <a:tr h="171450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5400" dirty="0">
                              <a:effectLst/>
                            </a:rPr>
                            <a:t>PC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5400" dirty="0">
                              <a:effectLst/>
                            </a:rPr>
                            <a:t>R Pi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72475071"/>
                      </a:ext>
                    </a:extLst>
                  </a:tr>
                  <a:tr h="171450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5400" dirty="0">
                              <a:effectLst/>
                            </a:rPr>
                            <a:t>Processor 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>
                              <a:effectLst/>
                            </a:rPr>
                            <a:t>2 GHz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>
                              <a:effectLst/>
                            </a:rPr>
                            <a:t>900 MHz </a:t>
                          </a:r>
                          <a14:m>
                            <m:oMath xmlns:m="http://schemas.openxmlformats.org/officeDocument/2006/math">
                              <m:r>
                                <a:rPr lang="en-US" sz="4400">
                                  <a:effectLst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4400">
                              <a:effectLst/>
                            </a:rPr>
                            <a:t>  ½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15700184"/>
                      </a:ext>
                    </a:extLst>
                  </a:tr>
                  <a:tr h="171450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5400" dirty="0">
                              <a:effectLst/>
                            </a:rPr>
                            <a:t>RAM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>
                              <a:effectLst/>
                            </a:rPr>
                            <a:t>2 GB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>
                              <a:effectLst/>
                            </a:rPr>
                            <a:t>512 MB </a:t>
                          </a:r>
                          <a14:m>
                            <m:oMath xmlns:m="http://schemas.openxmlformats.org/officeDocument/2006/math">
                              <m:r>
                                <a:rPr lang="en-US" sz="4400">
                                  <a:effectLst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4400">
                              <a:effectLst/>
                            </a:rPr>
                            <a:t> ¼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25825433"/>
                      </a:ext>
                    </a:extLst>
                  </a:tr>
                  <a:tr h="171450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5400" dirty="0">
                              <a:effectLst/>
                            </a:rPr>
                            <a:t>Cost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>
                              <a:effectLst/>
                            </a:rPr>
                            <a:t>Rs. 25000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 dirty="0" err="1">
                              <a:effectLst/>
                            </a:rPr>
                            <a:t>Rs</a:t>
                          </a:r>
                          <a:r>
                            <a:rPr lang="en-US" sz="4400" dirty="0">
                              <a:effectLst/>
                            </a:rPr>
                            <a:t>. 2500 </a:t>
                          </a:r>
                          <a14:m>
                            <m:oMath xmlns:m="http://schemas.openxmlformats.org/officeDocument/2006/math">
                              <m:r>
                                <a:rPr lang="en-US" sz="4400">
                                  <a:effectLst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4400" dirty="0">
                              <a:effectLst/>
                            </a:rPr>
                            <a:t> 1/10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802825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0538901"/>
                  </p:ext>
                </p:extLst>
              </p:nvPr>
            </p:nvGraphicFramePr>
            <p:xfrm>
              <a:off x="0" y="-2"/>
              <a:ext cx="12191999" cy="68580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420268">
                      <a:extLst>
                        <a:ext uri="{9D8B030D-6E8A-4147-A177-3AD203B41FA5}">
                          <a16:colId xmlns:a16="http://schemas.microsoft.com/office/drawing/2014/main" val="2251161192"/>
                        </a:ext>
                      </a:extLst>
                    </a:gridCol>
                    <a:gridCol w="3063753">
                      <a:extLst>
                        <a:ext uri="{9D8B030D-6E8A-4147-A177-3AD203B41FA5}">
                          <a16:colId xmlns:a16="http://schemas.microsoft.com/office/drawing/2014/main" val="3687138929"/>
                        </a:ext>
                      </a:extLst>
                    </a:gridCol>
                    <a:gridCol w="4707978">
                      <a:extLst>
                        <a:ext uri="{9D8B030D-6E8A-4147-A177-3AD203B41FA5}">
                          <a16:colId xmlns:a16="http://schemas.microsoft.com/office/drawing/2014/main" val="2168361653"/>
                        </a:ext>
                      </a:extLst>
                    </a:gridCol>
                  </a:tblGrid>
                  <a:tr h="171450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5400" dirty="0">
                              <a:effectLst/>
                            </a:rPr>
                            <a:t>PC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5400" dirty="0">
                              <a:effectLst/>
                            </a:rPr>
                            <a:t>R Pi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72475071"/>
                      </a:ext>
                    </a:extLst>
                  </a:tr>
                  <a:tr h="171450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5400" dirty="0">
                              <a:effectLst/>
                            </a:rPr>
                            <a:t>Processor 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>
                              <a:effectLst/>
                            </a:rPr>
                            <a:t>2 GHz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59326" t="-100355" r="-648" b="-200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5700184"/>
                      </a:ext>
                    </a:extLst>
                  </a:tr>
                  <a:tr h="171450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5400" dirty="0">
                              <a:effectLst/>
                            </a:rPr>
                            <a:t>RAM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>
                              <a:effectLst/>
                            </a:rPr>
                            <a:t>2 GB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59326" t="-201068" r="-648" b="-1010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5825433"/>
                      </a:ext>
                    </a:extLst>
                  </a:tr>
                  <a:tr h="171450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5400" dirty="0">
                              <a:effectLst/>
                            </a:rPr>
                            <a:t>Cost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4400">
                              <a:effectLst/>
                            </a:rPr>
                            <a:t>Rs. 25000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59326" t="-300000" r="-648" b="-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02825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834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chintan.pathak@gmail.com</dc:creator>
  <cp:lastModifiedBy>chintan.pathak@gmail.com</cp:lastModifiedBy>
  <cp:revision>3</cp:revision>
  <dcterms:created xsi:type="dcterms:W3CDTF">2015-09-12T09:38:41Z</dcterms:created>
  <dcterms:modified xsi:type="dcterms:W3CDTF">2015-09-12T09:42:56Z</dcterms:modified>
</cp:coreProperties>
</file>