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3" r:id="rId9"/>
    <p:sldId id="269" r:id="rId10"/>
    <p:sldId id="270" r:id="rId11"/>
    <p:sldId id="264" r:id="rId12"/>
    <p:sldId id="262" r:id="rId13"/>
    <p:sldId id="272" r:id="rId14"/>
    <p:sldId id="273" r:id="rId15"/>
    <p:sldId id="271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OLIA JAY" initials="KJ" lastIdx="1" clrIdx="0">
    <p:extLst>
      <p:ext uri="{19B8F6BF-5375-455C-9EA6-DF929625EA0E}">
        <p15:presenceInfo xmlns:p15="http://schemas.microsoft.com/office/powerpoint/2012/main" userId="KAROLIA J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55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56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974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261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724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108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81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6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5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5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0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2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3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80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143C-F6C2-4B5B-A4C1-D94BD0E6E11E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56BC-A3DB-489B-8BA1-5BA1985F7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4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826354-8CBF-4792-97A7-FBE5122AE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" r="6053" b="9192"/>
          <a:stretch/>
        </p:blipFill>
        <p:spPr>
          <a:xfrm>
            <a:off x="2501166" y="1203158"/>
            <a:ext cx="1926454" cy="18596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80FB6BD-0965-4342-BFE8-5B304BF7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7620" y="256674"/>
            <a:ext cx="6863301" cy="5709120"/>
          </a:xfrm>
        </p:spPr>
        <p:txBody>
          <a:bodyPr>
            <a:normAutofit fontScale="90000"/>
          </a:bodyPr>
          <a:lstStyle/>
          <a:p>
            <a:pPr marL="674370" indent="-6350" algn="ctr">
              <a:lnSpc>
                <a:spcPct val="107000"/>
              </a:lnSpc>
              <a:spcAft>
                <a:spcPts val="55"/>
              </a:spcAft>
            </a:pPr>
            <a:r>
              <a:rPr lang="en-US" sz="2800" b="0" dirty="0">
                <a:latin typeface="Algerian" panose="04020705040A02060702" pitchFamily="82" charset="0"/>
                <a:cs typeface="Times New Roman" panose="02020603050405020304" pitchFamily="18" charset="0"/>
              </a:rPr>
              <a:t>Shah and Anchor </a:t>
            </a:r>
            <a:r>
              <a:rPr lang="en-US" sz="2800" b="0" dirty="0" err="1">
                <a:latin typeface="Algerian" panose="04020705040A02060702" pitchFamily="82" charset="0"/>
                <a:cs typeface="Times New Roman" panose="02020603050405020304" pitchFamily="18" charset="0"/>
              </a:rPr>
              <a:t>Kutchhi</a:t>
            </a:r>
            <a:r>
              <a:rPr lang="en-US" sz="2800" b="0" dirty="0">
                <a:latin typeface="Algerian" panose="04020705040A02060702" pitchFamily="82" charset="0"/>
                <a:cs typeface="Times New Roman" panose="02020603050405020304" pitchFamily="18" charset="0"/>
              </a:rPr>
              <a:t> Engineering College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 LANGUAGE RECOGINITION</a:t>
            </a:r>
            <a:br>
              <a:rPr lang="en-I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by-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Guide- 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karuna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borhade</a:t>
            </a:r>
            <a:b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Co-GUIDE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VANDANA SONI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970940C-B1B0-45F0-9373-C21743C20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4736"/>
              </p:ext>
            </p:extLst>
          </p:nvPr>
        </p:nvGraphicFramePr>
        <p:xfrm>
          <a:off x="3944417" y="3158452"/>
          <a:ext cx="7346504" cy="16127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3896">
                  <a:extLst>
                    <a:ext uri="{9D8B030D-6E8A-4147-A177-3AD203B41FA5}">
                      <a16:colId xmlns:a16="http://schemas.microsoft.com/office/drawing/2014/main" val="1042632456"/>
                    </a:ext>
                  </a:extLst>
                </a:gridCol>
                <a:gridCol w="2451304">
                  <a:extLst>
                    <a:ext uri="{9D8B030D-6E8A-4147-A177-3AD203B41FA5}">
                      <a16:colId xmlns:a16="http://schemas.microsoft.com/office/drawing/2014/main" val="2073750140"/>
                    </a:ext>
                  </a:extLst>
                </a:gridCol>
                <a:gridCol w="2451304">
                  <a:extLst>
                    <a:ext uri="{9D8B030D-6E8A-4147-A177-3AD203B41FA5}">
                      <a16:colId xmlns:a16="http://schemas.microsoft.com/office/drawing/2014/main" val="2856897961"/>
                    </a:ext>
                  </a:extLst>
                </a:gridCol>
              </a:tblGrid>
              <a:tr h="322415">
                <a:tc>
                  <a:txBody>
                    <a:bodyPr/>
                    <a:lstStyle/>
                    <a:p>
                      <a:pPr marL="8890" indent="-6350" algn="ctr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>
                          <a:effectLst/>
                        </a:rPr>
                        <a:t>NAME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2860" marB="0"/>
                </a:tc>
                <a:tc>
                  <a:txBody>
                    <a:bodyPr/>
                    <a:lstStyle/>
                    <a:p>
                      <a:pPr marL="15240" indent="-6350" algn="ctr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>
                          <a:effectLst/>
                        </a:rPr>
                        <a:t>CLASS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2860" marB="0"/>
                </a:tc>
                <a:tc>
                  <a:txBody>
                    <a:bodyPr/>
                    <a:lstStyle/>
                    <a:p>
                      <a:pPr marL="15240" indent="-6350" algn="ctr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>
                          <a:effectLst/>
                        </a:rPr>
                        <a:t>ROLL NO.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2860" marB="0"/>
                </a:tc>
                <a:extLst>
                  <a:ext uri="{0D108BD9-81ED-4DB2-BD59-A6C34878D82A}">
                    <a16:rowId xmlns:a16="http://schemas.microsoft.com/office/drawing/2014/main" val="548066649"/>
                  </a:ext>
                </a:extLst>
              </a:tr>
              <a:tr h="322589">
                <a:tc>
                  <a:txBody>
                    <a:bodyPr/>
                    <a:lstStyle/>
                    <a:p>
                      <a:pPr marL="8890" indent="-6350" algn="ctr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>
                          <a:effectLst/>
                        </a:rPr>
                        <a:t>Jay Karolia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2860" marB="0"/>
                </a:tc>
                <a:tc>
                  <a:txBody>
                    <a:bodyPr/>
                    <a:lstStyle/>
                    <a:p>
                      <a:pPr marL="15240" indent="-6350" algn="ctr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>
                          <a:effectLst/>
                        </a:rPr>
                        <a:t>TE-9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2860" marB="0"/>
                </a:tc>
                <a:tc>
                  <a:txBody>
                    <a:bodyPr/>
                    <a:lstStyle/>
                    <a:p>
                      <a:pPr marL="15240" indent="-6350" algn="ctr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>
                          <a:effectLst/>
                        </a:rPr>
                        <a:t>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2860" marB="0"/>
                </a:tc>
                <a:extLst>
                  <a:ext uri="{0D108BD9-81ED-4DB2-BD59-A6C34878D82A}">
                    <a16:rowId xmlns:a16="http://schemas.microsoft.com/office/drawing/2014/main" val="2531141487"/>
                  </a:ext>
                </a:extLst>
              </a:tr>
              <a:tr h="322589">
                <a:tc>
                  <a:txBody>
                    <a:bodyPr/>
                    <a:lstStyle/>
                    <a:p>
                      <a:pPr marL="8890" indent="-6350" algn="ctr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>
                          <a:effectLst/>
                        </a:rPr>
                        <a:t>Kashyap Kurani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2860" marB="0"/>
                </a:tc>
                <a:tc>
                  <a:txBody>
                    <a:bodyPr/>
                    <a:lstStyle/>
                    <a:p>
                      <a:pPr marL="15240" indent="-6350" algn="ctr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>
                          <a:effectLst/>
                        </a:rPr>
                        <a:t>TE-9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2860" marB="0"/>
                </a:tc>
                <a:tc>
                  <a:txBody>
                    <a:bodyPr/>
                    <a:lstStyle/>
                    <a:p>
                      <a:pPr marL="15240" indent="-6350" algn="ctr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>
                          <a:effectLst/>
                        </a:rPr>
                        <a:t>25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2860" marB="0"/>
                </a:tc>
                <a:extLst>
                  <a:ext uri="{0D108BD9-81ED-4DB2-BD59-A6C34878D82A}">
                    <a16:rowId xmlns:a16="http://schemas.microsoft.com/office/drawing/2014/main" val="3483087888"/>
                  </a:ext>
                </a:extLst>
              </a:tr>
              <a:tr h="322589">
                <a:tc>
                  <a:txBody>
                    <a:bodyPr/>
                    <a:lstStyle/>
                    <a:p>
                      <a:pPr marL="8890" indent="-6350" algn="ctr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>
                          <a:effectLst/>
                        </a:rPr>
                        <a:t>Chintan Rajgor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2860" marB="0"/>
                </a:tc>
                <a:tc>
                  <a:txBody>
                    <a:bodyPr/>
                    <a:lstStyle/>
                    <a:p>
                      <a:pPr marL="15240" indent="-6350" algn="ctr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>
                          <a:effectLst/>
                        </a:rPr>
                        <a:t>TE-9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2860" marB="0"/>
                </a:tc>
                <a:tc>
                  <a:txBody>
                    <a:bodyPr/>
                    <a:lstStyle/>
                    <a:p>
                      <a:pPr marL="15240" indent="-6350" algn="ctr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>
                          <a:effectLst/>
                        </a:rPr>
                        <a:t>34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2860" marB="0"/>
                </a:tc>
                <a:extLst>
                  <a:ext uri="{0D108BD9-81ED-4DB2-BD59-A6C34878D82A}">
                    <a16:rowId xmlns:a16="http://schemas.microsoft.com/office/drawing/2014/main" val="4008231766"/>
                  </a:ext>
                </a:extLst>
              </a:tr>
              <a:tr h="322589">
                <a:tc>
                  <a:txBody>
                    <a:bodyPr/>
                    <a:lstStyle/>
                    <a:p>
                      <a:pPr marL="8890" indent="-6350" algn="ctr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>
                          <a:effectLst/>
                        </a:rPr>
                        <a:t>Ananya Tripathi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2860" marB="0"/>
                </a:tc>
                <a:tc>
                  <a:txBody>
                    <a:bodyPr/>
                    <a:lstStyle/>
                    <a:p>
                      <a:pPr marL="15240" indent="-6350" algn="ctr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>
                          <a:effectLst/>
                        </a:rPr>
                        <a:t>TE-9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2860" marB="0"/>
                </a:tc>
                <a:tc>
                  <a:txBody>
                    <a:bodyPr/>
                    <a:lstStyle/>
                    <a:p>
                      <a:pPr marL="15240" indent="-6350" algn="ctr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 dirty="0">
                          <a:effectLst/>
                        </a:rPr>
                        <a:t>56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2860" marB="0"/>
                </a:tc>
                <a:extLst>
                  <a:ext uri="{0D108BD9-81ED-4DB2-BD59-A6C34878D82A}">
                    <a16:rowId xmlns:a16="http://schemas.microsoft.com/office/drawing/2014/main" val="50894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44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D47D-7925-4245-8807-58999B16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i="1" u="sng" dirty="0" err="1"/>
              <a:t>Cnn</a:t>
            </a:r>
            <a:r>
              <a:rPr lang="en-US" b="1" i="1" u="sng" dirty="0"/>
              <a:t> flowchart</a:t>
            </a:r>
            <a:endParaRPr lang="en-IN" b="1" i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0AFD24-8D6C-421A-9896-71864C5BA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97"/>
          <a:stretch/>
        </p:blipFill>
        <p:spPr bwMode="auto">
          <a:xfrm>
            <a:off x="960698" y="1840375"/>
            <a:ext cx="10382491" cy="474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06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7E85-48CA-4122-A2C3-5B60C3F8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1294"/>
            <a:ext cx="10820400" cy="1293028"/>
          </a:xfrm>
        </p:spPr>
        <p:txBody>
          <a:bodyPr/>
          <a:lstStyle/>
          <a:p>
            <a:pPr algn="ctr"/>
            <a:r>
              <a:rPr lang="en-US" b="1" i="1" u="sng" dirty="0"/>
              <a:t>FLOWCHART:</a:t>
            </a:r>
            <a:endParaRPr lang="en-IN" b="1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D9CAB-B7FB-4BAE-80A1-0529DAE9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77" y="1440326"/>
            <a:ext cx="9776245" cy="45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5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9262-FC75-4895-8472-37363D5A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856"/>
            <a:ext cx="10820400" cy="1293028"/>
          </a:xfrm>
        </p:spPr>
        <p:txBody>
          <a:bodyPr/>
          <a:lstStyle/>
          <a:p>
            <a:pPr algn="ctr"/>
            <a:r>
              <a:rPr lang="en-US" b="1" i="1" u="sng" dirty="0"/>
              <a:t>Result and analysis: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2966-45A2-4BE7-AA23-71741DD8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16937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We have Successfully captured and stored images with capture.py</a:t>
            </a:r>
            <a:endParaRPr lang="en-IN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4CBCC-BD3C-4D5E-B063-4D6BE3DDD0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50" y="1828800"/>
            <a:ext cx="8164099" cy="45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0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9262-FC75-4895-8472-37363D5A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56" y="0"/>
            <a:ext cx="10820400" cy="1293028"/>
          </a:xfrm>
        </p:spPr>
        <p:txBody>
          <a:bodyPr/>
          <a:lstStyle/>
          <a:p>
            <a:pPr algn="ctr"/>
            <a:r>
              <a:rPr lang="en-US" b="1" i="1" u="sng" dirty="0"/>
              <a:t>Result and analysis: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2966-45A2-4BE7-AA23-71741DD8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26894"/>
            <a:ext cx="10820400" cy="4024125"/>
          </a:xfrm>
        </p:spPr>
        <p:txBody>
          <a:bodyPr>
            <a:normAutofit/>
          </a:bodyPr>
          <a:lstStyle/>
          <a:p>
            <a:pPr marL="300990" marR="384175" indent="0" algn="l">
              <a:spcBef>
                <a:spcPts val="665"/>
              </a:spcBef>
              <a:buNone/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We have Successfully Trained Images with CNN model</a:t>
            </a:r>
            <a:endParaRPr lang="en-IN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B9279-41DE-44C5-ABD4-8C090D6F8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4008"/>
            <a:ext cx="6043099" cy="427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3D4AE-77CC-4D1C-B500-99BEAD203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4009"/>
            <a:ext cx="6042188" cy="4279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56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9262-FC75-4895-8472-37363D5A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56" y="-26633"/>
            <a:ext cx="10820400" cy="1293028"/>
          </a:xfrm>
        </p:spPr>
        <p:txBody>
          <a:bodyPr/>
          <a:lstStyle/>
          <a:p>
            <a:pPr algn="ctr"/>
            <a:r>
              <a:rPr lang="en-US" b="1" i="1" u="sng" dirty="0"/>
              <a:t>Result and analysis: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2966-45A2-4BE7-AA23-71741DD8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26894"/>
            <a:ext cx="10820400" cy="4024125"/>
          </a:xfrm>
        </p:spPr>
        <p:txBody>
          <a:bodyPr>
            <a:normAutofit/>
          </a:bodyPr>
          <a:lstStyle/>
          <a:p>
            <a:pPr marL="300990" marR="384175" indent="0">
              <a:spcBef>
                <a:spcPts val="665"/>
              </a:spcBef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Now we have Identified Signs and Predicted the Meaning with Recognise.py successfully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0990" marR="384175" indent="0" algn="l">
              <a:spcBef>
                <a:spcPts val="665"/>
              </a:spcBef>
              <a:buNone/>
            </a:pPr>
            <a:endParaRPr lang="en-IN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82F380-258E-4FF5-989A-4556F217D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58" y="1819354"/>
            <a:ext cx="8238684" cy="46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1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9262-FC75-4895-8472-37363D5A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i="1" u="sng" dirty="0"/>
              <a:t>FUTURE SCOPE: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2966-45A2-4BE7-AA23-71741DD81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hand gesture recognition system can be used further to control the operation of other system applications like Explorer, Media Player etc.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create a website which operates using hand gestures. JavaScript can be dynamically combined with the gesture recognition logic for the same.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use the gesture recognition logic in sensitive areas of work like hospitals and nuclear power plants where sterility between machines and human is vital.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create a battery free technology that enables the operation of mobile devices with hand gestures.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98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1B5D-30C0-48CB-964A-DDA0C36A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i="1" u="sng" dirty="0"/>
              <a:t>References:</a:t>
            </a:r>
            <a:endParaRPr lang="en-IN" sz="44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A05B-BBF3-4958-974B-64287E080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10820399" cy="4024125"/>
          </a:xfrm>
        </p:spPr>
        <p:txBody>
          <a:bodyPr>
            <a:normAutofit fontScale="92500"/>
          </a:bodyPr>
          <a:lstStyle/>
          <a:p>
            <a:pPr marR="44450" lvl="0" algn="just" fontAlgn="base">
              <a:lnSpc>
                <a:spcPct val="102000"/>
              </a:lnSpc>
              <a:spcAft>
                <a:spcPts val="55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IN" sz="2400" b="1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https://ieeexplore.ieee.org/document/9036832</a:t>
            </a:r>
          </a:p>
          <a:p>
            <a:pPr marR="44450" lvl="0" algn="just" fontAlgn="base">
              <a:lnSpc>
                <a:spcPct val="102000"/>
              </a:lnSpc>
              <a:spcAft>
                <a:spcPts val="55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IN" sz="2400" b="1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https://ieeexplore.ieee.org/document/9362897</a:t>
            </a:r>
          </a:p>
          <a:p>
            <a:pPr marR="44450" lvl="0" algn="just" fontAlgn="base">
              <a:lnSpc>
                <a:spcPct val="102000"/>
              </a:lnSpc>
              <a:spcAft>
                <a:spcPts val="55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IN" sz="2400" b="1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https://ieeexplore.ieee.org/document/7873837</a:t>
            </a:r>
          </a:p>
          <a:p>
            <a:pPr marR="44450" lvl="0" algn="just" fontAlgn="base">
              <a:lnSpc>
                <a:spcPct val="102000"/>
              </a:lnSpc>
              <a:spcAft>
                <a:spcPts val="55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IN" sz="2400" b="1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https://ieeexplore.ieee.org/document/8945850</a:t>
            </a:r>
          </a:p>
          <a:p>
            <a:pPr marR="44450" lvl="0" algn="just" fontAlgn="base">
              <a:lnSpc>
                <a:spcPct val="102000"/>
              </a:lnSpc>
              <a:spcAft>
                <a:spcPts val="55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IN" sz="2400" b="1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https://ieeexplore.ieee.org/document/8862125</a:t>
            </a:r>
          </a:p>
          <a:p>
            <a:pPr marR="44450" lvl="0" algn="just" fontAlgn="base">
              <a:lnSpc>
                <a:spcPct val="102000"/>
              </a:lnSpc>
              <a:spcAft>
                <a:spcPts val="55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IN" sz="2400" b="1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https://ieeexplore.ieee.org/document/8622141</a:t>
            </a:r>
          </a:p>
          <a:p>
            <a:pPr marR="44450" lvl="0" algn="just" fontAlgn="base">
              <a:lnSpc>
                <a:spcPct val="102000"/>
              </a:lnSpc>
              <a:spcAft>
                <a:spcPts val="55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IN" sz="2400" b="1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http://talkinghands.co.in/</a:t>
            </a:r>
          </a:p>
          <a:p>
            <a:pPr marR="44450" lvl="0" algn="just" fontAlgn="base">
              <a:lnSpc>
                <a:spcPct val="102000"/>
              </a:lnSpc>
              <a:spcAft>
                <a:spcPts val="55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IN" sz="2400" b="1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https://insightsimaging.springeropen.com/articles/10.1007/s13244-018-0639-9#Sec3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31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2D670-9F44-494E-A095-1C6557A6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5EF9-FCFC-40EA-8B80-238E9EC7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57193"/>
            <a:ext cx="10820399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i="1" u="sng" dirty="0"/>
              <a:t>content</a:t>
            </a:r>
            <a:endParaRPr lang="en-IN" sz="48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AE41-6E83-4173-A844-933A23A0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ABSTRACT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LITERATURE SURVEY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PROPOSED 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RESULT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FUTURE SCOPE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REFERENCES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49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9590-85C6-4D3C-83E6-A19E77C2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sz="4800" b="1" i="1" u="sng" dirty="0"/>
              <a:t>ABSTRACT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CE2C-8081-4B19-A016-85E0A782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Those who suffer from being deaf and have impaired hearing should not be sheltered from communicating with the rest of their peers.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Just because a portion of the population cannot hear or speak, does not mean that their form of communication should not advance along with the rest of the world.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 language is how the hearing impaired express their feelings, contribute to a conversation, learn, and overall live their lives as normal as possible.</a:t>
            </a:r>
            <a:endParaRPr lang="en-IN" sz="2000" dirty="0">
              <a:solidFill>
                <a:srgbClr val="22222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Being that it is 2021 and there are widespread pushes toward equality and inclusion, sign language should be included in this worldly push.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Having sign language courses readily available to students will further enhance this push toward achieving complete inclusiveness.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89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3755-E3E0-4C10-9F00-E208E821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8286"/>
            <a:ext cx="10820400" cy="1293028"/>
          </a:xfrm>
        </p:spPr>
        <p:txBody>
          <a:bodyPr/>
          <a:lstStyle/>
          <a:p>
            <a:pPr algn="ctr"/>
            <a:r>
              <a:rPr lang="en-US" b="1" i="1" u="sng" dirty="0"/>
              <a:t>INTRODUCTION: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8B77-5624-4A63-8E5D-73E1D7E9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61314"/>
            <a:ext cx="10820400" cy="50309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a software that is used for recognizing SIGN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importance of sign language is gaining momentum, finally, and it is evident that more people are seeing the need for it in today’s society.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Recognition of sign language can be done in two ways, either glove based recognition or vision based recognition. </a:t>
            </a:r>
            <a:endParaRPr lang="en-IN" sz="2400" dirty="0">
              <a:solidFill>
                <a:srgbClr val="22222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</a:rPr>
              <a:t>Our project is on the basis of </a:t>
            </a:r>
            <a:r>
              <a:rPr lang="en-IN" sz="2400" b="1" i="1" dirty="0">
                <a:solidFill>
                  <a:srgbClr val="222222"/>
                </a:solidFill>
                <a:latin typeface="Times New Roman" panose="02020603050405020304" pitchFamily="18" charset="0"/>
              </a:rPr>
              <a:t>static</a:t>
            </a:r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</a:rPr>
              <a:t> type vision-based recognition.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static recognition system, the input may be an </a:t>
            </a:r>
            <a:r>
              <a:rPr lang="en-I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mage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hand pose, that provides only a 2D representation of the gesture.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</a:rPr>
              <a:t>This project is created using PYTHON.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</a:rPr>
              <a:t>We have also used KERAS, TENSORFLOW and OpenCV 3.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9738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7DCD-2797-432D-97FD-3C11FD7BC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10820400" cy="53042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i="1" u="sng" dirty="0"/>
              <a:t>OBJECTIVES: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system, real-time sign language recognition system is made for recognising the words of Sign Language.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will be producing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98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% accuracy in  labelling signs and this is somewhat higher than the similar existing systems.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deve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loped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</a:t>
            </a:r>
            <a:r>
              <a:rPr lang="en-IN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capable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recognising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all alphanumeric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letters and certain words of  SL in real-time.</a:t>
            </a:r>
            <a:endParaRPr lang="en-IN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9940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11B9-A150-4CD7-B703-C071A454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8118"/>
            <a:ext cx="10820400" cy="1293028"/>
          </a:xfrm>
        </p:spPr>
        <p:txBody>
          <a:bodyPr/>
          <a:lstStyle/>
          <a:p>
            <a:pPr algn="ctr"/>
            <a:r>
              <a:rPr lang="en-US" b="1" i="1" u="sng" dirty="0"/>
              <a:t>LITERATURE REVIEW:</a:t>
            </a:r>
            <a:endParaRPr lang="en-IN" b="1" i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78ABEB-0485-4251-A65B-CD8CA9612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96971"/>
              </p:ext>
            </p:extLst>
          </p:nvPr>
        </p:nvGraphicFramePr>
        <p:xfrm>
          <a:off x="381740" y="1473693"/>
          <a:ext cx="11319027" cy="4962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299">
                  <a:extLst>
                    <a:ext uri="{9D8B030D-6E8A-4147-A177-3AD203B41FA5}">
                      <a16:colId xmlns:a16="http://schemas.microsoft.com/office/drawing/2014/main" val="2673412426"/>
                    </a:ext>
                  </a:extLst>
                </a:gridCol>
                <a:gridCol w="2486064">
                  <a:extLst>
                    <a:ext uri="{9D8B030D-6E8A-4147-A177-3AD203B41FA5}">
                      <a16:colId xmlns:a16="http://schemas.microsoft.com/office/drawing/2014/main" val="2906406189"/>
                    </a:ext>
                  </a:extLst>
                </a:gridCol>
                <a:gridCol w="1655002">
                  <a:extLst>
                    <a:ext uri="{9D8B030D-6E8A-4147-A177-3AD203B41FA5}">
                      <a16:colId xmlns:a16="http://schemas.microsoft.com/office/drawing/2014/main" val="1699764025"/>
                    </a:ext>
                  </a:extLst>
                </a:gridCol>
                <a:gridCol w="938307">
                  <a:extLst>
                    <a:ext uri="{9D8B030D-6E8A-4147-A177-3AD203B41FA5}">
                      <a16:colId xmlns:a16="http://schemas.microsoft.com/office/drawing/2014/main" val="227685359"/>
                    </a:ext>
                  </a:extLst>
                </a:gridCol>
                <a:gridCol w="2818216">
                  <a:extLst>
                    <a:ext uri="{9D8B030D-6E8A-4147-A177-3AD203B41FA5}">
                      <a16:colId xmlns:a16="http://schemas.microsoft.com/office/drawing/2014/main" val="2657629648"/>
                    </a:ext>
                  </a:extLst>
                </a:gridCol>
                <a:gridCol w="2450139">
                  <a:extLst>
                    <a:ext uri="{9D8B030D-6E8A-4147-A177-3AD203B41FA5}">
                      <a16:colId xmlns:a16="http://schemas.microsoft.com/office/drawing/2014/main" val="907608765"/>
                    </a:ext>
                  </a:extLst>
                </a:gridCol>
              </a:tblGrid>
              <a:tr h="286141"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extLst>
                  <a:ext uri="{0D108BD9-81ED-4DB2-BD59-A6C34878D82A}">
                    <a16:rowId xmlns:a16="http://schemas.microsoft.com/office/drawing/2014/main" val="3163457566"/>
                  </a:ext>
                </a:extLst>
              </a:tr>
              <a:tr h="1017319"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Recognition of Indian Sign Language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uses 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dyanamic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non-invasion vision method to get 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realtime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video as input and then use contours to extract face and both hands and given gesture id and it is compared with  previously recorded gestures.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5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have use Fuzzy c-means algorithm instead of commonly used CNN algorithm which is easy to implement.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extLst>
                  <a:ext uri="{0D108BD9-81ED-4DB2-BD59-A6C34878D82A}">
                    <a16:rowId xmlns:a16="http://schemas.microsoft.com/office/drawing/2014/main" val="3364116483"/>
                  </a:ext>
                </a:extLst>
              </a:tr>
              <a:tr h="1317711"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354330" marR="15494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Gesture Recognition for Indian Sign  Language using Skin </a:t>
                      </a: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Detection and </a:t>
                      </a:r>
                    </a:p>
                    <a:p>
                      <a:pPr marL="354330" marR="15494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Correlation-Coefficient algorithm with </a:t>
                      </a:r>
                    </a:p>
                    <a:p>
                      <a:pPr marL="354330" marR="15494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Neuro-Fuzzy Approach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354330" marR="225425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6350" marR="4445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 authors have to choose to use correlation-coefficient algorithm with neuro-fuzzy approach rather than CNN model.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6350" marR="4445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 system do not take real time video as an input it take images as an input so the words that can be predicted are also limited.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extLst>
                  <a:ext uri="{0D108BD9-81ED-4DB2-BD59-A6C34878D82A}">
                    <a16:rowId xmlns:a16="http://schemas.microsoft.com/office/drawing/2014/main" val="4274079886"/>
                  </a:ext>
                </a:extLst>
              </a:tr>
              <a:tr h="957526"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LANGUAGE INTERPRETER HAND 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OPTICAL-FLOW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354330" marR="9779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6350" marR="28575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method uses optical flow technique formed by Lucas-</a:t>
                      </a: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Kanade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Algorithm.</a:t>
                      </a:r>
                    </a:p>
                    <a:p>
                      <a:pPr marL="6350" marR="28575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algorithm is basically used to find derivation of light intensity.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6350" marR="28575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has Low accuracy compared to most of the other existing systems.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extLst>
                  <a:ext uri="{0D108BD9-81ED-4DB2-BD59-A6C34878D82A}">
                    <a16:rowId xmlns:a16="http://schemas.microsoft.com/office/drawing/2014/main" val="97747944"/>
                  </a:ext>
                </a:extLst>
              </a:tr>
              <a:tr h="1383921"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Language Detection from Hand Gesture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 using Deep Multi-layered Convolution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IEEE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35433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2019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IN" sz="1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method uses multi-layered CNN to recognize both static as well as dynamic gestures.</a:t>
                      </a:r>
                      <a:endParaRPr lang="en-IN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7000"/>
                        </a:lnSpc>
                        <a:spcAft>
                          <a:spcPts val="55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Their is pre-processing of image which takes the hand-signs from a constant image and places it in a noisy background for the input, which improves the accuracy of detection but is slow compared to the other existing systems.</a:t>
                      </a:r>
                      <a:endParaRPr lang="en-IN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65" marR="14113" marT="12392" marB="0"/>
                </a:tc>
                <a:extLst>
                  <a:ext uri="{0D108BD9-81ED-4DB2-BD59-A6C34878D82A}">
                    <a16:rowId xmlns:a16="http://schemas.microsoft.com/office/drawing/2014/main" val="104935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11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809C-BD4D-42FA-962E-7EE3FDB1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i="1" u="sng" dirty="0"/>
              <a:t>Requirements: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5D83-A838-4002-B057-116A0835FB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SOFTWARE:</a:t>
            </a:r>
          </a:p>
          <a:p>
            <a:pPr marR="17145" lvl="1" algn="just">
              <a:lnSpc>
                <a:spcPct val="102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 Visual Studio 2010</a:t>
            </a:r>
          </a:p>
          <a:p>
            <a:pPr marR="17145" lvl="1" algn="just">
              <a:lnSpc>
                <a:spcPct val="102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3</a:t>
            </a:r>
          </a:p>
          <a:p>
            <a:pPr marR="17145" lvl="1" algn="just">
              <a:lnSpc>
                <a:spcPct val="102000"/>
              </a:lnSpc>
              <a:buFont typeface="Wingdings" panose="05000000000000000000" pitchFamily="2" charset="2"/>
              <a:buChar char="v"/>
            </a:pP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Tensorflow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7145" lvl="1" algn="just">
              <a:lnSpc>
                <a:spcPct val="102000"/>
              </a:lnSpc>
              <a:buFont typeface="Wingdings" panose="05000000000000000000" pitchFamily="2" charset="2"/>
              <a:buChar char="v"/>
            </a:pP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7145" lvl="1" algn="just">
              <a:lnSpc>
                <a:spcPct val="102000"/>
              </a:lnSpc>
              <a:spcAft>
                <a:spcPts val="55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OpenCV 3</a:t>
            </a:r>
          </a:p>
          <a:p>
            <a:pPr marL="457200" lvl="1" indent="0">
              <a:buNone/>
            </a:pPr>
            <a:endParaRPr lang="en-IN" sz="3000" b="1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31779-F91F-4EFB-BB2E-36E95D4849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HARDWARE:</a:t>
            </a:r>
          </a:p>
          <a:p>
            <a:pPr lvl="1" algn="just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 Disk minimum of 40 GB.</a:t>
            </a:r>
          </a:p>
          <a:p>
            <a:pPr lvl="1" algn="just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 minimum of 2 GB.</a:t>
            </a:r>
          </a:p>
          <a:p>
            <a:pPr lvl="1" algn="just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Dual Core and up ,15” Monitor.</a:t>
            </a:r>
          </a:p>
          <a:p>
            <a:pPr lvl="1" algn="just">
              <a:lnSpc>
                <a:spcPct val="107000"/>
              </a:lnSpc>
              <a:spcAft>
                <a:spcPts val="55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Integrated webcam or external webcam (15 -20fps)</a:t>
            </a:r>
          </a:p>
          <a:p>
            <a:pPr marL="0" lvl="0" indent="0" algn="just">
              <a:lnSpc>
                <a:spcPct val="107000"/>
              </a:lnSpc>
              <a:buNone/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D47D-7925-4245-8807-58999B16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i="1" u="sng" dirty="0"/>
              <a:t>PROPOSED METHODOLOGY: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91D0-AD56-47DA-9991-BB4AB48F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3 STEPS: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HAND-SIGNS AS IMAGES AND STORING IN DATABASE.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CNN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(CONVOLUTION NEURAL NETWORK)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 SUCH A MANNER THAT IT EXTRACTS THE HAND-SIGNS FROM THE STORED IMAGES.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COMPARES EXTRACTED HAND-SIGN FROM REAL-TIME IMAGE WHICH IS GIVEN AS INPUT AND PROVIDES THE MEANING OF HAND-SIGNS IN THE FORM OF TEXT.</a:t>
            </a:r>
          </a:p>
        </p:txBody>
      </p:sp>
    </p:spTree>
    <p:extLst>
      <p:ext uri="{BB962C8B-B14F-4D97-AF65-F5344CB8AC3E}">
        <p14:creationId xmlns:p14="http://schemas.microsoft.com/office/powerpoint/2010/main" val="200569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D47D-7925-4245-8807-58999B16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i="1" u="sng" dirty="0"/>
              <a:t>CNN Algorithm: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91D0-AD56-47DA-9991-BB4AB48F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Convolutional Neural Network is a Deep Learning algorithm which can take in an input image, assign importance to various aspects/objects in the image and be able to differentiate one from the other.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is a mathematical construct that is typically composed of three types of layers (or building blocks): convolution, pooling, and fully connected layers. The first two, convolution and pooling layers, perform feature extraction, whereas the third, a fully connected layer, maps the extracted features into final output, such as classification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695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1838</TotalTime>
  <Words>1089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Century Gothic</vt:lpstr>
      <vt:lpstr>Georgia</vt:lpstr>
      <vt:lpstr>Times New Roman</vt:lpstr>
      <vt:lpstr>Wingdings</vt:lpstr>
      <vt:lpstr>Vapor Trail</vt:lpstr>
      <vt:lpstr>Shah and Anchor Kutchhi Engineering College   SIGN LANGUAGE RECOGINITION  Submitted by-       Guide- Prof. karuna borhade Co-GUIDE- PROF. VANDANA SONI </vt:lpstr>
      <vt:lpstr>content</vt:lpstr>
      <vt:lpstr>ABSTRACT</vt:lpstr>
      <vt:lpstr>INTRODUCTION:</vt:lpstr>
      <vt:lpstr>PowerPoint Presentation</vt:lpstr>
      <vt:lpstr>LITERATURE REVIEW:</vt:lpstr>
      <vt:lpstr>Requirements:</vt:lpstr>
      <vt:lpstr>PROPOSED METHODOLOGY:</vt:lpstr>
      <vt:lpstr>CNN Algorithm:</vt:lpstr>
      <vt:lpstr>Cnn flowchart</vt:lpstr>
      <vt:lpstr>FLOWCHART:</vt:lpstr>
      <vt:lpstr>Result and analysis:</vt:lpstr>
      <vt:lpstr>Result and analysis:</vt:lpstr>
      <vt:lpstr>Result and analysis:</vt:lpstr>
      <vt:lpstr>FUTURE SCOPE: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Shah and Anchor Kutchhi Engineering College   SIGN LANGUAGE RECOGINITION  Submitted by-       Guide- Prof. karuna borhade</dc:title>
  <dc:creator>Chintan Rajgor</dc:creator>
  <cp:lastModifiedBy>Chintan Rajgor</cp:lastModifiedBy>
  <cp:revision>23</cp:revision>
  <dcterms:created xsi:type="dcterms:W3CDTF">2021-10-03T20:03:34Z</dcterms:created>
  <dcterms:modified xsi:type="dcterms:W3CDTF">2021-11-12T08:21:45Z</dcterms:modified>
</cp:coreProperties>
</file>