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72" r:id="rId10"/>
    <p:sldId id="281" r:id="rId11"/>
    <p:sldId id="282" r:id="rId12"/>
    <p:sldId id="28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3" d="100"/>
          <a:sy n="83" d="100"/>
        </p:scale>
        <p:origin x="1248" y="7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BF2E3E2-4E83-F1C2-FA2C-06EFEFDD7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E4922BAF-419E-7D44-B809-3F85791DB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E3A8F5F-C25C-E7DD-C382-4C5AD75D8CC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8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EEA1453-A160-9F9F-1900-401BB21B12A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56B9290-419D-CB0D-D338-72EE2B066BB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ACEAFC0-F3EA-52DD-06F6-FA89D654150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7C66930-4600-CEC1-94FD-6D6D6F7CDFE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73097F7D-DEAA-B352-641B-AB16D5C17C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ans" charset="0"/>
                <a:cs typeface="DejaVu Sans" charset="0"/>
              </a:defRPr>
            </a:lvl1pPr>
          </a:lstStyle>
          <a:p>
            <a:fld id="{744A19E5-1B83-4F3D-8FB3-66C9EC082E1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5CE39A06-52C0-AB08-8245-E1856D68D2A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0216C4-35F2-4EA9-A87B-29C6DA9A577A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EEB06144-B9F3-8C07-127A-4C7EFBB2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20E4598-205E-86C5-8D47-733F349DEE7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E09C7AC9-4CD1-1163-698B-B1EF7CDE2F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61D07B-9842-4192-82F3-BCFD6FAB58AA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70657" name="Text Box 1">
            <a:extLst>
              <a:ext uri="{FF2B5EF4-FFF2-40B4-BE49-F238E27FC236}">
                <a16:creationId xmlns:a16="http://schemas.microsoft.com/office/drawing/2014/main" id="{BDEC9836-2EF0-7796-C1C3-D0BB0AE81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4C91733-3317-0793-4784-3A474CA8F2B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2331A3D-B04D-9B21-58FA-A804EB465E3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8ABF80-B46A-49BC-BAB3-C0AD0402BC66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71681" name="Text Box 1">
            <a:extLst>
              <a:ext uri="{FF2B5EF4-FFF2-40B4-BE49-F238E27FC236}">
                <a16:creationId xmlns:a16="http://schemas.microsoft.com/office/drawing/2014/main" id="{B5A831AB-B8A0-A27B-E48A-3DE1C665D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771703-AA5E-AFDA-08B6-DC878CAAD9F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E257BCE9-B67B-8BCA-A87A-5FDD5D6357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EF6773-906A-448C-8773-F63525D3D555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72705" name="Text Box 1">
            <a:extLst>
              <a:ext uri="{FF2B5EF4-FFF2-40B4-BE49-F238E27FC236}">
                <a16:creationId xmlns:a16="http://schemas.microsoft.com/office/drawing/2014/main" id="{382B81B8-2AA2-7E48-7A17-37FE03C2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FB61DDD-5C54-B2E1-B1D4-4130E410883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881FF1CC-9743-2CC2-CAF3-60BD637120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3823C-2884-4599-BCE9-37C1FA963A6C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73729" name="Text Box 1">
            <a:extLst>
              <a:ext uri="{FF2B5EF4-FFF2-40B4-BE49-F238E27FC236}">
                <a16:creationId xmlns:a16="http://schemas.microsoft.com/office/drawing/2014/main" id="{46141095-0A84-BBCE-AD0F-B8DA5548A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877888"/>
            <a:ext cx="4219575" cy="3165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C40A01A0-25D4-1957-18B0-985238E7DD0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E1D2CFFF-9A73-E178-6A84-6F7785442C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F78B7-91AB-433B-9644-4E342CCF74E6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7BE05381-94C6-12A8-435E-DD3C4E368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E3F729B-1FC0-6B91-6330-4AE1B55599A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99A1062A-A30E-9B9A-2248-13411688EE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2728D-FB17-40ED-A124-A85C897A578B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47105" name="Text Box 1">
            <a:extLst>
              <a:ext uri="{FF2B5EF4-FFF2-40B4-BE49-F238E27FC236}">
                <a16:creationId xmlns:a16="http://schemas.microsoft.com/office/drawing/2014/main" id="{67F29794-20A3-7510-62EC-435EB4AA6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4DD20C0-2BFE-0297-FA9A-2701A2A9E86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1B8CC839-B44D-9030-F38E-E3BA30A0FE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1C17AC-D65B-4A32-ADC4-7415A0D2E34F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48129" name="Text Box 1">
            <a:extLst>
              <a:ext uri="{FF2B5EF4-FFF2-40B4-BE49-F238E27FC236}">
                <a16:creationId xmlns:a16="http://schemas.microsoft.com/office/drawing/2014/main" id="{F733EC43-DB6F-E0D7-DDF4-4F770060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1E615761-2283-48C6-1D1A-EEE56407D0D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AA05442-69BE-D81C-C8A8-7CEF3C1160B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80B34A-6DEF-41A7-95BE-51DE10EBAB90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49153" name="Text Box 1">
            <a:extLst>
              <a:ext uri="{FF2B5EF4-FFF2-40B4-BE49-F238E27FC236}">
                <a16:creationId xmlns:a16="http://schemas.microsoft.com/office/drawing/2014/main" id="{812E060F-1671-5EAC-DD47-9C370DBBA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60045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8F72FB2-A27F-AC26-664E-0F346127933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3B6BE0-43D2-8423-3141-F274A87379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2E5850-CC37-4532-A58E-CB78A106CBF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51201" name="Text Box 1">
            <a:extLst>
              <a:ext uri="{FF2B5EF4-FFF2-40B4-BE49-F238E27FC236}">
                <a16:creationId xmlns:a16="http://schemas.microsoft.com/office/drawing/2014/main" id="{924956B2-FCA2-CB14-D01F-A8B7F165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5A996DE-920E-1BDF-13F3-4696DC972CD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9FEB669-B5FC-CA90-C57D-964DF3327A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FB81A6-27D1-46B3-94BC-C09E60302153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54273" name="Text Box 1">
            <a:extLst>
              <a:ext uri="{FF2B5EF4-FFF2-40B4-BE49-F238E27FC236}">
                <a16:creationId xmlns:a16="http://schemas.microsoft.com/office/drawing/2014/main" id="{C9D33138-BB7D-6BD6-6837-DE313FAD6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877888"/>
            <a:ext cx="4476750" cy="3165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7D16191-F095-48B0-6CC4-995FA39C3E4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6FE8D1F-2863-231E-25BE-066E9C2C65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2B0259-CF30-44A2-BE76-308D0388F033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0FBBB781-E6FB-1218-825C-B0A30432E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877888"/>
            <a:ext cx="4476750" cy="3165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93FCC62-A87B-CF5C-7754-92F9ACC5666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F27246C-39D5-5554-9261-1164360FBC8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B444E1-0067-41B3-99E8-7E1961579CE7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61441" name="Text Box 1">
            <a:extLst>
              <a:ext uri="{FF2B5EF4-FFF2-40B4-BE49-F238E27FC236}">
                <a16:creationId xmlns:a16="http://schemas.microsoft.com/office/drawing/2014/main" id="{70869A9D-4AE4-6D23-B2D6-D8F9B663E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877888"/>
            <a:ext cx="4476750" cy="31654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FAD875A-4B55-E617-FF30-52CF46838C2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7B38-355D-4F67-9015-3436035BD0CB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B1B0-F4F9-4991-82D5-F1B3AF86671B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65CF-003A-4ED7-8BD3-A9B294F68CF8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8177-848D-422F-B7B1-87679F84FAB7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807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B7886-5AA9-486F-965E-560976ADD161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9346F-83C2-4A2B-BFD5-DDFF31F2043B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676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5FCE-0283-4697-6D57-416E5D1D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E55E5-4826-A8EB-6723-00C44107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56C399E0-1357-4513-8239-B9568B85F2A1}" type="datetime1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68917-28CD-F5FF-70AD-9672949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A40F-3411-C7C1-07E6-39C52893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5EC379CC-0A15-45C2-BE29-82D6273477C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0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6677D-B5C2-4B20-96A8-3A5B2BD2D0D5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2CC0B-B044-4DFE-9792-0E71FF129959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605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1A585-71AD-4B75-A13B-B8B2590499BC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D5E6A-2C0F-467C-B032-4838EA8EF7DB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F4127-D6EB-4B0B-9707-3D475D21D43F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78CED-3618-4049-9EBF-928A4D4A821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6536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E964-F6B8-4126-8C3C-5E4393EF5FDB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1AC-5442-41F7-B77D-A12D12BC39B6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900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9D67-0BF0-4243-BE19-6CAB9AD3EAD0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1C52-1005-4EB9-87A8-172CA6B0F7DD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533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0A89-D7EA-4284-AB3D-11F7F25B1085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AADE-E65A-47F5-BA6A-AA498D089708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74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DFBD5A-2969-4900-9221-4B143E5D1774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01490E-2F4B-4DB2-A79F-5652FFA8EE3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740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AAA9-6044-4828-A96E-4FD164FB6A75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FCCD-DBC7-4EB2-82AC-6314A3B07B8C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921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6B47BF-EF05-437B-A08A-3A7693680741}" type="datetime1">
              <a:rPr lang="en-IN" altLang="en-US" smtClean="0"/>
              <a:t>30-09-2022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0814CF-7657-4B5D-ABAC-4BEE02E20F3C}" type="slidenum">
              <a:rPr lang="en-GB" altLang="en-US" smtClean="0"/>
              <a:pPr/>
              <a:t>‹#›</a:t>
            </a:fld>
            <a:endParaRPr lang="en-GB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1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formation_retriev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Natural_language" TargetMode="External"/><Relationship Id="rId4" Type="http://schemas.openxmlformats.org/officeDocument/2006/relationships/hyperlink" Target="http://en.wikipedia.org/wiki/Ques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3C11F20B-429D-D47D-3EB5-237E9E717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1"/>
            <a:ext cx="7772400" cy="10912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defTabSz="449263" fontAlgn="base">
              <a:lnSpc>
                <a:spcPct val="98000"/>
              </a:lnSpc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Answering for Legal Domain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087EB522-899E-38F8-3088-9EB5D3C6AD3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981200" y="3581400"/>
            <a:ext cx="7162800" cy="2297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r" defTabSz="449263" fontAlgn="base">
              <a:lnSpc>
                <a:spcPct val="98000"/>
              </a:lnSpc>
              <a:spcBef>
                <a:spcPts val="8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altLang="en-US" sz="3200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Avengers Team</a:t>
            </a:r>
            <a:r>
              <a:rPr lang="ar-SA" altLang="en-US" sz="3200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‏</a:t>
            </a:r>
            <a:endParaRPr lang="en-GB" altLang="en-US" sz="3200" dirty="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5F0D3604-6A5E-744A-11CF-511AD54DD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772400" cy="14620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449263" fontAlgn="base">
              <a:lnSpc>
                <a:spcPct val="100000"/>
              </a:lnSpc>
              <a:spcAft>
                <a:spcPct val="0"/>
              </a:spcAft>
              <a:buClr>
                <a:srgbClr val="333399"/>
              </a:buClr>
              <a:buSzPct val="100000"/>
              <a:buFont typeface="Tahoma" panose="020B060403050404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>
                <a:solidFill>
                  <a:srgbClr val="333399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 Joint Answer Ranking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BA7662B5-4DEB-C072-47FB-674CE5101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52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Joint Answer Ranking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C8D3A6D-47A2-7D73-E769-B2DBB903E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4050" y="2122488"/>
            <a:ext cx="7808913" cy="48133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28625" indent="-323850">
              <a:lnSpc>
                <a:spcPct val="98000"/>
              </a:lnSpc>
              <a:spcBef>
                <a:spcPts val="900"/>
              </a:spcBef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/>
              <a:t>A graphical model based method.</a:t>
            </a:r>
          </a:p>
          <a:p>
            <a:pPr marL="428625" indent="-323850">
              <a:lnSpc>
                <a:spcPct val="98000"/>
              </a:lnSpc>
              <a:spcBef>
                <a:spcPts val="900"/>
              </a:spcBef>
              <a:buFont typeface="Wingdings" panose="05000000000000000000" pitchFamily="2" charset="2"/>
              <a:buNone/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/>
              <a:t>           </a:t>
            </a:r>
          </a:p>
          <a:p>
            <a:pPr marL="428625" indent="-323850">
              <a:lnSpc>
                <a:spcPct val="100000"/>
              </a:lnSpc>
              <a:spcBef>
                <a:spcPts val="900"/>
              </a:spcBef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/>
              <a:t>Estimates the correctness of individual answers.            </a:t>
            </a:r>
          </a:p>
          <a:p>
            <a:pPr marL="428625" indent="-32385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/>
              <a:t>                                      </a:t>
            </a:r>
          </a:p>
          <a:p>
            <a:pPr marL="428625" indent="-323850">
              <a:lnSpc>
                <a:spcPct val="100000"/>
              </a:lnSpc>
              <a:spcBef>
                <a:spcPts val="900"/>
              </a:spcBef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/>
              <a:t>Gives corelation between the answers.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377E98C-4F99-21AC-0DC9-9CB28FA7C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52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Candidate Generation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A4F51358-56E7-5F11-F72E-23BFFFA93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906588"/>
            <a:ext cx="7808913" cy="432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hangingPunct="0">
              <a:lnSpc>
                <a:spcPct val="98000"/>
              </a:lnSpc>
              <a:buClr>
                <a:srgbClr val="0E594D"/>
              </a:buClr>
              <a:buSzPct val="45000"/>
              <a:buFont typeface="Wingdings" panose="05000000000000000000" pitchFamily="2" charset="2"/>
              <a:buNone/>
            </a:pPr>
            <a:endParaRPr lang="en-GB" altLang="en-US" sz="2900"/>
          </a:p>
          <a:p>
            <a:pPr hangingPunct="0">
              <a:lnSpc>
                <a:spcPct val="98000"/>
              </a:lnSpc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altLang="en-US" sz="2900"/>
              <a:t>Document retrieval  </a:t>
            </a:r>
          </a:p>
          <a:p>
            <a:pPr hangingPunct="0">
              <a:lnSpc>
                <a:spcPct val="98000"/>
              </a:lnSpc>
              <a:buClr>
                <a:srgbClr val="0E594D"/>
              </a:buClr>
              <a:buSzPct val="45000"/>
              <a:buFont typeface="Wingdings" panose="05000000000000000000" pitchFamily="2" charset="2"/>
              <a:buNone/>
            </a:pPr>
            <a:endParaRPr lang="en-GB" altLang="en-US" sz="2900"/>
          </a:p>
          <a:p>
            <a:pPr hangingPunct="0">
              <a:lnSpc>
                <a:spcPct val="98000"/>
              </a:lnSpc>
              <a:buClr>
                <a:srgbClr val="0E594D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900"/>
              <a:t>                                          </a:t>
            </a:r>
          </a:p>
          <a:p>
            <a:pPr hangingPunct="0">
              <a:lnSpc>
                <a:spcPct val="97000"/>
              </a:lnSpc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altLang="en-US" sz="2900"/>
              <a:t>Question analysis </a:t>
            </a:r>
          </a:p>
          <a:p>
            <a:pPr hangingPunct="0">
              <a:lnSpc>
                <a:spcPct val="97000"/>
              </a:lnSpc>
              <a:buClr>
                <a:srgbClr val="0E594D"/>
              </a:buClr>
              <a:buSzPct val="45000"/>
              <a:buFont typeface="Wingdings" panose="05000000000000000000" pitchFamily="2" charset="2"/>
              <a:buNone/>
            </a:pPr>
            <a:endParaRPr lang="en-GB" altLang="en-US" sz="2900"/>
          </a:p>
          <a:p>
            <a:pPr hangingPunct="0">
              <a:lnSpc>
                <a:spcPct val="97000"/>
              </a:lnSpc>
              <a:buClr>
                <a:srgbClr val="0E594D"/>
              </a:buClr>
              <a:buSzPct val="45000"/>
              <a:buFont typeface="Wingdings" panose="05000000000000000000" pitchFamily="2" charset="2"/>
              <a:buNone/>
            </a:pPr>
            <a:r>
              <a:rPr lang="en-GB" altLang="en-US" sz="2900"/>
              <a:t>                                              </a:t>
            </a:r>
          </a:p>
          <a:p>
            <a:pPr hangingPunct="0">
              <a:lnSpc>
                <a:spcPct val="97000"/>
              </a:lnSpc>
              <a:buClr>
                <a:srgbClr val="0E594D"/>
              </a:buClr>
              <a:buSzPct val="45000"/>
              <a:buFont typeface="Wingdings" panose="05000000000000000000" pitchFamily="2" charset="2"/>
              <a:buChar char=""/>
            </a:pPr>
            <a:r>
              <a:rPr lang="en-GB" altLang="en-US" sz="2900"/>
              <a:t>Answer extraction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2C9286AC-E5B4-8B44-1BD4-036102491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4625" cy="146526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Issues with Candidates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6E4ECDD-23C0-C774-DA30-315DF4EC3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3987" cy="4235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28625" indent="-323850">
              <a:lnSpc>
                <a:spcPct val="98000"/>
              </a:lnSpc>
              <a:buFont typeface="Wingdings" panose="05000000000000000000" pitchFamily="2" charset="2"/>
              <a:buNone/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/>
          </a:p>
          <a:p>
            <a:pPr marL="428625" indent="-323850">
              <a:lnSpc>
                <a:spcPct val="98000"/>
              </a:lnSpc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/>
              <a:t>Answer Relevence </a:t>
            </a:r>
          </a:p>
          <a:p>
            <a:pPr marL="428625" indent="-323850">
              <a:lnSpc>
                <a:spcPct val="98000"/>
              </a:lnSpc>
              <a:buFont typeface="Wingdings" panose="05000000000000000000" pitchFamily="2" charset="2"/>
              <a:buNone/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endParaRPr lang="en-GB" altLang="en-US"/>
          </a:p>
          <a:p>
            <a:pPr marL="428625" indent="-323850">
              <a:lnSpc>
                <a:spcPct val="98000"/>
              </a:lnSpc>
              <a:buFont typeface="Wingdings" panose="05000000000000000000" pitchFamily="2" charset="2"/>
              <a:buNone/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/>
              <a:t>                                                                                                                                                                                               </a:t>
            </a:r>
          </a:p>
          <a:p>
            <a:pPr marL="428625" indent="-323850">
              <a:lnSpc>
                <a:spcPct val="100000"/>
              </a:lnSpc>
              <a:tabLst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/>
              <a:t>Answer Similarity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737677CC-6FFF-1E68-CA6E-50C7827FA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8229600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Roadmap 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685C976-F24B-33AD-6B41-41912313D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8229600" cy="4343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36550" indent="-336550">
              <a:lnSpc>
                <a:spcPct val="98000"/>
              </a:lnSpc>
              <a:spcBef>
                <a:spcPts val="600"/>
              </a:spcBef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/>
              <a:t>Definition</a:t>
            </a:r>
          </a:p>
          <a:p>
            <a:pPr marL="336550" indent="-336550">
              <a:lnSpc>
                <a:spcPct val="97000"/>
              </a:lnSpc>
              <a:spcBef>
                <a:spcPts val="600"/>
              </a:spcBef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/>
              <a:t>Motivation</a:t>
            </a:r>
          </a:p>
          <a:p>
            <a:pPr marL="336550" indent="-336550">
              <a:lnSpc>
                <a:spcPct val="97000"/>
              </a:lnSpc>
              <a:spcBef>
                <a:spcPts val="600"/>
              </a:spcBef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/>
              <a:t>How is it different from search engine?</a:t>
            </a:r>
          </a:p>
          <a:p>
            <a:pPr marL="336550" indent="-336550">
              <a:lnSpc>
                <a:spcPct val="97000"/>
              </a:lnSpc>
              <a:spcBef>
                <a:spcPts val="600"/>
              </a:spcBef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 sz="2400" dirty="0"/>
              <a:t>Joint answer ranking system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FBC050C5-4FDC-E8B8-D515-607D685E2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42888"/>
            <a:ext cx="7796212" cy="14081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What is Question Answering?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B6F3D5B-35CF-BD1C-432C-1D85E3D62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382000" cy="48006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>
              <a:lnSpc>
                <a:spcPct val="98000"/>
              </a:lnSpc>
              <a:buFont typeface="Wingdings" panose="05000000000000000000" pitchFamily="2" charset="2"/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 Type of </a:t>
            </a:r>
            <a:r>
              <a:rPr lang="en-GB" altLang="en-US">
                <a:solidFill>
                  <a:srgbClr val="CCCCFF"/>
                </a:solidFill>
                <a:hlinkClick r:id="rId3"/>
              </a:rPr>
              <a:t>information retrieval</a:t>
            </a:r>
            <a:r>
              <a:rPr lang="en-GB" altLang="en-US"/>
              <a:t>. Given a collection of documents ,the system should be able to retrieve answers to </a:t>
            </a:r>
            <a:r>
              <a:rPr lang="en-GB" altLang="en-US">
                <a:solidFill>
                  <a:srgbClr val="CCCCFF"/>
                </a:solidFill>
                <a:hlinkClick r:id="rId4"/>
              </a:rPr>
              <a:t>questions</a:t>
            </a:r>
            <a:r>
              <a:rPr lang="en-GB" altLang="en-US"/>
              <a:t> posed in </a:t>
            </a:r>
            <a:r>
              <a:rPr lang="en-GB" altLang="en-US">
                <a:solidFill>
                  <a:srgbClr val="CCCCFF"/>
                </a:solidFill>
                <a:hlinkClick r:id="rId5"/>
              </a:rPr>
              <a:t>natural language</a:t>
            </a:r>
            <a:r>
              <a:rPr lang="en-GB" altLang="en-US"/>
              <a:t>. </a:t>
            </a:r>
          </a:p>
          <a:p>
            <a:pPr marL="336550" indent="-336550">
              <a:lnSpc>
                <a:spcPct val="97000"/>
              </a:lnSpc>
              <a:buFont typeface="Wingdings" panose="05000000000000000000" pitchFamily="2" charset="2"/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 </a:t>
            </a:r>
          </a:p>
          <a:p>
            <a:pPr marL="336550" indent="-336550" algn="r">
              <a:lnSpc>
                <a:spcPct val="97000"/>
              </a:lnSpc>
              <a:buFont typeface="Wingdings" panose="05000000000000000000" pitchFamily="2" charset="2"/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                          -Wikipedia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6D8284CD-952E-259E-70AD-13DAB4CB3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229600" cy="1143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Motivation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EC0AA88-D0EA-750E-9C5A-7B2E45F99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229600" cy="45291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36550" indent="-336550">
              <a:lnSpc>
                <a:spcPct val="98000"/>
              </a:lnSpc>
              <a:buFont typeface="Wingdings" panose="05000000000000000000" pitchFamily="2" charset="2"/>
              <a:buNone/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     Google Search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F1E18DE4-8B5A-8092-85C6-2AC39505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519363"/>
            <a:ext cx="666115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2ED69252-A0D8-CBA0-2131-0F54A077C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95288"/>
            <a:ext cx="7796212" cy="1377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63EC48A-1665-DD83-1627-F4DDD2C41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5575" cy="40354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>
              <a:lnSpc>
                <a:spcPct val="98000"/>
              </a:lnSpc>
              <a:buFont typeface="Wingdings" panose="05000000000000000000" pitchFamily="2" charset="2"/>
              <a:buNone/>
            </a:pPr>
            <a:r>
              <a:rPr lang="en-GB" altLang="en-US"/>
              <a:t>  START search 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18BAD65-57F1-97D7-49BE-1017C5DA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92375"/>
            <a:ext cx="7697788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EF86ED8D-9CB4-72B3-41E8-FA1874C81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363538"/>
            <a:ext cx="7796212" cy="1166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Issues to be Considered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137B64C-EEF3-BD6A-E6CE-165A92233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5575" cy="4116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36550" indent="-336550">
              <a:lnSpc>
                <a:spcPct val="98000"/>
              </a:lnSpc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Question Classes</a:t>
            </a:r>
          </a:p>
          <a:p>
            <a:pPr marL="336550" indent="-336550">
              <a:lnSpc>
                <a:spcPct val="97000"/>
              </a:lnSpc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Question Processing</a:t>
            </a:r>
          </a:p>
          <a:p>
            <a:pPr marL="336550" indent="-336550">
              <a:lnSpc>
                <a:spcPct val="97000"/>
              </a:lnSpc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Data Sources</a:t>
            </a:r>
          </a:p>
          <a:p>
            <a:pPr marL="336550" indent="-336550">
              <a:lnSpc>
                <a:spcPct val="97000"/>
              </a:lnSpc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Answer Extraction</a:t>
            </a:r>
          </a:p>
          <a:p>
            <a:pPr marL="336550" indent="-336550">
              <a:lnSpc>
                <a:spcPct val="97000"/>
              </a:lnSpc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Answer Formulation</a:t>
            </a:r>
          </a:p>
          <a:p>
            <a:pPr marL="336550" indent="-336550">
              <a:lnSpc>
                <a:spcPct val="97000"/>
              </a:lnSpc>
              <a:tabLst>
                <a:tab pos="442913" algn="l"/>
                <a:tab pos="892175" algn="l"/>
                <a:tab pos="1341438" algn="l"/>
                <a:tab pos="1790700" algn="l"/>
                <a:tab pos="2239963" algn="l"/>
                <a:tab pos="2689225" algn="l"/>
                <a:tab pos="3138488" algn="l"/>
                <a:tab pos="3587750" algn="l"/>
                <a:tab pos="4037013" algn="l"/>
                <a:tab pos="4486275" algn="l"/>
                <a:tab pos="4935538" algn="l"/>
                <a:tab pos="5384800" algn="l"/>
                <a:tab pos="5834063" algn="l"/>
                <a:tab pos="6283325" algn="l"/>
                <a:tab pos="6732588" algn="l"/>
                <a:tab pos="7181850" algn="l"/>
                <a:tab pos="7631113" algn="l"/>
                <a:tab pos="8080375" algn="l"/>
                <a:tab pos="8529638" algn="l"/>
                <a:tab pos="8978900" algn="l"/>
              </a:tabLst>
            </a:pPr>
            <a:r>
              <a:rPr lang="en-GB" altLang="en-US"/>
              <a:t>Advanced Reasoning for QA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26937A16-3866-741E-FDFA-DC85120AD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36538"/>
            <a:ext cx="7797800" cy="142557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Facts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5D98C30C-4899-D2B2-3E66-7384B7868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4050" y="2122488"/>
            <a:ext cx="7808913" cy="46799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25450" indent="-320675" algn="just">
              <a:lnSpc>
                <a:spcPct val="98000"/>
              </a:lnSpc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GB" altLang="en-US"/>
              <a:t>Was developed by Boris Katz at MIT's Artificial Intelligence Laboratory</a:t>
            </a:r>
          </a:p>
          <a:p>
            <a:pPr marL="425450" indent="-320675" algn="just">
              <a:lnSpc>
                <a:spcPct val="98000"/>
              </a:lnSpc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/>
          </a:p>
          <a:p>
            <a:pPr marL="425450" indent="-320675" algn="just">
              <a:lnSpc>
                <a:spcPct val="97000"/>
              </a:lnSpc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GB" altLang="en-US"/>
              <a:t>Was first connected to the World Wide Web in December, 1993</a:t>
            </a:r>
          </a:p>
          <a:p>
            <a:pPr marL="425450" indent="-320675" algn="just">
              <a:lnSpc>
                <a:spcPct val="97000"/>
              </a:lnSpc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/>
          </a:p>
          <a:p>
            <a:pPr marL="425450" indent="-320675" algn="just">
              <a:lnSpc>
                <a:spcPct val="97000"/>
              </a:lnSpc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GB" altLang="en-US"/>
              <a:t>Key technique is "natural language annotation"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6D19F33E-8B7C-45B9-0DC1-6432F8893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87338"/>
            <a:ext cx="7797800" cy="1320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/>
              <a:t>Two basic foundations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B5F1E81-E73A-5683-85A7-B6C8BEC28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100" y="1906588"/>
            <a:ext cx="8307388" cy="4243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25450" indent="-320675">
              <a:lnSpc>
                <a:spcPct val="98000"/>
              </a:lnSpc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/>
          </a:p>
          <a:p>
            <a:pPr marL="425450" indent="-320675">
              <a:lnSpc>
                <a:spcPct val="97000"/>
              </a:lnSpc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GB" altLang="en-US"/>
              <a:t>Sentence level Natural Language Processing capabilities</a:t>
            </a:r>
          </a:p>
          <a:p>
            <a:pPr marL="425450" indent="-320675">
              <a:lnSpc>
                <a:spcPct val="97000"/>
              </a:lnSpc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/>
          </a:p>
          <a:p>
            <a:pPr marL="425450" indent="-320675">
              <a:lnSpc>
                <a:spcPct val="97000"/>
              </a:lnSpc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/>
          </a:p>
          <a:p>
            <a:pPr marL="425450" indent="-320675">
              <a:lnSpc>
                <a:spcPct val="97000"/>
              </a:lnSpc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/>
          </a:p>
          <a:p>
            <a:pPr marL="425450" indent="-320675">
              <a:lnSpc>
                <a:spcPct val="97000"/>
              </a:lnSpc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GB" altLang="en-US"/>
              <a:t>Natural Language Annotations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09CC8ACA-079E-D841-D892-D82DD5A2B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87338"/>
            <a:ext cx="7797800" cy="1320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lnSpc>
                <a:spcPct val="98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600"/>
              <a:t>Natural Language Annotations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AE25A133-D11E-51B0-4821-47C55D3F97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7162" cy="41036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425450" indent="-320675">
              <a:lnSpc>
                <a:spcPct val="98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 sz="2000"/>
          </a:p>
          <a:p>
            <a:pPr marL="425450" indent="-320675">
              <a:lnSpc>
                <a:spcPct val="98000"/>
              </a:lnSpc>
              <a:spcBef>
                <a:spcPts val="500"/>
              </a:spcBef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GB" altLang="en-US" sz="2000"/>
              <a:t>Computer analyzable collections of natural language sentences and phrases that describe the contents of various information segments</a:t>
            </a:r>
          </a:p>
          <a:p>
            <a:pPr marL="425450" indent="-320675">
              <a:lnSpc>
                <a:spcPct val="98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 sz="2000"/>
          </a:p>
          <a:p>
            <a:pPr marL="425450" indent="-320675">
              <a:lnSpc>
                <a:spcPct val="97000"/>
              </a:lnSpc>
              <a:spcBef>
                <a:spcPts val="500"/>
              </a:spcBef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GB" altLang="en-US" sz="2000"/>
              <a:t>A pointer is associated with sentences which points to the information segment summarized by the annotations.</a:t>
            </a:r>
          </a:p>
          <a:p>
            <a:pPr marL="425450" indent="-320675">
              <a:lnSpc>
                <a:spcPct val="97000"/>
              </a:lnSpc>
              <a:spcBef>
                <a:spcPts val="500"/>
              </a:spcBef>
              <a:buFont typeface="Wingdings" panose="05000000000000000000" pitchFamily="2" charset="2"/>
              <a:buNone/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endParaRPr lang="en-GB" altLang="en-US" sz="2000"/>
          </a:p>
          <a:p>
            <a:pPr marL="425450" indent="-320675">
              <a:lnSpc>
                <a:spcPct val="97000"/>
              </a:lnSpc>
              <a:spcBef>
                <a:spcPts val="500"/>
              </a:spcBef>
              <a:tabLst>
                <a:tab pos="531813" algn="l"/>
                <a:tab pos="981075" algn="l"/>
                <a:tab pos="1430338" algn="l"/>
                <a:tab pos="1879600" algn="l"/>
                <a:tab pos="2328863" algn="l"/>
                <a:tab pos="2778125" algn="l"/>
                <a:tab pos="3227388" algn="l"/>
                <a:tab pos="3676650" algn="l"/>
                <a:tab pos="4125913" algn="l"/>
                <a:tab pos="4575175" algn="l"/>
                <a:tab pos="5024438" algn="l"/>
                <a:tab pos="5473700" algn="l"/>
                <a:tab pos="5922963" algn="l"/>
                <a:tab pos="6372225" algn="l"/>
                <a:tab pos="6821488" algn="l"/>
                <a:tab pos="7270750" algn="l"/>
                <a:tab pos="7720013" algn="l"/>
                <a:tab pos="8169275" algn="l"/>
                <a:tab pos="8618538" algn="l"/>
                <a:tab pos="9067800" algn="l"/>
              </a:tabLst>
            </a:pPr>
            <a:r>
              <a:rPr lang="en-GB" altLang="en-US" sz="2000"/>
              <a:t>Instead of producing just the sentence as answer START follows the pointer and gives the text segment with the answer sentence.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246</Words>
  <Application>Microsoft Office PowerPoint</Application>
  <PresentationFormat>On-screen Show (4:3)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Tahoma</vt:lpstr>
      <vt:lpstr>Times New Roman</vt:lpstr>
      <vt:lpstr>Wingdings</vt:lpstr>
      <vt:lpstr>Retrospect</vt:lpstr>
      <vt:lpstr>Question Answering for Legal Domain</vt:lpstr>
      <vt:lpstr>Roadmap </vt:lpstr>
      <vt:lpstr>What is Question Answering?</vt:lpstr>
      <vt:lpstr>Motivation</vt:lpstr>
      <vt:lpstr>PowerPoint Presentation</vt:lpstr>
      <vt:lpstr>Issues to be Considered</vt:lpstr>
      <vt:lpstr>Facts</vt:lpstr>
      <vt:lpstr>Two basic foundations</vt:lpstr>
      <vt:lpstr>Natural Language Annotations</vt:lpstr>
      <vt:lpstr>A Joint Answer Ranking Model</vt:lpstr>
      <vt:lpstr>Joint Answer Ranking</vt:lpstr>
      <vt:lpstr>Candidate Generation</vt:lpstr>
      <vt:lpstr>Issues with Candidates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Chintan Shah</dc:creator>
  <cp:lastModifiedBy>Chintan Shah</cp:lastModifiedBy>
  <cp:revision>3</cp:revision>
  <dcterms:modified xsi:type="dcterms:W3CDTF">2022-09-30T09:15:05Z</dcterms:modified>
</cp:coreProperties>
</file>