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22415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57181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658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409953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FBBBED-A812-4E63-8116-8602AC6BA2CA}"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5661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BBED-A812-4E63-8116-8602AC6BA2C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7150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BBED-A812-4E63-8116-8602AC6BA2CA}"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37838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BBED-A812-4E63-8116-8602AC6BA2CA}"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287558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BBED-A812-4E63-8116-8602AC6BA2CA}"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180658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54368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FBBBED-A812-4E63-8116-8602AC6BA2CA}"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5E8151-C7A6-4018-AFC4-2E2E65DB3B30}" type="slidenum">
              <a:rPr lang="en-IN" smtClean="0"/>
              <a:t>‹#›</a:t>
            </a:fld>
            <a:endParaRPr lang="en-IN"/>
          </a:p>
        </p:txBody>
      </p:sp>
    </p:spTree>
    <p:extLst>
      <p:ext uri="{BB962C8B-B14F-4D97-AF65-F5344CB8AC3E}">
        <p14:creationId xmlns:p14="http://schemas.microsoft.com/office/powerpoint/2010/main" val="363542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BBBED-A812-4E63-8116-8602AC6BA2CA}" type="datetimeFigureOut">
              <a:rPr lang="en-IN" smtClean="0"/>
              <a:t>23-02-2024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E8151-C7A6-4018-AFC4-2E2E65DB3B30}" type="slidenum">
              <a:rPr lang="en-IN" smtClean="0"/>
              <a:t>‹#›</a:t>
            </a:fld>
            <a:endParaRPr lang="en-IN"/>
          </a:p>
        </p:txBody>
      </p:sp>
    </p:spTree>
    <p:extLst>
      <p:ext uri="{BB962C8B-B14F-4D97-AF65-F5344CB8AC3E}">
        <p14:creationId xmlns:p14="http://schemas.microsoft.com/office/powerpoint/2010/main" val="24026227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965-6A1C-46FD-B115-068D761AA5A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8EA7A3A-F248-4471-B17E-FBB2442489AF}"/>
              </a:ext>
            </a:extLst>
          </p:cNvPr>
          <p:cNvSpPr>
            <a:spLocks noGrp="1"/>
          </p:cNvSpPr>
          <p:nvPr>
            <p:ph type="subTitle" idx="1"/>
          </p:nvPr>
        </p:nvSpPr>
        <p:spPr/>
        <p:txBody>
          <a:bodyPr/>
          <a:lstStyle/>
          <a:p>
            <a:endParaRPr lang="en-IN"/>
          </a:p>
        </p:txBody>
      </p:sp>
      <p:pic>
        <p:nvPicPr>
          <p:cNvPr id="4" name="Google Shape;98;p1">
            <a:extLst>
              <a:ext uri="{FF2B5EF4-FFF2-40B4-BE49-F238E27FC236}">
                <a16:creationId xmlns:a16="http://schemas.microsoft.com/office/drawing/2014/main" id="{14ABF5D7-760B-4D87-9FB3-018C2412A748}"/>
              </a:ext>
            </a:extLst>
          </p:cNvPr>
          <p:cNvPicPr preferRelativeResize="0"/>
          <p:nvPr/>
        </p:nvPicPr>
        <p:blipFill rotWithShape="1">
          <a:blip r:embed="rId2">
            <a:alphaModFix/>
          </a:blip>
          <a:srcRect/>
          <a:stretch/>
        </p:blipFill>
        <p:spPr>
          <a:xfrm>
            <a:off x="592" y="0"/>
            <a:ext cx="12190815" cy="6858000"/>
          </a:xfrm>
          <a:prstGeom prst="rect">
            <a:avLst/>
          </a:prstGeom>
          <a:noFill/>
          <a:ln>
            <a:noFill/>
          </a:ln>
        </p:spPr>
      </p:pic>
      <p:sp>
        <p:nvSpPr>
          <p:cNvPr id="12" name="TextBox 11">
            <a:extLst>
              <a:ext uri="{FF2B5EF4-FFF2-40B4-BE49-F238E27FC236}">
                <a16:creationId xmlns:a16="http://schemas.microsoft.com/office/drawing/2014/main" id="{B6C8A8D0-A3B0-4776-9D10-F27CE832E449}"/>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2AB5B2D-CDA6-40DA-A6AE-C658A1896E8B}"/>
              </a:ext>
            </a:extLst>
          </p:cNvPr>
          <p:cNvSpPr txBox="1"/>
          <p:nvPr/>
        </p:nvSpPr>
        <p:spPr>
          <a:xfrm rot="10800000" flipH="1" flipV="1">
            <a:off x="2762250" y="4322197"/>
            <a:ext cx="8201025" cy="584775"/>
          </a:xfrm>
          <a:prstGeom prst="rect">
            <a:avLst/>
          </a:prstGeom>
          <a:noFill/>
        </p:spPr>
        <p:txBody>
          <a:bodyPr wrap="square" rtlCol="0">
            <a:spAutoFit/>
          </a:bodyPr>
          <a:lstStyle/>
          <a:p>
            <a:r>
              <a:rPr lang="en-US" sz="3200" b="1" i="1" dirty="0">
                <a:solidFill>
                  <a:srgbClr val="0070C0"/>
                </a:solidFill>
              </a:rPr>
              <a:t>Exploratory Data Analysis on AMCAT Dataset</a:t>
            </a:r>
            <a:endParaRPr lang="en-IN" sz="3200" b="1" i="1" dirty="0">
              <a:solidFill>
                <a:srgbClr val="0070C0"/>
              </a:solidFill>
            </a:endParaRPr>
          </a:p>
        </p:txBody>
      </p:sp>
    </p:spTree>
    <p:extLst>
      <p:ext uri="{BB962C8B-B14F-4D97-AF65-F5344CB8AC3E}">
        <p14:creationId xmlns:p14="http://schemas.microsoft.com/office/powerpoint/2010/main" val="412514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EB-F598-48FF-BD7D-3189B1CC0EC8}"/>
              </a:ext>
            </a:extLst>
          </p:cNvPr>
          <p:cNvSpPr>
            <a:spLocks noGrp="1"/>
          </p:cNvSpPr>
          <p:nvPr>
            <p:ph type="title"/>
          </p:nvPr>
        </p:nvSpPr>
        <p:spPr>
          <a:xfrm>
            <a:off x="371475" y="200025"/>
            <a:ext cx="10810875" cy="1743075"/>
          </a:xfrm>
        </p:spPr>
        <p:txBody>
          <a:bodyPr>
            <a:normAutofit fontScale="90000"/>
          </a:bodyPr>
          <a:lstStyle/>
          <a:p>
            <a:br>
              <a:rPr lang="en-US" sz="5300" b="1" i="1" dirty="0">
                <a:solidFill>
                  <a:srgbClr val="7030A0"/>
                </a:solidFill>
                <a:effectLst>
                  <a:outerShdw blurRad="38100" dist="38100" dir="2700000" algn="tl">
                    <a:srgbClr val="000000">
                      <a:alpha val="43137"/>
                    </a:srgbClr>
                  </a:outerShdw>
                </a:effectLst>
              </a:rPr>
            </a:br>
            <a:r>
              <a:rPr lang="en-US" sz="5300" b="1" i="1" dirty="0">
                <a:solidFill>
                  <a:srgbClr val="7030A0"/>
                </a:solidFill>
                <a:effectLst>
                  <a:outerShdw blurRad="38100" dist="38100" dir="2700000" algn="tl">
                    <a:srgbClr val="000000">
                      <a:alpha val="43137"/>
                    </a:srgbClr>
                  </a:outerShdw>
                </a:effectLst>
              </a:rPr>
              <a:t>Description:</a:t>
            </a:r>
            <a:br>
              <a:rPr lang="en-US" sz="5300" b="1" i="1" dirty="0">
                <a:solidFill>
                  <a:srgbClr val="7030A0"/>
                </a:solidFill>
                <a:effectLst>
                  <a:outerShdw blurRad="38100" dist="38100" dir="2700000" algn="tl">
                    <a:srgbClr val="000000">
                      <a:alpha val="43137"/>
                    </a:srgbClr>
                  </a:outerShdw>
                </a:effectLst>
              </a:rPr>
            </a:br>
            <a:br>
              <a:rPr lang="en-US" sz="4900" i="1" u="sng" dirty="0">
                <a:solidFill>
                  <a:srgbClr val="7030A0"/>
                </a:solidFill>
              </a:rPr>
            </a:br>
            <a:br>
              <a:rPr lang="en-US" dirty="0">
                <a:solidFill>
                  <a:srgbClr val="7030A0"/>
                </a:solidFill>
              </a:rPr>
            </a:br>
            <a:endParaRPr lang="en-IN" dirty="0">
              <a:solidFill>
                <a:srgbClr val="7030A0"/>
              </a:solidFill>
            </a:endParaRPr>
          </a:p>
        </p:txBody>
      </p:sp>
      <p:sp>
        <p:nvSpPr>
          <p:cNvPr id="4" name="TextBox 3">
            <a:extLst>
              <a:ext uri="{FF2B5EF4-FFF2-40B4-BE49-F238E27FC236}">
                <a16:creationId xmlns:a16="http://schemas.microsoft.com/office/drawing/2014/main" id="{692F0DB7-BBC9-4A63-9404-8C25312FD45C}"/>
              </a:ext>
            </a:extLst>
          </p:cNvPr>
          <p:cNvSpPr txBox="1"/>
          <p:nvPr/>
        </p:nvSpPr>
        <p:spPr>
          <a:xfrm flipH="1">
            <a:off x="1476371" y="819150"/>
            <a:ext cx="10344153" cy="3539430"/>
          </a:xfrm>
          <a:prstGeom prst="rect">
            <a:avLst/>
          </a:prstGeom>
          <a:noFill/>
        </p:spPr>
        <p:txBody>
          <a:bodyPr wrap="square" rtlCol="0">
            <a:spAutoFit/>
          </a:bodyPr>
          <a:lstStyle/>
          <a:p>
            <a:endParaRPr lang="en-US" sz="2800" dirty="0"/>
          </a:p>
          <a:p>
            <a:r>
              <a:rPr lang="en-US" sz="2800" dirty="0"/>
              <a:t>The dataset, sourced from the Aspiring Mind Employment Outcome 2015 study, focuses on employment outcomes of engineering graduates. It includes variables like salary, job titles, and locations, alongside standardized scores in cognitive, technical, and personality skills, and demographic features. With around 4000 data points, it provides insights into the factors influencing graduates' professional paths.</a:t>
            </a:r>
            <a:endParaRPr lang="en-IN" sz="2800" dirty="0"/>
          </a:p>
        </p:txBody>
      </p:sp>
      <p:sp>
        <p:nvSpPr>
          <p:cNvPr id="5" name="TextBox 4">
            <a:extLst>
              <a:ext uri="{FF2B5EF4-FFF2-40B4-BE49-F238E27FC236}">
                <a16:creationId xmlns:a16="http://schemas.microsoft.com/office/drawing/2014/main" id="{3036A6F0-2568-4EA6-A7E7-DB4314EA0CBE}"/>
              </a:ext>
            </a:extLst>
          </p:cNvPr>
          <p:cNvSpPr txBox="1"/>
          <p:nvPr/>
        </p:nvSpPr>
        <p:spPr>
          <a:xfrm flipH="1">
            <a:off x="485775" y="3894475"/>
            <a:ext cx="3171824" cy="2246769"/>
          </a:xfrm>
          <a:prstGeom prst="rect">
            <a:avLst/>
          </a:prstGeom>
          <a:noFill/>
        </p:spPr>
        <p:txBody>
          <a:bodyPr wrap="square" rtlCol="0">
            <a:spAutoFit/>
          </a:bodyPr>
          <a:lstStyle/>
          <a:p>
            <a:endParaRPr lang="en-US" sz="4800" b="1" i="1" dirty="0">
              <a:solidFill>
                <a:srgbClr val="7030A0"/>
              </a:solidFill>
              <a:effectLst>
                <a:outerShdw blurRad="38100" dist="38100" dir="2700000" algn="tl">
                  <a:srgbClr val="000000">
                    <a:alpha val="43137"/>
                  </a:srgbClr>
                </a:outerShdw>
              </a:effectLst>
            </a:endParaRPr>
          </a:p>
          <a:p>
            <a:r>
              <a:rPr lang="en-US" sz="4800" b="1" i="1" dirty="0">
                <a:solidFill>
                  <a:srgbClr val="7030A0"/>
                </a:solidFill>
                <a:effectLst>
                  <a:outerShdw blurRad="38100" dist="38100" dir="2700000" algn="tl">
                    <a:srgbClr val="000000">
                      <a:alpha val="43137"/>
                    </a:srgbClr>
                  </a:outerShdw>
                </a:effectLst>
              </a:rPr>
              <a:t>Objective</a:t>
            </a:r>
            <a:r>
              <a:rPr lang="en-US" sz="4400" b="1" i="1" dirty="0">
                <a:solidFill>
                  <a:srgbClr val="7030A0"/>
                </a:solidFill>
                <a:effectLst>
                  <a:outerShdw blurRad="38100" dist="38100" dir="2700000" algn="tl">
                    <a:srgbClr val="000000">
                      <a:alpha val="43137"/>
                    </a:srgbClr>
                  </a:outerShdw>
                </a:effectLst>
              </a:rPr>
              <a:t>:</a:t>
            </a:r>
          </a:p>
          <a:p>
            <a:endParaRPr lang="en-IN" sz="4400" b="1" i="1" dirty="0">
              <a:solidFill>
                <a:srgbClr val="7030A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ED3477B-F671-4A59-8639-8093CDB1E9EA}"/>
              </a:ext>
            </a:extLst>
          </p:cNvPr>
          <p:cNvSpPr txBox="1"/>
          <p:nvPr/>
        </p:nvSpPr>
        <p:spPr>
          <a:xfrm flipH="1">
            <a:off x="1476372" y="4702850"/>
            <a:ext cx="8715377" cy="1384995"/>
          </a:xfrm>
          <a:prstGeom prst="rect">
            <a:avLst/>
          </a:prstGeom>
          <a:noFill/>
        </p:spPr>
        <p:txBody>
          <a:bodyPr wrap="square" rtlCol="0">
            <a:spAutoFit/>
          </a:bodyPr>
          <a:lstStyle/>
          <a:p>
            <a:endParaRPr lang="en-US" sz="2800" dirty="0"/>
          </a:p>
          <a:p>
            <a:endParaRPr lang="en-US" sz="2800" dirty="0"/>
          </a:p>
          <a:p>
            <a:r>
              <a:rPr lang="en-US" sz="2800" dirty="0"/>
              <a:t>Analyze the target variable 'salary' and find insights from it.</a:t>
            </a:r>
            <a:endParaRPr lang="en-IN" sz="2800" dirty="0"/>
          </a:p>
        </p:txBody>
      </p:sp>
    </p:spTree>
    <p:extLst>
      <p:ext uri="{BB962C8B-B14F-4D97-AF65-F5344CB8AC3E}">
        <p14:creationId xmlns:p14="http://schemas.microsoft.com/office/powerpoint/2010/main" val="42895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748B3-2112-4A7A-A9D2-858813B8EC95}"/>
              </a:ext>
            </a:extLst>
          </p:cNvPr>
          <p:cNvSpPr txBox="1"/>
          <p:nvPr/>
        </p:nvSpPr>
        <p:spPr>
          <a:xfrm flipH="1">
            <a:off x="426718" y="0"/>
            <a:ext cx="5316856" cy="769441"/>
          </a:xfrm>
          <a:prstGeom prst="rect">
            <a:avLst/>
          </a:prstGeom>
          <a:noFill/>
        </p:spPr>
        <p:txBody>
          <a:bodyPr wrap="square" rtlCol="0">
            <a:spAutoFit/>
          </a:bodyPr>
          <a:lstStyle/>
          <a:p>
            <a:r>
              <a:rPr lang="en-US" sz="4400" b="1" i="1" u="sng" dirty="0">
                <a:solidFill>
                  <a:srgbClr val="C00000"/>
                </a:solidFill>
              </a:rPr>
              <a:t>Insights : </a:t>
            </a:r>
            <a:endParaRPr lang="en-IN" sz="4400" b="1" i="1" u="sng" dirty="0">
              <a:solidFill>
                <a:srgbClr val="C00000"/>
              </a:solidFill>
            </a:endParaRPr>
          </a:p>
        </p:txBody>
      </p:sp>
      <p:pic>
        <p:nvPicPr>
          <p:cNvPr id="1028" name="Picture 4">
            <a:extLst>
              <a:ext uri="{FF2B5EF4-FFF2-40B4-BE49-F238E27FC236}">
                <a16:creationId xmlns:a16="http://schemas.microsoft.com/office/drawing/2014/main" id="{273D5A15-7A2C-4943-BFD4-70582082F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895350"/>
            <a:ext cx="383857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E82C7E-A8EF-484F-9ECD-B15ECF879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674" y="908593"/>
            <a:ext cx="3838575" cy="40729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A34AE58-FFD1-4325-9B47-FB311ABE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71550"/>
            <a:ext cx="3838575" cy="417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C6ABAF-BF59-443D-B21F-FB01BDB76B4A}"/>
              </a:ext>
            </a:extLst>
          </p:cNvPr>
          <p:cNvSpPr txBox="1"/>
          <p:nvPr/>
        </p:nvSpPr>
        <p:spPr>
          <a:xfrm flipH="1">
            <a:off x="3409949" y="4648200"/>
            <a:ext cx="4991101"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2B2D8CF9-7DDF-4FAD-ADB9-091EC7075B69}"/>
              </a:ext>
            </a:extLst>
          </p:cNvPr>
          <p:cNvSpPr txBox="1"/>
          <p:nvPr/>
        </p:nvSpPr>
        <p:spPr>
          <a:xfrm flipH="1">
            <a:off x="1428750" y="5962650"/>
            <a:ext cx="10172700" cy="523220"/>
          </a:xfrm>
          <a:prstGeom prst="rect">
            <a:avLst/>
          </a:prstGeom>
          <a:noFill/>
        </p:spPr>
        <p:txBody>
          <a:bodyPr wrap="square" rtlCol="0">
            <a:spAutoFit/>
          </a:bodyPr>
          <a:lstStyle/>
          <a:p>
            <a:r>
              <a:rPr lang="en-US" sz="2800" i="1" dirty="0">
                <a:solidFill>
                  <a:srgbClr val="0070C0"/>
                </a:solidFill>
              </a:rPr>
              <a:t>There is no relationship between students marks and their salaries</a:t>
            </a:r>
            <a:endParaRPr lang="en-IN" sz="2800" i="1" dirty="0">
              <a:solidFill>
                <a:srgbClr val="0070C0"/>
              </a:solidFill>
            </a:endParaRPr>
          </a:p>
        </p:txBody>
      </p:sp>
    </p:spTree>
    <p:extLst>
      <p:ext uri="{BB962C8B-B14F-4D97-AF65-F5344CB8AC3E}">
        <p14:creationId xmlns:p14="http://schemas.microsoft.com/office/powerpoint/2010/main" val="19953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22DCCE1-C060-41B1-B537-1D56A581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3363"/>
            <a:ext cx="5905501" cy="50244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0FE9B3-93C9-4639-B7A8-2FD85C695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419100"/>
            <a:ext cx="58293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0D2D43-BDF1-482A-82F8-4BDBE94CB56D}"/>
              </a:ext>
            </a:extLst>
          </p:cNvPr>
          <p:cNvSpPr txBox="1"/>
          <p:nvPr/>
        </p:nvSpPr>
        <p:spPr>
          <a:xfrm flipH="1">
            <a:off x="571499" y="5600700"/>
            <a:ext cx="5829300" cy="830997"/>
          </a:xfrm>
          <a:prstGeom prst="rect">
            <a:avLst/>
          </a:prstGeom>
          <a:noFill/>
        </p:spPr>
        <p:txBody>
          <a:bodyPr wrap="square" rtlCol="0">
            <a:spAutoFit/>
          </a:bodyPr>
          <a:lstStyle/>
          <a:p>
            <a:r>
              <a:rPr lang="en-US" sz="2400" b="1" i="1" dirty="0">
                <a:solidFill>
                  <a:srgbClr val="FF0000"/>
                </a:solidFill>
              </a:rPr>
              <a:t>Students work in </a:t>
            </a:r>
            <a:r>
              <a:rPr lang="en-US" sz="2400" b="1" i="1" dirty="0" err="1">
                <a:solidFill>
                  <a:srgbClr val="FF0000"/>
                </a:solidFill>
              </a:rPr>
              <a:t>Kalmar,Sweden</a:t>
            </a:r>
            <a:r>
              <a:rPr lang="en-US" sz="2400" b="1" i="1" dirty="0">
                <a:solidFill>
                  <a:srgbClr val="FF0000"/>
                </a:solidFill>
              </a:rPr>
              <a:t> has earn more salary </a:t>
            </a:r>
            <a:endParaRPr lang="en-IN" sz="2400" b="1" i="1" dirty="0">
              <a:solidFill>
                <a:srgbClr val="FF0000"/>
              </a:solidFill>
            </a:endParaRPr>
          </a:p>
        </p:txBody>
      </p:sp>
      <p:sp>
        <p:nvSpPr>
          <p:cNvPr id="3" name="TextBox 2">
            <a:extLst>
              <a:ext uri="{FF2B5EF4-FFF2-40B4-BE49-F238E27FC236}">
                <a16:creationId xmlns:a16="http://schemas.microsoft.com/office/drawing/2014/main" id="{FE8A18EC-CAE2-4AC1-AB6B-591954B8BF97}"/>
              </a:ext>
            </a:extLst>
          </p:cNvPr>
          <p:cNvSpPr txBox="1"/>
          <p:nvPr/>
        </p:nvSpPr>
        <p:spPr>
          <a:xfrm flipH="1">
            <a:off x="6743700" y="5472915"/>
            <a:ext cx="5295900" cy="830997"/>
          </a:xfrm>
          <a:prstGeom prst="rect">
            <a:avLst/>
          </a:prstGeom>
          <a:noFill/>
        </p:spPr>
        <p:txBody>
          <a:bodyPr wrap="square" rtlCol="0">
            <a:spAutoFit/>
          </a:bodyPr>
          <a:lstStyle/>
          <a:p>
            <a:r>
              <a:rPr lang="en-US" sz="2400" b="1" i="1" dirty="0">
                <a:solidFill>
                  <a:srgbClr val="FF0000"/>
                </a:solidFill>
              </a:rPr>
              <a:t>Students in junior manager and senior </a:t>
            </a:r>
            <a:r>
              <a:rPr lang="en-US" sz="2400" b="1" i="1" dirty="0" err="1">
                <a:solidFill>
                  <a:srgbClr val="FF0000"/>
                </a:solidFill>
              </a:rPr>
              <a:t>devloper</a:t>
            </a:r>
            <a:r>
              <a:rPr lang="en-US" sz="2400" b="1" i="1" dirty="0">
                <a:solidFill>
                  <a:srgbClr val="FF0000"/>
                </a:solidFill>
              </a:rPr>
              <a:t> role earn more salary</a:t>
            </a:r>
            <a:endParaRPr lang="en-IN" sz="2400" b="1" i="1" dirty="0">
              <a:solidFill>
                <a:srgbClr val="FF0000"/>
              </a:solidFill>
            </a:endParaRPr>
          </a:p>
        </p:txBody>
      </p:sp>
    </p:spTree>
    <p:extLst>
      <p:ext uri="{BB962C8B-B14F-4D97-AF65-F5344CB8AC3E}">
        <p14:creationId xmlns:p14="http://schemas.microsoft.com/office/powerpoint/2010/main" val="197940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6FBEB40-2DD4-42BD-8F21-8E166B88C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171450"/>
            <a:ext cx="11344275" cy="5791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7BC066-2D10-4EE6-8349-992496698D49}"/>
              </a:ext>
            </a:extLst>
          </p:cNvPr>
          <p:cNvSpPr txBox="1"/>
          <p:nvPr/>
        </p:nvSpPr>
        <p:spPr>
          <a:xfrm flipH="1">
            <a:off x="2714625" y="5962649"/>
            <a:ext cx="8934450" cy="830997"/>
          </a:xfrm>
          <a:prstGeom prst="rect">
            <a:avLst/>
          </a:prstGeom>
          <a:noFill/>
        </p:spPr>
        <p:txBody>
          <a:bodyPr wrap="square" rtlCol="0">
            <a:spAutoFit/>
          </a:bodyPr>
          <a:lstStyle/>
          <a:p>
            <a:r>
              <a:rPr lang="en-US" sz="2400" dirty="0">
                <a:solidFill>
                  <a:srgbClr val="7030A0"/>
                </a:solidFill>
              </a:rPr>
              <a:t>Almost males 2 times as of females in every </a:t>
            </a:r>
            <a:r>
              <a:rPr lang="en-IN" sz="2400" dirty="0">
                <a:solidFill>
                  <a:srgbClr val="7030A0"/>
                </a:solidFill>
              </a:rPr>
              <a:t>designation.</a:t>
            </a:r>
            <a:r>
              <a:rPr lang="en-US" sz="2400" dirty="0">
                <a:solidFill>
                  <a:srgbClr val="7030A0"/>
                </a:solidFill>
              </a:rPr>
              <a:t>But female </a:t>
            </a:r>
            <a:r>
              <a:rPr lang="en-IN" sz="2400" dirty="0">
                <a:solidFill>
                  <a:srgbClr val="7030A0"/>
                </a:solidFill>
              </a:rPr>
              <a:t>preferred</a:t>
            </a:r>
            <a:r>
              <a:rPr lang="en-US" sz="2400" dirty="0">
                <a:solidFill>
                  <a:srgbClr val="7030A0"/>
                </a:solidFill>
              </a:rPr>
              <a:t> software engineer</a:t>
            </a:r>
            <a:endParaRPr lang="en-IN" sz="2400" dirty="0">
              <a:solidFill>
                <a:srgbClr val="7030A0"/>
              </a:solidFill>
            </a:endParaRPr>
          </a:p>
        </p:txBody>
      </p:sp>
    </p:spTree>
    <p:extLst>
      <p:ext uri="{BB962C8B-B14F-4D97-AF65-F5344CB8AC3E}">
        <p14:creationId xmlns:p14="http://schemas.microsoft.com/office/powerpoint/2010/main" val="14640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935B5-FADA-4192-B502-0D78E1B11B77}"/>
              </a:ext>
            </a:extLst>
          </p:cNvPr>
          <p:cNvSpPr txBox="1"/>
          <p:nvPr/>
        </p:nvSpPr>
        <p:spPr>
          <a:xfrm>
            <a:off x="514350" y="190500"/>
            <a:ext cx="3762375" cy="707886"/>
          </a:xfrm>
          <a:prstGeom prst="rect">
            <a:avLst/>
          </a:prstGeom>
          <a:noFill/>
        </p:spPr>
        <p:txBody>
          <a:bodyPr wrap="square" rtlCol="0">
            <a:spAutoFit/>
          </a:bodyPr>
          <a:lstStyle/>
          <a:p>
            <a:r>
              <a:rPr lang="en-IN" sz="4000" dirty="0">
                <a:solidFill>
                  <a:srgbClr val="002060"/>
                </a:solidFill>
              </a:rPr>
              <a:t>Conclusion : </a:t>
            </a:r>
          </a:p>
        </p:txBody>
      </p:sp>
      <p:sp>
        <p:nvSpPr>
          <p:cNvPr id="5" name="TextBox 4">
            <a:extLst>
              <a:ext uri="{FF2B5EF4-FFF2-40B4-BE49-F238E27FC236}">
                <a16:creationId xmlns:a16="http://schemas.microsoft.com/office/drawing/2014/main" id="{DD900603-E8C9-4A93-9578-C41C0B085565}"/>
              </a:ext>
            </a:extLst>
          </p:cNvPr>
          <p:cNvSpPr txBox="1"/>
          <p:nvPr/>
        </p:nvSpPr>
        <p:spPr>
          <a:xfrm flipH="1">
            <a:off x="923925" y="1343025"/>
            <a:ext cx="10467974" cy="4862870"/>
          </a:xfrm>
          <a:prstGeom prst="rect">
            <a:avLst/>
          </a:prstGeom>
          <a:noFill/>
        </p:spPr>
        <p:txBody>
          <a:bodyPr wrap="square" rtlCol="0">
            <a:spAutoFit/>
          </a:bodyPr>
          <a:lstStyle/>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There is no relationship between students marks and their salaries</a:t>
            </a:r>
          </a:p>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Almost males 2 times as of females in every </a:t>
            </a:r>
            <a:r>
              <a:rPr lang="en-IN" sz="3200" dirty="0">
                <a:effectLst>
                  <a:outerShdw blurRad="38100" dist="38100" dir="2700000" algn="tl">
                    <a:srgbClr val="000000">
                      <a:alpha val="43137"/>
                    </a:srgbClr>
                  </a:outerShdw>
                </a:effectLst>
              </a:rPr>
              <a:t>designation.</a:t>
            </a:r>
            <a:r>
              <a:rPr lang="en-US" sz="3200" dirty="0">
                <a:effectLst>
                  <a:outerShdw blurRad="38100" dist="38100" dir="2700000" algn="tl">
                    <a:srgbClr val="000000">
                      <a:alpha val="43137"/>
                    </a:srgbClr>
                  </a:outerShdw>
                </a:effectLst>
              </a:rPr>
              <a:t>But female </a:t>
            </a:r>
            <a:r>
              <a:rPr lang="en-IN" sz="3200" dirty="0">
                <a:effectLst>
                  <a:outerShdw blurRad="38100" dist="38100" dir="2700000" algn="tl">
                    <a:srgbClr val="000000">
                      <a:alpha val="43137"/>
                    </a:srgbClr>
                  </a:outerShdw>
                </a:effectLst>
              </a:rPr>
              <a:t>preferred</a:t>
            </a:r>
            <a:r>
              <a:rPr lang="en-US" sz="3200" dirty="0">
                <a:effectLst>
                  <a:outerShdw blurRad="38100" dist="38100" dir="2700000" algn="tl">
                    <a:srgbClr val="000000">
                      <a:alpha val="43137"/>
                    </a:srgbClr>
                  </a:outerShdw>
                </a:effectLst>
              </a:rPr>
              <a:t> software engineer</a:t>
            </a:r>
          </a:p>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Students work in </a:t>
            </a:r>
            <a:r>
              <a:rPr lang="en-US" sz="3200" dirty="0" err="1">
                <a:effectLst>
                  <a:outerShdw blurRad="38100" dist="38100" dir="2700000" algn="tl">
                    <a:srgbClr val="000000">
                      <a:alpha val="43137"/>
                    </a:srgbClr>
                  </a:outerShdw>
                </a:effectLst>
              </a:rPr>
              <a:t>Kalmar,Sweden</a:t>
            </a:r>
            <a:r>
              <a:rPr lang="en-US" sz="3200" dirty="0">
                <a:effectLst>
                  <a:outerShdw blurRad="38100" dist="38100" dir="2700000" algn="tl">
                    <a:srgbClr val="000000">
                      <a:alpha val="43137"/>
                    </a:srgbClr>
                  </a:outerShdw>
                </a:effectLst>
              </a:rPr>
              <a:t> has earn more salary </a:t>
            </a:r>
          </a:p>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rPr>
              <a:t>Students in junior manager and senior </a:t>
            </a:r>
            <a:r>
              <a:rPr lang="en-US" sz="3200" dirty="0" err="1">
                <a:effectLst>
                  <a:outerShdw blurRad="38100" dist="38100" dir="2700000" algn="tl">
                    <a:srgbClr val="000000">
                      <a:alpha val="43137"/>
                    </a:srgbClr>
                  </a:outerShdw>
                </a:effectLst>
              </a:rPr>
              <a:t>devloper</a:t>
            </a:r>
            <a:r>
              <a:rPr lang="en-US" sz="3200" dirty="0">
                <a:effectLst>
                  <a:outerShdw blurRad="38100" dist="38100" dir="2700000" algn="tl">
                    <a:srgbClr val="000000">
                      <a:alpha val="43137"/>
                    </a:srgbClr>
                  </a:outerShdw>
                </a:effectLst>
              </a:rPr>
              <a:t> role earn more salary</a:t>
            </a:r>
            <a:endParaRPr lang="en-IN" sz="3200" dirty="0">
              <a:effectLst>
                <a:outerShdw blurRad="38100" dist="38100" dir="2700000" algn="tl">
                  <a:srgbClr val="000000">
                    <a:alpha val="43137"/>
                  </a:srgbClr>
                </a:outerShdw>
              </a:effectLst>
            </a:endParaRPr>
          </a:p>
          <a:p>
            <a:endParaRPr lang="en-IN" sz="3200" i="1"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a:p>
            <a:endParaRPr lang="en-IN" dirty="0">
              <a:solidFill>
                <a:srgbClr val="7030A0"/>
              </a:solidFill>
            </a:endParaRPr>
          </a:p>
          <a:p>
            <a:endParaRPr lang="en-IN" i="1" dirty="0">
              <a:solidFill>
                <a:srgbClr val="0070C0"/>
              </a:solidFill>
            </a:endParaRPr>
          </a:p>
        </p:txBody>
      </p:sp>
    </p:spTree>
    <p:extLst>
      <p:ext uri="{BB962C8B-B14F-4D97-AF65-F5344CB8AC3E}">
        <p14:creationId xmlns:p14="http://schemas.microsoft.com/office/powerpoint/2010/main" val="89029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resentation images Slide01">
            <a:extLst>
              <a:ext uri="{FF2B5EF4-FFF2-40B4-BE49-F238E27FC236}">
                <a16:creationId xmlns:a16="http://schemas.microsoft.com/office/drawing/2014/main" id="{7B84F7E9-F46B-48CC-A04F-1DDD50B45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096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7264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191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 Description: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reddy</dc:creator>
  <cp:lastModifiedBy>sandhya reddy</cp:lastModifiedBy>
  <cp:revision>15</cp:revision>
  <dcterms:created xsi:type="dcterms:W3CDTF">2024-02-22T12:23:38Z</dcterms:created>
  <dcterms:modified xsi:type="dcterms:W3CDTF">2024-02-23T08:59:39Z</dcterms:modified>
</cp:coreProperties>
</file>