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2DB"/>
    <a:srgbClr val="5499D8"/>
    <a:srgbClr val="73ACDF"/>
    <a:srgbClr val="82B4E2"/>
    <a:srgbClr val="92BEE6"/>
    <a:srgbClr val="A1C7E9"/>
    <a:srgbClr val="B1D0ED"/>
    <a:srgbClr val="C1DAF1"/>
    <a:srgbClr val="D0E3F4"/>
    <a:srgbClr val="DF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374" autoAdjust="0"/>
  </p:normalViewPr>
  <p:slideViewPr>
    <p:cSldViewPr snapToGrid="0">
      <p:cViewPr varScale="1">
        <p:scale>
          <a:sx n="90" d="100"/>
          <a:sy n="90" d="100"/>
        </p:scale>
        <p:origin x="22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Global E-Commerce Market Growth (2023/2027)</a:t>
            </a:r>
          </a:p>
        </c:rich>
      </c:tx>
      <c:layout>
        <c:manualLayout>
          <c:xMode val="edge"/>
          <c:yMode val="edge"/>
          <c:x val="0.24815938154679509"/>
          <c:y val="3.8444571706281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77114319043453"/>
          <c:y val="0.14718253968253969"/>
          <c:w val="0.82076589384660237"/>
          <c:h val="0.670304024496937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4.8899999999999997</c:v>
                </c:pt>
                <c:pt idx="1">
                  <c:v>5.42</c:v>
                </c:pt>
                <c:pt idx="2">
                  <c:v>5.97</c:v>
                </c:pt>
                <c:pt idx="3">
                  <c:v>6.45</c:v>
                </c:pt>
                <c:pt idx="4">
                  <c:v>7.13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7A-4D79-B7B9-45C77D12AC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7A-4D79-B7B9-45C77D12A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868848"/>
        <c:axId val="1251870768"/>
      </c:lineChart>
      <c:catAx>
        <c:axId val="125186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70768"/>
        <c:crosses val="autoZero"/>
        <c:auto val="1"/>
        <c:lblAlgn val="ctr"/>
        <c:lblOffset val="100"/>
        <c:noMultiLvlLbl val="0"/>
      </c:catAx>
      <c:valAx>
        <c:axId val="12518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6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5031815270020789"/>
          <c:y val="0.92757600724952916"/>
          <c:w val="0.24210987847592091"/>
          <c:h val="5.3427633719285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63A2DB"/>
    </a:solidFill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32597444473998"/>
          <c:y val="0.14718253968253969"/>
          <c:w val="0.84291539185078745"/>
          <c:h val="0.6703040244969379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revenue growth over 10 years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20.3</c:v>
                </c:pt>
                <c:pt idx="1">
                  <c:v>42.63</c:v>
                </c:pt>
                <c:pt idx="2">
                  <c:v>67.19</c:v>
                </c:pt>
                <c:pt idx="3">
                  <c:v>94.21</c:v>
                </c:pt>
                <c:pt idx="4">
                  <c:v>123.93</c:v>
                </c:pt>
                <c:pt idx="5">
                  <c:v>156.62</c:v>
                </c:pt>
                <c:pt idx="6">
                  <c:v>192.58</c:v>
                </c:pt>
                <c:pt idx="7">
                  <c:v>232.14</c:v>
                </c:pt>
                <c:pt idx="8">
                  <c:v>275.66000000000003</c:v>
                </c:pt>
                <c:pt idx="9">
                  <c:v>323.52999999999997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20-4BD0-ACC1-96FBDC33631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9741568"/>
        <c:axId val="1169748768"/>
      </c:lineChart>
      <c:catAx>
        <c:axId val="116974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748768"/>
        <c:crosses val="autoZero"/>
        <c:auto val="1"/>
        <c:lblAlgn val="ctr"/>
        <c:lblOffset val="100"/>
        <c:noMultiLvlLbl val="0"/>
      </c:catAx>
      <c:valAx>
        <c:axId val="116974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74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u="none" strike="noStrike" baseline="0">
                <a:solidFill>
                  <a:schemeClr val="tx1"/>
                </a:solidFill>
                <a:effectLst/>
              </a:rPr>
              <a:t>REVENUE STREAMS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966-4CCF-BDFB-880F14405580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966-4CCF-BDFB-880F14405580}"/>
              </c:ext>
            </c:extLst>
          </c:dPt>
          <c:dPt>
            <c:idx val="2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966-4CCF-BDFB-880F1440558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Transaction Fee</c:v>
                </c:pt>
                <c:pt idx="1">
                  <c:v>SME Subscription</c:v>
                </c:pt>
                <c:pt idx="2">
                  <c:v>AR Ad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</c:v>
                </c:pt>
                <c:pt idx="1">
                  <c:v>30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66-4CCF-BDFB-880F144055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71135899679205"/>
          <c:y val="0.39750906136732911"/>
          <c:w val="0.25656641878098574"/>
          <c:h val="0.2008942632170978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i="0" u="none" strike="noStrike" cap="all" normalizeH="0" baseline="0">
                <a:effectLst/>
              </a:rPr>
              <a:t>comparing annual revenue to total investment costs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9.4055680963130175E-2"/>
          <c:y val="0.24765935508061493"/>
          <c:w val="0.88525206922498123"/>
          <c:h val="0.66792932133483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 8</c:v>
                </c:pt>
                <c:pt idx="8">
                  <c:v>Year 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23.3</c:v>
                </c:pt>
                <c:pt idx="1">
                  <c:v>22.33</c:v>
                </c:pt>
                <c:pt idx="2">
                  <c:v>24.56</c:v>
                </c:pt>
                <c:pt idx="3">
                  <c:v>27.02</c:v>
                </c:pt>
                <c:pt idx="4">
                  <c:v>29.72</c:v>
                </c:pt>
                <c:pt idx="5">
                  <c:v>32.69</c:v>
                </c:pt>
                <c:pt idx="6">
                  <c:v>35.96</c:v>
                </c:pt>
                <c:pt idx="7">
                  <c:v>39.56</c:v>
                </c:pt>
                <c:pt idx="8">
                  <c:v>43.52</c:v>
                </c:pt>
                <c:pt idx="9">
                  <c:v>47.87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6D-49DF-8887-C46C9699A7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 8</c:v>
                </c:pt>
                <c:pt idx="8">
                  <c:v>Year  9</c:v>
                </c:pt>
                <c:pt idx="9">
                  <c:v>Year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5.5E-2</c:v>
                </c:pt>
                <c:pt idx="1">
                  <c:v>5.5E-2</c:v>
                </c:pt>
                <c:pt idx="2">
                  <c:v>5.5E-2</c:v>
                </c:pt>
                <c:pt idx="3">
                  <c:v>5.5E-2</c:v>
                </c:pt>
                <c:pt idx="4">
                  <c:v>5.5E-2</c:v>
                </c:pt>
                <c:pt idx="5">
                  <c:v>5.5E-2</c:v>
                </c:pt>
                <c:pt idx="6">
                  <c:v>5.5E-2</c:v>
                </c:pt>
                <c:pt idx="7">
                  <c:v>5.5E-2</c:v>
                </c:pt>
                <c:pt idx="8">
                  <c:v>5.5E-2</c:v>
                </c:pt>
                <c:pt idx="9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6D-49DF-8887-C46C9699A7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69764448"/>
        <c:axId val="1469768768"/>
      </c:barChart>
      <c:catAx>
        <c:axId val="146976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768768"/>
        <c:crossesAt val="0"/>
        <c:auto val="1"/>
        <c:lblAlgn val="ctr"/>
        <c:lblOffset val="100"/>
        <c:noMultiLvlLbl val="0"/>
      </c:catAx>
      <c:valAx>
        <c:axId val="146976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6976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Global E-Commerce Market Growth (2023/2027)</a:t>
            </a:r>
          </a:p>
        </c:rich>
      </c:tx>
      <c:layout>
        <c:manualLayout>
          <c:xMode val="edge"/>
          <c:yMode val="edge"/>
          <c:x val="0.24815938154679509"/>
          <c:y val="3.8444571706281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377114319043453"/>
          <c:y val="0.14718253968253969"/>
          <c:w val="0.82076589384660237"/>
          <c:h val="0.670304024496937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4.8899999999999997</c:v>
                </c:pt>
                <c:pt idx="1">
                  <c:v>5.42</c:v>
                </c:pt>
                <c:pt idx="2">
                  <c:v>5.97</c:v>
                </c:pt>
                <c:pt idx="3">
                  <c:v>6.45</c:v>
                </c:pt>
                <c:pt idx="4">
                  <c:v>7.13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83-4AA0-BC09-FBC804336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83-4AA0-BC09-FBC804336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1868848"/>
        <c:axId val="1251870768"/>
      </c:lineChart>
      <c:catAx>
        <c:axId val="125186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70768"/>
        <c:crosses val="autoZero"/>
        <c:auto val="1"/>
        <c:lblAlgn val="ctr"/>
        <c:lblOffset val="100"/>
        <c:noMultiLvlLbl val="0"/>
      </c:catAx>
      <c:valAx>
        <c:axId val="12518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86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35031815270020789"/>
          <c:y val="0.92757600724952916"/>
          <c:w val="0.24210987847592091"/>
          <c:h val="5.3427633719285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63A2DB"/>
    </a:solidFill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32597444473998"/>
          <c:y val="0.14718253968253969"/>
          <c:w val="0.84291539185078745"/>
          <c:h val="0.6703040244969379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revenue growth over 10 years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8</c:v>
                </c:pt>
                <c:pt idx="8">
                  <c:v>Year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20.3</c:v>
                </c:pt>
                <c:pt idx="1">
                  <c:v>42.63</c:v>
                </c:pt>
                <c:pt idx="2">
                  <c:v>67.19</c:v>
                </c:pt>
                <c:pt idx="3">
                  <c:v>94.21</c:v>
                </c:pt>
                <c:pt idx="4">
                  <c:v>123.93</c:v>
                </c:pt>
                <c:pt idx="5">
                  <c:v>156.62</c:v>
                </c:pt>
                <c:pt idx="6">
                  <c:v>192.58</c:v>
                </c:pt>
                <c:pt idx="7">
                  <c:v>232.14</c:v>
                </c:pt>
                <c:pt idx="8">
                  <c:v>275.66000000000003</c:v>
                </c:pt>
                <c:pt idx="9">
                  <c:v>323.52999999999997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C-48F7-9F17-A89DD1C94C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69741568"/>
        <c:axId val="1169748768"/>
      </c:lineChart>
      <c:catAx>
        <c:axId val="116974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748768"/>
        <c:crosses val="autoZero"/>
        <c:auto val="1"/>
        <c:lblAlgn val="ctr"/>
        <c:lblOffset val="100"/>
        <c:noMultiLvlLbl val="0"/>
      </c:catAx>
      <c:valAx>
        <c:axId val="116974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74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800" b="1" i="0" u="none" strike="noStrike" baseline="0">
                <a:solidFill>
                  <a:schemeClr val="tx1"/>
                </a:solidFill>
                <a:effectLst/>
              </a:rPr>
              <a:t>REVENUE STREAMS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A9-45BC-8E22-F61FA579F1B0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A9-45BC-8E22-F61FA579F1B0}"/>
              </c:ext>
            </c:extLst>
          </c:dPt>
          <c:dPt>
            <c:idx val="2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FA9-45BC-8E22-F61FA579F1B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Transaction Fee</c:v>
                </c:pt>
                <c:pt idx="1">
                  <c:v>SME Subscription</c:v>
                </c:pt>
                <c:pt idx="2">
                  <c:v>AR Ad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</c:v>
                </c:pt>
                <c:pt idx="1">
                  <c:v>30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A9-45BC-8E22-F61FA579F1B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71135899679205"/>
          <c:y val="0.39750906136732911"/>
          <c:w val="0.25656641878098574"/>
          <c:h val="0.2008942632170978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i="0" u="none" strike="noStrike" cap="all" normalizeH="0" baseline="0">
                <a:effectLst/>
              </a:rPr>
              <a:t>comparing annual revenue to total investment costs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9.4055680963130175E-2"/>
          <c:y val="0.24765935508061493"/>
          <c:w val="0.88525206922498123"/>
          <c:h val="0.66792932133483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Annual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 8</c:v>
                </c:pt>
                <c:pt idx="8">
                  <c:v>Year  9</c:v>
                </c:pt>
                <c:pt idx="9">
                  <c:v>Year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23.3</c:v>
                </c:pt>
                <c:pt idx="1">
                  <c:v>22.33</c:v>
                </c:pt>
                <c:pt idx="2">
                  <c:v>24.56</c:v>
                </c:pt>
                <c:pt idx="3">
                  <c:v>27.02</c:v>
                </c:pt>
                <c:pt idx="4">
                  <c:v>29.72</c:v>
                </c:pt>
                <c:pt idx="5">
                  <c:v>32.69</c:v>
                </c:pt>
                <c:pt idx="6">
                  <c:v>35.96</c:v>
                </c:pt>
                <c:pt idx="7">
                  <c:v>39.56</c:v>
                </c:pt>
                <c:pt idx="8">
                  <c:v>43.52</c:v>
                </c:pt>
                <c:pt idx="9">
                  <c:v>47.87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2-45B4-A22C-EBB133B66B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  <c:pt idx="5">
                  <c:v>Year 6</c:v>
                </c:pt>
                <c:pt idx="6">
                  <c:v>Year 7</c:v>
                </c:pt>
                <c:pt idx="7">
                  <c:v>Year  8</c:v>
                </c:pt>
                <c:pt idx="8">
                  <c:v>Year  9</c:v>
                </c:pt>
                <c:pt idx="9">
                  <c:v>Year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5.5E-2</c:v>
                </c:pt>
                <c:pt idx="1">
                  <c:v>5.5E-2</c:v>
                </c:pt>
                <c:pt idx="2">
                  <c:v>5.5E-2</c:v>
                </c:pt>
                <c:pt idx="3">
                  <c:v>5.5E-2</c:v>
                </c:pt>
                <c:pt idx="4">
                  <c:v>5.5E-2</c:v>
                </c:pt>
                <c:pt idx="5">
                  <c:v>5.5E-2</c:v>
                </c:pt>
                <c:pt idx="6">
                  <c:v>5.5E-2</c:v>
                </c:pt>
                <c:pt idx="7">
                  <c:v>5.5E-2</c:v>
                </c:pt>
                <c:pt idx="8">
                  <c:v>5.5E-2</c:v>
                </c:pt>
                <c:pt idx="9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2-45B4-A22C-EBB133B66B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69764448"/>
        <c:axId val="1469768768"/>
      </c:barChart>
      <c:catAx>
        <c:axId val="146976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9768768"/>
        <c:crossesAt val="0"/>
        <c:auto val="1"/>
        <c:lblAlgn val="ctr"/>
        <c:lblOffset val="100"/>
        <c:noMultiLvlLbl val="0"/>
      </c:catAx>
      <c:valAx>
        <c:axId val="14697687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6976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A17B3-4955-413C-A7B1-8320D45B56A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5DF2B3-617A-4A66-83B2-DCCF1586A6AB}">
      <dgm:prSet phldrT="[Text]"/>
      <dgm:spPr/>
      <dgm:t>
        <a:bodyPr/>
        <a:lstStyle/>
        <a:p>
          <a:endParaRPr lang="en-GB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448E73F-CBD8-4F95-A78A-B73637377683}" type="parTrans" cxnId="{0CDCE322-ABDA-4D37-98EF-319073A873F6}">
      <dgm:prSet/>
      <dgm:spPr/>
      <dgm:t>
        <a:bodyPr/>
        <a:lstStyle/>
        <a:p>
          <a:endParaRPr lang="en-GB"/>
        </a:p>
      </dgm:t>
    </dgm:pt>
    <dgm:pt modelId="{5EF0E812-F298-4AB9-BAD2-C5D0AA42C4AE}" type="sibTrans" cxnId="{0CDCE322-ABDA-4D37-98EF-319073A873F6}">
      <dgm:prSet/>
      <dgm:spPr/>
      <dgm:t>
        <a:bodyPr/>
        <a:lstStyle/>
        <a:p>
          <a:endParaRPr lang="en-GB"/>
        </a:p>
      </dgm:t>
    </dgm:pt>
    <dgm:pt modelId="{9A327DDD-3006-418D-8602-17CF301E4E1C}">
      <dgm:prSet phldrT="[Text]" custT="1"/>
      <dgm:spPr/>
      <dgm:t>
        <a:bodyPr/>
        <a:lstStyle/>
        <a:p>
          <a:r>
            <a:rPr lang="fr-FR" sz="2000" b="1" dirty="0"/>
            <a:t>Static e-commerce experiences limit engagement.</a:t>
          </a:r>
          <a:endParaRPr lang="en-GB" sz="2000" b="1" dirty="0"/>
        </a:p>
      </dgm:t>
    </dgm:pt>
    <dgm:pt modelId="{936C2F16-5306-46F2-B169-FB6C2CB01230}" type="parTrans" cxnId="{6258CC5B-9022-4E70-898A-D28B21E19354}">
      <dgm:prSet/>
      <dgm:spPr/>
      <dgm:t>
        <a:bodyPr/>
        <a:lstStyle/>
        <a:p>
          <a:endParaRPr lang="en-GB"/>
        </a:p>
      </dgm:t>
    </dgm:pt>
    <dgm:pt modelId="{9E980547-72C8-414F-849A-A752A74A9561}" type="sibTrans" cxnId="{6258CC5B-9022-4E70-898A-D28B21E19354}">
      <dgm:prSet/>
      <dgm:spPr/>
      <dgm:t>
        <a:bodyPr/>
        <a:lstStyle/>
        <a:p>
          <a:endParaRPr lang="en-GB"/>
        </a:p>
      </dgm:t>
    </dgm:pt>
    <dgm:pt modelId="{126DA0A0-0618-47F6-ABB3-7402C783E23F}">
      <dgm:prSet phldrT="[Text]" custT="1"/>
      <dgm:spPr/>
      <dgm:t>
        <a:bodyPr/>
        <a:lstStyle/>
        <a:p>
          <a:r>
            <a:rPr lang="en-GB" sz="2000" b="1" dirty="0"/>
            <a:t>AR/VR technologies are inaccessible to most SMEs.</a:t>
          </a:r>
        </a:p>
      </dgm:t>
    </dgm:pt>
    <dgm:pt modelId="{3BBACDE8-B235-4060-8B9E-CD43952CBB5F}" type="parTrans" cxnId="{5517D644-8CD4-43FA-862D-A2BDCE6C78B7}">
      <dgm:prSet/>
      <dgm:spPr/>
      <dgm:t>
        <a:bodyPr/>
        <a:lstStyle/>
        <a:p>
          <a:endParaRPr lang="en-GB"/>
        </a:p>
      </dgm:t>
    </dgm:pt>
    <dgm:pt modelId="{F6DD4046-898C-4809-875D-C3F46C1239A2}" type="sibTrans" cxnId="{5517D644-8CD4-43FA-862D-A2BDCE6C78B7}">
      <dgm:prSet/>
      <dgm:spPr/>
      <dgm:t>
        <a:bodyPr/>
        <a:lstStyle/>
        <a:p>
          <a:endParaRPr lang="en-GB"/>
        </a:p>
      </dgm:t>
    </dgm:pt>
    <dgm:pt modelId="{1B3F4318-974A-4D8D-A606-5B7C8F79280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000" b="1" dirty="0"/>
            <a:t>Users lack interactive shopping options on mobile devices.</a:t>
          </a:r>
        </a:p>
      </dgm:t>
    </dgm:pt>
    <dgm:pt modelId="{98124773-8C81-481A-89EA-AA17B03EAA1A}" type="parTrans" cxnId="{EDB13017-E960-47D5-B406-0121246C1006}">
      <dgm:prSet/>
      <dgm:spPr/>
      <dgm:t>
        <a:bodyPr/>
        <a:lstStyle/>
        <a:p>
          <a:endParaRPr lang="en-GB"/>
        </a:p>
      </dgm:t>
    </dgm:pt>
    <dgm:pt modelId="{364E3436-16C4-4F56-8C53-8AB897C87915}" type="sibTrans" cxnId="{EDB13017-E960-47D5-B406-0121246C1006}">
      <dgm:prSet/>
      <dgm:spPr/>
      <dgm:t>
        <a:bodyPr/>
        <a:lstStyle/>
        <a:p>
          <a:endParaRPr lang="en-GB"/>
        </a:p>
      </dgm:t>
    </dgm:pt>
    <dgm:pt modelId="{CC29EF13-A5F7-4618-8893-0693863D5AF5}" type="pres">
      <dgm:prSet presAssocID="{946A17B3-4955-413C-A7B1-8320D45B56A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BE6275-3DFA-432B-875D-629E468D2BA4}" type="pres">
      <dgm:prSet presAssocID="{8F5DF2B3-617A-4A66-83B2-DCCF1586A6AB}" presName="root1" presStyleCnt="0"/>
      <dgm:spPr/>
    </dgm:pt>
    <dgm:pt modelId="{E8C980BB-CD2F-4327-B099-B80A09250ACD}" type="pres">
      <dgm:prSet presAssocID="{8F5DF2B3-617A-4A66-83B2-DCCF1586A6AB}" presName="LevelOneTextNode" presStyleLbl="node0" presStyleIdx="0" presStyleCnt="1" custScaleX="94887" custScaleY="67098">
        <dgm:presLayoutVars>
          <dgm:chPref val="3"/>
        </dgm:presLayoutVars>
      </dgm:prSet>
      <dgm:spPr/>
    </dgm:pt>
    <dgm:pt modelId="{14BC0FD7-3DA9-4123-90A4-5E20F0402093}" type="pres">
      <dgm:prSet presAssocID="{8F5DF2B3-617A-4A66-83B2-DCCF1586A6AB}" presName="level2hierChild" presStyleCnt="0"/>
      <dgm:spPr/>
    </dgm:pt>
    <dgm:pt modelId="{0B3F773D-8039-4007-B462-6497AEA3667B}" type="pres">
      <dgm:prSet presAssocID="{936C2F16-5306-46F2-B169-FB6C2CB01230}" presName="conn2-1" presStyleLbl="parChTrans1D2" presStyleIdx="0" presStyleCnt="3"/>
      <dgm:spPr/>
    </dgm:pt>
    <dgm:pt modelId="{A4C3A594-A7AD-42AA-BC45-B72F20B6E76D}" type="pres">
      <dgm:prSet presAssocID="{936C2F16-5306-46F2-B169-FB6C2CB01230}" presName="connTx" presStyleLbl="parChTrans1D2" presStyleIdx="0" presStyleCnt="3"/>
      <dgm:spPr/>
    </dgm:pt>
    <dgm:pt modelId="{9E43636A-85B5-4C8B-ABA2-2A108C98D0DC}" type="pres">
      <dgm:prSet presAssocID="{9A327DDD-3006-418D-8602-17CF301E4E1C}" presName="root2" presStyleCnt="0"/>
      <dgm:spPr/>
    </dgm:pt>
    <dgm:pt modelId="{344BBBDF-2116-4543-9C27-A5F9F5B09A73}" type="pres">
      <dgm:prSet presAssocID="{9A327DDD-3006-418D-8602-17CF301E4E1C}" presName="LevelTwoTextNode" presStyleLbl="node2" presStyleIdx="0" presStyleCnt="3">
        <dgm:presLayoutVars>
          <dgm:chPref val="3"/>
        </dgm:presLayoutVars>
      </dgm:prSet>
      <dgm:spPr/>
    </dgm:pt>
    <dgm:pt modelId="{3B398DD7-ED08-46CF-9CFD-560A380A9A93}" type="pres">
      <dgm:prSet presAssocID="{9A327DDD-3006-418D-8602-17CF301E4E1C}" presName="level3hierChild" presStyleCnt="0"/>
      <dgm:spPr/>
    </dgm:pt>
    <dgm:pt modelId="{3A4323DC-4104-48DD-9AD4-D03737A670A3}" type="pres">
      <dgm:prSet presAssocID="{3BBACDE8-B235-4060-8B9E-CD43952CBB5F}" presName="conn2-1" presStyleLbl="parChTrans1D2" presStyleIdx="1" presStyleCnt="3"/>
      <dgm:spPr/>
    </dgm:pt>
    <dgm:pt modelId="{F2362AF5-CDAD-4890-9949-F1D8FB448C38}" type="pres">
      <dgm:prSet presAssocID="{3BBACDE8-B235-4060-8B9E-CD43952CBB5F}" presName="connTx" presStyleLbl="parChTrans1D2" presStyleIdx="1" presStyleCnt="3"/>
      <dgm:spPr/>
    </dgm:pt>
    <dgm:pt modelId="{C3B7D029-C228-4E5B-9BA4-D803B8EF2720}" type="pres">
      <dgm:prSet presAssocID="{126DA0A0-0618-47F6-ABB3-7402C783E23F}" presName="root2" presStyleCnt="0"/>
      <dgm:spPr/>
    </dgm:pt>
    <dgm:pt modelId="{5DE7D38A-E705-4894-A409-F8A36DE30FFC}" type="pres">
      <dgm:prSet presAssocID="{126DA0A0-0618-47F6-ABB3-7402C783E23F}" presName="LevelTwoTextNode" presStyleLbl="node2" presStyleIdx="1" presStyleCnt="3">
        <dgm:presLayoutVars>
          <dgm:chPref val="3"/>
        </dgm:presLayoutVars>
      </dgm:prSet>
      <dgm:spPr/>
    </dgm:pt>
    <dgm:pt modelId="{C9AAAA82-9421-4AC2-A899-25BF3F5F1DE0}" type="pres">
      <dgm:prSet presAssocID="{126DA0A0-0618-47F6-ABB3-7402C783E23F}" presName="level3hierChild" presStyleCnt="0"/>
      <dgm:spPr/>
    </dgm:pt>
    <dgm:pt modelId="{AFA48CFC-35C4-4043-80AC-EF8B04AFD5FF}" type="pres">
      <dgm:prSet presAssocID="{98124773-8C81-481A-89EA-AA17B03EAA1A}" presName="conn2-1" presStyleLbl="parChTrans1D2" presStyleIdx="2" presStyleCnt="3"/>
      <dgm:spPr/>
    </dgm:pt>
    <dgm:pt modelId="{CA5B7C9A-6B30-4666-9A8B-B269951ED809}" type="pres">
      <dgm:prSet presAssocID="{98124773-8C81-481A-89EA-AA17B03EAA1A}" presName="connTx" presStyleLbl="parChTrans1D2" presStyleIdx="2" presStyleCnt="3"/>
      <dgm:spPr/>
    </dgm:pt>
    <dgm:pt modelId="{10C7684A-F211-42DA-A1F7-2BF688BE5F36}" type="pres">
      <dgm:prSet presAssocID="{1B3F4318-974A-4D8D-A606-5B7C8F792809}" presName="root2" presStyleCnt="0"/>
      <dgm:spPr/>
    </dgm:pt>
    <dgm:pt modelId="{46326080-E040-4A55-A59F-24823DC2D320}" type="pres">
      <dgm:prSet presAssocID="{1B3F4318-974A-4D8D-A606-5B7C8F792809}" presName="LevelTwoTextNode" presStyleLbl="node2" presStyleIdx="2" presStyleCnt="3">
        <dgm:presLayoutVars>
          <dgm:chPref val="3"/>
        </dgm:presLayoutVars>
      </dgm:prSet>
      <dgm:spPr/>
    </dgm:pt>
    <dgm:pt modelId="{395314AC-BC51-45C5-BC95-0F1E0D1D834D}" type="pres">
      <dgm:prSet presAssocID="{1B3F4318-974A-4D8D-A606-5B7C8F792809}" presName="level3hierChild" presStyleCnt="0"/>
      <dgm:spPr/>
    </dgm:pt>
  </dgm:ptLst>
  <dgm:cxnLst>
    <dgm:cxn modelId="{B3C89208-4790-4B91-AB72-DE795247FDEF}" type="presOf" srcId="{8F5DF2B3-617A-4A66-83B2-DCCF1586A6AB}" destId="{E8C980BB-CD2F-4327-B099-B80A09250ACD}" srcOrd="0" destOrd="0" presId="urn:microsoft.com/office/officeart/2008/layout/HorizontalMultiLevelHierarchy"/>
    <dgm:cxn modelId="{FAE94A16-F781-4AAC-A594-753F4464E8F0}" type="presOf" srcId="{936C2F16-5306-46F2-B169-FB6C2CB01230}" destId="{0B3F773D-8039-4007-B462-6497AEA3667B}" srcOrd="0" destOrd="0" presId="urn:microsoft.com/office/officeart/2008/layout/HorizontalMultiLevelHierarchy"/>
    <dgm:cxn modelId="{EDB13017-E960-47D5-B406-0121246C1006}" srcId="{8F5DF2B3-617A-4A66-83B2-DCCF1586A6AB}" destId="{1B3F4318-974A-4D8D-A606-5B7C8F792809}" srcOrd="2" destOrd="0" parTransId="{98124773-8C81-481A-89EA-AA17B03EAA1A}" sibTransId="{364E3436-16C4-4F56-8C53-8AB897C87915}"/>
    <dgm:cxn modelId="{8D40D118-F359-4386-87AD-D902A1184987}" type="presOf" srcId="{3BBACDE8-B235-4060-8B9E-CD43952CBB5F}" destId="{F2362AF5-CDAD-4890-9949-F1D8FB448C38}" srcOrd="1" destOrd="0" presId="urn:microsoft.com/office/officeart/2008/layout/HorizontalMultiLevelHierarchy"/>
    <dgm:cxn modelId="{3606EC1F-FACB-47A2-81AE-43235E047552}" type="presOf" srcId="{9A327DDD-3006-418D-8602-17CF301E4E1C}" destId="{344BBBDF-2116-4543-9C27-A5F9F5B09A73}" srcOrd="0" destOrd="0" presId="urn:microsoft.com/office/officeart/2008/layout/HorizontalMultiLevelHierarchy"/>
    <dgm:cxn modelId="{0CDCE322-ABDA-4D37-98EF-319073A873F6}" srcId="{946A17B3-4955-413C-A7B1-8320D45B56A0}" destId="{8F5DF2B3-617A-4A66-83B2-DCCF1586A6AB}" srcOrd="0" destOrd="0" parTransId="{9448E73F-CBD8-4F95-A78A-B73637377683}" sibTransId="{5EF0E812-F298-4AB9-BAD2-C5D0AA42C4AE}"/>
    <dgm:cxn modelId="{398A8229-2D32-449A-98CD-ACB3F681EA09}" type="presOf" srcId="{946A17B3-4955-413C-A7B1-8320D45B56A0}" destId="{CC29EF13-A5F7-4618-8893-0693863D5AF5}" srcOrd="0" destOrd="0" presId="urn:microsoft.com/office/officeart/2008/layout/HorizontalMultiLevelHierarchy"/>
    <dgm:cxn modelId="{6597112F-88EE-44B1-BCE0-05383C9D6A3D}" type="presOf" srcId="{98124773-8C81-481A-89EA-AA17B03EAA1A}" destId="{AFA48CFC-35C4-4043-80AC-EF8B04AFD5FF}" srcOrd="0" destOrd="0" presId="urn:microsoft.com/office/officeart/2008/layout/HorizontalMultiLevelHierarchy"/>
    <dgm:cxn modelId="{6258CC5B-9022-4E70-898A-D28B21E19354}" srcId="{8F5DF2B3-617A-4A66-83B2-DCCF1586A6AB}" destId="{9A327DDD-3006-418D-8602-17CF301E4E1C}" srcOrd="0" destOrd="0" parTransId="{936C2F16-5306-46F2-B169-FB6C2CB01230}" sibTransId="{9E980547-72C8-414F-849A-A752A74A9561}"/>
    <dgm:cxn modelId="{5517D644-8CD4-43FA-862D-A2BDCE6C78B7}" srcId="{8F5DF2B3-617A-4A66-83B2-DCCF1586A6AB}" destId="{126DA0A0-0618-47F6-ABB3-7402C783E23F}" srcOrd="1" destOrd="0" parTransId="{3BBACDE8-B235-4060-8B9E-CD43952CBB5F}" sibTransId="{F6DD4046-898C-4809-875D-C3F46C1239A2}"/>
    <dgm:cxn modelId="{904CEC67-1171-4EE2-84A5-7A31CBC37896}" type="presOf" srcId="{936C2F16-5306-46F2-B169-FB6C2CB01230}" destId="{A4C3A594-A7AD-42AA-BC45-B72F20B6E76D}" srcOrd="1" destOrd="0" presId="urn:microsoft.com/office/officeart/2008/layout/HorizontalMultiLevelHierarchy"/>
    <dgm:cxn modelId="{E9FB9F52-8F68-419A-B79B-8AA72D9D648C}" type="presOf" srcId="{3BBACDE8-B235-4060-8B9E-CD43952CBB5F}" destId="{3A4323DC-4104-48DD-9AD4-D03737A670A3}" srcOrd="0" destOrd="0" presId="urn:microsoft.com/office/officeart/2008/layout/HorizontalMultiLevelHierarchy"/>
    <dgm:cxn modelId="{07FC245A-C221-4B6D-88F6-F38D4B330F6A}" type="presOf" srcId="{126DA0A0-0618-47F6-ABB3-7402C783E23F}" destId="{5DE7D38A-E705-4894-A409-F8A36DE30FFC}" srcOrd="0" destOrd="0" presId="urn:microsoft.com/office/officeart/2008/layout/HorizontalMultiLevelHierarchy"/>
    <dgm:cxn modelId="{04EC7989-1638-4C0B-9453-CAC336FF5995}" type="presOf" srcId="{1B3F4318-974A-4D8D-A606-5B7C8F792809}" destId="{46326080-E040-4A55-A59F-24823DC2D320}" srcOrd="0" destOrd="0" presId="urn:microsoft.com/office/officeart/2008/layout/HorizontalMultiLevelHierarchy"/>
    <dgm:cxn modelId="{AE49698E-7921-4ABB-A363-6EEAABCB902E}" type="presOf" srcId="{98124773-8C81-481A-89EA-AA17B03EAA1A}" destId="{CA5B7C9A-6B30-4666-9A8B-B269951ED809}" srcOrd="1" destOrd="0" presId="urn:microsoft.com/office/officeart/2008/layout/HorizontalMultiLevelHierarchy"/>
    <dgm:cxn modelId="{D142CD7E-D9E5-439C-8390-6AFF7A35A34B}" type="presParOf" srcId="{CC29EF13-A5F7-4618-8893-0693863D5AF5}" destId="{51BE6275-3DFA-432B-875D-629E468D2BA4}" srcOrd="0" destOrd="0" presId="urn:microsoft.com/office/officeart/2008/layout/HorizontalMultiLevelHierarchy"/>
    <dgm:cxn modelId="{12580DCB-8989-4138-B97B-5D2DE367D626}" type="presParOf" srcId="{51BE6275-3DFA-432B-875D-629E468D2BA4}" destId="{E8C980BB-CD2F-4327-B099-B80A09250ACD}" srcOrd="0" destOrd="0" presId="urn:microsoft.com/office/officeart/2008/layout/HorizontalMultiLevelHierarchy"/>
    <dgm:cxn modelId="{0D2B9FF6-CE65-4B65-974F-4F57536191A8}" type="presParOf" srcId="{51BE6275-3DFA-432B-875D-629E468D2BA4}" destId="{14BC0FD7-3DA9-4123-90A4-5E20F0402093}" srcOrd="1" destOrd="0" presId="urn:microsoft.com/office/officeart/2008/layout/HorizontalMultiLevelHierarchy"/>
    <dgm:cxn modelId="{74CD7CB0-4BB6-4EBF-A530-FE6256B98CD9}" type="presParOf" srcId="{14BC0FD7-3DA9-4123-90A4-5E20F0402093}" destId="{0B3F773D-8039-4007-B462-6497AEA3667B}" srcOrd="0" destOrd="0" presId="urn:microsoft.com/office/officeart/2008/layout/HorizontalMultiLevelHierarchy"/>
    <dgm:cxn modelId="{41B687BD-E2D6-4C71-9BE8-D5C63409911D}" type="presParOf" srcId="{0B3F773D-8039-4007-B462-6497AEA3667B}" destId="{A4C3A594-A7AD-42AA-BC45-B72F20B6E76D}" srcOrd="0" destOrd="0" presId="urn:microsoft.com/office/officeart/2008/layout/HorizontalMultiLevelHierarchy"/>
    <dgm:cxn modelId="{345B6D9C-A393-45C6-A48E-B84C512610CB}" type="presParOf" srcId="{14BC0FD7-3DA9-4123-90A4-5E20F0402093}" destId="{9E43636A-85B5-4C8B-ABA2-2A108C98D0DC}" srcOrd="1" destOrd="0" presId="urn:microsoft.com/office/officeart/2008/layout/HorizontalMultiLevelHierarchy"/>
    <dgm:cxn modelId="{D74D0679-A50A-47A9-A91E-ED56FA3BD580}" type="presParOf" srcId="{9E43636A-85B5-4C8B-ABA2-2A108C98D0DC}" destId="{344BBBDF-2116-4543-9C27-A5F9F5B09A73}" srcOrd="0" destOrd="0" presId="urn:microsoft.com/office/officeart/2008/layout/HorizontalMultiLevelHierarchy"/>
    <dgm:cxn modelId="{F04B0010-82C5-4515-B839-B595C8A9F697}" type="presParOf" srcId="{9E43636A-85B5-4C8B-ABA2-2A108C98D0DC}" destId="{3B398DD7-ED08-46CF-9CFD-560A380A9A93}" srcOrd="1" destOrd="0" presId="urn:microsoft.com/office/officeart/2008/layout/HorizontalMultiLevelHierarchy"/>
    <dgm:cxn modelId="{12BB9861-1266-4AAA-986D-50D8DF22BCB9}" type="presParOf" srcId="{14BC0FD7-3DA9-4123-90A4-5E20F0402093}" destId="{3A4323DC-4104-48DD-9AD4-D03737A670A3}" srcOrd="2" destOrd="0" presId="urn:microsoft.com/office/officeart/2008/layout/HorizontalMultiLevelHierarchy"/>
    <dgm:cxn modelId="{927F2251-C4DF-402D-BC8A-0A5BEFBFC0DF}" type="presParOf" srcId="{3A4323DC-4104-48DD-9AD4-D03737A670A3}" destId="{F2362AF5-CDAD-4890-9949-F1D8FB448C38}" srcOrd="0" destOrd="0" presId="urn:microsoft.com/office/officeart/2008/layout/HorizontalMultiLevelHierarchy"/>
    <dgm:cxn modelId="{72C0F682-5841-4ADD-BD9B-E58DEF69BF32}" type="presParOf" srcId="{14BC0FD7-3DA9-4123-90A4-5E20F0402093}" destId="{C3B7D029-C228-4E5B-9BA4-D803B8EF2720}" srcOrd="3" destOrd="0" presId="urn:microsoft.com/office/officeart/2008/layout/HorizontalMultiLevelHierarchy"/>
    <dgm:cxn modelId="{12B9CF28-115E-464A-9B30-01677ED7AC7E}" type="presParOf" srcId="{C3B7D029-C228-4E5B-9BA4-D803B8EF2720}" destId="{5DE7D38A-E705-4894-A409-F8A36DE30FFC}" srcOrd="0" destOrd="0" presId="urn:microsoft.com/office/officeart/2008/layout/HorizontalMultiLevelHierarchy"/>
    <dgm:cxn modelId="{2DC547DE-9036-4436-8FAE-B0F4351965FC}" type="presParOf" srcId="{C3B7D029-C228-4E5B-9BA4-D803B8EF2720}" destId="{C9AAAA82-9421-4AC2-A899-25BF3F5F1DE0}" srcOrd="1" destOrd="0" presId="urn:microsoft.com/office/officeart/2008/layout/HorizontalMultiLevelHierarchy"/>
    <dgm:cxn modelId="{19F47BA8-F1A7-4BD0-A8F8-FC389DAF3A0F}" type="presParOf" srcId="{14BC0FD7-3DA9-4123-90A4-5E20F0402093}" destId="{AFA48CFC-35C4-4043-80AC-EF8B04AFD5FF}" srcOrd="4" destOrd="0" presId="urn:microsoft.com/office/officeart/2008/layout/HorizontalMultiLevelHierarchy"/>
    <dgm:cxn modelId="{48003397-9A73-4A36-AA4F-9EA9F2A0AB52}" type="presParOf" srcId="{AFA48CFC-35C4-4043-80AC-EF8B04AFD5FF}" destId="{CA5B7C9A-6B30-4666-9A8B-B269951ED809}" srcOrd="0" destOrd="0" presId="urn:microsoft.com/office/officeart/2008/layout/HorizontalMultiLevelHierarchy"/>
    <dgm:cxn modelId="{BACD1AEC-2F65-4F7C-BF34-367714F37618}" type="presParOf" srcId="{14BC0FD7-3DA9-4123-90A4-5E20F0402093}" destId="{10C7684A-F211-42DA-A1F7-2BF688BE5F36}" srcOrd="5" destOrd="0" presId="urn:microsoft.com/office/officeart/2008/layout/HorizontalMultiLevelHierarchy"/>
    <dgm:cxn modelId="{7E274046-5095-4D07-A9B6-F7C5F5228CBC}" type="presParOf" srcId="{10C7684A-F211-42DA-A1F7-2BF688BE5F36}" destId="{46326080-E040-4A55-A59F-24823DC2D320}" srcOrd="0" destOrd="0" presId="urn:microsoft.com/office/officeart/2008/layout/HorizontalMultiLevelHierarchy"/>
    <dgm:cxn modelId="{A0B160A6-0C30-4B66-96C2-A824BD3B8D5E}" type="presParOf" srcId="{10C7684A-F211-42DA-A1F7-2BF688BE5F36}" destId="{395314AC-BC51-45C5-BC95-0F1E0D1D83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5DE10-C8BC-4092-8259-DD76C9F4C09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05D0546-0DF1-4235-ADA7-6BE1BA3D1EB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KEY FEATURES</a:t>
          </a:r>
          <a:endParaRPr lang="en-GB" sz="2400" b="1" dirty="0">
            <a:solidFill>
              <a:schemeClr val="tx1"/>
            </a:solidFill>
          </a:endParaRPr>
        </a:p>
      </dgm:t>
    </dgm:pt>
    <dgm:pt modelId="{754091B0-057B-4C7F-9779-E0B2639FA660}" type="parTrans" cxnId="{216F7FEA-EA18-40AB-A27E-A3C21AC0F978}">
      <dgm:prSet/>
      <dgm:spPr/>
      <dgm:t>
        <a:bodyPr/>
        <a:lstStyle/>
        <a:p>
          <a:endParaRPr lang="en-GB"/>
        </a:p>
      </dgm:t>
    </dgm:pt>
    <dgm:pt modelId="{DC64FD86-99AC-48BF-9085-4A71E8BB65A6}" type="sibTrans" cxnId="{216F7FEA-EA18-40AB-A27E-A3C21AC0F978}">
      <dgm:prSet/>
      <dgm:spPr/>
      <dgm:t>
        <a:bodyPr/>
        <a:lstStyle/>
        <a:p>
          <a:endParaRPr lang="en-GB"/>
        </a:p>
      </dgm:t>
    </dgm:pt>
    <dgm:pt modelId="{6B5DFAE7-6FAE-483E-98DD-1C9D70AA3642}">
      <dgm:prSet phldrT="[Text]" custT="1"/>
      <dgm:spPr>
        <a:solidFill>
          <a:srgbClr val="448FD4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AI-powered 2D to 3D conversion.</a:t>
          </a:r>
        </a:p>
      </dgm:t>
    </dgm:pt>
    <dgm:pt modelId="{1CAB133C-5DC2-46F4-9B4B-5B85C827156C}" type="parTrans" cxnId="{FB74621B-837E-4033-A8A2-AFBA0BAFBBD0}">
      <dgm:prSet/>
      <dgm:spPr/>
      <dgm:t>
        <a:bodyPr/>
        <a:lstStyle/>
        <a:p>
          <a:endParaRPr lang="en-GB"/>
        </a:p>
      </dgm:t>
    </dgm:pt>
    <dgm:pt modelId="{4A9E7A13-BA17-40F8-B8D6-A50233B3B22A}" type="sibTrans" cxnId="{FB74621B-837E-4033-A8A2-AFBA0BAFBBD0}">
      <dgm:prSet/>
      <dgm:spPr/>
      <dgm:t>
        <a:bodyPr/>
        <a:lstStyle/>
        <a:p>
          <a:endParaRPr lang="en-GB"/>
        </a:p>
      </dgm:t>
    </dgm:pt>
    <dgm:pt modelId="{8BF145CF-3D02-4BBF-9DBD-20AE0076F549}">
      <dgm:prSet phldrT="[Text]" custT="1"/>
      <dgm:spPr>
        <a:solidFill>
          <a:srgbClr val="63A2DB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AR product visualization optimized for smartphones.</a:t>
          </a:r>
        </a:p>
      </dgm:t>
    </dgm:pt>
    <dgm:pt modelId="{52D46311-FF8E-4C2C-9D8B-6F53EAF3F841}" type="parTrans" cxnId="{EA75D528-07F4-4981-8A8D-9B2CA503596E}">
      <dgm:prSet/>
      <dgm:spPr/>
      <dgm:t>
        <a:bodyPr/>
        <a:lstStyle/>
        <a:p>
          <a:endParaRPr lang="en-GB"/>
        </a:p>
      </dgm:t>
    </dgm:pt>
    <dgm:pt modelId="{51E05429-87E8-4C62-AF07-28829FDC234A}" type="sibTrans" cxnId="{EA75D528-07F4-4981-8A8D-9B2CA503596E}">
      <dgm:prSet/>
      <dgm:spPr/>
      <dgm:t>
        <a:bodyPr/>
        <a:lstStyle/>
        <a:p>
          <a:endParaRPr lang="en-GB"/>
        </a:p>
      </dgm:t>
    </dgm:pt>
    <dgm:pt modelId="{63AD3139-96C4-4118-82F4-04894EA3AD48}">
      <dgm:prSet phldrT="[Text]" custT="1"/>
      <dgm:spPr>
        <a:solidFill>
          <a:srgbClr val="82B4E2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Seamless integration with Facebook Shops and Instagram Shopping.</a:t>
          </a:r>
        </a:p>
      </dgm:t>
    </dgm:pt>
    <dgm:pt modelId="{3A42B739-AC44-42D2-A965-7418CB7CFF52}" type="parTrans" cxnId="{CF885CCF-FC97-455F-8FC5-93A258759C00}">
      <dgm:prSet/>
      <dgm:spPr/>
      <dgm:t>
        <a:bodyPr/>
        <a:lstStyle/>
        <a:p>
          <a:endParaRPr lang="en-GB"/>
        </a:p>
      </dgm:t>
    </dgm:pt>
    <dgm:pt modelId="{BCE7F78F-4CC4-4BDF-86E5-913E8B84B760}" type="sibTrans" cxnId="{CF885CCF-FC97-455F-8FC5-93A258759C00}">
      <dgm:prSet/>
      <dgm:spPr/>
      <dgm:t>
        <a:bodyPr/>
        <a:lstStyle/>
        <a:p>
          <a:endParaRPr lang="en-GB"/>
        </a:p>
      </dgm:t>
    </dgm:pt>
    <dgm:pt modelId="{5F526318-FCED-467E-8176-7FEB06E699A8}" type="pres">
      <dgm:prSet presAssocID="{EEB5DE10-C8BC-4092-8259-DD76C9F4C094}" presName="composite" presStyleCnt="0">
        <dgm:presLayoutVars>
          <dgm:chMax val="1"/>
          <dgm:dir/>
          <dgm:resizeHandles val="exact"/>
        </dgm:presLayoutVars>
      </dgm:prSet>
      <dgm:spPr/>
    </dgm:pt>
    <dgm:pt modelId="{D849CCED-4FCE-44B7-B8F5-BDBF7E03E049}" type="pres">
      <dgm:prSet presAssocID="{305D0546-0DF1-4235-ADA7-6BE1BA3D1EB1}" presName="roof" presStyleLbl="dkBgShp" presStyleIdx="0" presStyleCnt="2" custLinFactNeighborX="0" custLinFactNeighborY="-674"/>
      <dgm:spPr/>
    </dgm:pt>
    <dgm:pt modelId="{D36FD639-EC87-4C63-8E33-6A0558219801}" type="pres">
      <dgm:prSet presAssocID="{305D0546-0DF1-4235-ADA7-6BE1BA3D1EB1}" presName="pillars" presStyleCnt="0"/>
      <dgm:spPr/>
    </dgm:pt>
    <dgm:pt modelId="{2E16BEBB-66DB-46B2-BF3E-3CA55A1D46D7}" type="pres">
      <dgm:prSet presAssocID="{305D0546-0DF1-4235-ADA7-6BE1BA3D1EB1}" presName="pillar1" presStyleLbl="node1" presStyleIdx="0" presStyleCnt="3" custScaleX="81209" custScaleY="100756">
        <dgm:presLayoutVars>
          <dgm:bulletEnabled val="1"/>
        </dgm:presLayoutVars>
      </dgm:prSet>
      <dgm:spPr/>
    </dgm:pt>
    <dgm:pt modelId="{2813E26E-114B-4F8C-813F-7717D5979E9B}" type="pres">
      <dgm:prSet presAssocID="{8BF145CF-3D02-4BBF-9DBD-20AE0076F549}" presName="pillarX" presStyleLbl="node1" presStyleIdx="1" presStyleCnt="3" custScaleX="84358" custScaleY="100756">
        <dgm:presLayoutVars>
          <dgm:bulletEnabled val="1"/>
        </dgm:presLayoutVars>
      </dgm:prSet>
      <dgm:spPr/>
    </dgm:pt>
    <dgm:pt modelId="{8CDA5A7B-26FC-41C5-9039-D4F5581FAEE2}" type="pres">
      <dgm:prSet presAssocID="{63AD3139-96C4-4118-82F4-04894EA3AD48}" presName="pillarX" presStyleLbl="node1" presStyleIdx="2" presStyleCnt="3" custScaleX="86165" custScaleY="100756">
        <dgm:presLayoutVars>
          <dgm:bulletEnabled val="1"/>
        </dgm:presLayoutVars>
      </dgm:prSet>
      <dgm:spPr/>
    </dgm:pt>
    <dgm:pt modelId="{D9B68C4C-D2B9-4FFA-85CA-A181CC96EC3A}" type="pres">
      <dgm:prSet presAssocID="{305D0546-0DF1-4235-ADA7-6BE1BA3D1EB1}" presName="base" presStyleLbl="dkBgShp" presStyleIdx="1" presStyleCnt="2"/>
      <dgm:spPr>
        <a:solidFill>
          <a:srgbClr val="0070C0"/>
        </a:solidFill>
      </dgm:spPr>
    </dgm:pt>
  </dgm:ptLst>
  <dgm:cxnLst>
    <dgm:cxn modelId="{142E2C0C-A18C-458D-A6D0-129103B6E604}" type="presOf" srcId="{8BF145CF-3D02-4BBF-9DBD-20AE0076F549}" destId="{2813E26E-114B-4F8C-813F-7717D5979E9B}" srcOrd="0" destOrd="0" presId="urn:microsoft.com/office/officeart/2005/8/layout/hList3"/>
    <dgm:cxn modelId="{2D55000E-125D-4353-B6AC-1004AF813487}" type="presOf" srcId="{305D0546-0DF1-4235-ADA7-6BE1BA3D1EB1}" destId="{D849CCED-4FCE-44B7-B8F5-BDBF7E03E049}" srcOrd="0" destOrd="0" presId="urn:microsoft.com/office/officeart/2005/8/layout/hList3"/>
    <dgm:cxn modelId="{FB74621B-837E-4033-A8A2-AFBA0BAFBBD0}" srcId="{305D0546-0DF1-4235-ADA7-6BE1BA3D1EB1}" destId="{6B5DFAE7-6FAE-483E-98DD-1C9D70AA3642}" srcOrd="0" destOrd="0" parTransId="{1CAB133C-5DC2-46F4-9B4B-5B85C827156C}" sibTransId="{4A9E7A13-BA17-40F8-B8D6-A50233B3B22A}"/>
    <dgm:cxn modelId="{EA75D528-07F4-4981-8A8D-9B2CA503596E}" srcId="{305D0546-0DF1-4235-ADA7-6BE1BA3D1EB1}" destId="{8BF145CF-3D02-4BBF-9DBD-20AE0076F549}" srcOrd="1" destOrd="0" parTransId="{52D46311-FF8E-4C2C-9D8B-6F53EAF3F841}" sibTransId="{51E05429-87E8-4C62-AF07-28829FDC234A}"/>
    <dgm:cxn modelId="{248F126F-8D85-4366-990C-828A1A2CFE13}" type="presOf" srcId="{EEB5DE10-C8BC-4092-8259-DD76C9F4C094}" destId="{5F526318-FCED-467E-8176-7FEB06E699A8}" srcOrd="0" destOrd="0" presId="urn:microsoft.com/office/officeart/2005/8/layout/hList3"/>
    <dgm:cxn modelId="{1FD39AA6-7661-4033-87F5-5A0B2B88FC2E}" type="presOf" srcId="{6B5DFAE7-6FAE-483E-98DD-1C9D70AA3642}" destId="{2E16BEBB-66DB-46B2-BF3E-3CA55A1D46D7}" srcOrd="0" destOrd="0" presId="urn:microsoft.com/office/officeart/2005/8/layout/hList3"/>
    <dgm:cxn modelId="{9463A0C4-1102-4313-8406-B2192E1E1F9C}" type="presOf" srcId="{63AD3139-96C4-4118-82F4-04894EA3AD48}" destId="{8CDA5A7B-26FC-41C5-9039-D4F5581FAEE2}" srcOrd="0" destOrd="0" presId="urn:microsoft.com/office/officeart/2005/8/layout/hList3"/>
    <dgm:cxn modelId="{CF885CCF-FC97-455F-8FC5-93A258759C00}" srcId="{305D0546-0DF1-4235-ADA7-6BE1BA3D1EB1}" destId="{63AD3139-96C4-4118-82F4-04894EA3AD48}" srcOrd="2" destOrd="0" parTransId="{3A42B739-AC44-42D2-A965-7418CB7CFF52}" sibTransId="{BCE7F78F-4CC4-4BDF-86E5-913E8B84B760}"/>
    <dgm:cxn modelId="{216F7FEA-EA18-40AB-A27E-A3C21AC0F978}" srcId="{EEB5DE10-C8BC-4092-8259-DD76C9F4C094}" destId="{305D0546-0DF1-4235-ADA7-6BE1BA3D1EB1}" srcOrd="0" destOrd="0" parTransId="{754091B0-057B-4C7F-9779-E0B2639FA660}" sibTransId="{DC64FD86-99AC-48BF-9085-4A71E8BB65A6}"/>
    <dgm:cxn modelId="{3E258CF4-D9ED-4115-A598-FF1C793532E1}" type="presParOf" srcId="{5F526318-FCED-467E-8176-7FEB06E699A8}" destId="{D849CCED-4FCE-44B7-B8F5-BDBF7E03E049}" srcOrd="0" destOrd="0" presId="urn:microsoft.com/office/officeart/2005/8/layout/hList3"/>
    <dgm:cxn modelId="{D5A54D24-BAFC-489E-94A1-0717846A4372}" type="presParOf" srcId="{5F526318-FCED-467E-8176-7FEB06E699A8}" destId="{D36FD639-EC87-4C63-8E33-6A0558219801}" srcOrd="1" destOrd="0" presId="urn:microsoft.com/office/officeart/2005/8/layout/hList3"/>
    <dgm:cxn modelId="{593A1350-5B84-4A98-AB5B-7E4B83FF60E9}" type="presParOf" srcId="{D36FD639-EC87-4C63-8E33-6A0558219801}" destId="{2E16BEBB-66DB-46B2-BF3E-3CA55A1D46D7}" srcOrd="0" destOrd="0" presId="urn:microsoft.com/office/officeart/2005/8/layout/hList3"/>
    <dgm:cxn modelId="{8740A310-78F7-419A-A2CE-A3AE0890BC1A}" type="presParOf" srcId="{D36FD639-EC87-4C63-8E33-6A0558219801}" destId="{2813E26E-114B-4F8C-813F-7717D5979E9B}" srcOrd="1" destOrd="0" presId="urn:microsoft.com/office/officeart/2005/8/layout/hList3"/>
    <dgm:cxn modelId="{E6C3B8EC-733E-4D1D-B26B-34A52D8A3FBE}" type="presParOf" srcId="{D36FD639-EC87-4C63-8E33-6A0558219801}" destId="{8CDA5A7B-26FC-41C5-9039-D4F5581FAEE2}" srcOrd="2" destOrd="0" presId="urn:microsoft.com/office/officeart/2005/8/layout/hList3"/>
    <dgm:cxn modelId="{F5DE2E75-69C4-48C3-BBD6-4668F97D5C84}" type="presParOf" srcId="{5F526318-FCED-467E-8176-7FEB06E699A8}" destId="{D9B68C4C-D2B9-4FFA-85CA-A181CC96EC3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474D6-8499-41C5-9C0E-F216B1E058A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D0FF54-F6D9-43CC-8CF6-08292C0BF5FA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UPLOAD 2D IMAGES</a:t>
          </a:r>
        </a:p>
      </dgm:t>
    </dgm:pt>
    <dgm:pt modelId="{265F4859-4ABE-4EBF-AB20-0F2EDD9E0B0E}" type="parTrans" cxnId="{EE7D56E0-CAAC-443F-94AB-130611DDC1F5}">
      <dgm:prSet/>
      <dgm:spPr/>
      <dgm:t>
        <a:bodyPr/>
        <a:lstStyle/>
        <a:p>
          <a:endParaRPr lang="en-GB"/>
        </a:p>
      </dgm:t>
    </dgm:pt>
    <dgm:pt modelId="{E2510AA6-2EE3-433E-B779-4AA5A6D08905}" type="sibTrans" cxnId="{EE7D56E0-CAAC-443F-94AB-130611DDC1F5}">
      <dgm:prSet/>
      <dgm:spPr/>
      <dgm:t>
        <a:bodyPr/>
        <a:lstStyle/>
        <a:p>
          <a:endParaRPr lang="en-GB"/>
        </a:p>
      </dgm:t>
    </dgm:pt>
    <dgm:pt modelId="{1E19218B-06C5-4CAE-A651-4B5B02529900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AI GENERATES 3D MODELS</a:t>
          </a:r>
        </a:p>
      </dgm:t>
    </dgm:pt>
    <dgm:pt modelId="{3C7248E6-30B0-4EF1-B0D0-15B645F003ED}" type="parTrans" cxnId="{55DE3717-8A6B-41FC-A841-F82F3AF2D464}">
      <dgm:prSet/>
      <dgm:spPr/>
      <dgm:t>
        <a:bodyPr/>
        <a:lstStyle/>
        <a:p>
          <a:endParaRPr lang="en-GB"/>
        </a:p>
      </dgm:t>
    </dgm:pt>
    <dgm:pt modelId="{F05C93FB-046D-4015-A442-C88D078E75C5}" type="sibTrans" cxnId="{55DE3717-8A6B-41FC-A841-F82F3AF2D464}">
      <dgm:prSet/>
      <dgm:spPr/>
      <dgm:t>
        <a:bodyPr/>
        <a:lstStyle/>
        <a:p>
          <a:endParaRPr lang="en-GB"/>
        </a:p>
      </dgm:t>
    </dgm:pt>
    <dgm:pt modelId="{FA83BF3F-0A59-4499-B37C-BBDADC1F8B89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USERS INTERACT VIA MOBILE</a:t>
          </a:r>
        </a:p>
      </dgm:t>
    </dgm:pt>
    <dgm:pt modelId="{61272F10-A4CD-4CA5-B10A-2FA0AE252442}" type="parTrans" cxnId="{36850673-A32F-428C-9C8B-1AF85AAC5A0E}">
      <dgm:prSet/>
      <dgm:spPr/>
      <dgm:t>
        <a:bodyPr/>
        <a:lstStyle/>
        <a:p>
          <a:endParaRPr lang="en-GB"/>
        </a:p>
      </dgm:t>
    </dgm:pt>
    <dgm:pt modelId="{BCEBF1BA-18C4-4732-A48D-D3DFCCB03580}" type="sibTrans" cxnId="{36850673-A32F-428C-9C8B-1AF85AAC5A0E}">
      <dgm:prSet/>
      <dgm:spPr/>
      <dgm:t>
        <a:bodyPr/>
        <a:lstStyle/>
        <a:p>
          <a:endParaRPr lang="en-GB"/>
        </a:p>
      </dgm:t>
    </dgm:pt>
    <dgm:pt modelId="{B48DCAA3-6B6F-4F3C-9D0C-EC57771E717B}" type="pres">
      <dgm:prSet presAssocID="{BEB474D6-8499-41C5-9C0E-F216B1E058A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58B60F4-3AE0-4E08-A6EE-C41261756BB0}" type="pres">
      <dgm:prSet presAssocID="{C3D0FF54-F6D9-43CC-8CF6-08292C0BF5FA}" presName="Accent1" presStyleCnt="0"/>
      <dgm:spPr/>
    </dgm:pt>
    <dgm:pt modelId="{170FA866-50FB-43EC-AE2C-60F81788BA68}" type="pres">
      <dgm:prSet presAssocID="{C3D0FF54-F6D9-43CC-8CF6-08292C0BF5FA}" presName="Accent" presStyleLbl="node1" presStyleIdx="0" presStyleCnt="3"/>
      <dgm:spPr>
        <a:ln>
          <a:noFill/>
        </a:ln>
      </dgm:spPr>
    </dgm:pt>
    <dgm:pt modelId="{33417E77-9F63-4E76-8747-97C6BF854EFB}" type="pres">
      <dgm:prSet presAssocID="{C3D0FF54-F6D9-43CC-8CF6-08292C0BF5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9EF5266-6649-481A-A743-42BD30B53FA0}" type="pres">
      <dgm:prSet presAssocID="{1E19218B-06C5-4CAE-A651-4B5B02529900}" presName="Accent2" presStyleCnt="0"/>
      <dgm:spPr/>
    </dgm:pt>
    <dgm:pt modelId="{5B2F7ACC-0274-4EF4-B59D-008AB20B4850}" type="pres">
      <dgm:prSet presAssocID="{1E19218B-06C5-4CAE-A651-4B5B02529900}" presName="Accent" presStyleLbl="node1" presStyleIdx="1" presStyleCnt="3"/>
      <dgm:spPr>
        <a:ln>
          <a:noFill/>
        </a:ln>
      </dgm:spPr>
    </dgm:pt>
    <dgm:pt modelId="{AF44FECF-4A48-44B2-A237-3FB88CE8E9B0}" type="pres">
      <dgm:prSet presAssocID="{1E19218B-06C5-4CAE-A651-4B5B0252990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445BC04-E932-4017-B303-0D74A3CDA207}" type="pres">
      <dgm:prSet presAssocID="{FA83BF3F-0A59-4499-B37C-BBDADC1F8B89}" presName="Accent3" presStyleCnt="0"/>
      <dgm:spPr/>
    </dgm:pt>
    <dgm:pt modelId="{DA62DAFD-F57C-4CD5-8F23-4683D440F363}" type="pres">
      <dgm:prSet presAssocID="{FA83BF3F-0A59-4499-B37C-BBDADC1F8B89}" presName="Accent" presStyleLbl="node1" presStyleIdx="2" presStyleCnt="3"/>
      <dgm:spPr>
        <a:ln>
          <a:noFill/>
        </a:ln>
      </dgm:spPr>
    </dgm:pt>
    <dgm:pt modelId="{252F4286-3160-471C-A38C-74A6DE4E0D99}" type="pres">
      <dgm:prSet presAssocID="{FA83BF3F-0A59-4499-B37C-BBDADC1F8B89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5DE3717-8A6B-41FC-A841-F82F3AF2D464}" srcId="{BEB474D6-8499-41C5-9C0E-F216B1E058A5}" destId="{1E19218B-06C5-4CAE-A651-4B5B02529900}" srcOrd="1" destOrd="0" parTransId="{3C7248E6-30B0-4EF1-B0D0-15B645F003ED}" sibTransId="{F05C93FB-046D-4015-A442-C88D078E75C5}"/>
    <dgm:cxn modelId="{A6E4121F-EA01-4D64-BC33-9C14476EDE6D}" type="presOf" srcId="{C3D0FF54-F6D9-43CC-8CF6-08292C0BF5FA}" destId="{33417E77-9F63-4E76-8747-97C6BF854EFB}" srcOrd="0" destOrd="0" presId="urn:microsoft.com/office/officeart/2009/layout/CircleArrowProcess"/>
    <dgm:cxn modelId="{36850673-A32F-428C-9C8B-1AF85AAC5A0E}" srcId="{BEB474D6-8499-41C5-9C0E-F216B1E058A5}" destId="{FA83BF3F-0A59-4499-B37C-BBDADC1F8B89}" srcOrd="2" destOrd="0" parTransId="{61272F10-A4CD-4CA5-B10A-2FA0AE252442}" sibTransId="{BCEBF1BA-18C4-4732-A48D-D3DFCCB03580}"/>
    <dgm:cxn modelId="{CDFE1586-03D8-446B-B84C-E8968864B820}" type="presOf" srcId="{1E19218B-06C5-4CAE-A651-4B5B02529900}" destId="{AF44FECF-4A48-44B2-A237-3FB88CE8E9B0}" srcOrd="0" destOrd="0" presId="urn:microsoft.com/office/officeart/2009/layout/CircleArrowProcess"/>
    <dgm:cxn modelId="{AC2DF28F-B3C8-4799-AD04-60A2F74B9D2E}" type="presOf" srcId="{BEB474D6-8499-41C5-9C0E-F216B1E058A5}" destId="{B48DCAA3-6B6F-4F3C-9D0C-EC57771E717B}" srcOrd="0" destOrd="0" presId="urn:microsoft.com/office/officeart/2009/layout/CircleArrowProcess"/>
    <dgm:cxn modelId="{EE7D56E0-CAAC-443F-94AB-130611DDC1F5}" srcId="{BEB474D6-8499-41C5-9C0E-F216B1E058A5}" destId="{C3D0FF54-F6D9-43CC-8CF6-08292C0BF5FA}" srcOrd="0" destOrd="0" parTransId="{265F4859-4ABE-4EBF-AB20-0F2EDD9E0B0E}" sibTransId="{E2510AA6-2EE3-433E-B779-4AA5A6D08905}"/>
    <dgm:cxn modelId="{931FACEB-785C-4E5B-A755-135CBCD43F6B}" type="presOf" srcId="{FA83BF3F-0A59-4499-B37C-BBDADC1F8B89}" destId="{252F4286-3160-471C-A38C-74A6DE4E0D99}" srcOrd="0" destOrd="0" presId="urn:microsoft.com/office/officeart/2009/layout/CircleArrowProcess"/>
    <dgm:cxn modelId="{CB6DD6E0-EB32-43F4-923C-022B9E007951}" type="presParOf" srcId="{B48DCAA3-6B6F-4F3C-9D0C-EC57771E717B}" destId="{F58B60F4-3AE0-4E08-A6EE-C41261756BB0}" srcOrd="0" destOrd="0" presId="urn:microsoft.com/office/officeart/2009/layout/CircleArrowProcess"/>
    <dgm:cxn modelId="{850746B8-54D9-48B0-9602-75A1B1FF24C4}" type="presParOf" srcId="{F58B60F4-3AE0-4E08-A6EE-C41261756BB0}" destId="{170FA866-50FB-43EC-AE2C-60F81788BA68}" srcOrd="0" destOrd="0" presId="urn:microsoft.com/office/officeart/2009/layout/CircleArrowProcess"/>
    <dgm:cxn modelId="{55F5AD23-638F-4DB2-905C-D0B81A7CB506}" type="presParOf" srcId="{B48DCAA3-6B6F-4F3C-9D0C-EC57771E717B}" destId="{33417E77-9F63-4E76-8747-97C6BF854EFB}" srcOrd="1" destOrd="0" presId="urn:microsoft.com/office/officeart/2009/layout/CircleArrowProcess"/>
    <dgm:cxn modelId="{4A318392-4B85-449F-BA5B-A844474AE7C6}" type="presParOf" srcId="{B48DCAA3-6B6F-4F3C-9D0C-EC57771E717B}" destId="{69EF5266-6649-481A-A743-42BD30B53FA0}" srcOrd="2" destOrd="0" presId="urn:microsoft.com/office/officeart/2009/layout/CircleArrowProcess"/>
    <dgm:cxn modelId="{0E5BF62E-C39A-4C94-AE93-71AE8E2F418E}" type="presParOf" srcId="{69EF5266-6649-481A-A743-42BD30B53FA0}" destId="{5B2F7ACC-0274-4EF4-B59D-008AB20B4850}" srcOrd="0" destOrd="0" presId="urn:microsoft.com/office/officeart/2009/layout/CircleArrowProcess"/>
    <dgm:cxn modelId="{A1A1FA25-DEA6-4AD3-B1E1-78C6097A52AE}" type="presParOf" srcId="{B48DCAA3-6B6F-4F3C-9D0C-EC57771E717B}" destId="{AF44FECF-4A48-44B2-A237-3FB88CE8E9B0}" srcOrd="3" destOrd="0" presId="urn:microsoft.com/office/officeart/2009/layout/CircleArrowProcess"/>
    <dgm:cxn modelId="{BA06AD84-286D-4647-A71B-560A62501227}" type="presParOf" srcId="{B48DCAA3-6B6F-4F3C-9D0C-EC57771E717B}" destId="{8445BC04-E932-4017-B303-0D74A3CDA207}" srcOrd="4" destOrd="0" presId="urn:microsoft.com/office/officeart/2009/layout/CircleArrowProcess"/>
    <dgm:cxn modelId="{150D5BD8-9A97-45CB-9AA9-09C8DB65E354}" type="presParOf" srcId="{8445BC04-E932-4017-B303-0D74A3CDA207}" destId="{DA62DAFD-F57C-4CD5-8F23-4683D440F363}" srcOrd="0" destOrd="0" presId="urn:microsoft.com/office/officeart/2009/layout/CircleArrowProcess"/>
    <dgm:cxn modelId="{EA0E5529-3B37-406E-8F14-D715B6FCC2D2}" type="presParOf" srcId="{B48DCAA3-6B6F-4F3C-9D0C-EC57771E717B}" destId="{252F4286-3160-471C-A38C-74A6DE4E0D9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9C8C26-C7F4-4DD6-BE77-9F960CA722CA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06850A6-4504-4371-9416-1F0E1D57E78B}">
      <dgm:prSet phldrT="[Text]" custT="1"/>
      <dgm:spPr>
        <a:solidFill>
          <a:srgbClr val="63A2DB"/>
        </a:solidFill>
        <a:ln>
          <a:noFill/>
        </a:ln>
      </dgm:spPr>
      <dgm:t>
        <a:bodyPr/>
        <a:lstStyle/>
        <a:p>
          <a:r>
            <a:rPr lang="en-US" sz="2000" b="1" dirty="0">
              <a:ln>
                <a:noFill/>
              </a:ln>
            </a:rPr>
            <a:t>Expand into Southeast Asia, Latin America, and Africa</a:t>
          </a:r>
          <a:endParaRPr lang="en-GB" sz="2000" b="1" dirty="0">
            <a:ln>
              <a:noFill/>
            </a:ln>
          </a:endParaRPr>
        </a:p>
      </dgm:t>
    </dgm:pt>
    <dgm:pt modelId="{851D3DB9-C616-40B8-91FB-DDD24FF75D46}" type="parTrans" cxnId="{9B84B285-21B9-4D59-9844-F91386B77A00}">
      <dgm:prSet/>
      <dgm:spPr/>
      <dgm:t>
        <a:bodyPr/>
        <a:lstStyle/>
        <a:p>
          <a:endParaRPr lang="en-GB"/>
        </a:p>
      </dgm:t>
    </dgm:pt>
    <dgm:pt modelId="{00AA002C-C13F-4B60-B7C9-10D4D9F66F02}" type="sibTrans" cxnId="{9B84B285-21B9-4D59-9844-F91386B77A00}">
      <dgm:prSet/>
      <dgm:spPr/>
      <dgm:t>
        <a:bodyPr/>
        <a:lstStyle/>
        <a:p>
          <a:endParaRPr lang="en-GB"/>
        </a:p>
      </dgm:t>
    </dgm:pt>
    <dgm:pt modelId="{4649F930-2B30-44BA-87B2-9B2603546B86}">
      <dgm:prSet phldrT="[Text]" custT="1"/>
      <dgm:spPr>
        <a:solidFill>
          <a:srgbClr val="448FD4"/>
        </a:solidFill>
        <a:ln>
          <a:noFill/>
        </a:ln>
      </dgm:spPr>
      <dgm:t>
        <a:bodyPr/>
        <a:lstStyle/>
        <a:p>
          <a:r>
            <a:rPr lang="en-US" sz="2000" b="1" dirty="0"/>
            <a:t>Introduce AI powered generative commerce tools</a:t>
          </a:r>
          <a:endParaRPr lang="en-GB" sz="2000" b="1" dirty="0"/>
        </a:p>
      </dgm:t>
    </dgm:pt>
    <dgm:pt modelId="{5F610F70-3DF3-47BD-98EB-279F8A6CD1CE}" type="parTrans" cxnId="{CE02DB5D-47CE-458A-9733-C8F5A2077731}">
      <dgm:prSet/>
      <dgm:spPr/>
      <dgm:t>
        <a:bodyPr/>
        <a:lstStyle/>
        <a:p>
          <a:endParaRPr lang="en-GB"/>
        </a:p>
      </dgm:t>
    </dgm:pt>
    <dgm:pt modelId="{499A4AB0-56B7-49E0-BA8A-AA822750D6A5}" type="sibTrans" cxnId="{CE02DB5D-47CE-458A-9733-C8F5A2077731}">
      <dgm:prSet/>
      <dgm:spPr/>
      <dgm:t>
        <a:bodyPr/>
        <a:lstStyle/>
        <a:p>
          <a:endParaRPr lang="en-GB"/>
        </a:p>
      </dgm:t>
    </dgm:pt>
    <dgm:pt modelId="{00DB1DF3-A515-4CCA-9301-C48E59F6231E}">
      <dgm:prSet phldrT="[Text]" custT="1"/>
      <dgm:spPr>
        <a:solidFill>
          <a:srgbClr val="215F9A"/>
        </a:solidFill>
        <a:ln>
          <a:noFill/>
        </a:ln>
      </dgm:spPr>
      <dgm:t>
        <a:bodyPr/>
        <a:lstStyle/>
        <a:p>
          <a:r>
            <a:rPr lang="en-US" sz="2000" b="1" dirty="0">
              <a:ln>
                <a:noFill/>
              </a:ln>
            </a:rPr>
            <a:t>Enhance AR personalization and VR marketplace experiences</a:t>
          </a:r>
          <a:endParaRPr lang="en-GB" sz="2000" b="1" dirty="0">
            <a:ln>
              <a:noFill/>
            </a:ln>
          </a:endParaRPr>
        </a:p>
      </dgm:t>
    </dgm:pt>
    <dgm:pt modelId="{500E86B1-8218-4DFD-9B61-B108752282E6}" type="parTrans" cxnId="{31603041-0056-40CF-B1C7-A851CCC714DD}">
      <dgm:prSet/>
      <dgm:spPr/>
      <dgm:t>
        <a:bodyPr/>
        <a:lstStyle/>
        <a:p>
          <a:endParaRPr lang="en-GB"/>
        </a:p>
      </dgm:t>
    </dgm:pt>
    <dgm:pt modelId="{E0B53D26-9F75-426B-A6A1-7BE6DBAA3B5C}" type="sibTrans" cxnId="{31603041-0056-40CF-B1C7-A851CCC714DD}">
      <dgm:prSet/>
      <dgm:spPr/>
      <dgm:t>
        <a:bodyPr/>
        <a:lstStyle/>
        <a:p>
          <a:endParaRPr lang="en-GB"/>
        </a:p>
      </dgm:t>
    </dgm:pt>
    <dgm:pt modelId="{D94496FD-9BF5-4C49-A7C5-CBD1AA9396B3}" type="pres">
      <dgm:prSet presAssocID="{FB9C8C26-C7F4-4DD6-BE77-9F960CA722CA}" presName="Name0" presStyleCnt="0">
        <dgm:presLayoutVars>
          <dgm:resizeHandles/>
        </dgm:presLayoutVars>
      </dgm:prSet>
      <dgm:spPr/>
    </dgm:pt>
    <dgm:pt modelId="{46B681E9-3F24-4807-AE92-40831C1F0F14}" type="pres">
      <dgm:prSet presAssocID="{006850A6-4504-4371-9416-1F0E1D57E78B}" presName="text" presStyleLbl="node1" presStyleIdx="0" presStyleCnt="3" custScaleX="1094680">
        <dgm:presLayoutVars>
          <dgm:bulletEnabled val="1"/>
        </dgm:presLayoutVars>
      </dgm:prSet>
      <dgm:spPr/>
    </dgm:pt>
    <dgm:pt modelId="{9E66CD97-7856-4F54-BDEC-0D1C12EF403D}" type="pres">
      <dgm:prSet presAssocID="{00AA002C-C13F-4B60-B7C9-10D4D9F66F02}" presName="space" presStyleCnt="0"/>
      <dgm:spPr/>
    </dgm:pt>
    <dgm:pt modelId="{7441FE3A-ADC0-40E5-94E2-5E57D47C96E6}" type="pres">
      <dgm:prSet presAssocID="{4649F930-2B30-44BA-87B2-9B2603546B86}" presName="text" presStyleLbl="node1" presStyleIdx="1" presStyleCnt="3" custScaleX="1030850">
        <dgm:presLayoutVars>
          <dgm:bulletEnabled val="1"/>
        </dgm:presLayoutVars>
      </dgm:prSet>
      <dgm:spPr/>
    </dgm:pt>
    <dgm:pt modelId="{C926AD22-D669-45FA-B2F5-267CD0D4EA68}" type="pres">
      <dgm:prSet presAssocID="{499A4AB0-56B7-49E0-BA8A-AA822750D6A5}" presName="space" presStyleCnt="0"/>
      <dgm:spPr/>
    </dgm:pt>
    <dgm:pt modelId="{EC7444CF-463E-4334-BD69-0EE4AABFF1D5}" type="pres">
      <dgm:prSet presAssocID="{00DB1DF3-A515-4CCA-9301-C48E59F6231E}" presName="text" presStyleLbl="node1" presStyleIdx="2" presStyleCnt="3" custScaleX="748308">
        <dgm:presLayoutVars>
          <dgm:bulletEnabled val="1"/>
        </dgm:presLayoutVars>
      </dgm:prSet>
      <dgm:spPr/>
    </dgm:pt>
  </dgm:ptLst>
  <dgm:cxnLst>
    <dgm:cxn modelId="{CE02DB5D-47CE-458A-9733-C8F5A2077731}" srcId="{FB9C8C26-C7F4-4DD6-BE77-9F960CA722CA}" destId="{4649F930-2B30-44BA-87B2-9B2603546B86}" srcOrd="1" destOrd="0" parTransId="{5F610F70-3DF3-47BD-98EB-279F8A6CD1CE}" sibTransId="{499A4AB0-56B7-49E0-BA8A-AA822750D6A5}"/>
    <dgm:cxn modelId="{31603041-0056-40CF-B1C7-A851CCC714DD}" srcId="{FB9C8C26-C7F4-4DD6-BE77-9F960CA722CA}" destId="{00DB1DF3-A515-4CCA-9301-C48E59F6231E}" srcOrd="2" destOrd="0" parTransId="{500E86B1-8218-4DFD-9B61-B108752282E6}" sibTransId="{E0B53D26-9F75-426B-A6A1-7BE6DBAA3B5C}"/>
    <dgm:cxn modelId="{A7195A4B-76B7-4460-AE3D-48B73BC3B913}" type="presOf" srcId="{006850A6-4504-4371-9416-1F0E1D57E78B}" destId="{46B681E9-3F24-4807-AE92-40831C1F0F14}" srcOrd="0" destOrd="0" presId="urn:diagrams.loki3.com/VaryingWidthList"/>
    <dgm:cxn modelId="{9B84B285-21B9-4D59-9844-F91386B77A00}" srcId="{FB9C8C26-C7F4-4DD6-BE77-9F960CA722CA}" destId="{006850A6-4504-4371-9416-1F0E1D57E78B}" srcOrd="0" destOrd="0" parTransId="{851D3DB9-C616-40B8-91FB-DDD24FF75D46}" sibTransId="{00AA002C-C13F-4B60-B7C9-10D4D9F66F02}"/>
    <dgm:cxn modelId="{93575A95-F5D8-4A4A-8004-1D8E8CA6047E}" type="presOf" srcId="{FB9C8C26-C7F4-4DD6-BE77-9F960CA722CA}" destId="{D94496FD-9BF5-4C49-A7C5-CBD1AA9396B3}" srcOrd="0" destOrd="0" presId="urn:diagrams.loki3.com/VaryingWidthList"/>
    <dgm:cxn modelId="{F3AC7EE7-8519-4926-9630-99341A5C0538}" type="presOf" srcId="{00DB1DF3-A515-4CCA-9301-C48E59F6231E}" destId="{EC7444CF-463E-4334-BD69-0EE4AABFF1D5}" srcOrd="0" destOrd="0" presId="urn:diagrams.loki3.com/VaryingWidthList"/>
    <dgm:cxn modelId="{0D5E1DEB-CF71-47B6-BFCE-BAE9854A2DAA}" type="presOf" srcId="{4649F930-2B30-44BA-87B2-9B2603546B86}" destId="{7441FE3A-ADC0-40E5-94E2-5E57D47C96E6}" srcOrd="0" destOrd="0" presId="urn:diagrams.loki3.com/VaryingWidthList"/>
    <dgm:cxn modelId="{FE189DF0-DC94-4AFD-832C-B85772205666}" type="presParOf" srcId="{D94496FD-9BF5-4C49-A7C5-CBD1AA9396B3}" destId="{46B681E9-3F24-4807-AE92-40831C1F0F14}" srcOrd="0" destOrd="0" presId="urn:diagrams.loki3.com/VaryingWidthList"/>
    <dgm:cxn modelId="{2AF5169F-3946-49CA-A4C1-661D8DB28572}" type="presParOf" srcId="{D94496FD-9BF5-4C49-A7C5-CBD1AA9396B3}" destId="{9E66CD97-7856-4F54-BDEC-0D1C12EF403D}" srcOrd="1" destOrd="0" presId="urn:diagrams.loki3.com/VaryingWidthList"/>
    <dgm:cxn modelId="{B6790D7D-5AF4-4492-94D2-2A103FBECE4D}" type="presParOf" srcId="{D94496FD-9BF5-4C49-A7C5-CBD1AA9396B3}" destId="{7441FE3A-ADC0-40E5-94E2-5E57D47C96E6}" srcOrd="2" destOrd="0" presId="urn:diagrams.loki3.com/VaryingWidthList"/>
    <dgm:cxn modelId="{54CB132D-DD21-4995-8AFE-824BCE21995C}" type="presParOf" srcId="{D94496FD-9BF5-4C49-A7C5-CBD1AA9396B3}" destId="{C926AD22-D669-45FA-B2F5-267CD0D4EA68}" srcOrd="3" destOrd="0" presId="urn:diagrams.loki3.com/VaryingWidthList"/>
    <dgm:cxn modelId="{28A1D80A-5FAF-43AE-A69D-11F3874F7B3D}" type="presParOf" srcId="{D94496FD-9BF5-4C49-A7C5-CBD1AA9396B3}" destId="{EC7444CF-463E-4334-BD69-0EE4AABFF1D5}" srcOrd="4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6A17B3-4955-413C-A7B1-8320D45B56A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5DF2B3-617A-4A66-83B2-DCCF1586A6AB}">
      <dgm:prSet phldrT="[Text]"/>
      <dgm:spPr/>
      <dgm:t>
        <a:bodyPr/>
        <a:lstStyle/>
        <a:p>
          <a:endParaRPr lang="en-GB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448E73F-CBD8-4F95-A78A-B73637377683}" type="parTrans" cxnId="{0CDCE322-ABDA-4D37-98EF-319073A873F6}">
      <dgm:prSet/>
      <dgm:spPr/>
      <dgm:t>
        <a:bodyPr/>
        <a:lstStyle/>
        <a:p>
          <a:endParaRPr lang="en-GB"/>
        </a:p>
      </dgm:t>
    </dgm:pt>
    <dgm:pt modelId="{5EF0E812-F298-4AB9-BAD2-C5D0AA42C4AE}" type="sibTrans" cxnId="{0CDCE322-ABDA-4D37-98EF-319073A873F6}">
      <dgm:prSet/>
      <dgm:spPr/>
      <dgm:t>
        <a:bodyPr/>
        <a:lstStyle/>
        <a:p>
          <a:endParaRPr lang="en-GB"/>
        </a:p>
      </dgm:t>
    </dgm:pt>
    <dgm:pt modelId="{9A327DDD-3006-418D-8602-17CF301E4E1C}">
      <dgm:prSet phldrT="[Text]" custT="1"/>
      <dgm:spPr/>
      <dgm:t>
        <a:bodyPr/>
        <a:lstStyle/>
        <a:p>
          <a:r>
            <a:rPr lang="fr-FR" sz="2000" b="1" dirty="0"/>
            <a:t>Static e-commerce experiences limit engagement.</a:t>
          </a:r>
          <a:endParaRPr lang="en-GB" sz="2000" b="1" dirty="0"/>
        </a:p>
      </dgm:t>
    </dgm:pt>
    <dgm:pt modelId="{936C2F16-5306-46F2-B169-FB6C2CB01230}" type="parTrans" cxnId="{6258CC5B-9022-4E70-898A-D28B21E19354}">
      <dgm:prSet/>
      <dgm:spPr/>
      <dgm:t>
        <a:bodyPr/>
        <a:lstStyle/>
        <a:p>
          <a:endParaRPr lang="en-GB"/>
        </a:p>
      </dgm:t>
    </dgm:pt>
    <dgm:pt modelId="{9E980547-72C8-414F-849A-A752A74A9561}" type="sibTrans" cxnId="{6258CC5B-9022-4E70-898A-D28B21E19354}">
      <dgm:prSet/>
      <dgm:spPr/>
      <dgm:t>
        <a:bodyPr/>
        <a:lstStyle/>
        <a:p>
          <a:endParaRPr lang="en-GB"/>
        </a:p>
      </dgm:t>
    </dgm:pt>
    <dgm:pt modelId="{126DA0A0-0618-47F6-ABB3-7402C783E23F}">
      <dgm:prSet phldrT="[Text]" custT="1"/>
      <dgm:spPr/>
      <dgm:t>
        <a:bodyPr/>
        <a:lstStyle/>
        <a:p>
          <a:r>
            <a:rPr lang="en-GB" sz="2000" b="1" dirty="0"/>
            <a:t>AR/VR technologies are inaccessible to most SMEs.</a:t>
          </a:r>
        </a:p>
      </dgm:t>
    </dgm:pt>
    <dgm:pt modelId="{3BBACDE8-B235-4060-8B9E-CD43952CBB5F}" type="parTrans" cxnId="{5517D644-8CD4-43FA-862D-A2BDCE6C78B7}">
      <dgm:prSet/>
      <dgm:spPr/>
      <dgm:t>
        <a:bodyPr/>
        <a:lstStyle/>
        <a:p>
          <a:endParaRPr lang="en-GB"/>
        </a:p>
      </dgm:t>
    </dgm:pt>
    <dgm:pt modelId="{F6DD4046-898C-4809-875D-C3F46C1239A2}" type="sibTrans" cxnId="{5517D644-8CD4-43FA-862D-A2BDCE6C78B7}">
      <dgm:prSet/>
      <dgm:spPr/>
      <dgm:t>
        <a:bodyPr/>
        <a:lstStyle/>
        <a:p>
          <a:endParaRPr lang="en-GB"/>
        </a:p>
      </dgm:t>
    </dgm:pt>
    <dgm:pt modelId="{1B3F4318-974A-4D8D-A606-5B7C8F79280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2000" b="1" dirty="0"/>
            <a:t>Users lack interactive shopping options on mobile devices.</a:t>
          </a:r>
        </a:p>
      </dgm:t>
    </dgm:pt>
    <dgm:pt modelId="{98124773-8C81-481A-89EA-AA17B03EAA1A}" type="parTrans" cxnId="{EDB13017-E960-47D5-B406-0121246C1006}">
      <dgm:prSet/>
      <dgm:spPr/>
      <dgm:t>
        <a:bodyPr/>
        <a:lstStyle/>
        <a:p>
          <a:endParaRPr lang="en-GB"/>
        </a:p>
      </dgm:t>
    </dgm:pt>
    <dgm:pt modelId="{364E3436-16C4-4F56-8C53-8AB897C87915}" type="sibTrans" cxnId="{EDB13017-E960-47D5-B406-0121246C1006}">
      <dgm:prSet/>
      <dgm:spPr/>
      <dgm:t>
        <a:bodyPr/>
        <a:lstStyle/>
        <a:p>
          <a:endParaRPr lang="en-GB"/>
        </a:p>
      </dgm:t>
    </dgm:pt>
    <dgm:pt modelId="{CC29EF13-A5F7-4618-8893-0693863D5AF5}" type="pres">
      <dgm:prSet presAssocID="{946A17B3-4955-413C-A7B1-8320D45B56A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BE6275-3DFA-432B-875D-629E468D2BA4}" type="pres">
      <dgm:prSet presAssocID="{8F5DF2B3-617A-4A66-83B2-DCCF1586A6AB}" presName="root1" presStyleCnt="0"/>
      <dgm:spPr/>
    </dgm:pt>
    <dgm:pt modelId="{E8C980BB-CD2F-4327-B099-B80A09250ACD}" type="pres">
      <dgm:prSet presAssocID="{8F5DF2B3-617A-4A66-83B2-DCCF1586A6AB}" presName="LevelOneTextNode" presStyleLbl="node0" presStyleIdx="0" presStyleCnt="1" custScaleX="94887" custScaleY="67098">
        <dgm:presLayoutVars>
          <dgm:chPref val="3"/>
        </dgm:presLayoutVars>
      </dgm:prSet>
      <dgm:spPr/>
    </dgm:pt>
    <dgm:pt modelId="{14BC0FD7-3DA9-4123-90A4-5E20F0402093}" type="pres">
      <dgm:prSet presAssocID="{8F5DF2B3-617A-4A66-83B2-DCCF1586A6AB}" presName="level2hierChild" presStyleCnt="0"/>
      <dgm:spPr/>
    </dgm:pt>
    <dgm:pt modelId="{0B3F773D-8039-4007-B462-6497AEA3667B}" type="pres">
      <dgm:prSet presAssocID="{936C2F16-5306-46F2-B169-FB6C2CB01230}" presName="conn2-1" presStyleLbl="parChTrans1D2" presStyleIdx="0" presStyleCnt="3"/>
      <dgm:spPr/>
    </dgm:pt>
    <dgm:pt modelId="{A4C3A594-A7AD-42AA-BC45-B72F20B6E76D}" type="pres">
      <dgm:prSet presAssocID="{936C2F16-5306-46F2-B169-FB6C2CB01230}" presName="connTx" presStyleLbl="parChTrans1D2" presStyleIdx="0" presStyleCnt="3"/>
      <dgm:spPr/>
    </dgm:pt>
    <dgm:pt modelId="{9E43636A-85B5-4C8B-ABA2-2A108C98D0DC}" type="pres">
      <dgm:prSet presAssocID="{9A327DDD-3006-418D-8602-17CF301E4E1C}" presName="root2" presStyleCnt="0"/>
      <dgm:spPr/>
    </dgm:pt>
    <dgm:pt modelId="{344BBBDF-2116-4543-9C27-A5F9F5B09A73}" type="pres">
      <dgm:prSet presAssocID="{9A327DDD-3006-418D-8602-17CF301E4E1C}" presName="LevelTwoTextNode" presStyleLbl="node2" presStyleIdx="0" presStyleCnt="3">
        <dgm:presLayoutVars>
          <dgm:chPref val="3"/>
        </dgm:presLayoutVars>
      </dgm:prSet>
      <dgm:spPr/>
    </dgm:pt>
    <dgm:pt modelId="{3B398DD7-ED08-46CF-9CFD-560A380A9A93}" type="pres">
      <dgm:prSet presAssocID="{9A327DDD-3006-418D-8602-17CF301E4E1C}" presName="level3hierChild" presStyleCnt="0"/>
      <dgm:spPr/>
    </dgm:pt>
    <dgm:pt modelId="{3A4323DC-4104-48DD-9AD4-D03737A670A3}" type="pres">
      <dgm:prSet presAssocID="{3BBACDE8-B235-4060-8B9E-CD43952CBB5F}" presName="conn2-1" presStyleLbl="parChTrans1D2" presStyleIdx="1" presStyleCnt="3"/>
      <dgm:spPr/>
    </dgm:pt>
    <dgm:pt modelId="{F2362AF5-CDAD-4890-9949-F1D8FB448C38}" type="pres">
      <dgm:prSet presAssocID="{3BBACDE8-B235-4060-8B9E-CD43952CBB5F}" presName="connTx" presStyleLbl="parChTrans1D2" presStyleIdx="1" presStyleCnt="3"/>
      <dgm:spPr/>
    </dgm:pt>
    <dgm:pt modelId="{C3B7D029-C228-4E5B-9BA4-D803B8EF2720}" type="pres">
      <dgm:prSet presAssocID="{126DA0A0-0618-47F6-ABB3-7402C783E23F}" presName="root2" presStyleCnt="0"/>
      <dgm:spPr/>
    </dgm:pt>
    <dgm:pt modelId="{5DE7D38A-E705-4894-A409-F8A36DE30FFC}" type="pres">
      <dgm:prSet presAssocID="{126DA0A0-0618-47F6-ABB3-7402C783E23F}" presName="LevelTwoTextNode" presStyleLbl="node2" presStyleIdx="1" presStyleCnt="3">
        <dgm:presLayoutVars>
          <dgm:chPref val="3"/>
        </dgm:presLayoutVars>
      </dgm:prSet>
      <dgm:spPr/>
    </dgm:pt>
    <dgm:pt modelId="{C9AAAA82-9421-4AC2-A899-25BF3F5F1DE0}" type="pres">
      <dgm:prSet presAssocID="{126DA0A0-0618-47F6-ABB3-7402C783E23F}" presName="level3hierChild" presStyleCnt="0"/>
      <dgm:spPr/>
    </dgm:pt>
    <dgm:pt modelId="{AFA48CFC-35C4-4043-80AC-EF8B04AFD5FF}" type="pres">
      <dgm:prSet presAssocID="{98124773-8C81-481A-89EA-AA17B03EAA1A}" presName="conn2-1" presStyleLbl="parChTrans1D2" presStyleIdx="2" presStyleCnt="3"/>
      <dgm:spPr/>
    </dgm:pt>
    <dgm:pt modelId="{CA5B7C9A-6B30-4666-9A8B-B269951ED809}" type="pres">
      <dgm:prSet presAssocID="{98124773-8C81-481A-89EA-AA17B03EAA1A}" presName="connTx" presStyleLbl="parChTrans1D2" presStyleIdx="2" presStyleCnt="3"/>
      <dgm:spPr/>
    </dgm:pt>
    <dgm:pt modelId="{10C7684A-F211-42DA-A1F7-2BF688BE5F36}" type="pres">
      <dgm:prSet presAssocID="{1B3F4318-974A-4D8D-A606-5B7C8F792809}" presName="root2" presStyleCnt="0"/>
      <dgm:spPr/>
    </dgm:pt>
    <dgm:pt modelId="{46326080-E040-4A55-A59F-24823DC2D320}" type="pres">
      <dgm:prSet presAssocID="{1B3F4318-974A-4D8D-A606-5B7C8F792809}" presName="LevelTwoTextNode" presStyleLbl="node2" presStyleIdx="2" presStyleCnt="3">
        <dgm:presLayoutVars>
          <dgm:chPref val="3"/>
        </dgm:presLayoutVars>
      </dgm:prSet>
      <dgm:spPr/>
    </dgm:pt>
    <dgm:pt modelId="{395314AC-BC51-45C5-BC95-0F1E0D1D834D}" type="pres">
      <dgm:prSet presAssocID="{1B3F4318-974A-4D8D-A606-5B7C8F792809}" presName="level3hierChild" presStyleCnt="0"/>
      <dgm:spPr/>
    </dgm:pt>
  </dgm:ptLst>
  <dgm:cxnLst>
    <dgm:cxn modelId="{B3C89208-4790-4B91-AB72-DE795247FDEF}" type="presOf" srcId="{8F5DF2B3-617A-4A66-83B2-DCCF1586A6AB}" destId="{E8C980BB-CD2F-4327-B099-B80A09250ACD}" srcOrd="0" destOrd="0" presId="urn:microsoft.com/office/officeart/2008/layout/HorizontalMultiLevelHierarchy"/>
    <dgm:cxn modelId="{FAE94A16-F781-4AAC-A594-753F4464E8F0}" type="presOf" srcId="{936C2F16-5306-46F2-B169-FB6C2CB01230}" destId="{0B3F773D-8039-4007-B462-6497AEA3667B}" srcOrd="0" destOrd="0" presId="urn:microsoft.com/office/officeart/2008/layout/HorizontalMultiLevelHierarchy"/>
    <dgm:cxn modelId="{EDB13017-E960-47D5-B406-0121246C1006}" srcId="{8F5DF2B3-617A-4A66-83B2-DCCF1586A6AB}" destId="{1B3F4318-974A-4D8D-A606-5B7C8F792809}" srcOrd="2" destOrd="0" parTransId="{98124773-8C81-481A-89EA-AA17B03EAA1A}" sibTransId="{364E3436-16C4-4F56-8C53-8AB897C87915}"/>
    <dgm:cxn modelId="{8D40D118-F359-4386-87AD-D902A1184987}" type="presOf" srcId="{3BBACDE8-B235-4060-8B9E-CD43952CBB5F}" destId="{F2362AF5-CDAD-4890-9949-F1D8FB448C38}" srcOrd="1" destOrd="0" presId="urn:microsoft.com/office/officeart/2008/layout/HorizontalMultiLevelHierarchy"/>
    <dgm:cxn modelId="{3606EC1F-FACB-47A2-81AE-43235E047552}" type="presOf" srcId="{9A327DDD-3006-418D-8602-17CF301E4E1C}" destId="{344BBBDF-2116-4543-9C27-A5F9F5B09A73}" srcOrd="0" destOrd="0" presId="urn:microsoft.com/office/officeart/2008/layout/HorizontalMultiLevelHierarchy"/>
    <dgm:cxn modelId="{0CDCE322-ABDA-4D37-98EF-319073A873F6}" srcId="{946A17B3-4955-413C-A7B1-8320D45B56A0}" destId="{8F5DF2B3-617A-4A66-83B2-DCCF1586A6AB}" srcOrd="0" destOrd="0" parTransId="{9448E73F-CBD8-4F95-A78A-B73637377683}" sibTransId="{5EF0E812-F298-4AB9-BAD2-C5D0AA42C4AE}"/>
    <dgm:cxn modelId="{398A8229-2D32-449A-98CD-ACB3F681EA09}" type="presOf" srcId="{946A17B3-4955-413C-A7B1-8320D45B56A0}" destId="{CC29EF13-A5F7-4618-8893-0693863D5AF5}" srcOrd="0" destOrd="0" presId="urn:microsoft.com/office/officeart/2008/layout/HorizontalMultiLevelHierarchy"/>
    <dgm:cxn modelId="{6597112F-88EE-44B1-BCE0-05383C9D6A3D}" type="presOf" srcId="{98124773-8C81-481A-89EA-AA17B03EAA1A}" destId="{AFA48CFC-35C4-4043-80AC-EF8B04AFD5FF}" srcOrd="0" destOrd="0" presId="urn:microsoft.com/office/officeart/2008/layout/HorizontalMultiLevelHierarchy"/>
    <dgm:cxn modelId="{6258CC5B-9022-4E70-898A-D28B21E19354}" srcId="{8F5DF2B3-617A-4A66-83B2-DCCF1586A6AB}" destId="{9A327DDD-3006-418D-8602-17CF301E4E1C}" srcOrd="0" destOrd="0" parTransId="{936C2F16-5306-46F2-B169-FB6C2CB01230}" sibTransId="{9E980547-72C8-414F-849A-A752A74A9561}"/>
    <dgm:cxn modelId="{5517D644-8CD4-43FA-862D-A2BDCE6C78B7}" srcId="{8F5DF2B3-617A-4A66-83B2-DCCF1586A6AB}" destId="{126DA0A0-0618-47F6-ABB3-7402C783E23F}" srcOrd="1" destOrd="0" parTransId="{3BBACDE8-B235-4060-8B9E-CD43952CBB5F}" sibTransId="{F6DD4046-898C-4809-875D-C3F46C1239A2}"/>
    <dgm:cxn modelId="{904CEC67-1171-4EE2-84A5-7A31CBC37896}" type="presOf" srcId="{936C2F16-5306-46F2-B169-FB6C2CB01230}" destId="{A4C3A594-A7AD-42AA-BC45-B72F20B6E76D}" srcOrd="1" destOrd="0" presId="urn:microsoft.com/office/officeart/2008/layout/HorizontalMultiLevelHierarchy"/>
    <dgm:cxn modelId="{E9FB9F52-8F68-419A-B79B-8AA72D9D648C}" type="presOf" srcId="{3BBACDE8-B235-4060-8B9E-CD43952CBB5F}" destId="{3A4323DC-4104-48DD-9AD4-D03737A670A3}" srcOrd="0" destOrd="0" presId="urn:microsoft.com/office/officeart/2008/layout/HorizontalMultiLevelHierarchy"/>
    <dgm:cxn modelId="{07FC245A-C221-4B6D-88F6-F38D4B330F6A}" type="presOf" srcId="{126DA0A0-0618-47F6-ABB3-7402C783E23F}" destId="{5DE7D38A-E705-4894-A409-F8A36DE30FFC}" srcOrd="0" destOrd="0" presId="urn:microsoft.com/office/officeart/2008/layout/HorizontalMultiLevelHierarchy"/>
    <dgm:cxn modelId="{04EC7989-1638-4C0B-9453-CAC336FF5995}" type="presOf" srcId="{1B3F4318-974A-4D8D-A606-5B7C8F792809}" destId="{46326080-E040-4A55-A59F-24823DC2D320}" srcOrd="0" destOrd="0" presId="urn:microsoft.com/office/officeart/2008/layout/HorizontalMultiLevelHierarchy"/>
    <dgm:cxn modelId="{AE49698E-7921-4ABB-A363-6EEAABCB902E}" type="presOf" srcId="{98124773-8C81-481A-89EA-AA17B03EAA1A}" destId="{CA5B7C9A-6B30-4666-9A8B-B269951ED809}" srcOrd="1" destOrd="0" presId="urn:microsoft.com/office/officeart/2008/layout/HorizontalMultiLevelHierarchy"/>
    <dgm:cxn modelId="{D142CD7E-D9E5-439C-8390-6AFF7A35A34B}" type="presParOf" srcId="{CC29EF13-A5F7-4618-8893-0693863D5AF5}" destId="{51BE6275-3DFA-432B-875D-629E468D2BA4}" srcOrd="0" destOrd="0" presId="urn:microsoft.com/office/officeart/2008/layout/HorizontalMultiLevelHierarchy"/>
    <dgm:cxn modelId="{12580DCB-8989-4138-B97B-5D2DE367D626}" type="presParOf" srcId="{51BE6275-3DFA-432B-875D-629E468D2BA4}" destId="{E8C980BB-CD2F-4327-B099-B80A09250ACD}" srcOrd="0" destOrd="0" presId="urn:microsoft.com/office/officeart/2008/layout/HorizontalMultiLevelHierarchy"/>
    <dgm:cxn modelId="{0D2B9FF6-CE65-4B65-974F-4F57536191A8}" type="presParOf" srcId="{51BE6275-3DFA-432B-875D-629E468D2BA4}" destId="{14BC0FD7-3DA9-4123-90A4-5E20F0402093}" srcOrd="1" destOrd="0" presId="urn:microsoft.com/office/officeart/2008/layout/HorizontalMultiLevelHierarchy"/>
    <dgm:cxn modelId="{74CD7CB0-4BB6-4EBF-A530-FE6256B98CD9}" type="presParOf" srcId="{14BC0FD7-3DA9-4123-90A4-5E20F0402093}" destId="{0B3F773D-8039-4007-B462-6497AEA3667B}" srcOrd="0" destOrd="0" presId="urn:microsoft.com/office/officeart/2008/layout/HorizontalMultiLevelHierarchy"/>
    <dgm:cxn modelId="{41B687BD-E2D6-4C71-9BE8-D5C63409911D}" type="presParOf" srcId="{0B3F773D-8039-4007-B462-6497AEA3667B}" destId="{A4C3A594-A7AD-42AA-BC45-B72F20B6E76D}" srcOrd="0" destOrd="0" presId="urn:microsoft.com/office/officeart/2008/layout/HorizontalMultiLevelHierarchy"/>
    <dgm:cxn modelId="{345B6D9C-A393-45C6-A48E-B84C512610CB}" type="presParOf" srcId="{14BC0FD7-3DA9-4123-90A4-5E20F0402093}" destId="{9E43636A-85B5-4C8B-ABA2-2A108C98D0DC}" srcOrd="1" destOrd="0" presId="urn:microsoft.com/office/officeart/2008/layout/HorizontalMultiLevelHierarchy"/>
    <dgm:cxn modelId="{D74D0679-A50A-47A9-A91E-ED56FA3BD580}" type="presParOf" srcId="{9E43636A-85B5-4C8B-ABA2-2A108C98D0DC}" destId="{344BBBDF-2116-4543-9C27-A5F9F5B09A73}" srcOrd="0" destOrd="0" presId="urn:microsoft.com/office/officeart/2008/layout/HorizontalMultiLevelHierarchy"/>
    <dgm:cxn modelId="{F04B0010-82C5-4515-B839-B595C8A9F697}" type="presParOf" srcId="{9E43636A-85B5-4C8B-ABA2-2A108C98D0DC}" destId="{3B398DD7-ED08-46CF-9CFD-560A380A9A93}" srcOrd="1" destOrd="0" presId="urn:microsoft.com/office/officeart/2008/layout/HorizontalMultiLevelHierarchy"/>
    <dgm:cxn modelId="{12BB9861-1266-4AAA-986D-50D8DF22BCB9}" type="presParOf" srcId="{14BC0FD7-3DA9-4123-90A4-5E20F0402093}" destId="{3A4323DC-4104-48DD-9AD4-D03737A670A3}" srcOrd="2" destOrd="0" presId="urn:microsoft.com/office/officeart/2008/layout/HorizontalMultiLevelHierarchy"/>
    <dgm:cxn modelId="{927F2251-C4DF-402D-BC8A-0A5BEFBFC0DF}" type="presParOf" srcId="{3A4323DC-4104-48DD-9AD4-D03737A670A3}" destId="{F2362AF5-CDAD-4890-9949-F1D8FB448C38}" srcOrd="0" destOrd="0" presId="urn:microsoft.com/office/officeart/2008/layout/HorizontalMultiLevelHierarchy"/>
    <dgm:cxn modelId="{72C0F682-5841-4ADD-BD9B-E58DEF69BF32}" type="presParOf" srcId="{14BC0FD7-3DA9-4123-90A4-5E20F0402093}" destId="{C3B7D029-C228-4E5B-9BA4-D803B8EF2720}" srcOrd="3" destOrd="0" presId="urn:microsoft.com/office/officeart/2008/layout/HorizontalMultiLevelHierarchy"/>
    <dgm:cxn modelId="{12B9CF28-115E-464A-9B30-01677ED7AC7E}" type="presParOf" srcId="{C3B7D029-C228-4E5B-9BA4-D803B8EF2720}" destId="{5DE7D38A-E705-4894-A409-F8A36DE30FFC}" srcOrd="0" destOrd="0" presId="urn:microsoft.com/office/officeart/2008/layout/HorizontalMultiLevelHierarchy"/>
    <dgm:cxn modelId="{2DC547DE-9036-4436-8FAE-B0F4351965FC}" type="presParOf" srcId="{C3B7D029-C228-4E5B-9BA4-D803B8EF2720}" destId="{C9AAAA82-9421-4AC2-A899-25BF3F5F1DE0}" srcOrd="1" destOrd="0" presId="urn:microsoft.com/office/officeart/2008/layout/HorizontalMultiLevelHierarchy"/>
    <dgm:cxn modelId="{19F47BA8-F1A7-4BD0-A8F8-FC389DAF3A0F}" type="presParOf" srcId="{14BC0FD7-3DA9-4123-90A4-5E20F0402093}" destId="{AFA48CFC-35C4-4043-80AC-EF8B04AFD5FF}" srcOrd="4" destOrd="0" presId="urn:microsoft.com/office/officeart/2008/layout/HorizontalMultiLevelHierarchy"/>
    <dgm:cxn modelId="{48003397-9A73-4A36-AA4F-9EA9F2A0AB52}" type="presParOf" srcId="{AFA48CFC-35C4-4043-80AC-EF8B04AFD5FF}" destId="{CA5B7C9A-6B30-4666-9A8B-B269951ED809}" srcOrd="0" destOrd="0" presId="urn:microsoft.com/office/officeart/2008/layout/HorizontalMultiLevelHierarchy"/>
    <dgm:cxn modelId="{BACD1AEC-2F65-4F7C-BF34-367714F37618}" type="presParOf" srcId="{14BC0FD7-3DA9-4123-90A4-5E20F0402093}" destId="{10C7684A-F211-42DA-A1F7-2BF688BE5F36}" srcOrd="5" destOrd="0" presId="urn:microsoft.com/office/officeart/2008/layout/HorizontalMultiLevelHierarchy"/>
    <dgm:cxn modelId="{7E274046-5095-4D07-A9B6-F7C5F5228CBC}" type="presParOf" srcId="{10C7684A-F211-42DA-A1F7-2BF688BE5F36}" destId="{46326080-E040-4A55-A59F-24823DC2D320}" srcOrd="0" destOrd="0" presId="urn:microsoft.com/office/officeart/2008/layout/HorizontalMultiLevelHierarchy"/>
    <dgm:cxn modelId="{A0B160A6-0C30-4B66-96C2-A824BD3B8D5E}" type="presParOf" srcId="{10C7684A-F211-42DA-A1F7-2BF688BE5F36}" destId="{395314AC-BC51-45C5-BC95-0F1E0D1D834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B5DE10-C8BC-4092-8259-DD76C9F4C09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05D0546-0DF1-4235-ADA7-6BE1BA3D1EB1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KEY FEATURES</a:t>
          </a:r>
          <a:endParaRPr lang="en-GB" sz="2400" b="1" dirty="0">
            <a:solidFill>
              <a:schemeClr val="tx1"/>
            </a:solidFill>
          </a:endParaRPr>
        </a:p>
      </dgm:t>
    </dgm:pt>
    <dgm:pt modelId="{754091B0-057B-4C7F-9779-E0B2639FA660}" type="parTrans" cxnId="{216F7FEA-EA18-40AB-A27E-A3C21AC0F978}">
      <dgm:prSet/>
      <dgm:spPr/>
      <dgm:t>
        <a:bodyPr/>
        <a:lstStyle/>
        <a:p>
          <a:endParaRPr lang="en-GB"/>
        </a:p>
      </dgm:t>
    </dgm:pt>
    <dgm:pt modelId="{DC64FD86-99AC-48BF-9085-4A71E8BB65A6}" type="sibTrans" cxnId="{216F7FEA-EA18-40AB-A27E-A3C21AC0F978}">
      <dgm:prSet/>
      <dgm:spPr/>
      <dgm:t>
        <a:bodyPr/>
        <a:lstStyle/>
        <a:p>
          <a:endParaRPr lang="en-GB"/>
        </a:p>
      </dgm:t>
    </dgm:pt>
    <dgm:pt modelId="{6B5DFAE7-6FAE-483E-98DD-1C9D70AA3642}">
      <dgm:prSet phldrT="[Text]" custT="1"/>
      <dgm:spPr>
        <a:solidFill>
          <a:srgbClr val="448FD4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AI-powered 2D to 3D conversion.</a:t>
          </a:r>
        </a:p>
      </dgm:t>
    </dgm:pt>
    <dgm:pt modelId="{1CAB133C-5DC2-46F4-9B4B-5B85C827156C}" type="parTrans" cxnId="{FB74621B-837E-4033-A8A2-AFBA0BAFBBD0}">
      <dgm:prSet/>
      <dgm:spPr/>
      <dgm:t>
        <a:bodyPr/>
        <a:lstStyle/>
        <a:p>
          <a:endParaRPr lang="en-GB"/>
        </a:p>
      </dgm:t>
    </dgm:pt>
    <dgm:pt modelId="{4A9E7A13-BA17-40F8-B8D6-A50233B3B22A}" type="sibTrans" cxnId="{FB74621B-837E-4033-A8A2-AFBA0BAFBBD0}">
      <dgm:prSet/>
      <dgm:spPr/>
      <dgm:t>
        <a:bodyPr/>
        <a:lstStyle/>
        <a:p>
          <a:endParaRPr lang="en-GB"/>
        </a:p>
      </dgm:t>
    </dgm:pt>
    <dgm:pt modelId="{8BF145CF-3D02-4BBF-9DBD-20AE0076F549}">
      <dgm:prSet phldrT="[Text]" custT="1"/>
      <dgm:spPr>
        <a:solidFill>
          <a:srgbClr val="63A2DB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AR product visualization optimized for smartphones.</a:t>
          </a:r>
        </a:p>
      </dgm:t>
    </dgm:pt>
    <dgm:pt modelId="{52D46311-FF8E-4C2C-9D8B-6F53EAF3F841}" type="parTrans" cxnId="{EA75D528-07F4-4981-8A8D-9B2CA503596E}">
      <dgm:prSet/>
      <dgm:spPr/>
      <dgm:t>
        <a:bodyPr/>
        <a:lstStyle/>
        <a:p>
          <a:endParaRPr lang="en-GB"/>
        </a:p>
      </dgm:t>
    </dgm:pt>
    <dgm:pt modelId="{51E05429-87E8-4C62-AF07-28829FDC234A}" type="sibTrans" cxnId="{EA75D528-07F4-4981-8A8D-9B2CA503596E}">
      <dgm:prSet/>
      <dgm:spPr/>
      <dgm:t>
        <a:bodyPr/>
        <a:lstStyle/>
        <a:p>
          <a:endParaRPr lang="en-GB"/>
        </a:p>
      </dgm:t>
    </dgm:pt>
    <dgm:pt modelId="{63AD3139-96C4-4118-82F4-04894EA3AD48}">
      <dgm:prSet phldrT="[Text]" custT="1"/>
      <dgm:spPr>
        <a:solidFill>
          <a:srgbClr val="82B4E2"/>
        </a:solidFill>
        <a:ln>
          <a:noFill/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Seamless integration with Facebook Shops and Instagram Shopping.</a:t>
          </a:r>
        </a:p>
      </dgm:t>
    </dgm:pt>
    <dgm:pt modelId="{3A42B739-AC44-42D2-A965-7418CB7CFF52}" type="parTrans" cxnId="{CF885CCF-FC97-455F-8FC5-93A258759C00}">
      <dgm:prSet/>
      <dgm:spPr/>
      <dgm:t>
        <a:bodyPr/>
        <a:lstStyle/>
        <a:p>
          <a:endParaRPr lang="en-GB"/>
        </a:p>
      </dgm:t>
    </dgm:pt>
    <dgm:pt modelId="{BCE7F78F-4CC4-4BDF-86E5-913E8B84B760}" type="sibTrans" cxnId="{CF885CCF-FC97-455F-8FC5-93A258759C00}">
      <dgm:prSet/>
      <dgm:spPr/>
      <dgm:t>
        <a:bodyPr/>
        <a:lstStyle/>
        <a:p>
          <a:endParaRPr lang="en-GB"/>
        </a:p>
      </dgm:t>
    </dgm:pt>
    <dgm:pt modelId="{5F526318-FCED-467E-8176-7FEB06E699A8}" type="pres">
      <dgm:prSet presAssocID="{EEB5DE10-C8BC-4092-8259-DD76C9F4C094}" presName="composite" presStyleCnt="0">
        <dgm:presLayoutVars>
          <dgm:chMax val="1"/>
          <dgm:dir/>
          <dgm:resizeHandles val="exact"/>
        </dgm:presLayoutVars>
      </dgm:prSet>
      <dgm:spPr/>
    </dgm:pt>
    <dgm:pt modelId="{D849CCED-4FCE-44B7-B8F5-BDBF7E03E049}" type="pres">
      <dgm:prSet presAssocID="{305D0546-0DF1-4235-ADA7-6BE1BA3D1EB1}" presName="roof" presStyleLbl="dkBgShp" presStyleIdx="0" presStyleCnt="2" custLinFactNeighborX="0" custLinFactNeighborY="-674"/>
      <dgm:spPr/>
    </dgm:pt>
    <dgm:pt modelId="{D36FD639-EC87-4C63-8E33-6A0558219801}" type="pres">
      <dgm:prSet presAssocID="{305D0546-0DF1-4235-ADA7-6BE1BA3D1EB1}" presName="pillars" presStyleCnt="0"/>
      <dgm:spPr/>
    </dgm:pt>
    <dgm:pt modelId="{2E16BEBB-66DB-46B2-BF3E-3CA55A1D46D7}" type="pres">
      <dgm:prSet presAssocID="{305D0546-0DF1-4235-ADA7-6BE1BA3D1EB1}" presName="pillar1" presStyleLbl="node1" presStyleIdx="0" presStyleCnt="3" custScaleX="81209" custScaleY="100756">
        <dgm:presLayoutVars>
          <dgm:bulletEnabled val="1"/>
        </dgm:presLayoutVars>
      </dgm:prSet>
      <dgm:spPr/>
    </dgm:pt>
    <dgm:pt modelId="{2813E26E-114B-4F8C-813F-7717D5979E9B}" type="pres">
      <dgm:prSet presAssocID="{8BF145CF-3D02-4BBF-9DBD-20AE0076F549}" presName="pillarX" presStyleLbl="node1" presStyleIdx="1" presStyleCnt="3" custScaleX="84358" custScaleY="100756">
        <dgm:presLayoutVars>
          <dgm:bulletEnabled val="1"/>
        </dgm:presLayoutVars>
      </dgm:prSet>
      <dgm:spPr/>
    </dgm:pt>
    <dgm:pt modelId="{8CDA5A7B-26FC-41C5-9039-D4F5581FAEE2}" type="pres">
      <dgm:prSet presAssocID="{63AD3139-96C4-4118-82F4-04894EA3AD48}" presName="pillarX" presStyleLbl="node1" presStyleIdx="2" presStyleCnt="3" custScaleX="86165" custScaleY="100756">
        <dgm:presLayoutVars>
          <dgm:bulletEnabled val="1"/>
        </dgm:presLayoutVars>
      </dgm:prSet>
      <dgm:spPr/>
    </dgm:pt>
    <dgm:pt modelId="{D9B68C4C-D2B9-4FFA-85CA-A181CC96EC3A}" type="pres">
      <dgm:prSet presAssocID="{305D0546-0DF1-4235-ADA7-6BE1BA3D1EB1}" presName="base" presStyleLbl="dkBgShp" presStyleIdx="1" presStyleCnt="2"/>
      <dgm:spPr>
        <a:solidFill>
          <a:srgbClr val="0070C0"/>
        </a:solidFill>
      </dgm:spPr>
    </dgm:pt>
  </dgm:ptLst>
  <dgm:cxnLst>
    <dgm:cxn modelId="{142E2C0C-A18C-458D-A6D0-129103B6E604}" type="presOf" srcId="{8BF145CF-3D02-4BBF-9DBD-20AE0076F549}" destId="{2813E26E-114B-4F8C-813F-7717D5979E9B}" srcOrd="0" destOrd="0" presId="urn:microsoft.com/office/officeart/2005/8/layout/hList3"/>
    <dgm:cxn modelId="{2D55000E-125D-4353-B6AC-1004AF813487}" type="presOf" srcId="{305D0546-0DF1-4235-ADA7-6BE1BA3D1EB1}" destId="{D849CCED-4FCE-44B7-B8F5-BDBF7E03E049}" srcOrd="0" destOrd="0" presId="urn:microsoft.com/office/officeart/2005/8/layout/hList3"/>
    <dgm:cxn modelId="{FB74621B-837E-4033-A8A2-AFBA0BAFBBD0}" srcId="{305D0546-0DF1-4235-ADA7-6BE1BA3D1EB1}" destId="{6B5DFAE7-6FAE-483E-98DD-1C9D70AA3642}" srcOrd="0" destOrd="0" parTransId="{1CAB133C-5DC2-46F4-9B4B-5B85C827156C}" sibTransId="{4A9E7A13-BA17-40F8-B8D6-A50233B3B22A}"/>
    <dgm:cxn modelId="{EA75D528-07F4-4981-8A8D-9B2CA503596E}" srcId="{305D0546-0DF1-4235-ADA7-6BE1BA3D1EB1}" destId="{8BF145CF-3D02-4BBF-9DBD-20AE0076F549}" srcOrd="1" destOrd="0" parTransId="{52D46311-FF8E-4C2C-9D8B-6F53EAF3F841}" sibTransId="{51E05429-87E8-4C62-AF07-28829FDC234A}"/>
    <dgm:cxn modelId="{248F126F-8D85-4366-990C-828A1A2CFE13}" type="presOf" srcId="{EEB5DE10-C8BC-4092-8259-DD76C9F4C094}" destId="{5F526318-FCED-467E-8176-7FEB06E699A8}" srcOrd="0" destOrd="0" presId="urn:microsoft.com/office/officeart/2005/8/layout/hList3"/>
    <dgm:cxn modelId="{1FD39AA6-7661-4033-87F5-5A0B2B88FC2E}" type="presOf" srcId="{6B5DFAE7-6FAE-483E-98DD-1C9D70AA3642}" destId="{2E16BEBB-66DB-46B2-BF3E-3CA55A1D46D7}" srcOrd="0" destOrd="0" presId="urn:microsoft.com/office/officeart/2005/8/layout/hList3"/>
    <dgm:cxn modelId="{9463A0C4-1102-4313-8406-B2192E1E1F9C}" type="presOf" srcId="{63AD3139-96C4-4118-82F4-04894EA3AD48}" destId="{8CDA5A7B-26FC-41C5-9039-D4F5581FAEE2}" srcOrd="0" destOrd="0" presId="urn:microsoft.com/office/officeart/2005/8/layout/hList3"/>
    <dgm:cxn modelId="{CF885CCF-FC97-455F-8FC5-93A258759C00}" srcId="{305D0546-0DF1-4235-ADA7-6BE1BA3D1EB1}" destId="{63AD3139-96C4-4118-82F4-04894EA3AD48}" srcOrd="2" destOrd="0" parTransId="{3A42B739-AC44-42D2-A965-7418CB7CFF52}" sibTransId="{BCE7F78F-4CC4-4BDF-86E5-913E8B84B760}"/>
    <dgm:cxn modelId="{216F7FEA-EA18-40AB-A27E-A3C21AC0F978}" srcId="{EEB5DE10-C8BC-4092-8259-DD76C9F4C094}" destId="{305D0546-0DF1-4235-ADA7-6BE1BA3D1EB1}" srcOrd="0" destOrd="0" parTransId="{754091B0-057B-4C7F-9779-E0B2639FA660}" sibTransId="{DC64FD86-99AC-48BF-9085-4A71E8BB65A6}"/>
    <dgm:cxn modelId="{3E258CF4-D9ED-4115-A598-FF1C793532E1}" type="presParOf" srcId="{5F526318-FCED-467E-8176-7FEB06E699A8}" destId="{D849CCED-4FCE-44B7-B8F5-BDBF7E03E049}" srcOrd="0" destOrd="0" presId="urn:microsoft.com/office/officeart/2005/8/layout/hList3"/>
    <dgm:cxn modelId="{D5A54D24-BAFC-489E-94A1-0717846A4372}" type="presParOf" srcId="{5F526318-FCED-467E-8176-7FEB06E699A8}" destId="{D36FD639-EC87-4C63-8E33-6A0558219801}" srcOrd="1" destOrd="0" presId="urn:microsoft.com/office/officeart/2005/8/layout/hList3"/>
    <dgm:cxn modelId="{593A1350-5B84-4A98-AB5B-7E4B83FF60E9}" type="presParOf" srcId="{D36FD639-EC87-4C63-8E33-6A0558219801}" destId="{2E16BEBB-66DB-46B2-BF3E-3CA55A1D46D7}" srcOrd="0" destOrd="0" presId="urn:microsoft.com/office/officeart/2005/8/layout/hList3"/>
    <dgm:cxn modelId="{8740A310-78F7-419A-A2CE-A3AE0890BC1A}" type="presParOf" srcId="{D36FD639-EC87-4C63-8E33-6A0558219801}" destId="{2813E26E-114B-4F8C-813F-7717D5979E9B}" srcOrd="1" destOrd="0" presId="urn:microsoft.com/office/officeart/2005/8/layout/hList3"/>
    <dgm:cxn modelId="{E6C3B8EC-733E-4D1D-B26B-34A52D8A3FBE}" type="presParOf" srcId="{D36FD639-EC87-4C63-8E33-6A0558219801}" destId="{8CDA5A7B-26FC-41C5-9039-D4F5581FAEE2}" srcOrd="2" destOrd="0" presId="urn:microsoft.com/office/officeart/2005/8/layout/hList3"/>
    <dgm:cxn modelId="{F5DE2E75-69C4-48C3-BBD6-4668F97D5C84}" type="presParOf" srcId="{5F526318-FCED-467E-8176-7FEB06E699A8}" destId="{D9B68C4C-D2B9-4FFA-85CA-A181CC96EC3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B474D6-8499-41C5-9C0E-F216B1E058A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3D0FF54-F6D9-43CC-8CF6-08292C0BF5FA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UPLOAD 2D IMAGES</a:t>
          </a:r>
        </a:p>
      </dgm:t>
    </dgm:pt>
    <dgm:pt modelId="{265F4859-4ABE-4EBF-AB20-0F2EDD9E0B0E}" type="parTrans" cxnId="{EE7D56E0-CAAC-443F-94AB-130611DDC1F5}">
      <dgm:prSet/>
      <dgm:spPr/>
      <dgm:t>
        <a:bodyPr/>
        <a:lstStyle/>
        <a:p>
          <a:endParaRPr lang="en-GB"/>
        </a:p>
      </dgm:t>
    </dgm:pt>
    <dgm:pt modelId="{E2510AA6-2EE3-433E-B779-4AA5A6D08905}" type="sibTrans" cxnId="{EE7D56E0-CAAC-443F-94AB-130611DDC1F5}">
      <dgm:prSet/>
      <dgm:spPr/>
      <dgm:t>
        <a:bodyPr/>
        <a:lstStyle/>
        <a:p>
          <a:endParaRPr lang="en-GB"/>
        </a:p>
      </dgm:t>
    </dgm:pt>
    <dgm:pt modelId="{1E19218B-06C5-4CAE-A651-4B5B02529900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AI GENERATES 3D MODELS</a:t>
          </a:r>
        </a:p>
      </dgm:t>
    </dgm:pt>
    <dgm:pt modelId="{3C7248E6-30B0-4EF1-B0D0-15B645F003ED}" type="parTrans" cxnId="{55DE3717-8A6B-41FC-A841-F82F3AF2D464}">
      <dgm:prSet/>
      <dgm:spPr/>
      <dgm:t>
        <a:bodyPr/>
        <a:lstStyle/>
        <a:p>
          <a:endParaRPr lang="en-GB"/>
        </a:p>
      </dgm:t>
    </dgm:pt>
    <dgm:pt modelId="{F05C93FB-046D-4015-A442-C88D078E75C5}" type="sibTrans" cxnId="{55DE3717-8A6B-41FC-A841-F82F3AF2D464}">
      <dgm:prSet/>
      <dgm:spPr/>
      <dgm:t>
        <a:bodyPr/>
        <a:lstStyle/>
        <a:p>
          <a:endParaRPr lang="en-GB"/>
        </a:p>
      </dgm:t>
    </dgm:pt>
    <dgm:pt modelId="{FA83BF3F-0A59-4499-B37C-BBDADC1F8B89}">
      <dgm:prSet phldrT="[Text]" custT="1"/>
      <dgm:spPr/>
      <dgm:t>
        <a:bodyPr/>
        <a:lstStyle/>
        <a:p>
          <a:r>
            <a:rPr lang="en-GB" sz="1400" b="1" dirty="0">
              <a:solidFill>
                <a:srgbClr val="002060"/>
              </a:solidFill>
            </a:rPr>
            <a:t>USERS INTERACT VIA MOBILE</a:t>
          </a:r>
        </a:p>
      </dgm:t>
    </dgm:pt>
    <dgm:pt modelId="{61272F10-A4CD-4CA5-B10A-2FA0AE252442}" type="parTrans" cxnId="{36850673-A32F-428C-9C8B-1AF85AAC5A0E}">
      <dgm:prSet/>
      <dgm:spPr/>
      <dgm:t>
        <a:bodyPr/>
        <a:lstStyle/>
        <a:p>
          <a:endParaRPr lang="en-GB"/>
        </a:p>
      </dgm:t>
    </dgm:pt>
    <dgm:pt modelId="{BCEBF1BA-18C4-4732-A48D-D3DFCCB03580}" type="sibTrans" cxnId="{36850673-A32F-428C-9C8B-1AF85AAC5A0E}">
      <dgm:prSet/>
      <dgm:spPr/>
      <dgm:t>
        <a:bodyPr/>
        <a:lstStyle/>
        <a:p>
          <a:endParaRPr lang="en-GB"/>
        </a:p>
      </dgm:t>
    </dgm:pt>
    <dgm:pt modelId="{B48DCAA3-6B6F-4F3C-9D0C-EC57771E717B}" type="pres">
      <dgm:prSet presAssocID="{BEB474D6-8499-41C5-9C0E-F216B1E058A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58B60F4-3AE0-4E08-A6EE-C41261756BB0}" type="pres">
      <dgm:prSet presAssocID="{C3D0FF54-F6D9-43CC-8CF6-08292C0BF5FA}" presName="Accent1" presStyleCnt="0"/>
      <dgm:spPr/>
    </dgm:pt>
    <dgm:pt modelId="{170FA866-50FB-43EC-AE2C-60F81788BA68}" type="pres">
      <dgm:prSet presAssocID="{C3D0FF54-F6D9-43CC-8CF6-08292C0BF5FA}" presName="Accent" presStyleLbl="node1" presStyleIdx="0" presStyleCnt="3"/>
      <dgm:spPr>
        <a:ln>
          <a:noFill/>
        </a:ln>
      </dgm:spPr>
    </dgm:pt>
    <dgm:pt modelId="{33417E77-9F63-4E76-8747-97C6BF854EFB}" type="pres">
      <dgm:prSet presAssocID="{C3D0FF54-F6D9-43CC-8CF6-08292C0BF5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9EF5266-6649-481A-A743-42BD30B53FA0}" type="pres">
      <dgm:prSet presAssocID="{1E19218B-06C5-4CAE-A651-4B5B02529900}" presName="Accent2" presStyleCnt="0"/>
      <dgm:spPr/>
    </dgm:pt>
    <dgm:pt modelId="{5B2F7ACC-0274-4EF4-B59D-008AB20B4850}" type="pres">
      <dgm:prSet presAssocID="{1E19218B-06C5-4CAE-A651-4B5B02529900}" presName="Accent" presStyleLbl="node1" presStyleIdx="1" presStyleCnt="3"/>
      <dgm:spPr>
        <a:ln>
          <a:noFill/>
        </a:ln>
      </dgm:spPr>
    </dgm:pt>
    <dgm:pt modelId="{AF44FECF-4A48-44B2-A237-3FB88CE8E9B0}" type="pres">
      <dgm:prSet presAssocID="{1E19218B-06C5-4CAE-A651-4B5B0252990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445BC04-E932-4017-B303-0D74A3CDA207}" type="pres">
      <dgm:prSet presAssocID="{FA83BF3F-0A59-4499-B37C-BBDADC1F8B89}" presName="Accent3" presStyleCnt="0"/>
      <dgm:spPr/>
    </dgm:pt>
    <dgm:pt modelId="{DA62DAFD-F57C-4CD5-8F23-4683D440F363}" type="pres">
      <dgm:prSet presAssocID="{FA83BF3F-0A59-4499-B37C-BBDADC1F8B89}" presName="Accent" presStyleLbl="node1" presStyleIdx="2" presStyleCnt="3"/>
      <dgm:spPr>
        <a:ln>
          <a:noFill/>
        </a:ln>
      </dgm:spPr>
    </dgm:pt>
    <dgm:pt modelId="{252F4286-3160-471C-A38C-74A6DE4E0D99}" type="pres">
      <dgm:prSet presAssocID="{FA83BF3F-0A59-4499-B37C-BBDADC1F8B89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5DE3717-8A6B-41FC-A841-F82F3AF2D464}" srcId="{BEB474D6-8499-41C5-9C0E-F216B1E058A5}" destId="{1E19218B-06C5-4CAE-A651-4B5B02529900}" srcOrd="1" destOrd="0" parTransId="{3C7248E6-30B0-4EF1-B0D0-15B645F003ED}" sibTransId="{F05C93FB-046D-4015-A442-C88D078E75C5}"/>
    <dgm:cxn modelId="{A6E4121F-EA01-4D64-BC33-9C14476EDE6D}" type="presOf" srcId="{C3D0FF54-F6D9-43CC-8CF6-08292C0BF5FA}" destId="{33417E77-9F63-4E76-8747-97C6BF854EFB}" srcOrd="0" destOrd="0" presId="urn:microsoft.com/office/officeart/2009/layout/CircleArrowProcess"/>
    <dgm:cxn modelId="{36850673-A32F-428C-9C8B-1AF85AAC5A0E}" srcId="{BEB474D6-8499-41C5-9C0E-F216B1E058A5}" destId="{FA83BF3F-0A59-4499-B37C-BBDADC1F8B89}" srcOrd="2" destOrd="0" parTransId="{61272F10-A4CD-4CA5-B10A-2FA0AE252442}" sibTransId="{BCEBF1BA-18C4-4732-A48D-D3DFCCB03580}"/>
    <dgm:cxn modelId="{CDFE1586-03D8-446B-B84C-E8968864B820}" type="presOf" srcId="{1E19218B-06C5-4CAE-A651-4B5B02529900}" destId="{AF44FECF-4A48-44B2-A237-3FB88CE8E9B0}" srcOrd="0" destOrd="0" presId="urn:microsoft.com/office/officeart/2009/layout/CircleArrowProcess"/>
    <dgm:cxn modelId="{AC2DF28F-B3C8-4799-AD04-60A2F74B9D2E}" type="presOf" srcId="{BEB474D6-8499-41C5-9C0E-F216B1E058A5}" destId="{B48DCAA3-6B6F-4F3C-9D0C-EC57771E717B}" srcOrd="0" destOrd="0" presId="urn:microsoft.com/office/officeart/2009/layout/CircleArrowProcess"/>
    <dgm:cxn modelId="{EE7D56E0-CAAC-443F-94AB-130611DDC1F5}" srcId="{BEB474D6-8499-41C5-9C0E-F216B1E058A5}" destId="{C3D0FF54-F6D9-43CC-8CF6-08292C0BF5FA}" srcOrd="0" destOrd="0" parTransId="{265F4859-4ABE-4EBF-AB20-0F2EDD9E0B0E}" sibTransId="{E2510AA6-2EE3-433E-B779-4AA5A6D08905}"/>
    <dgm:cxn modelId="{931FACEB-785C-4E5B-A755-135CBCD43F6B}" type="presOf" srcId="{FA83BF3F-0A59-4499-B37C-BBDADC1F8B89}" destId="{252F4286-3160-471C-A38C-74A6DE4E0D99}" srcOrd="0" destOrd="0" presId="urn:microsoft.com/office/officeart/2009/layout/CircleArrowProcess"/>
    <dgm:cxn modelId="{CB6DD6E0-EB32-43F4-923C-022B9E007951}" type="presParOf" srcId="{B48DCAA3-6B6F-4F3C-9D0C-EC57771E717B}" destId="{F58B60F4-3AE0-4E08-A6EE-C41261756BB0}" srcOrd="0" destOrd="0" presId="urn:microsoft.com/office/officeart/2009/layout/CircleArrowProcess"/>
    <dgm:cxn modelId="{850746B8-54D9-48B0-9602-75A1B1FF24C4}" type="presParOf" srcId="{F58B60F4-3AE0-4E08-A6EE-C41261756BB0}" destId="{170FA866-50FB-43EC-AE2C-60F81788BA68}" srcOrd="0" destOrd="0" presId="urn:microsoft.com/office/officeart/2009/layout/CircleArrowProcess"/>
    <dgm:cxn modelId="{55F5AD23-638F-4DB2-905C-D0B81A7CB506}" type="presParOf" srcId="{B48DCAA3-6B6F-4F3C-9D0C-EC57771E717B}" destId="{33417E77-9F63-4E76-8747-97C6BF854EFB}" srcOrd="1" destOrd="0" presId="urn:microsoft.com/office/officeart/2009/layout/CircleArrowProcess"/>
    <dgm:cxn modelId="{4A318392-4B85-449F-BA5B-A844474AE7C6}" type="presParOf" srcId="{B48DCAA3-6B6F-4F3C-9D0C-EC57771E717B}" destId="{69EF5266-6649-481A-A743-42BD30B53FA0}" srcOrd="2" destOrd="0" presId="urn:microsoft.com/office/officeart/2009/layout/CircleArrowProcess"/>
    <dgm:cxn modelId="{0E5BF62E-C39A-4C94-AE93-71AE8E2F418E}" type="presParOf" srcId="{69EF5266-6649-481A-A743-42BD30B53FA0}" destId="{5B2F7ACC-0274-4EF4-B59D-008AB20B4850}" srcOrd="0" destOrd="0" presId="urn:microsoft.com/office/officeart/2009/layout/CircleArrowProcess"/>
    <dgm:cxn modelId="{A1A1FA25-DEA6-4AD3-B1E1-78C6097A52AE}" type="presParOf" srcId="{B48DCAA3-6B6F-4F3C-9D0C-EC57771E717B}" destId="{AF44FECF-4A48-44B2-A237-3FB88CE8E9B0}" srcOrd="3" destOrd="0" presId="urn:microsoft.com/office/officeart/2009/layout/CircleArrowProcess"/>
    <dgm:cxn modelId="{BA06AD84-286D-4647-A71B-560A62501227}" type="presParOf" srcId="{B48DCAA3-6B6F-4F3C-9D0C-EC57771E717B}" destId="{8445BC04-E932-4017-B303-0D74A3CDA207}" srcOrd="4" destOrd="0" presId="urn:microsoft.com/office/officeart/2009/layout/CircleArrowProcess"/>
    <dgm:cxn modelId="{150D5BD8-9A97-45CB-9AA9-09C8DB65E354}" type="presParOf" srcId="{8445BC04-E932-4017-B303-0D74A3CDA207}" destId="{DA62DAFD-F57C-4CD5-8F23-4683D440F363}" srcOrd="0" destOrd="0" presId="urn:microsoft.com/office/officeart/2009/layout/CircleArrowProcess"/>
    <dgm:cxn modelId="{EA0E5529-3B37-406E-8F14-D715B6FCC2D2}" type="presParOf" srcId="{B48DCAA3-6B6F-4F3C-9D0C-EC57771E717B}" destId="{252F4286-3160-471C-A38C-74A6DE4E0D9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9C8C26-C7F4-4DD6-BE77-9F960CA722CA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06850A6-4504-4371-9416-1F0E1D57E78B}">
      <dgm:prSet phldrT="[Text]" custT="1"/>
      <dgm:spPr>
        <a:solidFill>
          <a:srgbClr val="63A2DB"/>
        </a:solidFill>
        <a:ln>
          <a:noFill/>
        </a:ln>
      </dgm:spPr>
      <dgm:t>
        <a:bodyPr/>
        <a:lstStyle/>
        <a:p>
          <a:r>
            <a:rPr lang="en-US" sz="2000" b="1" dirty="0">
              <a:ln>
                <a:noFill/>
              </a:ln>
            </a:rPr>
            <a:t>Expand into Southeast Asia, Latin America, and Africa</a:t>
          </a:r>
          <a:endParaRPr lang="en-GB" sz="2000" b="1" dirty="0">
            <a:ln>
              <a:noFill/>
            </a:ln>
          </a:endParaRPr>
        </a:p>
      </dgm:t>
    </dgm:pt>
    <dgm:pt modelId="{851D3DB9-C616-40B8-91FB-DDD24FF75D46}" type="parTrans" cxnId="{9B84B285-21B9-4D59-9844-F91386B77A00}">
      <dgm:prSet/>
      <dgm:spPr/>
      <dgm:t>
        <a:bodyPr/>
        <a:lstStyle/>
        <a:p>
          <a:endParaRPr lang="en-GB"/>
        </a:p>
      </dgm:t>
    </dgm:pt>
    <dgm:pt modelId="{00AA002C-C13F-4B60-B7C9-10D4D9F66F02}" type="sibTrans" cxnId="{9B84B285-21B9-4D59-9844-F91386B77A00}">
      <dgm:prSet/>
      <dgm:spPr/>
      <dgm:t>
        <a:bodyPr/>
        <a:lstStyle/>
        <a:p>
          <a:endParaRPr lang="en-GB"/>
        </a:p>
      </dgm:t>
    </dgm:pt>
    <dgm:pt modelId="{4649F930-2B30-44BA-87B2-9B2603546B86}">
      <dgm:prSet phldrT="[Text]" custT="1"/>
      <dgm:spPr>
        <a:solidFill>
          <a:srgbClr val="448FD4"/>
        </a:solidFill>
        <a:ln>
          <a:noFill/>
        </a:ln>
      </dgm:spPr>
      <dgm:t>
        <a:bodyPr/>
        <a:lstStyle/>
        <a:p>
          <a:r>
            <a:rPr lang="en-US" sz="2000" b="1" dirty="0"/>
            <a:t>Introduce AI powered generative commerce tools</a:t>
          </a:r>
          <a:endParaRPr lang="en-GB" sz="2000" b="1" dirty="0"/>
        </a:p>
      </dgm:t>
    </dgm:pt>
    <dgm:pt modelId="{5F610F70-3DF3-47BD-98EB-279F8A6CD1CE}" type="parTrans" cxnId="{CE02DB5D-47CE-458A-9733-C8F5A2077731}">
      <dgm:prSet/>
      <dgm:spPr/>
      <dgm:t>
        <a:bodyPr/>
        <a:lstStyle/>
        <a:p>
          <a:endParaRPr lang="en-GB"/>
        </a:p>
      </dgm:t>
    </dgm:pt>
    <dgm:pt modelId="{499A4AB0-56B7-49E0-BA8A-AA822750D6A5}" type="sibTrans" cxnId="{CE02DB5D-47CE-458A-9733-C8F5A2077731}">
      <dgm:prSet/>
      <dgm:spPr/>
      <dgm:t>
        <a:bodyPr/>
        <a:lstStyle/>
        <a:p>
          <a:endParaRPr lang="en-GB"/>
        </a:p>
      </dgm:t>
    </dgm:pt>
    <dgm:pt modelId="{00DB1DF3-A515-4CCA-9301-C48E59F6231E}">
      <dgm:prSet phldrT="[Text]" custT="1"/>
      <dgm:spPr>
        <a:solidFill>
          <a:srgbClr val="215F9A"/>
        </a:solidFill>
        <a:ln>
          <a:noFill/>
        </a:ln>
      </dgm:spPr>
      <dgm:t>
        <a:bodyPr/>
        <a:lstStyle/>
        <a:p>
          <a:r>
            <a:rPr lang="en-US" sz="2000" b="1" dirty="0">
              <a:ln>
                <a:noFill/>
              </a:ln>
            </a:rPr>
            <a:t>Enhance AR personalization and VR marketplace experiences</a:t>
          </a:r>
          <a:endParaRPr lang="en-GB" sz="2000" b="1" dirty="0">
            <a:ln>
              <a:noFill/>
            </a:ln>
          </a:endParaRPr>
        </a:p>
      </dgm:t>
    </dgm:pt>
    <dgm:pt modelId="{500E86B1-8218-4DFD-9B61-B108752282E6}" type="parTrans" cxnId="{31603041-0056-40CF-B1C7-A851CCC714DD}">
      <dgm:prSet/>
      <dgm:spPr/>
      <dgm:t>
        <a:bodyPr/>
        <a:lstStyle/>
        <a:p>
          <a:endParaRPr lang="en-GB"/>
        </a:p>
      </dgm:t>
    </dgm:pt>
    <dgm:pt modelId="{E0B53D26-9F75-426B-A6A1-7BE6DBAA3B5C}" type="sibTrans" cxnId="{31603041-0056-40CF-B1C7-A851CCC714DD}">
      <dgm:prSet/>
      <dgm:spPr/>
      <dgm:t>
        <a:bodyPr/>
        <a:lstStyle/>
        <a:p>
          <a:endParaRPr lang="en-GB"/>
        </a:p>
      </dgm:t>
    </dgm:pt>
    <dgm:pt modelId="{D94496FD-9BF5-4C49-A7C5-CBD1AA9396B3}" type="pres">
      <dgm:prSet presAssocID="{FB9C8C26-C7F4-4DD6-BE77-9F960CA722CA}" presName="Name0" presStyleCnt="0">
        <dgm:presLayoutVars>
          <dgm:resizeHandles/>
        </dgm:presLayoutVars>
      </dgm:prSet>
      <dgm:spPr/>
    </dgm:pt>
    <dgm:pt modelId="{46B681E9-3F24-4807-AE92-40831C1F0F14}" type="pres">
      <dgm:prSet presAssocID="{006850A6-4504-4371-9416-1F0E1D57E78B}" presName="text" presStyleLbl="node1" presStyleIdx="0" presStyleCnt="3" custScaleX="1094680">
        <dgm:presLayoutVars>
          <dgm:bulletEnabled val="1"/>
        </dgm:presLayoutVars>
      </dgm:prSet>
      <dgm:spPr/>
    </dgm:pt>
    <dgm:pt modelId="{9E66CD97-7856-4F54-BDEC-0D1C12EF403D}" type="pres">
      <dgm:prSet presAssocID="{00AA002C-C13F-4B60-B7C9-10D4D9F66F02}" presName="space" presStyleCnt="0"/>
      <dgm:spPr/>
    </dgm:pt>
    <dgm:pt modelId="{7441FE3A-ADC0-40E5-94E2-5E57D47C96E6}" type="pres">
      <dgm:prSet presAssocID="{4649F930-2B30-44BA-87B2-9B2603546B86}" presName="text" presStyleLbl="node1" presStyleIdx="1" presStyleCnt="3" custScaleX="1030850">
        <dgm:presLayoutVars>
          <dgm:bulletEnabled val="1"/>
        </dgm:presLayoutVars>
      </dgm:prSet>
      <dgm:spPr/>
    </dgm:pt>
    <dgm:pt modelId="{C926AD22-D669-45FA-B2F5-267CD0D4EA68}" type="pres">
      <dgm:prSet presAssocID="{499A4AB0-56B7-49E0-BA8A-AA822750D6A5}" presName="space" presStyleCnt="0"/>
      <dgm:spPr/>
    </dgm:pt>
    <dgm:pt modelId="{EC7444CF-463E-4334-BD69-0EE4AABFF1D5}" type="pres">
      <dgm:prSet presAssocID="{00DB1DF3-A515-4CCA-9301-C48E59F6231E}" presName="text" presStyleLbl="node1" presStyleIdx="2" presStyleCnt="3" custScaleX="748308">
        <dgm:presLayoutVars>
          <dgm:bulletEnabled val="1"/>
        </dgm:presLayoutVars>
      </dgm:prSet>
      <dgm:spPr/>
    </dgm:pt>
  </dgm:ptLst>
  <dgm:cxnLst>
    <dgm:cxn modelId="{CE02DB5D-47CE-458A-9733-C8F5A2077731}" srcId="{FB9C8C26-C7F4-4DD6-BE77-9F960CA722CA}" destId="{4649F930-2B30-44BA-87B2-9B2603546B86}" srcOrd="1" destOrd="0" parTransId="{5F610F70-3DF3-47BD-98EB-279F8A6CD1CE}" sibTransId="{499A4AB0-56B7-49E0-BA8A-AA822750D6A5}"/>
    <dgm:cxn modelId="{31603041-0056-40CF-B1C7-A851CCC714DD}" srcId="{FB9C8C26-C7F4-4DD6-BE77-9F960CA722CA}" destId="{00DB1DF3-A515-4CCA-9301-C48E59F6231E}" srcOrd="2" destOrd="0" parTransId="{500E86B1-8218-4DFD-9B61-B108752282E6}" sibTransId="{E0B53D26-9F75-426B-A6A1-7BE6DBAA3B5C}"/>
    <dgm:cxn modelId="{A7195A4B-76B7-4460-AE3D-48B73BC3B913}" type="presOf" srcId="{006850A6-4504-4371-9416-1F0E1D57E78B}" destId="{46B681E9-3F24-4807-AE92-40831C1F0F14}" srcOrd="0" destOrd="0" presId="urn:diagrams.loki3.com/VaryingWidthList"/>
    <dgm:cxn modelId="{9B84B285-21B9-4D59-9844-F91386B77A00}" srcId="{FB9C8C26-C7F4-4DD6-BE77-9F960CA722CA}" destId="{006850A6-4504-4371-9416-1F0E1D57E78B}" srcOrd="0" destOrd="0" parTransId="{851D3DB9-C616-40B8-91FB-DDD24FF75D46}" sibTransId="{00AA002C-C13F-4B60-B7C9-10D4D9F66F02}"/>
    <dgm:cxn modelId="{93575A95-F5D8-4A4A-8004-1D8E8CA6047E}" type="presOf" srcId="{FB9C8C26-C7F4-4DD6-BE77-9F960CA722CA}" destId="{D94496FD-9BF5-4C49-A7C5-CBD1AA9396B3}" srcOrd="0" destOrd="0" presId="urn:diagrams.loki3.com/VaryingWidthList"/>
    <dgm:cxn modelId="{F3AC7EE7-8519-4926-9630-99341A5C0538}" type="presOf" srcId="{00DB1DF3-A515-4CCA-9301-C48E59F6231E}" destId="{EC7444CF-463E-4334-BD69-0EE4AABFF1D5}" srcOrd="0" destOrd="0" presId="urn:diagrams.loki3.com/VaryingWidthList"/>
    <dgm:cxn modelId="{0D5E1DEB-CF71-47B6-BFCE-BAE9854A2DAA}" type="presOf" srcId="{4649F930-2B30-44BA-87B2-9B2603546B86}" destId="{7441FE3A-ADC0-40E5-94E2-5E57D47C96E6}" srcOrd="0" destOrd="0" presId="urn:diagrams.loki3.com/VaryingWidthList"/>
    <dgm:cxn modelId="{FE189DF0-DC94-4AFD-832C-B85772205666}" type="presParOf" srcId="{D94496FD-9BF5-4C49-A7C5-CBD1AA9396B3}" destId="{46B681E9-3F24-4807-AE92-40831C1F0F14}" srcOrd="0" destOrd="0" presId="urn:diagrams.loki3.com/VaryingWidthList"/>
    <dgm:cxn modelId="{2AF5169F-3946-49CA-A4C1-661D8DB28572}" type="presParOf" srcId="{D94496FD-9BF5-4C49-A7C5-CBD1AA9396B3}" destId="{9E66CD97-7856-4F54-BDEC-0D1C12EF403D}" srcOrd="1" destOrd="0" presId="urn:diagrams.loki3.com/VaryingWidthList"/>
    <dgm:cxn modelId="{B6790D7D-5AF4-4492-94D2-2A103FBECE4D}" type="presParOf" srcId="{D94496FD-9BF5-4C49-A7C5-CBD1AA9396B3}" destId="{7441FE3A-ADC0-40E5-94E2-5E57D47C96E6}" srcOrd="2" destOrd="0" presId="urn:diagrams.loki3.com/VaryingWidthList"/>
    <dgm:cxn modelId="{54CB132D-DD21-4995-8AFE-824BCE21995C}" type="presParOf" srcId="{D94496FD-9BF5-4C49-A7C5-CBD1AA9396B3}" destId="{C926AD22-D669-45FA-B2F5-267CD0D4EA68}" srcOrd="3" destOrd="0" presId="urn:diagrams.loki3.com/VaryingWidthList"/>
    <dgm:cxn modelId="{28A1D80A-5FAF-43AE-A69D-11F3874F7B3D}" type="presParOf" srcId="{D94496FD-9BF5-4C49-A7C5-CBD1AA9396B3}" destId="{EC7444CF-463E-4334-BD69-0EE4AABFF1D5}" srcOrd="4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48CFC-35C4-4043-80AC-EF8B04AFD5FF}">
      <dsp:nvSpPr>
        <dsp:cNvPr id="0" name=""/>
        <dsp:cNvSpPr/>
      </dsp:nvSpPr>
      <dsp:spPr>
        <a:xfrm>
          <a:off x="252630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27661" y="3316465"/>
        <a:ext cx="72669" cy="72669"/>
      </dsp:txXfrm>
    </dsp:sp>
    <dsp:sp modelId="{3A4323DC-4104-48DD-9AD4-D03737A670A3}">
      <dsp:nvSpPr>
        <dsp:cNvPr id="0" name=""/>
        <dsp:cNvSpPr/>
      </dsp:nvSpPr>
      <dsp:spPr>
        <a:xfrm>
          <a:off x="252630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47111" y="2692448"/>
        <a:ext cx="33769" cy="33769"/>
      </dsp:txXfrm>
    </dsp:sp>
    <dsp:sp modelId="{0B3F773D-8039-4007-B462-6497AEA3667B}">
      <dsp:nvSpPr>
        <dsp:cNvPr id="0" name=""/>
        <dsp:cNvSpPr/>
      </dsp:nvSpPr>
      <dsp:spPr>
        <a:xfrm>
          <a:off x="252630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27661" y="2029532"/>
        <a:ext cx="72669" cy="72669"/>
      </dsp:txXfrm>
    </dsp:sp>
    <dsp:sp modelId="{E8C980BB-CD2F-4327-B099-B80A09250ACD}">
      <dsp:nvSpPr>
        <dsp:cNvPr id="0" name=""/>
        <dsp:cNvSpPr/>
      </dsp:nvSpPr>
      <dsp:spPr>
        <a:xfrm rot="16200000">
          <a:off x="219943" y="2220880"/>
          <a:ext cx="3635817" cy="976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9943" y="2220880"/>
        <a:ext cx="3635817" cy="976906"/>
      </dsp:txXfrm>
    </dsp:sp>
    <dsp:sp modelId="{344BBBDF-2116-4543-9C27-A5F9F5B09A73}">
      <dsp:nvSpPr>
        <dsp:cNvPr id="0" name=""/>
        <dsp:cNvSpPr/>
      </dsp:nvSpPr>
      <dsp:spPr>
        <a:xfrm>
          <a:off x="3201687" y="907626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Static e-commerce experiences limit engagement.</a:t>
          </a:r>
          <a:endParaRPr lang="en-GB" sz="2000" b="1" kern="1200" dirty="0"/>
        </a:p>
      </dsp:txBody>
      <dsp:txXfrm>
        <a:off x="3201687" y="907626"/>
        <a:ext cx="3376913" cy="1029546"/>
      </dsp:txXfrm>
    </dsp:sp>
    <dsp:sp modelId="{5DE7D38A-E705-4894-A409-F8A36DE30FFC}">
      <dsp:nvSpPr>
        <dsp:cNvPr id="0" name=""/>
        <dsp:cNvSpPr/>
      </dsp:nvSpPr>
      <dsp:spPr>
        <a:xfrm>
          <a:off x="3201687" y="2194560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AR/VR technologies are inaccessible to most SMEs.</a:t>
          </a:r>
        </a:p>
      </dsp:txBody>
      <dsp:txXfrm>
        <a:off x="3201687" y="2194560"/>
        <a:ext cx="3376913" cy="1029546"/>
      </dsp:txXfrm>
    </dsp:sp>
    <dsp:sp modelId="{46326080-E040-4A55-A59F-24823DC2D320}">
      <dsp:nvSpPr>
        <dsp:cNvPr id="0" name=""/>
        <dsp:cNvSpPr/>
      </dsp:nvSpPr>
      <dsp:spPr>
        <a:xfrm>
          <a:off x="3201687" y="3481493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000" b="1" kern="1200" dirty="0"/>
            <a:t>Users lack interactive shopping options on mobile devices.</a:t>
          </a:r>
        </a:p>
      </dsp:txBody>
      <dsp:txXfrm>
        <a:off x="3201687" y="3481493"/>
        <a:ext cx="3376913" cy="1029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9CCED-4FCE-44B7-B8F5-BDBF7E03E049}">
      <dsp:nvSpPr>
        <dsp:cNvPr id="0" name=""/>
        <dsp:cNvSpPr/>
      </dsp:nvSpPr>
      <dsp:spPr>
        <a:xfrm>
          <a:off x="0" y="0"/>
          <a:ext cx="6029324" cy="1087119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KEY FEATURES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0" y="0"/>
        <a:ext cx="6029324" cy="1087119"/>
      </dsp:txXfrm>
    </dsp:sp>
    <dsp:sp modelId="{2E16BEBB-66DB-46B2-BF3E-3CA55A1D46D7}">
      <dsp:nvSpPr>
        <dsp:cNvPr id="0" name=""/>
        <dsp:cNvSpPr/>
      </dsp:nvSpPr>
      <dsp:spPr>
        <a:xfrm>
          <a:off x="2088" y="1078489"/>
          <a:ext cx="1943718" cy="2300209"/>
        </a:xfrm>
        <a:prstGeom prst="rect">
          <a:avLst/>
        </a:prstGeom>
        <a:solidFill>
          <a:srgbClr val="448FD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AI-powered 2D to 3D conversion.</a:t>
          </a:r>
        </a:p>
      </dsp:txBody>
      <dsp:txXfrm>
        <a:off x="2088" y="1078489"/>
        <a:ext cx="1943718" cy="2300209"/>
      </dsp:txXfrm>
    </dsp:sp>
    <dsp:sp modelId="{2813E26E-114B-4F8C-813F-7717D5979E9B}">
      <dsp:nvSpPr>
        <dsp:cNvPr id="0" name=""/>
        <dsp:cNvSpPr/>
      </dsp:nvSpPr>
      <dsp:spPr>
        <a:xfrm>
          <a:off x="1945807" y="1078489"/>
          <a:ext cx="2019089" cy="2300209"/>
        </a:xfrm>
        <a:prstGeom prst="rect">
          <a:avLst/>
        </a:prstGeom>
        <a:solidFill>
          <a:srgbClr val="63A2D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AR product visualization optimized for smartphones.</a:t>
          </a:r>
        </a:p>
      </dsp:txBody>
      <dsp:txXfrm>
        <a:off x="1945807" y="1078489"/>
        <a:ext cx="2019089" cy="2300209"/>
      </dsp:txXfrm>
    </dsp:sp>
    <dsp:sp modelId="{8CDA5A7B-26FC-41C5-9039-D4F5581FAEE2}">
      <dsp:nvSpPr>
        <dsp:cNvPr id="0" name=""/>
        <dsp:cNvSpPr/>
      </dsp:nvSpPr>
      <dsp:spPr>
        <a:xfrm>
          <a:off x="3964896" y="1078489"/>
          <a:ext cx="2062339" cy="2300209"/>
        </a:xfrm>
        <a:prstGeom prst="rect">
          <a:avLst/>
        </a:prstGeom>
        <a:solidFill>
          <a:srgbClr val="82B4E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Seamless integration with Facebook Shops and Instagram Shopping.</a:t>
          </a:r>
        </a:p>
      </dsp:txBody>
      <dsp:txXfrm>
        <a:off x="3964896" y="1078489"/>
        <a:ext cx="2062339" cy="2300209"/>
      </dsp:txXfrm>
    </dsp:sp>
    <dsp:sp modelId="{D9B68C4C-D2B9-4FFA-85CA-A181CC96EC3A}">
      <dsp:nvSpPr>
        <dsp:cNvPr id="0" name=""/>
        <dsp:cNvSpPr/>
      </dsp:nvSpPr>
      <dsp:spPr>
        <a:xfrm>
          <a:off x="0" y="3370069"/>
          <a:ext cx="6029324" cy="253661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FA866-50FB-43EC-AE2C-60F81788BA68}">
      <dsp:nvSpPr>
        <dsp:cNvPr id="0" name=""/>
        <dsp:cNvSpPr/>
      </dsp:nvSpPr>
      <dsp:spPr>
        <a:xfrm>
          <a:off x="1189234" y="108626"/>
          <a:ext cx="2058067" cy="20583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7E77-9F63-4E76-8747-97C6BF854EFB}">
      <dsp:nvSpPr>
        <dsp:cNvPr id="0" name=""/>
        <dsp:cNvSpPr/>
      </dsp:nvSpPr>
      <dsp:spPr>
        <a:xfrm>
          <a:off x="1644135" y="851764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UPLOAD 2D IMAGES</a:t>
          </a:r>
        </a:p>
      </dsp:txBody>
      <dsp:txXfrm>
        <a:off x="1644135" y="851764"/>
        <a:ext cx="1143628" cy="571677"/>
      </dsp:txXfrm>
    </dsp:sp>
    <dsp:sp modelId="{5B2F7ACC-0274-4EF4-B59D-008AB20B4850}">
      <dsp:nvSpPr>
        <dsp:cNvPr id="0" name=""/>
        <dsp:cNvSpPr/>
      </dsp:nvSpPr>
      <dsp:spPr>
        <a:xfrm>
          <a:off x="617613" y="1291319"/>
          <a:ext cx="2058067" cy="20583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4FECF-4A48-44B2-A237-3FB88CE8E9B0}">
      <dsp:nvSpPr>
        <dsp:cNvPr id="0" name=""/>
        <dsp:cNvSpPr/>
      </dsp:nvSpPr>
      <dsp:spPr>
        <a:xfrm>
          <a:off x="1074833" y="2041298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AI GENERATES 3D MODELS</a:t>
          </a:r>
        </a:p>
      </dsp:txBody>
      <dsp:txXfrm>
        <a:off x="1074833" y="2041298"/>
        <a:ext cx="1143628" cy="571677"/>
      </dsp:txXfrm>
    </dsp:sp>
    <dsp:sp modelId="{DA62DAFD-F57C-4CD5-8F23-4683D440F363}">
      <dsp:nvSpPr>
        <dsp:cNvPr id="0" name=""/>
        <dsp:cNvSpPr/>
      </dsp:nvSpPr>
      <dsp:spPr>
        <a:xfrm>
          <a:off x="1335714" y="2615541"/>
          <a:ext cx="1768199" cy="176890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F4286-3160-471C-A38C-74A6DE4E0D99}">
      <dsp:nvSpPr>
        <dsp:cNvPr id="0" name=""/>
        <dsp:cNvSpPr/>
      </dsp:nvSpPr>
      <dsp:spPr>
        <a:xfrm>
          <a:off x="1646840" y="3232542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USERS INTERACT VIA MOBILE</a:t>
          </a:r>
        </a:p>
      </dsp:txBody>
      <dsp:txXfrm>
        <a:off x="1646840" y="3232542"/>
        <a:ext cx="1143628" cy="571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81E9-3F24-4807-AE92-40831C1F0F14}">
      <dsp:nvSpPr>
        <dsp:cNvPr id="0" name=""/>
        <dsp:cNvSpPr/>
      </dsp:nvSpPr>
      <dsp:spPr>
        <a:xfrm>
          <a:off x="0" y="2291"/>
          <a:ext cx="3043567" cy="1512312"/>
        </a:xfrm>
        <a:prstGeom prst="rect">
          <a:avLst/>
        </a:prstGeom>
        <a:solidFill>
          <a:srgbClr val="63A2D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>
                <a:noFill/>
              </a:ln>
            </a:rPr>
            <a:t>Expand into Southeast Asia, Latin America, and Africa</a:t>
          </a:r>
          <a:endParaRPr lang="en-GB" sz="2000" b="1" kern="1200" dirty="0">
            <a:ln>
              <a:noFill/>
            </a:ln>
          </a:endParaRPr>
        </a:p>
      </dsp:txBody>
      <dsp:txXfrm>
        <a:off x="0" y="2291"/>
        <a:ext cx="3043567" cy="1512312"/>
      </dsp:txXfrm>
    </dsp:sp>
    <dsp:sp modelId="{7441FE3A-ADC0-40E5-94E2-5E57D47C96E6}">
      <dsp:nvSpPr>
        <dsp:cNvPr id="0" name=""/>
        <dsp:cNvSpPr/>
      </dsp:nvSpPr>
      <dsp:spPr>
        <a:xfrm>
          <a:off x="0" y="1590219"/>
          <a:ext cx="3043567" cy="1512312"/>
        </a:xfrm>
        <a:prstGeom prst="rect">
          <a:avLst/>
        </a:prstGeom>
        <a:solidFill>
          <a:srgbClr val="448FD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Introduce AI powered generative commerce tools</a:t>
          </a:r>
          <a:endParaRPr lang="en-GB" sz="2000" b="1" kern="1200" dirty="0"/>
        </a:p>
      </dsp:txBody>
      <dsp:txXfrm>
        <a:off x="0" y="1590219"/>
        <a:ext cx="3043567" cy="1512312"/>
      </dsp:txXfrm>
    </dsp:sp>
    <dsp:sp modelId="{EC7444CF-463E-4334-BD69-0EE4AABFF1D5}">
      <dsp:nvSpPr>
        <dsp:cNvPr id="0" name=""/>
        <dsp:cNvSpPr/>
      </dsp:nvSpPr>
      <dsp:spPr>
        <a:xfrm>
          <a:off x="0" y="3178147"/>
          <a:ext cx="3043567" cy="1512312"/>
        </a:xfrm>
        <a:prstGeom prst="rect">
          <a:avLst/>
        </a:prstGeom>
        <a:solidFill>
          <a:srgbClr val="215F9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>
                <a:noFill/>
              </a:ln>
            </a:rPr>
            <a:t>Enhance AR personalization and VR marketplace experiences</a:t>
          </a:r>
          <a:endParaRPr lang="en-GB" sz="2000" b="1" kern="1200" dirty="0">
            <a:ln>
              <a:noFill/>
            </a:ln>
          </a:endParaRPr>
        </a:p>
      </dsp:txBody>
      <dsp:txXfrm>
        <a:off x="0" y="3178147"/>
        <a:ext cx="3043567" cy="1512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48CFC-35C4-4043-80AC-EF8B04AFD5FF}">
      <dsp:nvSpPr>
        <dsp:cNvPr id="0" name=""/>
        <dsp:cNvSpPr/>
      </dsp:nvSpPr>
      <dsp:spPr>
        <a:xfrm>
          <a:off x="252630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27661" y="3316465"/>
        <a:ext cx="72669" cy="72669"/>
      </dsp:txXfrm>
    </dsp:sp>
    <dsp:sp modelId="{3A4323DC-4104-48DD-9AD4-D03737A670A3}">
      <dsp:nvSpPr>
        <dsp:cNvPr id="0" name=""/>
        <dsp:cNvSpPr/>
      </dsp:nvSpPr>
      <dsp:spPr>
        <a:xfrm>
          <a:off x="252630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47111" y="2692448"/>
        <a:ext cx="33769" cy="33769"/>
      </dsp:txXfrm>
    </dsp:sp>
    <dsp:sp modelId="{0B3F773D-8039-4007-B462-6497AEA3667B}">
      <dsp:nvSpPr>
        <dsp:cNvPr id="0" name=""/>
        <dsp:cNvSpPr/>
      </dsp:nvSpPr>
      <dsp:spPr>
        <a:xfrm>
          <a:off x="252630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827661" y="2029532"/>
        <a:ext cx="72669" cy="72669"/>
      </dsp:txXfrm>
    </dsp:sp>
    <dsp:sp modelId="{E8C980BB-CD2F-4327-B099-B80A09250ACD}">
      <dsp:nvSpPr>
        <dsp:cNvPr id="0" name=""/>
        <dsp:cNvSpPr/>
      </dsp:nvSpPr>
      <dsp:spPr>
        <a:xfrm rot="16200000">
          <a:off x="219943" y="2220880"/>
          <a:ext cx="3635817" cy="9769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3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19943" y="2220880"/>
        <a:ext cx="3635817" cy="976906"/>
      </dsp:txXfrm>
    </dsp:sp>
    <dsp:sp modelId="{344BBBDF-2116-4543-9C27-A5F9F5B09A73}">
      <dsp:nvSpPr>
        <dsp:cNvPr id="0" name=""/>
        <dsp:cNvSpPr/>
      </dsp:nvSpPr>
      <dsp:spPr>
        <a:xfrm>
          <a:off x="3201687" y="907626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Static e-commerce experiences limit engagement.</a:t>
          </a:r>
          <a:endParaRPr lang="en-GB" sz="2000" b="1" kern="1200" dirty="0"/>
        </a:p>
      </dsp:txBody>
      <dsp:txXfrm>
        <a:off x="3201687" y="907626"/>
        <a:ext cx="3376913" cy="1029546"/>
      </dsp:txXfrm>
    </dsp:sp>
    <dsp:sp modelId="{5DE7D38A-E705-4894-A409-F8A36DE30FFC}">
      <dsp:nvSpPr>
        <dsp:cNvPr id="0" name=""/>
        <dsp:cNvSpPr/>
      </dsp:nvSpPr>
      <dsp:spPr>
        <a:xfrm>
          <a:off x="3201687" y="2194560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AR/VR technologies are inaccessible to most SMEs.</a:t>
          </a:r>
        </a:p>
      </dsp:txBody>
      <dsp:txXfrm>
        <a:off x="3201687" y="2194560"/>
        <a:ext cx="3376913" cy="1029546"/>
      </dsp:txXfrm>
    </dsp:sp>
    <dsp:sp modelId="{46326080-E040-4A55-A59F-24823DC2D320}">
      <dsp:nvSpPr>
        <dsp:cNvPr id="0" name=""/>
        <dsp:cNvSpPr/>
      </dsp:nvSpPr>
      <dsp:spPr>
        <a:xfrm>
          <a:off x="3201687" y="3481493"/>
          <a:ext cx="3376913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2000" b="1" kern="1200" dirty="0"/>
            <a:t>Users lack interactive shopping options on mobile devices.</a:t>
          </a:r>
        </a:p>
      </dsp:txBody>
      <dsp:txXfrm>
        <a:off x="3201687" y="3481493"/>
        <a:ext cx="3376913" cy="1029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9CCED-4FCE-44B7-B8F5-BDBF7E03E049}">
      <dsp:nvSpPr>
        <dsp:cNvPr id="0" name=""/>
        <dsp:cNvSpPr/>
      </dsp:nvSpPr>
      <dsp:spPr>
        <a:xfrm>
          <a:off x="0" y="0"/>
          <a:ext cx="6029324" cy="1087119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KEY FEATURES</a:t>
          </a:r>
          <a:endParaRPr lang="en-GB" sz="2400" b="1" kern="1200" dirty="0">
            <a:solidFill>
              <a:schemeClr val="tx1"/>
            </a:solidFill>
          </a:endParaRPr>
        </a:p>
      </dsp:txBody>
      <dsp:txXfrm>
        <a:off x="0" y="0"/>
        <a:ext cx="6029324" cy="1087119"/>
      </dsp:txXfrm>
    </dsp:sp>
    <dsp:sp modelId="{2E16BEBB-66DB-46B2-BF3E-3CA55A1D46D7}">
      <dsp:nvSpPr>
        <dsp:cNvPr id="0" name=""/>
        <dsp:cNvSpPr/>
      </dsp:nvSpPr>
      <dsp:spPr>
        <a:xfrm>
          <a:off x="2088" y="1078489"/>
          <a:ext cx="1943718" cy="2300209"/>
        </a:xfrm>
        <a:prstGeom prst="rect">
          <a:avLst/>
        </a:prstGeom>
        <a:solidFill>
          <a:srgbClr val="448FD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AI-powered 2D to 3D conversion.</a:t>
          </a:r>
        </a:p>
      </dsp:txBody>
      <dsp:txXfrm>
        <a:off x="2088" y="1078489"/>
        <a:ext cx="1943718" cy="2300209"/>
      </dsp:txXfrm>
    </dsp:sp>
    <dsp:sp modelId="{2813E26E-114B-4F8C-813F-7717D5979E9B}">
      <dsp:nvSpPr>
        <dsp:cNvPr id="0" name=""/>
        <dsp:cNvSpPr/>
      </dsp:nvSpPr>
      <dsp:spPr>
        <a:xfrm>
          <a:off x="1945807" y="1078489"/>
          <a:ext cx="2019089" cy="2300209"/>
        </a:xfrm>
        <a:prstGeom prst="rect">
          <a:avLst/>
        </a:prstGeom>
        <a:solidFill>
          <a:srgbClr val="63A2D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AR product visualization optimized for smartphones.</a:t>
          </a:r>
        </a:p>
      </dsp:txBody>
      <dsp:txXfrm>
        <a:off x="1945807" y="1078489"/>
        <a:ext cx="2019089" cy="2300209"/>
      </dsp:txXfrm>
    </dsp:sp>
    <dsp:sp modelId="{8CDA5A7B-26FC-41C5-9039-D4F5581FAEE2}">
      <dsp:nvSpPr>
        <dsp:cNvPr id="0" name=""/>
        <dsp:cNvSpPr/>
      </dsp:nvSpPr>
      <dsp:spPr>
        <a:xfrm>
          <a:off x="3964896" y="1078489"/>
          <a:ext cx="2062339" cy="2300209"/>
        </a:xfrm>
        <a:prstGeom prst="rect">
          <a:avLst/>
        </a:prstGeom>
        <a:solidFill>
          <a:srgbClr val="82B4E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Seamless integration with Facebook Shops and Instagram Shopping.</a:t>
          </a:r>
        </a:p>
      </dsp:txBody>
      <dsp:txXfrm>
        <a:off x="3964896" y="1078489"/>
        <a:ext cx="2062339" cy="2300209"/>
      </dsp:txXfrm>
    </dsp:sp>
    <dsp:sp modelId="{D9B68C4C-D2B9-4FFA-85CA-A181CC96EC3A}">
      <dsp:nvSpPr>
        <dsp:cNvPr id="0" name=""/>
        <dsp:cNvSpPr/>
      </dsp:nvSpPr>
      <dsp:spPr>
        <a:xfrm>
          <a:off x="0" y="3370069"/>
          <a:ext cx="6029324" cy="253661"/>
        </a:xfrm>
        <a:prstGeom prst="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FA866-50FB-43EC-AE2C-60F81788BA68}">
      <dsp:nvSpPr>
        <dsp:cNvPr id="0" name=""/>
        <dsp:cNvSpPr/>
      </dsp:nvSpPr>
      <dsp:spPr>
        <a:xfrm>
          <a:off x="1189234" y="108626"/>
          <a:ext cx="2058067" cy="205838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17E77-9F63-4E76-8747-97C6BF854EFB}">
      <dsp:nvSpPr>
        <dsp:cNvPr id="0" name=""/>
        <dsp:cNvSpPr/>
      </dsp:nvSpPr>
      <dsp:spPr>
        <a:xfrm>
          <a:off x="1644135" y="851764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UPLOAD 2D IMAGES</a:t>
          </a:r>
        </a:p>
      </dsp:txBody>
      <dsp:txXfrm>
        <a:off x="1644135" y="851764"/>
        <a:ext cx="1143628" cy="571677"/>
      </dsp:txXfrm>
    </dsp:sp>
    <dsp:sp modelId="{5B2F7ACC-0274-4EF4-B59D-008AB20B4850}">
      <dsp:nvSpPr>
        <dsp:cNvPr id="0" name=""/>
        <dsp:cNvSpPr/>
      </dsp:nvSpPr>
      <dsp:spPr>
        <a:xfrm>
          <a:off x="617613" y="1291319"/>
          <a:ext cx="2058067" cy="205838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4FECF-4A48-44B2-A237-3FB88CE8E9B0}">
      <dsp:nvSpPr>
        <dsp:cNvPr id="0" name=""/>
        <dsp:cNvSpPr/>
      </dsp:nvSpPr>
      <dsp:spPr>
        <a:xfrm>
          <a:off x="1074833" y="2041298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AI GENERATES 3D MODELS</a:t>
          </a:r>
        </a:p>
      </dsp:txBody>
      <dsp:txXfrm>
        <a:off x="1074833" y="2041298"/>
        <a:ext cx="1143628" cy="571677"/>
      </dsp:txXfrm>
    </dsp:sp>
    <dsp:sp modelId="{DA62DAFD-F57C-4CD5-8F23-4683D440F363}">
      <dsp:nvSpPr>
        <dsp:cNvPr id="0" name=""/>
        <dsp:cNvSpPr/>
      </dsp:nvSpPr>
      <dsp:spPr>
        <a:xfrm>
          <a:off x="1335714" y="2615541"/>
          <a:ext cx="1768199" cy="176890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F4286-3160-471C-A38C-74A6DE4E0D99}">
      <dsp:nvSpPr>
        <dsp:cNvPr id="0" name=""/>
        <dsp:cNvSpPr/>
      </dsp:nvSpPr>
      <dsp:spPr>
        <a:xfrm>
          <a:off x="1646840" y="3232542"/>
          <a:ext cx="1143628" cy="5716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rgbClr val="002060"/>
              </a:solidFill>
            </a:rPr>
            <a:t>USERS INTERACT VIA MOBILE</a:t>
          </a:r>
        </a:p>
      </dsp:txBody>
      <dsp:txXfrm>
        <a:off x="1646840" y="3232542"/>
        <a:ext cx="1143628" cy="5716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681E9-3F24-4807-AE92-40831C1F0F14}">
      <dsp:nvSpPr>
        <dsp:cNvPr id="0" name=""/>
        <dsp:cNvSpPr/>
      </dsp:nvSpPr>
      <dsp:spPr>
        <a:xfrm>
          <a:off x="0" y="2291"/>
          <a:ext cx="3043567" cy="1512312"/>
        </a:xfrm>
        <a:prstGeom prst="rect">
          <a:avLst/>
        </a:prstGeom>
        <a:solidFill>
          <a:srgbClr val="63A2D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>
                <a:noFill/>
              </a:ln>
            </a:rPr>
            <a:t>Expand into Southeast Asia, Latin America, and Africa</a:t>
          </a:r>
          <a:endParaRPr lang="en-GB" sz="2000" b="1" kern="1200" dirty="0">
            <a:ln>
              <a:noFill/>
            </a:ln>
          </a:endParaRPr>
        </a:p>
      </dsp:txBody>
      <dsp:txXfrm>
        <a:off x="0" y="2291"/>
        <a:ext cx="3043567" cy="1512312"/>
      </dsp:txXfrm>
    </dsp:sp>
    <dsp:sp modelId="{7441FE3A-ADC0-40E5-94E2-5E57D47C96E6}">
      <dsp:nvSpPr>
        <dsp:cNvPr id="0" name=""/>
        <dsp:cNvSpPr/>
      </dsp:nvSpPr>
      <dsp:spPr>
        <a:xfrm>
          <a:off x="0" y="1590219"/>
          <a:ext cx="3043567" cy="1512312"/>
        </a:xfrm>
        <a:prstGeom prst="rect">
          <a:avLst/>
        </a:prstGeom>
        <a:solidFill>
          <a:srgbClr val="448FD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Introduce AI powered generative commerce tools</a:t>
          </a:r>
          <a:endParaRPr lang="en-GB" sz="2000" b="1" kern="1200" dirty="0"/>
        </a:p>
      </dsp:txBody>
      <dsp:txXfrm>
        <a:off x="0" y="1590219"/>
        <a:ext cx="3043567" cy="1512312"/>
      </dsp:txXfrm>
    </dsp:sp>
    <dsp:sp modelId="{EC7444CF-463E-4334-BD69-0EE4AABFF1D5}">
      <dsp:nvSpPr>
        <dsp:cNvPr id="0" name=""/>
        <dsp:cNvSpPr/>
      </dsp:nvSpPr>
      <dsp:spPr>
        <a:xfrm>
          <a:off x="0" y="3178147"/>
          <a:ext cx="3043567" cy="1512312"/>
        </a:xfrm>
        <a:prstGeom prst="rect">
          <a:avLst/>
        </a:prstGeom>
        <a:solidFill>
          <a:srgbClr val="215F9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>
                <a:noFill/>
              </a:ln>
            </a:rPr>
            <a:t>Enhance AR personalization and VR marketplace experiences</a:t>
          </a:r>
          <a:endParaRPr lang="en-GB" sz="2000" b="1" kern="1200" dirty="0">
            <a:ln>
              <a:noFill/>
            </a:ln>
          </a:endParaRPr>
        </a:p>
      </dsp:txBody>
      <dsp:txXfrm>
        <a:off x="0" y="3178147"/>
        <a:ext cx="3043567" cy="1512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6967-02CB-498B-A6AF-681063B17F6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92A6-25B7-4DEF-A661-D46CDBFE4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5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2A6-25B7-4DEF-A661-D46CDBFE44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05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2A6-25B7-4DEF-A661-D46CDBFE44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8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2A6-25B7-4DEF-A661-D46CDBFE44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2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3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0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4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66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5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20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07752-85A8-4910-B116-5139D0AB7C3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CAFB8-04A4-4E17-9286-91DDDAA79C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9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26" Type="http://schemas.openxmlformats.org/officeDocument/2006/relationships/diagramQuickStyle" Target="../diagrams/quickStyle4.xml"/><Relationship Id="rId3" Type="http://schemas.openxmlformats.org/officeDocument/2006/relationships/hyperlink" Target="mailto:harithdevinda8@gmail.com" TargetMode="External"/><Relationship Id="rId21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openxmlformats.org/officeDocument/2006/relationships/diagramLayout" Target="../diagrams/layout4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29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24" Type="http://schemas.openxmlformats.org/officeDocument/2006/relationships/diagramData" Target="../diagrams/data4.xml"/><Relationship Id="rId5" Type="http://schemas.openxmlformats.org/officeDocument/2006/relationships/image" Target="../media/image2.jpg"/><Relationship Id="rId15" Type="http://schemas.microsoft.com/office/2007/relationships/diagramDrawing" Target="../diagrams/drawing2.xml"/><Relationship Id="rId23" Type="http://schemas.openxmlformats.org/officeDocument/2006/relationships/chart" Target="../charts/chart1.xml"/><Relationship Id="rId28" Type="http://schemas.microsoft.com/office/2007/relationships/diagramDrawing" Target="../diagrams/drawing4.xml"/><Relationship Id="rId10" Type="http://schemas.microsoft.com/office/2007/relationships/diagramDrawing" Target="../diagrams/drawing1.xml"/><Relationship Id="rId19" Type="http://schemas.openxmlformats.org/officeDocument/2006/relationships/diagramColors" Target="../diagrams/colors3.xml"/><Relationship Id="rId31" Type="http://schemas.openxmlformats.org/officeDocument/2006/relationships/chart" Target="../charts/chart4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4.svg"/><Relationship Id="rId27" Type="http://schemas.openxmlformats.org/officeDocument/2006/relationships/diagramColors" Target="../diagrams/colors4.xml"/><Relationship Id="rId30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harithdevinda8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587C81-1C68-3B80-5F98-DD3548770586}"/>
              </a:ext>
            </a:extLst>
          </p:cNvPr>
          <p:cNvSpPr txBox="1"/>
          <p:nvPr/>
        </p:nvSpPr>
        <p:spPr>
          <a:xfrm>
            <a:off x="82617" y="829836"/>
            <a:ext cx="609600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6000" b="1" dirty="0">
                <a:ln w="0"/>
                <a:solidFill>
                  <a:srgbClr val="0158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MOBILE-FRIENDLY IMMERSIVE </a:t>
            </a:r>
          </a:p>
          <a:p>
            <a:pPr algn="r"/>
            <a:r>
              <a:rPr lang="en-US" sz="6000" b="1" dirty="0">
                <a:ln w="0"/>
                <a:solidFill>
                  <a:srgbClr val="0158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</a:p>
          <a:p>
            <a:pPr algn="r"/>
            <a:r>
              <a:rPr lang="en-US" sz="6000" b="1" dirty="0">
                <a:ln w="0"/>
                <a:solidFill>
                  <a:srgbClr val="0158F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FOR META</a:t>
            </a:r>
            <a:endParaRPr lang="en-GB" sz="6000" b="1" dirty="0">
              <a:ln w="0"/>
              <a:solidFill>
                <a:srgbClr val="0158F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20C72-3F8F-AEE9-319D-4EFE39FFAE52}"/>
              </a:ext>
            </a:extLst>
          </p:cNvPr>
          <p:cNvSpPr/>
          <p:nvPr/>
        </p:nvSpPr>
        <p:spPr>
          <a:xfrm>
            <a:off x="6178618" y="0"/>
            <a:ext cx="6013382" cy="6858000"/>
          </a:xfrm>
          <a:prstGeom prst="rect">
            <a:avLst/>
          </a:prstGeom>
          <a:solidFill>
            <a:srgbClr val="0158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91A44-6584-1297-24C2-6846D39BE5CB}"/>
              </a:ext>
            </a:extLst>
          </p:cNvPr>
          <p:cNvSpPr txBox="1"/>
          <p:nvPr/>
        </p:nvSpPr>
        <p:spPr>
          <a:xfrm>
            <a:off x="541372" y="5000089"/>
            <a:ext cx="5365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Presented by: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K.D.A. Harith Devinda Rajapaksha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E-mail:</a:t>
            </a:r>
            <a:r>
              <a:rPr lang="en-US" sz="1800" b="1" dirty="0"/>
              <a:t> </a:t>
            </a:r>
            <a:r>
              <a:rPr lang="en-US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harithdevinda8@gmail.com</a:t>
            </a:r>
            <a:endParaRPr lang="en-US" sz="1800" dirty="0">
              <a:solidFill>
                <a:schemeClr val="tx2"/>
              </a:solidFill>
            </a:endParaRP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Phone Number: </a:t>
            </a:r>
            <a:r>
              <a:rPr lang="en-US" sz="1800" dirty="0">
                <a:solidFill>
                  <a:schemeClr val="tx2"/>
                </a:solidFill>
              </a:rPr>
              <a:t>+940703359228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</a:rPr>
              <a:t>Date: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January 2025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D6E2F3-B512-99CC-C919-0F2540F63838}"/>
              </a:ext>
            </a:extLst>
          </p:cNvPr>
          <p:cNvSpPr/>
          <p:nvPr/>
        </p:nvSpPr>
        <p:spPr>
          <a:xfrm>
            <a:off x="6393203" y="1117582"/>
            <a:ext cx="5365886" cy="3073418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11200" dist="254000" dir="5400000" sx="101000" sy="101000" algn="t" rotWithShape="0">
              <a:prstClr val="black">
                <a:alpha val="48000"/>
              </a:prstClr>
            </a:outerShdw>
          </a:effectLst>
          <a:scene3d>
            <a:camera prst="obliqueBottomLef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A651BC-6A42-D10B-E2E5-8BDDF8794E55}"/>
              </a:ext>
            </a:extLst>
          </p:cNvPr>
          <p:cNvSpPr txBox="1"/>
          <p:nvPr/>
        </p:nvSpPr>
        <p:spPr>
          <a:xfrm>
            <a:off x="7838684" y="4615488"/>
            <a:ext cx="28908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META</a:t>
            </a:r>
            <a:endParaRPr lang="en-GB" sz="88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C58D09-9CAA-39B2-CE7F-ECBA0AE4B502}"/>
              </a:ext>
            </a:extLst>
          </p:cNvPr>
          <p:cNvGrpSpPr/>
          <p:nvPr/>
        </p:nvGrpSpPr>
        <p:grpSpPr>
          <a:xfrm>
            <a:off x="-12235147" y="-9934"/>
            <a:ext cx="12220575" cy="6876000"/>
            <a:chOff x="-19050" y="-9934"/>
            <a:chExt cx="12220575" cy="687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A7F883-E10D-3DC4-8763-FD7B95EB5BF2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EFF6F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5E21CEB2-AD4F-C3B0-5340-B3CEFAC7F52D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0377D0-9A05-A5D7-ACC9-1849FCA55E38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  <a:endParaRPr lang="en-GB" sz="24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EC49EA-A01B-9365-F677-E9057EB43C51}"/>
                </a:ext>
              </a:extLst>
            </p:cNvPr>
            <p:cNvSpPr/>
            <p:nvPr/>
          </p:nvSpPr>
          <p:spPr>
            <a:xfrm>
              <a:off x="2334767" y="583938"/>
              <a:ext cx="71700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EXECUTIVE SUMMARY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96E1FA-7CF8-D6D0-619D-BF2244A4CA5D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DE30A195-DFFF-3FC2-0047-8EDA5CFF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8436B2-36D8-1E4F-D67C-3387DAA32D90}"/>
                </a:ext>
              </a:extLst>
            </p:cNvPr>
            <p:cNvSpPr/>
            <p:nvPr/>
          </p:nvSpPr>
          <p:spPr>
            <a:xfrm>
              <a:off x="600075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Revolutionizing online shopping with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AR/VR optimized for mobile devices.</a:t>
              </a:r>
            </a:p>
            <a:p>
              <a:pPr algn="ctr"/>
              <a:endParaRPr lang="en-GB" sz="14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974EA4D-69BD-7A6F-2936-A2BC7D082D4C}"/>
                </a:ext>
              </a:extLst>
            </p:cNvPr>
            <p:cNvSpPr/>
            <p:nvPr/>
          </p:nvSpPr>
          <p:spPr>
            <a:xfrm>
              <a:off x="4389787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Empowering SMEs with AI-powered tools for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3D model creation.</a:t>
              </a:r>
            </a:p>
            <a:p>
              <a:pPr algn="ctr"/>
              <a:endParaRPr lang="en-GB" sz="14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64B30D6-D6D6-E256-A58C-D8E452C0BFD3}"/>
                </a:ext>
              </a:extLst>
            </p:cNvPr>
            <p:cNvSpPr/>
            <p:nvPr/>
          </p:nvSpPr>
          <p:spPr>
            <a:xfrm>
              <a:off x="8179499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Projected revenue potential: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$20.3B+  annually.</a:t>
              </a:r>
            </a:p>
            <a:p>
              <a:pPr algn="ctr"/>
              <a:endParaRPr lang="en-GB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A27845-BB28-8B7C-B8B5-6DFBFA6ACF39}"/>
              </a:ext>
            </a:extLst>
          </p:cNvPr>
          <p:cNvGrpSpPr/>
          <p:nvPr/>
        </p:nvGrpSpPr>
        <p:grpSpPr>
          <a:xfrm>
            <a:off x="-13074904" y="-9934"/>
            <a:ext cx="13065125" cy="6876000"/>
            <a:chOff x="-863600" y="-9934"/>
            <a:chExt cx="13065125" cy="6876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545B03-F091-9FE3-DFF2-B91511C98FC4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DFEDF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04F37879-8EB3-BE1D-A7F6-DB5D7A7EC54B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A3C556-A531-789C-5379-123131231026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  <a:endParaRPr lang="en-GB" sz="2400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19C1FD-5A43-8BA2-BCDF-7C53EAA124D7}"/>
                </a:ext>
              </a:extLst>
            </p:cNvPr>
            <p:cNvSpPr/>
            <p:nvPr/>
          </p:nvSpPr>
          <p:spPr>
            <a:xfrm>
              <a:off x="2364420" y="583938"/>
              <a:ext cx="71107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 STATEMENT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49C575-518A-BEC0-3C75-E06488246EE7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6F3E3BAB-76F9-0379-D843-CE0E0A0B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A2F882B0-9C19-33A8-35FD-9999BE0342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3137431"/>
                </p:ext>
              </p:extLst>
            </p:nvPr>
          </p:nvGraphicFramePr>
          <p:xfrm>
            <a:off x="-863600" y="122285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2E29BA-EB2E-09EC-9B58-BBBCB88E6AE8}"/>
                </a:ext>
              </a:extLst>
            </p:cNvPr>
            <p:cNvSpPr txBox="1"/>
            <p:nvPr/>
          </p:nvSpPr>
          <p:spPr>
            <a:xfrm>
              <a:off x="809625" y="2510833"/>
              <a:ext cx="39052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CURRENT</a:t>
              </a:r>
              <a:endParaRPr lang="en-GB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9B2917-9C20-5AAC-AA19-43AE33E02521}"/>
                </a:ext>
              </a:extLst>
            </p:cNvPr>
            <p:cNvSpPr txBox="1"/>
            <p:nvPr/>
          </p:nvSpPr>
          <p:spPr>
            <a:xfrm>
              <a:off x="1157287" y="2064189"/>
              <a:ext cx="390525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CHALLANGES</a:t>
              </a:r>
              <a:endParaRPr lang="en-GB" sz="2400" b="1" dirty="0"/>
            </a:p>
            <a:p>
              <a:endParaRPr lang="en-GB" sz="2400" dirty="0"/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BED409C-D2CB-B16D-CBC1-7BD450291F61}"/>
                </a:ext>
              </a:extLst>
            </p:cNvPr>
            <p:cNvSpPr/>
            <p:nvPr/>
          </p:nvSpPr>
          <p:spPr>
            <a:xfrm>
              <a:off x="5915025" y="1981200"/>
              <a:ext cx="609600" cy="3857624"/>
            </a:xfrm>
            <a:prstGeom prst="rightBrace">
              <a:avLst>
                <a:gd name="adj1" fmla="val 8333"/>
                <a:gd name="adj2" fmla="val 2358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3C2692-B0B6-AA85-5C87-CCCC6CE649B1}"/>
                </a:ext>
              </a:extLst>
            </p:cNvPr>
            <p:cNvSpPr txBox="1"/>
            <p:nvPr/>
          </p:nvSpPr>
          <p:spPr>
            <a:xfrm>
              <a:off x="6663133" y="2717318"/>
              <a:ext cx="31190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IMPACT OF SOLVING </a:t>
              </a:r>
              <a:endParaRPr lang="en-GB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1A3C5D-1F87-85B7-D013-B1A882E73001}"/>
                </a:ext>
              </a:extLst>
            </p:cNvPr>
            <p:cNvSpPr txBox="1"/>
            <p:nvPr/>
          </p:nvSpPr>
          <p:spPr>
            <a:xfrm>
              <a:off x="7506890" y="3279037"/>
              <a:ext cx="45505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</a:rPr>
                <a:t>Solving these issues enhances Meta’s 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Platforms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User Engagement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SME support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777382-D9A9-CB15-FAC6-99FD3B6B8139}"/>
              </a:ext>
            </a:extLst>
          </p:cNvPr>
          <p:cNvGrpSpPr/>
          <p:nvPr/>
        </p:nvGrpSpPr>
        <p:grpSpPr>
          <a:xfrm>
            <a:off x="-12311378" y="-9934"/>
            <a:ext cx="12220575" cy="6876000"/>
            <a:chOff x="-19050" y="-9934"/>
            <a:chExt cx="12220575" cy="6876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6918B4-0071-AEDE-DB4F-BC02907F69AB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D0E3F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9398089F-CC65-3490-D4D2-80D0B6DB993C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DA0C92-7205-9C2C-F65C-0508205FD32A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  <a:endParaRPr lang="en-GB" sz="24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928E1E-6BE5-51EA-2074-105154832EF4}"/>
                </a:ext>
              </a:extLst>
            </p:cNvPr>
            <p:cNvSpPr/>
            <p:nvPr/>
          </p:nvSpPr>
          <p:spPr>
            <a:xfrm>
              <a:off x="2513949" y="583938"/>
              <a:ext cx="6811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SOLITION OVERVIEW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D412F31-5EAD-F128-8BDC-9FB30489D5F1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2FF86234-6173-5A41-CE86-FC49F9E3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54" name="Diagram 53">
              <a:extLst>
                <a:ext uri="{FF2B5EF4-FFF2-40B4-BE49-F238E27FC236}">
                  <a16:creationId xmlns:a16="http://schemas.microsoft.com/office/drawing/2014/main" id="{3A3AEA34-ED57-2B78-F460-537EE63A48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86762089"/>
                </p:ext>
              </p:extLst>
            </p:nvPr>
          </p:nvGraphicFramePr>
          <p:xfrm>
            <a:off x="333377" y="2426711"/>
            <a:ext cx="6029324" cy="3623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aphicFrame>
          <p:nvGraphicFramePr>
            <p:cNvPr id="55" name="Diagram 54">
              <a:extLst>
                <a:ext uri="{FF2B5EF4-FFF2-40B4-BE49-F238E27FC236}">
                  <a16:creationId xmlns:a16="http://schemas.microsoft.com/office/drawing/2014/main" id="{82723D52-6770-C011-2C64-155F806B14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61622094"/>
                </p:ext>
              </p:extLst>
            </p:nvPr>
          </p:nvGraphicFramePr>
          <p:xfrm>
            <a:off x="7393164" y="2315561"/>
            <a:ext cx="3864916" cy="44930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7DCA7B-33BB-C284-CA8C-6D3B1B06C421}"/>
                </a:ext>
              </a:extLst>
            </p:cNvPr>
            <p:cNvSpPr txBox="1"/>
            <p:nvPr/>
          </p:nvSpPr>
          <p:spPr>
            <a:xfrm>
              <a:off x="7696847" y="1957715"/>
              <a:ext cx="325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 FLOW DIAGRAM</a:t>
              </a:r>
              <a:endPara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E86D08-766F-0DA0-4560-B074594E129D}"/>
              </a:ext>
            </a:extLst>
          </p:cNvPr>
          <p:cNvGrpSpPr/>
          <p:nvPr/>
        </p:nvGrpSpPr>
        <p:grpSpPr>
          <a:xfrm>
            <a:off x="-23731072" y="1782215"/>
            <a:ext cx="11160384" cy="4930581"/>
            <a:chOff x="12358835" y="1782215"/>
            <a:chExt cx="11160384" cy="493058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D39CF2-B38B-C986-62C3-848935E4D19E}"/>
                </a:ext>
              </a:extLst>
            </p:cNvPr>
            <p:cNvSpPr/>
            <p:nvPr/>
          </p:nvSpPr>
          <p:spPr>
            <a:xfrm>
              <a:off x="12358835" y="1782215"/>
              <a:ext cx="11147423" cy="49305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E1783C-7688-EB0D-07B7-1EEA9357E267}"/>
                </a:ext>
              </a:extLst>
            </p:cNvPr>
            <p:cNvSpPr txBox="1"/>
            <p:nvPr/>
          </p:nvSpPr>
          <p:spPr>
            <a:xfrm>
              <a:off x="12384771" y="4062839"/>
              <a:ext cx="30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endParaRPr lang="en-GB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65E1B0-84D1-4247-EE0A-523FB280644C}"/>
                </a:ext>
              </a:extLst>
            </p:cNvPr>
            <p:cNvSpPr txBox="1"/>
            <p:nvPr/>
          </p:nvSpPr>
          <p:spPr>
            <a:xfrm>
              <a:off x="22938150" y="4053910"/>
              <a:ext cx="58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18+</a:t>
              </a:r>
              <a:endParaRPr lang="en-GB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F98443-CE00-5230-F6D6-FB938FB37419}"/>
                </a:ext>
              </a:extLst>
            </p:cNvPr>
            <p:cNvSpPr txBox="1"/>
            <p:nvPr/>
          </p:nvSpPr>
          <p:spPr>
            <a:xfrm>
              <a:off x="14904686" y="3010536"/>
              <a:ext cx="30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</a:t>
              </a:r>
              <a:endParaRPr lang="en-GB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1C066FC-8E30-06B5-51B1-F2E7D1F48936}"/>
                </a:ext>
              </a:extLst>
            </p:cNvPr>
            <p:cNvSpPr txBox="1"/>
            <p:nvPr/>
          </p:nvSpPr>
          <p:spPr>
            <a:xfrm>
              <a:off x="17197211" y="3006773"/>
              <a:ext cx="47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12</a:t>
              </a:r>
              <a:endParaRPr lang="en-GB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C4C226-B108-BB97-7275-E43C1730AEF3}"/>
                </a:ext>
              </a:extLst>
            </p:cNvPr>
            <p:cNvSpPr txBox="1"/>
            <p:nvPr/>
          </p:nvSpPr>
          <p:spPr>
            <a:xfrm>
              <a:off x="19573455" y="3001208"/>
              <a:ext cx="47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18</a:t>
              </a:r>
              <a:endParaRPr lang="en-GB" b="1" dirty="0"/>
            </a:p>
          </p:txBody>
        </p: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61A121A5-A27A-28FF-A919-2A3FCB2F3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19630"/>
              </p:ext>
            </p:extLst>
          </p:nvPr>
        </p:nvGraphicFramePr>
        <p:xfrm>
          <a:off x="-23409851" y="3379868"/>
          <a:ext cx="10292321" cy="17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51">
                  <a:extLst>
                    <a:ext uri="{9D8B030D-6E8A-4147-A177-3AD203B41FA5}">
                      <a16:colId xmlns:a16="http://schemas.microsoft.com/office/drawing/2014/main" val="337906400"/>
                    </a:ext>
                  </a:extLst>
                </a:gridCol>
                <a:gridCol w="2375151">
                  <a:extLst>
                    <a:ext uri="{9D8B030D-6E8A-4147-A177-3AD203B41FA5}">
                      <a16:colId xmlns:a16="http://schemas.microsoft.com/office/drawing/2014/main" val="3674439546"/>
                    </a:ext>
                  </a:extLst>
                </a:gridCol>
                <a:gridCol w="2375151">
                  <a:extLst>
                    <a:ext uri="{9D8B030D-6E8A-4147-A177-3AD203B41FA5}">
                      <a16:colId xmlns:a16="http://schemas.microsoft.com/office/drawing/2014/main" val="1345006315"/>
                    </a:ext>
                  </a:extLst>
                </a:gridCol>
                <a:gridCol w="3166868">
                  <a:extLst>
                    <a:ext uri="{9D8B030D-6E8A-4147-A177-3AD203B41FA5}">
                      <a16:colId xmlns:a16="http://schemas.microsoft.com/office/drawing/2014/main" val="233756248"/>
                    </a:ext>
                  </a:extLst>
                </a:gridCol>
              </a:tblGrid>
              <a:tr h="8587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26336"/>
                  </a:ext>
                </a:extLst>
              </a:tr>
              <a:tr h="858708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and Development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Testing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Rollout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Improvement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87603"/>
                  </a:ext>
                </a:extLst>
              </a:tr>
            </a:tbl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65BE2D12-D39D-00D9-71DF-B62334B8E8B6}"/>
              </a:ext>
            </a:extLst>
          </p:cNvPr>
          <p:cNvGrpSpPr/>
          <p:nvPr/>
        </p:nvGrpSpPr>
        <p:grpSpPr>
          <a:xfrm>
            <a:off x="-12334526" y="-9934"/>
            <a:ext cx="12220575" cy="6876000"/>
            <a:chOff x="-19050" y="-9934"/>
            <a:chExt cx="12220575" cy="6876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3AE834B-DB21-6E5D-E2B1-75D3087B5E81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C1DAF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row: Pentagon 66">
              <a:extLst>
                <a:ext uri="{FF2B5EF4-FFF2-40B4-BE49-F238E27FC236}">
                  <a16:creationId xmlns:a16="http://schemas.microsoft.com/office/drawing/2014/main" id="{49C25C9B-ED64-E87B-6254-4A1F5A6D02E1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9745C9-1A0C-176D-B018-DEE9B6F70347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  <a:endParaRPr lang="en-GB" sz="24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3E70CD-69F8-C7F9-8586-C281A2BAFA77}"/>
                </a:ext>
              </a:extLst>
            </p:cNvPr>
            <p:cNvSpPr/>
            <p:nvPr/>
          </p:nvSpPr>
          <p:spPr>
            <a:xfrm>
              <a:off x="2158306" y="583938"/>
              <a:ext cx="75229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 OPPORTUNITY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206373-7F00-5DBE-D814-0833F0EF19BE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Picture 70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5AE38F50-2BB5-0B10-3F59-E68E7389D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7A8777B-AC99-A19C-5717-F4BA83288248}"/>
                </a:ext>
              </a:extLst>
            </p:cNvPr>
            <p:cNvSpPr/>
            <p:nvPr/>
          </p:nvSpPr>
          <p:spPr>
            <a:xfrm>
              <a:off x="439227" y="2315561"/>
              <a:ext cx="4320000" cy="2733674"/>
            </a:xfrm>
            <a:prstGeom prst="roundRect">
              <a:avLst/>
            </a:prstGeom>
            <a:solidFill>
              <a:srgbClr val="73ACDF"/>
            </a:solidFill>
            <a:ln>
              <a:noFill/>
            </a:ln>
            <a:effectLst>
              <a:glow rad="215900">
                <a:schemeClr val="accent1">
                  <a:satMod val="17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3" name="Graphic 72" descr="Group of men with solid fill">
              <a:extLst>
                <a:ext uri="{FF2B5EF4-FFF2-40B4-BE49-F238E27FC236}">
                  <a16:creationId xmlns:a16="http://schemas.microsoft.com/office/drawing/2014/main" id="{DF6C1501-0AB9-7284-7AC5-254C03B4B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99260" y="2528005"/>
              <a:ext cx="623885" cy="623885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0B9F31F-D579-51C1-7876-F491E34D6E61}"/>
                </a:ext>
              </a:extLst>
            </p:cNvPr>
            <p:cNvSpPr/>
            <p:nvPr/>
          </p:nvSpPr>
          <p:spPr>
            <a:xfrm>
              <a:off x="1323146" y="2768810"/>
              <a:ext cx="327987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TARGETED AUDIENCE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6F6D804-49F8-87DC-EDA5-C70BCFF75AC6}"/>
                </a:ext>
              </a:extLst>
            </p:cNvPr>
            <p:cNvSpPr txBox="1"/>
            <p:nvPr/>
          </p:nvSpPr>
          <p:spPr>
            <a:xfrm>
              <a:off x="779481" y="3230475"/>
              <a:ext cx="32798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SMEs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TECH-SAVVY CONSUMERS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MOBILE SHOPPERS</a:t>
              </a:r>
            </a:p>
          </p:txBody>
        </p:sp>
        <p:graphicFrame>
          <p:nvGraphicFramePr>
            <p:cNvPr id="76" name="Chart 75">
              <a:extLst>
                <a:ext uri="{FF2B5EF4-FFF2-40B4-BE49-F238E27FC236}">
                  <a16:creationId xmlns:a16="http://schemas.microsoft.com/office/drawing/2014/main" id="{F8F0E16D-9EC8-A185-65FB-4981F08C42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0600942"/>
                </p:ext>
              </p:extLst>
            </p:nvPr>
          </p:nvGraphicFramePr>
          <p:xfrm>
            <a:off x="5559964" y="1836891"/>
            <a:ext cx="5920836" cy="36338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77" name="Text Box 2">
              <a:extLst>
                <a:ext uri="{FF2B5EF4-FFF2-40B4-BE49-F238E27FC236}">
                  <a16:creationId xmlns:a16="http://schemas.microsoft.com/office/drawing/2014/main" id="{3AEBD54A-C7C2-3C54-16D8-3CD8AD19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05963" y="3377091"/>
              <a:ext cx="1751330" cy="356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Market Value (Trillion USD)</a:t>
              </a:r>
              <a:endParaRPr lang="en-GB" sz="12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1E3DF8-B9D2-011B-1F45-709EA6C7E80F}"/>
                </a:ext>
              </a:extLst>
            </p:cNvPr>
            <p:cNvSpPr txBox="1"/>
            <p:nvPr/>
          </p:nvSpPr>
          <p:spPr>
            <a:xfrm>
              <a:off x="1433176" y="5660548"/>
              <a:ext cx="8947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The global e-commerce market is projected to reach over $7 trillion by 2027.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AR-enabled shopping can boost conversion rates by up to 40%.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48BD7C-5652-389E-F62E-41DA04EA6683}"/>
              </a:ext>
            </a:extLst>
          </p:cNvPr>
          <p:cNvGrpSpPr/>
          <p:nvPr/>
        </p:nvGrpSpPr>
        <p:grpSpPr>
          <a:xfrm>
            <a:off x="-24118613" y="1735282"/>
            <a:ext cx="11659255" cy="5039591"/>
            <a:chOff x="83127" y="1735282"/>
            <a:chExt cx="11659255" cy="503959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BB75946-14ED-69A0-4374-F58C64DAD648}"/>
                </a:ext>
              </a:extLst>
            </p:cNvPr>
            <p:cNvSpPr/>
            <p:nvPr/>
          </p:nvSpPr>
          <p:spPr>
            <a:xfrm>
              <a:off x="83127" y="1735282"/>
              <a:ext cx="11659255" cy="5039591"/>
            </a:xfrm>
            <a:prstGeom prst="rect">
              <a:avLst/>
            </a:prstGeom>
            <a:solidFill>
              <a:srgbClr val="63A2DB"/>
            </a:solidFill>
            <a:ln>
              <a:solidFill>
                <a:srgbClr val="5499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27F662-A275-C394-28F5-FE045742EEAB}"/>
                </a:ext>
              </a:extLst>
            </p:cNvPr>
            <p:cNvSpPr txBox="1"/>
            <p:nvPr/>
          </p:nvSpPr>
          <p:spPr>
            <a:xfrm>
              <a:off x="320819" y="1923863"/>
              <a:ext cx="73623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META’S EDGE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Comprehensive Ecosystem</a:t>
              </a:r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ea typeface="Yu Gothic" panose="020B0400000000000000" pitchFamily="34" charset="-128"/>
                </a:rPr>
                <a:t> - </a:t>
              </a: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Facebook, Instagram, and WhatsApp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Mobile-Friendly AR/VR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Social Commerce Integration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User Data Insights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0DBF45-3CC4-F03B-171B-E40E60DD64C6}"/>
                </a:ext>
              </a:extLst>
            </p:cNvPr>
            <p:cNvSpPr txBox="1"/>
            <p:nvPr/>
          </p:nvSpPr>
          <p:spPr>
            <a:xfrm>
              <a:off x="3771248" y="3518099"/>
              <a:ext cx="458561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INNOVATION</a:t>
              </a:r>
              <a:endParaRPr lang="en-GB" b="1" dirty="0">
                <a:solidFill>
                  <a:srgbClr val="171717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AI-Driven 3D Model Generation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Affordability and Accessibility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Mobile-First Approach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Seamless Integration with Existing Tools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753D7C-AA28-BE23-EE09-9F2667A40D73}"/>
                </a:ext>
              </a:extLst>
            </p:cNvPr>
            <p:cNvSpPr txBox="1"/>
            <p:nvPr/>
          </p:nvSpPr>
          <p:spPr>
            <a:xfrm>
              <a:off x="7683173" y="5214987"/>
              <a:ext cx="39284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OPPORTUNITIES TO CAPITALIZE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Dominate the SME Market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Enhance User Engagement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Partner with Advertisers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Expand in Emerging Markets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73B1A14-153F-7A01-7477-C932D2356CEC}"/>
              </a:ext>
            </a:extLst>
          </p:cNvPr>
          <p:cNvGrpSpPr/>
          <p:nvPr/>
        </p:nvGrpSpPr>
        <p:grpSpPr>
          <a:xfrm>
            <a:off x="-12288224" y="-9934"/>
            <a:ext cx="12220575" cy="6876000"/>
            <a:chOff x="-19050" y="-9934"/>
            <a:chExt cx="12220575" cy="6876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AE1129-E592-DCEA-5643-614761736F5F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A1C7E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Arrow: Pentagon 85">
              <a:extLst>
                <a:ext uri="{FF2B5EF4-FFF2-40B4-BE49-F238E27FC236}">
                  <a16:creationId xmlns:a16="http://schemas.microsoft.com/office/drawing/2014/main" id="{02E494DE-F810-C547-FBD6-D2C8A1570F92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8F01064-56AE-4A89-8077-52A99A6BF774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  <a:endParaRPr lang="en-GB" sz="2400" b="1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87FE8A8-551F-01C4-F141-AACB261D93C1}"/>
                </a:ext>
              </a:extLst>
            </p:cNvPr>
            <p:cNvSpPr/>
            <p:nvPr/>
          </p:nvSpPr>
          <p:spPr>
            <a:xfrm>
              <a:off x="1670225" y="583938"/>
              <a:ext cx="849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COMPETITIVE ADVANTAGE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D82B22-79D2-134E-105B-047D84CB6102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5AA37B29-2DF6-39ED-28A0-A67B93ABA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875684-E5AF-F13D-BD94-52E7C0A1F989}"/>
                </a:ext>
              </a:extLst>
            </p:cNvPr>
            <p:cNvSpPr txBox="1"/>
            <p:nvPr/>
          </p:nvSpPr>
          <p:spPr>
            <a:xfrm>
              <a:off x="3051572" y="5482237"/>
              <a:ext cx="608885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Meta’s Edge:</a:t>
              </a:r>
              <a:endParaRPr lang="en-GB" sz="2400" dirty="0"/>
            </a:p>
            <a:p>
              <a:r>
                <a:rPr lang="en-GB" sz="2000" b="1" dirty="0">
                  <a:solidFill>
                    <a:srgbClr val="002060"/>
                  </a:solidFill>
                </a:rPr>
                <a:t>Comprehensive AR/VR and mobile-first integration.</a:t>
              </a:r>
            </a:p>
            <a:p>
              <a:endParaRPr lang="en-GB" dirty="0"/>
            </a:p>
          </p:txBody>
        </p:sp>
      </p:grp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4DACE51E-D836-1794-A74A-FFE632566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90028"/>
              </p:ext>
            </p:extLst>
          </p:nvPr>
        </p:nvGraphicFramePr>
        <p:xfrm>
          <a:off x="-10110176" y="1982748"/>
          <a:ext cx="7874000" cy="3187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78027553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9463206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0591393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3617640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86671589"/>
                    </a:ext>
                  </a:extLst>
                </a:gridCol>
              </a:tblGrid>
              <a:tr h="490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META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AMAZON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SHOPIFY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326088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Mobile AR/VR Focus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11999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SME Integration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Minimal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07371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Platform Ecosystem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Minimal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2681345"/>
                  </a:ext>
                </a:extLst>
              </a:tr>
            </a:tbl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7901F683-5E8B-89D2-D4CC-BDC26A41BEA5}"/>
              </a:ext>
            </a:extLst>
          </p:cNvPr>
          <p:cNvGrpSpPr/>
          <p:nvPr/>
        </p:nvGrpSpPr>
        <p:grpSpPr>
          <a:xfrm>
            <a:off x="-12265075" y="-9934"/>
            <a:ext cx="12220575" cy="6876000"/>
            <a:chOff x="-19050" y="-9934"/>
            <a:chExt cx="12220575" cy="6876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08CB7F0-45FF-22B3-19C3-7164EDD31B9C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92BEE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row: Pentagon 94">
              <a:extLst>
                <a:ext uri="{FF2B5EF4-FFF2-40B4-BE49-F238E27FC236}">
                  <a16:creationId xmlns:a16="http://schemas.microsoft.com/office/drawing/2014/main" id="{D811DA46-0804-87EB-DA94-7C2B1DFF8E6A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09F7979-F11D-4B96-ADE4-FD647E95987A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  <a:endParaRPr lang="en-GB" sz="2400" b="1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75D95D5-E7F5-F138-6A61-14D01B8A0592}"/>
                </a:ext>
              </a:extLst>
            </p:cNvPr>
            <p:cNvSpPr/>
            <p:nvPr/>
          </p:nvSpPr>
          <p:spPr>
            <a:xfrm>
              <a:off x="1652187" y="587067"/>
              <a:ext cx="888762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SCALABILITY and ROI </a:t>
              </a:r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Beyond 10 years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D2ADAA-2164-0EF2-43DB-4AF3C38121AA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9" name="Picture 98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9F435102-0F7D-63C3-96AA-02A07511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100" name="Diagram 99">
              <a:extLst>
                <a:ext uri="{FF2B5EF4-FFF2-40B4-BE49-F238E27FC236}">
                  <a16:creationId xmlns:a16="http://schemas.microsoft.com/office/drawing/2014/main" id="{A869D988-CAA7-38F2-9F70-8B8D081BD0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222529"/>
                </p:ext>
              </p:extLst>
            </p:nvPr>
          </p:nvGraphicFramePr>
          <p:xfrm>
            <a:off x="333376" y="1898171"/>
            <a:ext cx="3043567" cy="46927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" r:lo="rId25" r:qs="rId26" r:cs="rId27"/>
            </a:graphicData>
          </a:graphic>
        </p:graphicFrame>
        <p:graphicFrame>
          <p:nvGraphicFramePr>
            <p:cNvPr id="101" name="Chart 100">
              <a:extLst>
                <a:ext uri="{FF2B5EF4-FFF2-40B4-BE49-F238E27FC236}">
                  <a16:creationId xmlns:a16="http://schemas.microsoft.com/office/drawing/2014/main" id="{135A16DE-6587-B6C7-F4B8-D84C6ECD36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8756057"/>
                </p:ext>
              </p:extLst>
            </p:nvPr>
          </p:nvGraphicFramePr>
          <p:xfrm>
            <a:off x="3644498" y="1898170"/>
            <a:ext cx="7836302" cy="46927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9"/>
            </a:graphicData>
          </a:graphic>
        </p:graphicFrame>
        <p:sp>
          <p:nvSpPr>
            <p:cNvPr id="102" name="Text Box 2">
              <a:extLst>
                <a:ext uri="{FF2B5EF4-FFF2-40B4-BE49-F238E27FC236}">
                  <a16:creationId xmlns:a16="http://schemas.microsoft.com/office/drawing/2014/main" id="{7AC7C0D0-E8FD-D0F6-60B1-E838EEC69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381221" y="4075301"/>
              <a:ext cx="1586194" cy="3401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GB" sz="1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Annual Revenue ($B)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845E541-FDCF-ADF3-5F28-6764393461DA}"/>
              </a:ext>
            </a:extLst>
          </p:cNvPr>
          <p:cNvGrpSpPr/>
          <p:nvPr/>
        </p:nvGrpSpPr>
        <p:grpSpPr>
          <a:xfrm>
            <a:off x="-12241924" y="-9934"/>
            <a:ext cx="12220575" cy="6876000"/>
            <a:chOff x="-19050" y="-9934"/>
            <a:chExt cx="12220575" cy="6876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BB6A919-C832-864A-9EE2-62777C36BF55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B1D0E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Arrow: Pentagon 104">
              <a:extLst>
                <a:ext uri="{FF2B5EF4-FFF2-40B4-BE49-F238E27FC236}">
                  <a16:creationId xmlns:a16="http://schemas.microsoft.com/office/drawing/2014/main" id="{5E2DE085-6BF7-253D-45FC-A14E55ABCC0A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AA17859-FE31-4C90-A359-D7F89F2D9315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  <a:endParaRPr lang="en-GB" sz="2400" b="1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A112C0B-6E32-00B2-7821-CC72219FBEE0}"/>
                </a:ext>
              </a:extLst>
            </p:cNvPr>
            <p:cNvSpPr/>
            <p:nvPr/>
          </p:nvSpPr>
          <p:spPr>
            <a:xfrm>
              <a:off x="3076924" y="583938"/>
              <a:ext cx="568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REVENUE MODEL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C0E8557-EF02-5EC6-2F08-0829530209FA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9" name="Picture 108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103995DB-A70D-BDFB-4BAE-B21A6DF6F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335EFE0-B511-9B40-41AF-B0F8960F8BB4}"/>
                </a:ext>
              </a:extLst>
            </p:cNvPr>
            <p:cNvSpPr txBox="1"/>
            <p:nvPr/>
          </p:nvSpPr>
          <p:spPr>
            <a:xfrm>
              <a:off x="6096000" y="5791593"/>
              <a:ext cx="531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10-Year</a:t>
              </a:r>
              <a:r>
                <a:rPr lang="en-US" dirty="0"/>
                <a:t> </a:t>
              </a:r>
              <a:r>
                <a:rPr lang="en-GB" b="1" dirty="0"/>
                <a:t>Cumulative Revenue Projection: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215F9A"/>
                  </a:solidFill>
                </a:rPr>
                <a:t>$203B</a:t>
              </a:r>
              <a:endParaRPr lang="en-GB" dirty="0">
                <a:solidFill>
                  <a:srgbClr val="215F9A"/>
                </a:solidFill>
              </a:endParaRPr>
            </a:p>
          </p:txBody>
        </p:sp>
        <p:graphicFrame>
          <p:nvGraphicFramePr>
            <p:cNvPr id="111" name="Chart 110">
              <a:extLst>
                <a:ext uri="{FF2B5EF4-FFF2-40B4-BE49-F238E27FC236}">
                  <a16:creationId xmlns:a16="http://schemas.microsoft.com/office/drawing/2014/main" id="{85C49230-2E1C-8CB7-53A6-D7A6F7EBC5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57292639"/>
                </p:ext>
              </p:extLst>
            </p:nvPr>
          </p:nvGraphicFramePr>
          <p:xfrm>
            <a:off x="6096000" y="2101140"/>
            <a:ext cx="5486400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0"/>
            </a:graphicData>
          </a:graphic>
        </p:graphicFrame>
      </p:grp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BC7DE8FC-066F-B000-9FB4-0772059F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1264"/>
              </p:ext>
            </p:extLst>
          </p:nvPr>
        </p:nvGraphicFramePr>
        <p:xfrm>
          <a:off x="-11985584" y="2101140"/>
          <a:ext cx="5486400" cy="4188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9516857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62726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71330594"/>
                    </a:ext>
                  </a:extLst>
                </a:gridCol>
              </a:tblGrid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STREAM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MECHANICS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ANNUAL REVENUE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913499"/>
                  </a:ext>
                </a:extLst>
              </a:tr>
              <a:tr h="687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SME Subscriptions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million businesses subscribing at $100/month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$6B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97561"/>
                  </a:ext>
                </a:extLst>
              </a:tr>
              <a:tr h="10485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Transaction Fees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 transaction fee on Meta’s projected share of the global e-commerce market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$14B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13258"/>
                  </a:ext>
                </a:extLst>
              </a:tr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AR Ad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 of Meta’s active users (30M) engage with immersive ads, with an average ad spend of $10/user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$300M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43078"/>
                  </a:ext>
                </a:extLst>
              </a:tr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</a:rPr>
                        <a:t>Total</a:t>
                      </a:r>
                      <a:endParaRPr lang="en-GB" sz="1200" b="1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</a:rPr>
                        <a:t> </a:t>
                      </a:r>
                      <a:endParaRPr lang="en-GB" sz="1200" b="1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dirty="0">
                          <a:solidFill>
                            <a:srgbClr val="215F9A"/>
                          </a:solidFill>
                          <a:effectLst/>
                        </a:rPr>
                        <a:t>$20.3B</a:t>
                      </a:r>
                      <a:endParaRPr lang="en-GB" sz="1600" b="1" kern="100" dirty="0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21678"/>
                  </a:ext>
                </a:extLst>
              </a:tr>
            </a:tbl>
          </a:graphicData>
        </a:graphic>
      </p:graphicFrame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58674E0-1FC0-5FB8-9227-AD9C927767A2}"/>
              </a:ext>
            </a:extLst>
          </p:cNvPr>
          <p:cNvGrpSpPr/>
          <p:nvPr/>
        </p:nvGrpSpPr>
        <p:grpSpPr>
          <a:xfrm>
            <a:off x="-12218779" y="-9934"/>
            <a:ext cx="12220575" cy="6876000"/>
            <a:chOff x="-19050" y="-9934"/>
            <a:chExt cx="12220575" cy="6876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04FC281-BCD4-EF49-9570-C60BCBB9B7E5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82B4E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Arrow: Pentagon 114">
              <a:extLst>
                <a:ext uri="{FF2B5EF4-FFF2-40B4-BE49-F238E27FC236}">
                  <a16:creationId xmlns:a16="http://schemas.microsoft.com/office/drawing/2014/main" id="{606968B7-262E-7FE6-B052-B069360935FF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B1F264B-D37C-52C4-5439-C0B463D779A3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  <a:endParaRPr lang="en-GB" sz="2400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3733CD8-848B-AE14-91CB-7BB4D653FCE8}"/>
                </a:ext>
              </a:extLst>
            </p:cNvPr>
            <p:cNvSpPr/>
            <p:nvPr/>
          </p:nvSpPr>
          <p:spPr>
            <a:xfrm>
              <a:off x="767196" y="587067"/>
              <a:ext cx="1095703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 ANALYSIS and INVESTMENT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1508DD-E708-F313-2DB1-D74EC39C7673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9" name="Picture 118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FA82F6DC-5003-B8E4-4A60-EDD3F9FC0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120" name="Chart 119">
              <a:extLst>
                <a:ext uri="{FF2B5EF4-FFF2-40B4-BE49-F238E27FC236}">
                  <a16:creationId xmlns:a16="http://schemas.microsoft.com/office/drawing/2014/main" id="{CD8A89AF-1ED8-4A87-F60F-7F307DCCF8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3734796"/>
                </p:ext>
              </p:extLst>
            </p:nvPr>
          </p:nvGraphicFramePr>
          <p:xfrm>
            <a:off x="3595232" y="1767201"/>
            <a:ext cx="7885568" cy="469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1"/>
            </a:graphicData>
          </a:graphic>
        </p:graphicFrame>
        <p:sp>
          <p:nvSpPr>
            <p:cNvPr id="121" name="Text Box 2">
              <a:extLst>
                <a:ext uri="{FF2B5EF4-FFF2-40B4-BE49-F238E27FC236}">
                  <a16:creationId xmlns:a16="http://schemas.microsoft.com/office/drawing/2014/main" id="{1A0BD57C-A896-E1E0-1EB9-C8CD430C2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60225" y="3967527"/>
              <a:ext cx="473710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GB" sz="1200" kern="10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($B)</a:t>
              </a:r>
            </a:p>
          </p:txBody>
        </p:sp>
      </p:grp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E5B33481-F603-9F23-5AD5-F514780AD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25135"/>
              </p:ext>
            </p:extLst>
          </p:nvPr>
        </p:nvGraphicFramePr>
        <p:xfrm>
          <a:off x="-11877927" y="1767199"/>
          <a:ext cx="3152208" cy="46927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29393">
                  <a:extLst>
                    <a:ext uri="{9D8B030D-6E8A-4147-A177-3AD203B41FA5}">
                      <a16:colId xmlns:a16="http://schemas.microsoft.com/office/drawing/2014/main" val="4231316118"/>
                    </a:ext>
                  </a:extLst>
                </a:gridCol>
                <a:gridCol w="922815">
                  <a:extLst>
                    <a:ext uri="{9D8B030D-6E8A-4147-A177-3AD203B41FA5}">
                      <a16:colId xmlns:a16="http://schemas.microsoft.com/office/drawing/2014/main" val="461806614"/>
                    </a:ext>
                  </a:extLst>
                </a:gridCol>
              </a:tblGrid>
              <a:tr h="670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COST (IN USD)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386911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Research and Development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2972656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Infrastructure and Technology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138567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Marketing and SME Onboarding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2611557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Operational Costs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$19.5M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1097130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Miscellaneous and Contingency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$7M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611592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Grand Total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rgbClr val="215F9A"/>
                          </a:solidFill>
                          <a:effectLst/>
                        </a:rPr>
                        <a:t>$55M</a:t>
                      </a:r>
                      <a:endParaRPr lang="en-GB" sz="1200" b="1" kern="100" dirty="0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1845771"/>
                  </a:ext>
                </a:extLst>
              </a:tr>
            </a:tbl>
          </a:graphicData>
        </a:graphic>
      </p:graphicFrame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4112CC1-6B6E-DB04-B15A-F42812E5EE16}"/>
              </a:ext>
            </a:extLst>
          </p:cNvPr>
          <p:cNvGrpSpPr/>
          <p:nvPr/>
        </p:nvGrpSpPr>
        <p:grpSpPr>
          <a:xfrm>
            <a:off x="-12311374" y="-9934"/>
            <a:ext cx="12220575" cy="6876000"/>
            <a:chOff x="-19050" y="-9934"/>
            <a:chExt cx="12220575" cy="68760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6658A69-25CF-C611-0E4B-B5795A837FD1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73AC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Arrow: Pentagon 124">
              <a:extLst>
                <a:ext uri="{FF2B5EF4-FFF2-40B4-BE49-F238E27FC236}">
                  <a16:creationId xmlns:a16="http://schemas.microsoft.com/office/drawing/2014/main" id="{D74A84F1-895E-E32C-6907-173A40DF93A4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2E7347-98E2-1154-C682-E623D885DAA1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</a:t>
              </a:r>
              <a:endParaRPr lang="en-GB" sz="2400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9BEA9D2-807B-7542-9F75-7C4BAD6325D1}"/>
                </a:ext>
              </a:extLst>
            </p:cNvPr>
            <p:cNvSpPr/>
            <p:nvPr/>
          </p:nvSpPr>
          <p:spPr>
            <a:xfrm>
              <a:off x="3126718" y="583938"/>
              <a:ext cx="55861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RISK MITIGATION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D5A730-DDAE-D85D-0D21-009C7CA82AFB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9" name="Picture 128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B0AB3002-E418-C0BB-8CC1-28805C66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1CB9498-FE39-B117-0853-7DA228391156}"/>
                </a:ext>
              </a:extLst>
            </p:cNvPr>
            <p:cNvSpPr/>
            <p:nvPr/>
          </p:nvSpPr>
          <p:spPr>
            <a:xfrm>
              <a:off x="2302927" y="1922453"/>
              <a:ext cx="7233719" cy="4451186"/>
            </a:xfrm>
            <a:prstGeom prst="roundRect">
              <a:avLst/>
            </a:prstGeom>
            <a:solidFill>
              <a:srgbClr val="448FD4"/>
            </a:solidFill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6F21B34-0112-D70F-2BDE-E71FE01C52CB}"/>
                </a:ext>
              </a:extLst>
            </p:cNvPr>
            <p:cNvSpPr txBox="1"/>
            <p:nvPr/>
          </p:nvSpPr>
          <p:spPr>
            <a:xfrm>
              <a:off x="3257738" y="2280847"/>
              <a:ext cx="567652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Slow Adoptation of AR/VR by SMEs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Limited User Engagement With Immersive Ads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Technological Barriers In Emerging Markets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b="1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Competition From Established Platforms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Privacy And Data Security Concerns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b="1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High Initial Development Costs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Slow Roi Realization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47DAB5-036C-8AAD-2381-900AF2CEF70F}"/>
              </a:ext>
            </a:extLst>
          </p:cNvPr>
          <p:cNvGrpSpPr/>
          <p:nvPr/>
        </p:nvGrpSpPr>
        <p:grpSpPr>
          <a:xfrm>
            <a:off x="-12320963" y="-9934"/>
            <a:ext cx="12220575" cy="6876000"/>
            <a:chOff x="-19050" y="-9934"/>
            <a:chExt cx="12220575" cy="6876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29299-696F-9361-2958-374FF9618940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63A2D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F8866316-0325-E7C8-F4AC-926FB197E4FB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E9A9F6-F1CF-8C7A-7CD8-9384B83B694B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J</a:t>
              </a:r>
              <a:endParaRPr lang="en-GB" sz="24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114E1-2DB7-ACDF-84EE-E08EC69E51AD}"/>
                </a:ext>
              </a:extLst>
            </p:cNvPr>
            <p:cNvSpPr/>
            <p:nvPr/>
          </p:nvSpPr>
          <p:spPr>
            <a:xfrm>
              <a:off x="2028238" y="583938"/>
              <a:ext cx="77830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STRATEGIC ALIGNMENT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69F717-C461-D488-FFA4-7D1708DC71F0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E62F7E61-4100-5B78-8124-555D1B86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D7C0B7B-1906-3DF6-3326-FA3C95ACA09B}"/>
                </a:ext>
              </a:extLst>
            </p:cNvPr>
            <p:cNvSpPr/>
            <p:nvPr/>
          </p:nvSpPr>
          <p:spPr>
            <a:xfrm>
              <a:off x="2302927" y="1922453"/>
              <a:ext cx="7233719" cy="4451186"/>
            </a:xfrm>
            <a:prstGeom prst="roundRect">
              <a:avLst/>
            </a:prstGeom>
            <a:solidFill>
              <a:srgbClr val="2C7BC2"/>
            </a:solidFill>
            <a:ln>
              <a:noFill/>
            </a:ln>
            <a:effectLst>
              <a:glow rad="63500">
                <a:schemeClr val="tx1">
                  <a:lumMod val="95000"/>
                  <a:lumOff val="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FFE9BE-9A5C-A517-ACB8-001EEB8C30E2}"/>
                </a:ext>
              </a:extLst>
            </p:cNvPr>
            <p:cNvSpPr txBox="1"/>
            <p:nvPr/>
          </p:nvSpPr>
          <p:spPr>
            <a:xfrm>
              <a:off x="3257738" y="2620127"/>
              <a:ext cx="5676523" cy="305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Advancing The Metaverse</a:t>
              </a: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Increasing Global User Engagement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Leveraging AR/VR For Broader Applications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Emerging Markets</a:t>
              </a:r>
              <a:endParaRPr lang="en-GB" b="1" kern="100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Vertical Applications</a:t>
              </a:r>
              <a:endParaRPr lang="en-GB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AR/VR Innovation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3C4053-929B-E372-34B3-B991009A60F1}"/>
              </a:ext>
            </a:extLst>
          </p:cNvPr>
          <p:cNvGrpSpPr/>
          <p:nvPr/>
        </p:nvGrpSpPr>
        <p:grpSpPr>
          <a:xfrm>
            <a:off x="-12352860" y="-9934"/>
            <a:ext cx="12220575" cy="6876000"/>
            <a:chOff x="-19050" y="-9934"/>
            <a:chExt cx="12220575" cy="6876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329038-4B56-31CA-C824-89070C25A0FC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5499D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row: Pentagon 40">
              <a:extLst>
                <a:ext uri="{FF2B5EF4-FFF2-40B4-BE49-F238E27FC236}">
                  <a16:creationId xmlns:a16="http://schemas.microsoft.com/office/drawing/2014/main" id="{6A06E79A-7134-9788-C98E-4081F080B6D3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026CE5-37E8-AABE-BF30-08285BFF5B5A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K</a:t>
              </a:r>
              <a:endParaRPr lang="en-GB" sz="2400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C78D15-781E-D2D8-0352-24328D2570A9}"/>
                </a:ext>
              </a:extLst>
            </p:cNvPr>
            <p:cNvSpPr/>
            <p:nvPr/>
          </p:nvSpPr>
          <p:spPr>
            <a:xfrm>
              <a:off x="3326381" y="583938"/>
              <a:ext cx="51868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 to ACTION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6FA2449-5D4F-B64D-3C9B-F3C7DF1B7C5C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44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20B7F60C-4C3D-32F4-9B8C-6AF96F423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8A71D93-B5D5-5F6A-05F1-4DBB8FB94CAF}"/>
                </a:ext>
              </a:extLst>
            </p:cNvPr>
            <p:cNvSpPr/>
            <p:nvPr/>
          </p:nvSpPr>
          <p:spPr>
            <a:xfrm>
              <a:off x="333374" y="1771649"/>
              <a:ext cx="11147425" cy="4952991"/>
            </a:xfrm>
            <a:prstGeom prst="roundRect">
              <a:avLst/>
            </a:prstGeom>
            <a:solidFill>
              <a:srgbClr val="73ACDF"/>
            </a:solidFill>
            <a:ln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4A5B7B1-14D7-6387-88D1-60827DE9E835}"/>
                </a:ext>
              </a:extLst>
            </p:cNvPr>
            <p:cNvSpPr txBox="1"/>
            <p:nvPr/>
          </p:nvSpPr>
          <p:spPr>
            <a:xfrm>
              <a:off x="457200" y="2009775"/>
              <a:ext cx="11023600" cy="470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b="1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I invite Meta to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Review this proposal</a:t>
              </a:r>
              <a:r>
                <a:rPr lang="en-GB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to explore its potential impact on Meta’s platforms and e-commerce strategy.</a:t>
              </a:r>
            </a:p>
            <a:p>
              <a:pPr marL="800100" lvl="1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Schedule a meeting</a:t>
              </a:r>
              <a:r>
                <a:rPr lang="en-GB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to discuss the proposed solution in greater detail and evaluate its alignment with Meta’s goals.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By embracing this initiative, Meta can unlock new opportunities, enhance user engagement, and strengthen its position as a global leader in AR/VR and e-commerce.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 </a:t>
              </a:r>
              <a:endPara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Please feel free to contact me at </a:t>
              </a:r>
              <a:r>
                <a:rPr lang="en-GB" sz="1800" b="1" u="sng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harithdevinda8@gmail.com</a:t>
              </a:r>
              <a:r>
                <a:rPr lang="en-GB" sz="1800" b="1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or </a:t>
              </a:r>
              <a:r>
                <a:rPr lang="en-GB" sz="1800" b="1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+94703359228 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to arrange a follow-up discussion or presentation. I am confident this collaboration will pave the way for groundbreaking innovation.</a:t>
              </a:r>
            </a:p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1.48148E-6 L 1.00052 1.48148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162 L 1.00026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-0.00648 L 1.00677 0.000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3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1.9698 -0.006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90" y="-30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1.97331 -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162 L 1.00873 0.0006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3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0324 L 1.98906 -0.004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35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162 L 1.00586 0.0018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1.02096 0.00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1.00586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0162 L 1.00377 0.0006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09" y="11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1.0125 -0.000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2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1.48148E-6 L 1.00195 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52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1.00208 0.0113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04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1.48148E-6 L 1.0095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1.48148E-6 L 1.01029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1.48148E-6 L 1.01289 0.0002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CAE9CE-607B-0539-769D-70BABA06C1B2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EA2E2A-027F-A542-88C0-534279F6BB25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73AC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C5BDFE1-97BA-010B-CA78-EEDBB452BCDA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11569D-F22C-2D48-A85E-C13617003912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127BBD-1CF5-8302-EAE3-6999D0CBDFF1}"/>
                </a:ext>
              </a:extLst>
            </p:cNvPr>
            <p:cNvSpPr/>
            <p:nvPr/>
          </p:nvSpPr>
          <p:spPr>
            <a:xfrm>
              <a:off x="3126718" y="583938"/>
              <a:ext cx="558614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RISK MITIGATION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225442-880C-534D-C3F3-5D2C3C4DA78E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E1227FBF-8087-150A-9CBD-4F36955B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DDE108-19E1-492E-1AA9-2EFAC215A981}"/>
                </a:ext>
              </a:extLst>
            </p:cNvPr>
            <p:cNvSpPr/>
            <p:nvPr/>
          </p:nvSpPr>
          <p:spPr>
            <a:xfrm>
              <a:off x="2302927" y="1922453"/>
              <a:ext cx="7233719" cy="4451186"/>
            </a:xfrm>
            <a:prstGeom prst="roundRect">
              <a:avLst/>
            </a:prstGeom>
            <a:solidFill>
              <a:srgbClr val="448FD4"/>
            </a:solidFill>
            <a:ln>
              <a:noFill/>
            </a:ln>
            <a:effectLst>
              <a:glow rad="63500">
                <a:schemeClr val="tx1"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57EC97-3ECE-CB8C-E53D-EB00AF53105B}"/>
                </a:ext>
              </a:extLst>
            </p:cNvPr>
            <p:cNvSpPr txBox="1"/>
            <p:nvPr/>
          </p:nvSpPr>
          <p:spPr>
            <a:xfrm>
              <a:off x="3257738" y="2280847"/>
              <a:ext cx="567652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Slow Adoptation of AR/VR by SMEs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Limited User Engagement With Immersive Ads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Technological Barriers In Emerging Markets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b="1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Competition From Established Platforms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Privacy And Data Security Concerns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b="1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High Initial Development Costs</a:t>
              </a:r>
            </a:p>
            <a:p>
              <a:pPr marL="342900" indent="-342900">
                <a:buFont typeface="+mj-lt"/>
                <a:buAutoNum type="arabicPeriod"/>
              </a:pPr>
              <a:endPara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GB" sz="18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Slow Roi Realization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7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5D9572-B6D1-1265-F0C0-052D3DD07471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75C3C6-A6A3-E552-98FA-E49D692958DF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63A2D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A4523572-DB9F-F93C-352A-4A3C91FA91AA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A391DC-44B9-6867-6C2B-5AE6E7F4652C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J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EF0655-BD96-907B-3C68-7AD8CE4435C0}"/>
                </a:ext>
              </a:extLst>
            </p:cNvPr>
            <p:cNvSpPr/>
            <p:nvPr/>
          </p:nvSpPr>
          <p:spPr>
            <a:xfrm>
              <a:off x="2028238" y="583938"/>
              <a:ext cx="778309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STRATEGIC ALIGNMENT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1039C8-CCF8-5343-DB7E-5E18B38A6D7C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E8451432-BB85-0BE2-A355-539770D71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26E011B-4A49-18BD-86F8-2383DDAF3ABC}"/>
                </a:ext>
              </a:extLst>
            </p:cNvPr>
            <p:cNvSpPr/>
            <p:nvPr/>
          </p:nvSpPr>
          <p:spPr>
            <a:xfrm>
              <a:off x="2302927" y="1922453"/>
              <a:ext cx="7233719" cy="4451186"/>
            </a:xfrm>
            <a:prstGeom prst="roundRect">
              <a:avLst/>
            </a:prstGeom>
            <a:solidFill>
              <a:srgbClr val="2C7BC2"/>
            </a:solidFill>
            <a:ln>
              <a:noFill/>
            </a:ln>
            <a:effectLst>
              <a:glow rad="63500">
                <a:schemeClr val="tx1">
                  <a:lumMod val="95000"/>
                  <a:lumOff val="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2DF889-F8A4-FC84-7CA0-1FD9D17B3686}"/>
                </a:ext>
              </a:extLst>
            </p:cNvPr>
            <p:cNvSpPr txBox="1"/>
            <p:nvPr/>
          </p:nvSpPr>
          <p:spPr>
            <a:xfrm>
              <a:off x="3257738" y="2620127"/>
              <a:ext cx="5676523" cy="305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Advancing The Metaverse</a:t>
              </a: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Increasing Global User Engagement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Leveraging AR/VR For Broader Applications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Emerging Markets</a:t>
              </a:r>
              <a:endParaRPr lang="en-GB" b="1" kern="100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Vertical Applications</a:t>
              </a:r>
              <a:endParaRPr lang="en-GB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GB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  <a:cs typeface="Arial" panose="020B0604020202020204" pitchFamily="34" charset="0"/>
                </a:rPr>
                <a:t>AR/VR Innovation</a:t>
              </a:r>
              <a:endParaRPr lang="en-GB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25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AC4E16-9CE2-24A1-61E6-7831CCB3FB63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C4E893-40ED-CE6C-EF81-D2BC47BF3C45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5499D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2067DB16-FD46-25B7-781E-0A8EE6B885E3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EE1EE-E97C-54F7-C80F-51D2D8722496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K</a:t>
              </a:r>
              <a:endParaRPr lang="en-GB" sz="24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B2725B-7520-A02A-96F0-FE2F45571A08}"/>
                </a:ext>
              </a:extLst>
            </p:cNvPr>
            <p:cNvSpPr/>
            <p:nvPr/>
          </p:nvSpPr>
          <p:spPr>
            <a:xfrm>
              <a:off x="3326381" y="583938"/>
              <a:ext cx="518680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 to ACTION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9CAC38-7A39-BEEC-C93F-374FAF18C2A9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D50B651F-8A9B-1386-8160-35790356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D90E97-4FF8-99E5-5D80-962E7ADF3717}"/>
                </a:ext>
              </a:extLst>
            </p:cNvPr>
            <p:cNvSpPr/>
            <p:nvPr/>
          </p:nvSpPr>
          <p:spPr>
            <a:xfrm>
              <a:off x="333374" y="1771649"/>
              <a:ext cx="11147425" cy="4952991"/>
            </a:xfrm>
            <a:prstGeom prst="roundRect">
              <a:avLst/>
            </a:prstGeom>
            <a:solidFill>
              <a:srgbClr val="73ACDF"/>
            </a:solidFill>
            <a:ln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2748D-02EC-A082-0E05-9A8C6B696DCB}"/>
                </a:ext>
              </a:extLst>
            </p:cNvPr>
            <p:cNvSpPr txBox="1"/>
            <p:nvPr/>
          </p:nvSpPr>
          <p:spPr>
            <a:xfrm>
              <a:off x="457200" y="2009775"/>
              <a:ext cx="11023600" cy="470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b="1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I invite Meta to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Review this proposal</a:t>
              </a:r>
              <a:r>
                <a:rPr lang="en-GB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to explore its potential impact on Meta’s platforms and e-commerce strategy.</a:t>
              </a:r>
            </a:p>
            <a:p>
              <a:pPr marL="800100" lvl="1" indent="-342900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GB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Schedule a meeting</a:t>
              </a:r>
              <a:r>
                <a:rPr lang="en-GB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to discuss the proposed solution in greater detail and evaluate its alignment with Meta’s goals.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By embracing this initiative, Meta can unlock new opportunities, enhance user engagement, and strengthen its position as a global leader in AR/VR and e-commerce.</a:t>
              </a: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b="1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 </a:t>
              </a:r>
              <a:endPara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  <a:p>
              <a:pPr>
                <a:lnSpc>
                  <a:spcPct val="150000"/>
                </a:lnSpc>
                <a:spcAft>
                  <a:spcPts val="800"/>
                </a:spcAft>
              </a:pP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Please feel free to contact me at </a:t>
              </a:r>
              <a:r>
                <a:rPr lang="en-GB" sz="1800" b="1" u="sng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harithdevinda8@gmail.com</a:t>
              </a:r>
              <a:r>
                <a:rPr lang="en-GB" sz="1800" b="1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 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or </a:t>
              </a:r>
              <a:r>
                <a:rPr lang="en-GB" sz="1800" b="1" kern="100" dirty="0">
                  <a:solidFill>
                    <a:schemeClr val="bg2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+94703359228 </a:t>
              </a:r>
              <a:r>
                <a:rPr lang="en-GB" sz="1800" kern="100" dirty="0">
                  <a:solidFill>
                    <a:srgbClr val="002060"/>
                  </a:solidFill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to arrange a follow-up discussion or presentation. I am confident this collaboration will pave the way for groundbreaking innovation.</a:t>
              </a:r>
            </a:p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2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AD347C-9E6A-3E85-8420-03A8541F0CEC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EE2228-617D-4911-8C8E-2ED697CC1B90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EFF6FB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07F68173-AC27-BD06-3FF9-2371E845371B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4390BF-59C2-0D79-C02D-0FFEE9A2B3ED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A</a:t>
              </a:r>
              <a:endParaRPr lang="en-GB" sz="2400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9C8503-08C3-9F20-336B-F3DCE3916D84}"/>
                </a:ext>
              </a:extLst>
            </p:cNvPr>
            <p:cNvSpPr/>
            <p:nvPr/>
          </p:nvSpPr>
          <p:spPr>
            <a:xfrm>
              <a:off x="2334767" y="583938"/>
              <a:ext cx="71700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EXECUTIVE SUMMARY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2E077E-D28C-5919-1397-6DAC190909C6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Picture 32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0D528511-EF20-24DE-8AD2-95843E4F9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AAD3250-60E4-48BA-621C-B2DC20177701}"/>
                </a:ext>
              </a:extLst>
            </p:cNvPr>
            <p:cNvSpPr/>
            <p:nvPr/>
          </p:nvSpPr>
          <p:spPr>
            <a:xfrm>
              <a:off x="600075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Revolutionizing online shopping with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AR/VR optimized for mobile devices.</a:t>
              </a:r>
            </a:p>
            <a:p>
              <a:pPr algn="ctr"/>
              <a:endParaRPr lang="en-GB" sz="14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2B4F014-5859-0190-42CC-1F45573A7C67}"/>
                </a:ext>
              </a:extLst>
            </p:cNvPr>
            <p:cNvSpPr/>
            <p:nvPr/>
          </p:nvSpPr>
          <p:spPr>
            <a:xfrm>
              <a:off x="4389787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Empowering SMEs with AI-powered tools for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3D model creation.</a:t>
              </a:r>
            </a:p>
            <a:p>
              <a:pPr algn="ctr"/>
              <a:endParaRPr lang="en-GB" sz="1400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A33CC79-97BC-4C0E-6396-63EF03E076DF}"/>
                </a:ext>
              </a:extLst>
            </p:cNvPr>
            <p:cNvSpPr/>
            <p:nvPr/>
          </p:nvSpPr>
          <p:spPr>
            <a:xfrm>
              <a:off x="8179499" y="2579523"/>
              <a:ext cx="3060000" cy="3060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glow rad="254000">
                <a:schemeClr val="tx1">
                  <a:lumMod val="95000"/>
                  <a:lumOff val="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Projected revenue potential: </a:t>
              </a:r>
              <a:r>
                <a:rPr lang="en-GB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$20.3B+  annually.</a:t>
              </a:r>
            </a:p>
            <a:p>
              <a:pPr algn="ctr"/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52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1F5BDE-A68D-B5C9-A4FA-202732A1D2FF}"/>
              </a:ext>
            </a:extLst>
          </p:cNvPr>
          <p:cNvGrpSpPr/>
          <p:nvPr/>
        </p:nvGrpSpPr>
        <p:grpSpPr>
          <a:xfrm>
            <a:off x="-863600" y="-9934"/>
            <a:ext cx="13065125" cy="6876000"/>
            <a:chOff x="-863600" y="-9934"/>
            <a:chExt cx="13065125" cy="6876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CDCD37-3A38-278E-948E-26C5E3DF6C0E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DFEDF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4CC78FB6-EC20-D449-0F09-204C4C150B6D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D00572-3D63-9242-98D7-13DB3729B58F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  <a:endParaRPr lang="en-GB" sz="24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3E4B04-7649-B08C-6804-0F20081D44DF}"/>
                </a:ext>
              </a:extLst>
            </p:cNvPr>
            <p:cNvSpPr/>
            <p:nvPr/>
          </p:nvSpPr>
          <p:spPr>
            <a:xfrm>
              <a:off x="2364420" y="583938"/>
              <a:ext cx="71107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PROBLEM STATEMENT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3E1556-53F1-3747-1682-F201D0F2C5A9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0C51E51C-753D-28F0-FC9E-2D9FEDE7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D61676A3-FE82-1F1C-42C1-2DBCB77F4B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6454166"/>
                </p:ext>
              </p:extLst>
            </p:nvPr>
          </p:nvGraphicFramePr>
          <p:xfrm>
            <a:off x="-863600" y="122285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A1F4B7-E51E-A009-790E-4CF6AF35B3A1}"/>
                </a:ext>
              </a:extLst>
            </p:cNvPr>
            <p:cNvSpPr txBox="1"/>
            <p:nvPr/>
          </p:nvSpPr>
          <p:spPr>
            <a:xfrm>
              <a:off x="809625" y="2510833"/>
              <a:ext cx="39052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CURRENT</a:t>
              </a:r>
              <a:endParaRPr lang="en-GB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86D869-7487-5EDF-7BEE-5E93CD6E7AC8}"/>
                </a:ext>
              </a:extLst>
            </p:cNvPr>
            <p:cNvSpPr txBox="1"/>
            <p:nvPr/>
          </p:nvSpPr>
          <p:spPr>
            <a:xfrm>
              <a:off x="1157287" y="2064189"/>
              <a:ext cx="390525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CHALLANGES</a:t>
              </a:r>
              <a:endParaRPr lang="en-GB" sz="2400" b="1" dirty="0"/>
            </a:p>
            <a:p>
              <a:endParaRPr lang="en-GB" sz="2400" dirty="0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9F229A83-098D-10B4-BCA2-858832AEE34B}"/>
                </a:ext>
              </a:extLst>
            </p:cNvPr>
            <p:cNvSpPr/>
            <p:nvPr/>
          </p:nvSpPr>
          <p:spPr>
            <a:xfrm>
              <a:off x="5915025" y="1981200"/>
              <a:ext cx="609600" cy="3857624"/>
            </a:xfrm>
            <a:prstGeom prst="rightBrace">
              <a:avLst>
                <a:gd name="adj1" fmla="val 8333"/>
                <a:gd name="adj2" fmla="val 2358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DEBB35-4C52-F400-2EB2-C22A5CE40588}"/>
                </a:ext>
              </a:extLst>
            </p:cNvPr>
            <p:cNvSpPr txBox="1"/>
            <p:nvPr/>
          </p:nvSpPr>
          <p:spPr>
            <a:xfrm>
              <a:off x="6663133" y="2717318"/>
              <a:ext cx="31190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IMPACT OF SOLVING </a:t>
              </a:r>
              <a:endParaRPr lang="en-GB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FE8550-B1EB-4F26-1E11-1176E09D1F12}"/>
                </a:ext>
              </a:extLst>
            </p:cNvPr>
            <p:cNvSpPr txBox="1"/>
            <p:nvPr/>
          </p:nvSpPr>
          <p:spPr>
            <a:xfrm>
              <a:off x="7506890" y="3279037"/>
              <a:ext cx="45505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002060"/>
                  </a:solidFill>
                </a:rPr>
                <a:t>Solving these issues enhances Meta’s 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Platforms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User Engagement</a:t>
              </a:r>
            </a:p>
            <a:p>
              <a:r>
                <a:rPr lang="en-GB" sz="2000" b="1" dirty="0">
                  <a:solidFill>
                    <a:srgbClr val="002060"/>
                  </a:solidFill>
                </a:rPr>
                <a:t>	SME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54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8B9EF3-55A8-9926-46DF-2B83E0D0F907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A2037B-43F6-54FB-39B4-8B3B57E89DDA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D0E3F4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4874B250-075A-ECF5-5519-9A4CF5C5616B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C69B02-8984-94DC-80F1-4D04C7D7021A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</a:t>
              </a:r>
              <a:endParaRPr lang="en-GB" sz="24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C25213-7BE0-712D-F66E-52B3F78692E9}"/>
                </a:ext>
              </a:extLst>
            </p:cNvPr>
            <p:cNvSpPr/>
            <p:nvPr/>
          </p:nvSpPr>
          <p:spPr>
            <a:xfrm>
              <a:off x="2513949" y="583938"/>
              <a:ext cx="68116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SOLITION OVERVIEW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F9C23F-4D3D-0E1A-1168-E5603CCE5B36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2EA02324-450D-5DAB-7F8E-A77279B7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F9CDA66F-9DEB-6923-AC28-BC422F4905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0184339"/>
                </p:ext>
              </p:extLst>
            </p:nvPr>
          </p:nvGraphicFramePr>
          <p:xfrm>
            <a:off x="333377" y="2426711"/>
            <a:ext cx="6029324" cy="3623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DB822B79-1067-2300-FD26-05E8EE3ECC3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4029588"/>
                </p:ext>
              </p:extLst>
            </p:nvPr>
          </p:nvGraphicFramePr>
          <p:xfrm>
            <a:off x="7393164" y="2315561"/>
            <a:ext cx="3864916" cy="44930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417AA2-4737-F513-66F7-EFDE22B10920}"/>
                </a:ext>
              </a:extLst>
            </p:cNvPr>
            <p:cNvSpPr txBox="1"/>
            <p:nvPr/>
          </p:nvSpPr>
          <p:spPr>
            <a:xfrm>
              <a:off x="7696847" y="1957715"/>
              <a:ext cx="325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 FLOW DIAGRAM</a:t>
              </a:r>
              <a:endPara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F53C63-012F-2607-D0B8-11C32EAFD532}"/>
              </a:ext>
            </a:extLst>
          </p:cNvPr>
          <p:cNvGrpSpPr/>
          <p:nvPr/>
        </p:nvGrpSpPr>
        <p:grpSpPr>
          <a:xfrm>
            <a:off x="-11438744" y="1782215"/>
            <a:ext cx="11160384" cy="4930581"/>
            <a:chOff x="12358835" y="1782215"/>
            <a:chExt cx="11160384" cy="49305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1C0060-B05C-7B82-A30F-BEEB7C328BF5}"/>
                </a:ext>
              </a:extLst>
            </p:cNvPr>
            <p:cNvSpPr/>
            <p:nvPr/>
          </p:nvSpPr>
          <p:spPr>
            <a:xfrm>
              <a:off x="12358835" y="1782215"/>
              <a:ext cx="11147423" cy="49305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EC1C06-F6B9-DA7D-28BB-773CB3CBB095}"/>
                </a:ext>
              </a:extLst>
            </p:cNvPr>
            <p:cNvSpPr txBox="1"/>
            <p:nvPr/>
          </p:nvSpPr>
          <p:spPr>
            <a:xfrm>
              <a:off x="12384771" y="4062839"/>
              <a:ext cx="30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</a:t>
              </a:r>
              <a:endParaRPr lang="en-GB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4E566E-6162-A03D-D0CF-1D1153376ED6}"/>
                </a:ext>
              </a:extLst>
            </p:cNvPr>
            <p:cNvSpPr txBox="1"/>
            <p:nvPr/>
          </p:nvSpPr>
          <p:spPr>
            <a:xfrm>
              <a:off x="22938150" y="4053910"/>
              <a:ext cx="581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18+</a:t>
              </a:r>
              <a:endParaRPr lang="en-GB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C29CF-401E-A0F3-97BE-12E0A62F8D7D}"/>
                </a:ext>
              </a:extLst>
            </p:cNvPr>
            <p:cNvSpPr txBox="1"/>
            <p:nvPr/>
          </p:nvSpPr>
          <p:spPr>
            <a:xfrm>
              <a:off x="14904686" y="3010536"/>
              <a:ext cx="30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</a:t>
              </a:r>
              <a:endParaRPr lang="en-GB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A2084C-E73D-04EC-2A83-F2ECAA0C902A}"/>
                </a:ext>
              </a:extLst>
            </p:cNvPr>
            <p:cNvSpPr txBox="1"/>
            <p:nvPr/>
          </p:nvSpPr>
          <p:spPr>
            <a:xfrm>
              <a:off x="17197211" y="3006773"/>
              <a:ext cx="47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12</a:t>
              </a:r>
              <a:endParaRPr lang="en-GB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8FCFE9-E408-6394-65CE-CC73764514BF}"/>
                </a:ext>
              </a:extLst>
            </p:cNvPr>
            <p:cNvSpPr txBox="1"/>
            <p:nvPr/>
          </p:nvSpPr>
          <p:spPr>
            <a:xfrm>
              <a:off x="19573455" y="3001208"/>
              <a:ext cx="47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18</a:t>
              </a:r>
              <a:endParaRPr lang="en-GB" b="1"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A6989B-0105-E37A-FF10-69A07372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6857"/>
              </p:ext>
            </p:extLst>
          </p:nvPr>
        </p:nvGraphicFramePr>
        <p:xfrm>
          <a:off x="-11117523" y="3379868"/>
          <a:ext cx="10292321" cy="171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51">
                  <a:extLst>
                    <a:ext uri="{9D8B030D-6E8A-4147-A177-3AD203B41FA5}">
                      <a16:colId xmlns:a16="http://schemas.microsoft.com/office/drawing/2014/main" val="337906400"/>
                    </a:ext>
                  </a:extLst>
                </a:gridCol>
                <a:gridCol w="2375151">
                  <a:extLst>
                    <a:ext uri="{9D8B030D-6E8A-4147-A177-3AD203B41FA5}">
                      <a16:colId xmlns:a16="http://schemas.microsoft.com/office/drawing/2014/main" val="3674439546"/>
                    </a:ext>
                  </a:extLst>
                </a:gridCol>
                <a:gridCol w="2375151">
                  <a:extLst>
                    <a:ext uri="{9D8B030D-6E8A-4147-A177-3AD203B41FA5}">
                      <a16:colId xmlns:a16="http://schemas.microsoft.com/office/drawing/2014/main" val="1345006315"/>
                    </a:ext>
                  </a:extLst>
                </a:gridCol>
                <a:gridCol w="3166868">
                  <a:extLst>
                    <a:ext uri="{9D8B030D-6E8A-4147-A177-3AD203B41FA5}">
                      <a16:colId xmlns:a16="http://schemas.microsoft.com/office/drawing/2014/main" val="233756248"/>
                    </a:ext>
                  </a:extLst>
                </a:gridCol>
              </a:tblGrid>
              <a:tr h="8587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26336"/>
                  </a:ext>
                </a:extLst>
              </a:tr>
              <a:tr h="858708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and Development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Testing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Rollout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Continuous Improvement</a:t>
                      </a:r>
                      <a:endParaRPr lang="en-GB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8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0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97422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1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96185 -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9EB438-AEE9-2B35-83DE-0B32E7189710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ED60DF-EBA5-E70A-3534-816E208FA891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C1DAF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D574B783-CDE7-5DB6-BD70-E19F3C52794D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194507-F85A-79C9-A681-630F7C7640A3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0E22-F20E-60A8-A401-C3EB82C4CC8D}"/>
                </a:ext>
              </a:extLst>
            </p:cNvPr>
            <p:cNvSpPr/>
            <p:nvPr/>
          </p:nvSpPr>
          <p:spPr>
            <a:xfrm>
              <a:off x="2158306" y="583938"/>
              <a:ext cx="752295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MARKET OPPORTUNITY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8AAE21-4CF9-4877-F4AA-5B805457F1F5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24A91B6D-FCFE-C23C-30A6-1676FAE8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882A45E-D52A-0937-85BF-BB861A867C67}"/>
                </a:ext>
              </a:extLst>
            </p:cNvPr>
            <p:cNvSpPr/>
            <p:nvPr/>
          </p:nvSpPr>
          <p:spPr>
            <a:xfrm>
              <a:off x="439227" y="2315561"/>
              <a:ext cx="4320000" cy="2733674"/>
            </a:xfrm>
            <a:prstGeom prst="roundRect">
              <a:avLst/>
            </a:prstGeom>
            <a:solidFill>
              <a:srgbClr val="73ACDF"/>
            </a:solidFill>
            <a:ln>
              <a:noFill/>
            </a:ln>
            <a:effectLst>
              <a:glow rad="215900">
                <a:schemeClr val="accent1">
                  <a:satMod val="175000"/>
                  <a:alpha val="25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Graphic 17" descr="Group of men with solid fill">
              <a:extLst>
                <a:ext uri="{FF2B5EF4-FFF2-40B4-BE49-F238E27FC236}">
                  <a16:creationId xmlns:a16="http://schemas.microsoft.com/office/drawing/2014/main" id="{9A27DE13-9036-C07C-E786-5F5D0132D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9260" y="2528005"/>
              <a:ext cx="623885" cy="62388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17ADB-5CC9-00B7-3E5B-B66172C317B7}"/>
                </a:ext>
              </a:extLst>
            </p:cNvPr>
            <p:cNvSpPr/>
            <p:nvPr/>
          </p:nvSpPr>
          <p:spPr>
            <a:xfrm>
              <a:off x="1323146" y="2768810"/>
              <a:ext cx="327987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TARGETED AUDIENCE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50A1C9-0288-E90A-7EC3-EF2684C38AD1}"/>
                </a:ext>
              </a:extLst>
            </p:cNvPr>
            <p:cNvSpPr txBox="1"/>
            <p:nvPr/>
          </p:nvSpPr>
          <p:spPr>
            <a:xfrm>
              <a:off x="779481" y="3230475"/>
              <a:ext cx="32798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SMEs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TECH-SAVVY CONSUMERS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MOBILE SHOPPERS</a:t>
              </a:r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9D5C5E10-0055-47CA-6AC2-1972CA5804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8655873"/>
                </p:ext>
              </p:extLst>
            </p:nvPr>
          </p:nvGraphicFramePr>
          <p:xfrm>
            <a:off x="5559964" y="1836891"/>
            <a:ext cx="5920836" cy="36338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521414BA-E50C-349F-F9E9-FD07B1B7A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5305963" y="3377091"/>
              <a:ext cx="1751330" cy="356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Market Value (Trillion USD)</a:t>
              </a:r>
              <a:endParaRPr lang="en-GB" sz="12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Iskoola Pota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6EAD9B-CEB3-D549-29B1-40E818193CB6}"/>
                </a:ext>
              </a:extLst>
            </p:cNvPr>
            <p:cNvSpPr txBox="1"/>
            <p:nvPr/>
          </p:nvSpPr>
          <p:spPr>
            <a:xfrm>
              <a:off x="1433176" y="5660548"/>
              <a:ext cx="8947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The global e-commerce market is projected to reach over $7 trillion by 2027.</a:t>
              </a:r>
            </a:p>
            <a:p>
              <a:pPr algn="ctr"/>
              <a:endParaRPr lang="en-GB" sz="2000" b="1" dirty="0"/>
            </a:p>
            <a:p>
              <a:pPr algn="ctr"/>
              <a:r>
                <a:rPr lang="en-GB" sz="2000" b="1" dirty="0"/>
                <a:t>AR-enabled shopping can boost conversion rates by up to 40%.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0008-AFFE-FFD9-46F6-5C996147545C}"/>
              </a:ext>
            </a:extLst>
          </p:cNvPr>
          <p:cNvGrpSpPr/>
          <p:nvPr/>
        </p:nvGrpSpPr>
        <p:grpSpPr>
          <a:xfrm>
            <a:off x="-11803137" y="1735282"/>
            <a:ext cx="11659255" cy="5039591"/>
            <a:chOff x="83127" y="1735282"/>
            <a:chExt cx="11659255" cy="503959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DD8D1D4-DA87-557E-B68E-5184111638AA}"/>
                </a:ext>
              </a:extLst>
            </p:cNvPr>
            <p:cNvSpPr/>
            <p:nvPr/>
          </p:nvSpPr>
          <p:spPr>
            <a:xfrm>
              <a:off x="83127" y="1735282"/>
              <a:ext cx="11659255" cy="5039591"/>
            </a:xfrm>
            <a:prstGeom prst="rect">
              <a:avLst/>
            </a:prstGeom>
            <a:solidFill>
              <a:srgbClr val="63A2DB"/>
            </a:solidFill>
            <a:ln>
              <a:solidFill>
                <a:srgbClr val="5499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2C9A6B-1645-C171-9431-6807F8DBFB7F}"/>
                </a:ext>
              </a:extLst>
            </p:cNvPr>
            <p:cNvSpPr txBox="1"/>
            <p:nvPr/>
          </p:nvSpPr>
          <p:spPr>
            <a:xfrm>
              <a:off x="320819" y="1923863"/>
              <a:ext cx="73623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META’S EDGE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Comprehensive Ecosystem</a:t>
              </a:r>
              <a:r>
                <a:rPr lang="en-GB" dirty="0">
                  <a:solidFill>
                    <a:schemeClr val="bg1"/>
                  </a:solidFill>
                  <a:latin typeface="Arial" panose="020B0604020202020204" pitchFamily="34" charset="0"/>
                  <a:ea typeface="Yu Gothic" panose="020B0400000000000000" pitchFamily="34" charset="-128"/>
                </a:rPr>
                <a:t> - </a:t>
              </a: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Facebook, Instagram, and WhatsApp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Mobile-Friendly AR/VR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Social Commerce Integration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sz="18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User Data Insights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37FD63-C9A2-8B0E-B577-FE1BBD94AB6A}"/>
                </a:ext>
              </a:extLst>
            </p:cNvPr>
            <p:cNvSpPr txBox="1"/>
            <p:nvPr/>
          </p:nvSpPr>
          <p:spPr>
            <a:xfrm>
              <a:off x="3771248" y="3518099"/>
              <a:ext cx="458561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INNOVATION</a:t>
              </a:r>
              <a:endParaRPr lang="en-GB" b="1" dirty="0">
                <a:solidFill>
                  <a:srgbClr val="171717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AI-Driven 3D Model Generation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Affordability and Accessibility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Mobile-First Approach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Seamless Integration with Existing Tools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4F994-25E3-9BD8-F2D5-A43FDEF4E5DE}"/>
                </a:ext>
              </a:extLst>
            </p:cNvPr>
            <p:cNvSpPr txBox="1"/>
            <p:nvPr/>
          </p:nvSpPr>
          <p:spPr>
            <a:xfrm>
              <a:off x="7683173" y="5214987"/>
              <a:ext cx="39284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71717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OPPORTUNITIES TO CAPITALIZE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Dominate the SME Market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Enhance User Engagement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Partner with Advertisers</a:t>
              </a:r>
              <a:endParaRPr lang="en-GB" dirty="0">
                <a:solidFill>
                  <a:schemeClr val="bg1"/>
                </a:solidFill>
                <a:latin typeface="Arial" panose="020B0604020202020204" pitchFamily="34" charset="0"/>
                <a:ea typeface="Yu Gothic" panose="020B0400000000000000" pitchFamily="34" charset="-128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GB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Yu Gothic" panose="020B0400000000000000" pitchFamily="34" charset="-128"/>
                </a:rPr>
                <a:t>Expand in Emerging Markets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6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C11A1-7F18-1C03-5E9F-339B86E823D1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94EF1-1AE2-C5BB-197F-AF426845E4DE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A1C7E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5C0EB4D3-92F1-13D5-562E-3CAD76F03EB3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8546AF-8A3A-7BAF-008B-7E3D2F0DC354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D480BE-9990-7894-7687-BE3BD9B51DD6}"/>
                </a:ext>
              </a:extLst>
            </p:cNvPr>
            <p:cNvSpPr/>
            <p:nvPr/>
          </p:nvSpPr>
          <p:spPr>
            <a:xfrm>
              <a:off x="1670225" y="583938"/>
              <a:ext cx="849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COMPETITIVE ADVANTAGE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2E77B7-3AA6-42E5-8931-1EA18575E333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CD22D6BE-C537-4300-3036-8B253D591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B41E0-86EA-8F13-4ED6-00F814DDF2C9}"/>
                </a:ext>
              </a:extLst>
            </p:cNvPr>
            <p:cNvSpPr txBox="1"/>
            <p:nvPr/>
          </p:nvSpPr>
          <p:spPr>
            <a:xfrm>
              <a:off x="3051572" y="5482237"/>
              <a:ext cx="608885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Meta’s Edge:</a:t>
              </a:r>
              <a:endParaRPr lang="en-GB" sz="2400" dirty="0"/>
            </a:p>
            <a:p>
              <a:r>
                <a:rPr lang="en-GB" sz="2000" b="1" dirty="0">
                  <a:solidFill>
                    <a:srgbClr val="002060"/>
                  </a:solidFill>
                </a:rPr>
                <a:t>Comprehensive AR/VR and mobile-first integration.</a:t>
              </a:r>
            </a:p>
            <a:p>
              <a:endParaRPr lang="en-GB" dirty="0"/>
            </a:p>
          </p:txBody>
        </p:sp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46249E-EF20-0483-4AE9-B24C3818B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793172"/>
              </p:ext>
            </p:extLst>
          </p:nvPr>
        </p:nvGraphicFramePr>
        <p:xfrm>
          <a:off x="2159000" y="1982748"/>
          <a:ext cx="7874000" cy="31874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78027553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9463206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0591393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3617640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386671589"/>
                    </a:ext>
                  </a:extLst>
                </a:gridCol>
              </a:tblGrid>
              <a:tr h="490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FEATURE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META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AMAZON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SHOPIFY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</a:t>
                      </a:r>
                      <a:endParaRPr lang="en-GB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326088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Mobile AR/VR Focus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Limited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11999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SME Integration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Minimal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07371"/>
                  </a:ext>
                </a:extLst>
              </a:tr>
              <a:tr h="845793">
                <a:tc>
                  <a:txBody>
                    <a:bodyPr/>
                    <a:lstStyle/>
                    <a:p>
                      <a:pPr algn="ctr"/>
                      <a:r>
                        <a:rPr lang="en-GB" sz="2000" b="1"/>
                        <a:t>Platform Ecosystem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/>
                          </a:solidFill>
                        </a:rPr>
                        <a:t>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Minimal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26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00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085968-F06F-38F2-BD97-E9ADE24537BE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6175D4-604B-35C5-79DF-45B94F989633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92BEE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9F02FB60-2A17-88CE-512F-85A0FDA0507A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352077-4C88-AE15-F508-A266A3CE57F7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A01C41-BE0F-C055-44C1-02A7C1F6591B}"/>
                </a:ext>
              </a:extLst>
            </p:cNvPr>
            <p:cNvSpPr/>
            <p:nvPr/>
          </p:nvSpPr>
          <p:spPr>
            <a:xfrm>
              <a:off x="1652187" y="587067"/>
              <a:ext cx="888762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SCALABILITY and ROI </a:t>
              </a:r>
              <a:r>
                <a:rPr lang="en-US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Beyond 10 years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700F8-3972-A2D0-AB57-C4D200B077B0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77AA1AA3-1269-B62E-C9C6-B294EE77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18A57FCE-8E3F-DF46-9FB0-E70BC8D73F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9748017"/>
                </p:ext>
              </p:extLst>
            </p:nvPr>
          </p:nvGraphicFramePr>
          <p:xfrm>
            <a:off x="333376" y="1898171"/>
            <a:ext cx="3043567" cy="46927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F4467FA7-DB68-7049-ED9F-D34FD9DD3D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6247392"/>
                </p:ext>
              </p:extLst>
            </p:nvPr>
          </p:nvGraphicFramePr>
          <p:xfrm>
            <a:off x="3644498" y="1898170"/>
            <a:ext cx="7836302" cy="46927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68A724A1-B341-476D-0B37-1157FB474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381221" y="4075301"/>
              <a:ext cx="1586194" cy="3401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GB" sz="1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Annual Revenue ($B)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34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73C23D1-8BFE-A465-0875-6FD82D03863D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82FA93-08A7-58DF-19AF-685FEE8465F2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B1D0ED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16B4E382-7970-47ED-5983-00A5DB4DE0F3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716A2-2F25-F1AC-FAE4-F29A426A7415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G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D6A40-837A-8FB4-79EE-506F56A3126C}"/>
                </a:ext>
              </a:extLst>
            </p:cNvPr>
            <p:cNvSpPr/>
            <p:nvPr/>
          </p:nvSpPr>
          <p:spPr>
            <a:xfrm>
              <a:off x="3076924" y="583938"/>
              <a:ext cx="568572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REVENUE MODEL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B175AD-30EB-084D-84DD-30EDFC794A4E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E5BD2665-0107-1331-1AE7-177A58FB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AFC842-02CD-9254-A9F3-0FFD9F322DC8}"/>
                </a:ext>
              </a:extLst>
            </p:cNvPr>
            <p:cNvSpPr txBox="1"/>
            <p:nvPr/>
          </p:nvSpPr>
          <p:spPr>
            <a:xfrm>
              <a:off x="6096000" y="5791593"/>
              <a:ext cx="5317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10-Year</a:t>
              </a:r>
              <a:r>
                <a:rPr lang="en-US" dirty="0"/>
                <a:t> </a:t>
              </a:r>
              <a:r>
                <a:rPr lang="en-GB" b="1" dirty="0"/>
                <a:t>Cumulative Revenue Projection:</a:t>
              </a:r>
              <a:r>
                <a:rPr lang="en-GB" dirty="0"/>
                <a:t> </a:t>
              </a:r>
              <a:r>
                <a:rPr lang="en-GB" b="1" dirty="0">
                  <a:solidFill>
                    <a:srgbClr val="215F9A"/>
                  </a:solidFill>
                </a:rPr>
                <a:t>$203B</a:t>
              </a:r>
              <a:endParaRPr lang="en-GB" dirty="0">
                <a:solidFill>
                  <a:srgbClr val="215F9A"/>
                </a:solidFill>
              </a:endParaRPr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238CC77-98C8-029A-1357-7780053521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83869938"/>
                </p:ext>
              </p:extLst>
            </p:nvPr>
          </p:nvGraphicFramePr>
          <p:xfrm>
            <a:off x="6096000" y="2101140"/>
            <a:ext cx="5486400" cy="3200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1CFBD0F-451A-6179-00DE-97DE9709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19071"/>
              </p:ext>
            </p:extLst>
          </p:nvPr>
        </p:nvGraphicFramePr>
        <p:xfrm>
          <a:off x="214140" y="2101140"/>
          <a:ext cx="5486400" cy="4188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9516857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3627264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71330594"/>
                    </a:ext>
                  </a:extLst>
                </a:gridCol>
              </a:tblGrid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STREAM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MECHANICS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00" dirty="0">
                          <a:effectLst/>
                        </a:rPr>
                        <a:t>ANNUAL REVENUE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913499"/>
                  </a:ext>
                </a:extLst>
              </a:tr>
              <a:tr h="687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SME Subscriptions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million businesses subscribing at $100/month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$6B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97561"/>
                  </a:ext>
                </a:extLst>
              </a:tr>
              <a:tr h="10485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Transaction Fees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 transaction fee on Meta’s projected share of the global e-commerce market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$14B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C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13258"/>
                  </a:ext>
                </a:extLst>
              </a:tr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AR Ad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1% of Meta’s active users (30M) engage with immersive ads, with an average ad spend of $10/user</a:t>
                      </a:r>
                      <a:endParaRPr lang="en-GB" sz="10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$300M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43078"/>
                  </a:ext>
                </a:extLst>
              </a:tr>
              <a:tr h="4881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</a:rPr>
                        <a:t>Total</a:t>
                      </a:r>
                      <a:endParaRPr lang="en-GB" sz="1200" b="1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effectLst/>
                        </a:rPr>
                        <a:t> </a:t>
                      </a:r>
                      <a:endParaRPr lang="en-GB" sz="1200" b="1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dirty="0">
                          <a:solidFill>
                            <a:srgbClr val="215F9A"/>
                          </a:solidFill>
                          <a:effectLst/>
                        </a:rPr>
                        <a:t>$20.3B</a:t>
                      </a:r>
                      <a:endParaRPr lang="en-GB" sz="1600" b="1" kern="100" dirty="0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2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5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5EBB18-1BE6-0F04-203A-4135CDEDEDE3}"/>
              </a:ext>
            </a:extLst>
          </p:cNvPr>
          <p:cNvGrpSpPr/>
          <p:nvPr/>
        </p:nvGrpSpPr>
        <p:grpSpPr>
          <a:xfrm>
            <a:off x="-19050" y="-9934"/>
            <a:ext cx="12220575" cy="6876000"/>
            <a:chOff x="-19050" y="-9934"/>
            <a:chExt cx="12220575" cy="68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7C395D-194D-F324-D153-33D6872AFB8B}"/>
                </a:ext>
              </a:extLst>
            </p:cNvPr>
            <p:cNvSpPr/>
            <p:nvPr/>
          </p:nvSpPr>
          <p:spPr>
            <a:xfrm>
              <a:off x="-19050" y="-9934"/>
              <a:ext cx="11877674" cy="6876000"/>
            </a:xfrm>
            <a:prstGeom prst="rect">
              <a:avLst/>
            </a:prstGeom>
            <a:solidFill>
              <a:srgbClr val="82B4E2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EBDAD047-EE5C-24F6-2B36-8A0B60F93BA6}"/>
                </a:ext>
              </a:extLst>
            </p:cNvPr>
            <p:cNvSpPr/>
            <p:nvPr/>
          </p:nvSpPr>
          <p:spPr>
            <a:xfrm rot="5400000">
              <a:off x="-38307" y="399850"/>
              <a:ext cx="1419639" cy="600074"/>
            </a:xfrm>
            <a:prstGeom prst="homePlate">
              <a:avLst/>
            </a:prstGeom>
            <a:solidFill>
              <a:srgbClr val="0365E3"/>
            </a:solidFill>
            <a:ln>
              <a:noFill/>
            </a:ln>
            <a:effectLst>
              <a:outerShdw blurRad="254000" dist="38100" dir="5400000" algn="t" rotWithShape="0">
                <a:srgbClr val="0158FE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FCC076-579D-F69A-D02D-BC8798C3F277}"/>
                </a:ext>
              </a:extLst>
            </p:cNvPr>
            <p:cNvSpPr/>
            <p:nvPr/>
          </p:nvSpPr>
          <p:spPr>
            <a:xfrm>
              <a:off x="11858625" y="-9526"/>
              <a:ext cx="342900" cy="427439"/>
            </a:xfrm>
            <a:prstGeom prst="rect">
              <a:avLst/>
            </a:prstGeom>
            <a:solidFill>
              <a:srgbClr val="0158FE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H</a:t>
              </a:r>
              <a:endParaRPr lang="en-GB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C3228-40F1-4141-E176-1398AFA0377F}"/>
                </a:ext>
              </a:extLst>
            </p:cNvPr>
            <p:cNvSpPr/>
            <p:nvPr/>
          </p:nvSpPr>
          <p:spPr>
            <a:xfrm>
              <a:off x="767196" y="587067"/>
              <a:ext cx="1095703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COST ANALYSIS and INVESTMENT</a:t>
              </a:r>
              <a:endPara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F5D0A0-692B-01DF-7961-BF10FC95D826}"/>
                </a:ext>
              </a:extLst>
            </p:cNvPr>
            <p:cNvCxnSpPr/>
            <p:nvPr/>
          </p:nvCxnSpPr>
          <p:spPr>
            <a:xfrm>
              <a:off x="333376" y="1611086"/>
              <a:ext cx="1114742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blue circle with white logo&#10;&#10;Description automatically generated">
              <a:extLst>
                <a:ext uri="{FF2B5EF4-FFF2-40B4-BE49-F238E27FC236}">
                  <a16:creationId xmlns:a16="http://schemas.microsoft.com/office/drawing/2014/main" id="{F3C94A2D-4390-05F2-6EAB-A864EF4E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1473" y="202718"/>
              <a:ext cx="600075" cy="600075"/>
            </a:xfrm>
            <a:prstGeom prst="rect">
              <a:avLst/>
            </a:prstGeom>
          </p:spPr>
        </p:pic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FED37D5-E7D8-CFEA-DD4A-93EA2C92B5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32441188"/>
                </p:ext>
              </p:extLst>
            </p:nvPr>
          </p:nvGraphicFramePr>
          <p:xfrm>
            <a:off x="3595232" y="1767201"/>
            <a:ext cx="7885568" cy="46927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0F3E9A1D-B8A9-BF74-C4DF-4324498F6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760225" y="3967527"/>
              <a:ext cx="473710" cy="29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GB" sz="1200" kern="10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Iskoola Pota" panose="020B0502040204020203" pitchFamily="34" charset="0"/>
                </a:rPr>
                <a:t>($B)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538501-16FA-FA02-995D-77CD026E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62777"/>
              </p:ext>
            </p:extLst>
          </p:nvPr>
        </p:nvGraphicFramePr>
        <p:xfrm>
          <a:off x="333376" y="1767199"/>
          <a:ext cx="3152208" cy="469275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29393">
                  <a:extLst>
                    <a:ext uri="{9D8B030D-6E8A-4147-A177-3AD203B41FA5}">
                      <a16:colId xmlns:a16="http://schemas.microsoft.com/office/drawing/2014/main" val="4231316118"/>
                    </a:ext>
                  </a:extLst>
                </a:gridCol>
                <a:gridCol w="922815">
                  <a:extLst>
                    <a:ext uri="{9D8B030D-6E8A-4147-A177-3AD203B41FA5}">
                      <a16:colId xmlns:a16="http://schemas.microsoft.com/office/drawing/2014/main" val="461806614"/>
                    </a:ext>
                  </a:extLst>
                </a:gridCol>
              </a:tblGrid>
              <a:tr h="6703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CATEGORY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COST (IN USD)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386911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Research and Development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2972656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Infrastructure and Technology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9138567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Marketing and SME Onboarding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2611557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Operational Costs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$19.5M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1097130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Miscellaneous and Contingency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$7M</a:t>
                      </a:r>
                      <a:endParaRPr lang="en-GB" sz="1200" b="1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611592"/>
                  </a:ext>
                </a:extLst>
              </a:tr>
              <a:tr h="6703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Grand Total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kern="100" dirty="0">
                          <a:solidFill>
                            <a:srgbClr val="215F9A"/>
                          </a:solidFill>
                          <a:effectLst/>
                        </a:rPr>
                        <a:t>$55M</a:t>
                      </a:r>
                      <a:endParaRPr lang="en-GB" sz="1200" b="1" kern="100" dirty="0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  <a:ea typeface="Yu Gothic" panose="020B0400000000000000" pitchFamily="34" charset="-128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1845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04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1277</Words>
  <Application>Microsoft Office PowerPoint</Application>
  <PresentationFormat>Widescreen</PresentationFormat>
  <Paragraphs>337</Paragraphs>
  <Slides>12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D Rajapaksha</dc:creator>
  <cp:lastModifiedBy>H D Rajapaksha</cp:lastModifiedBy>
  <cp:revision>10</cp:revision>
  <dcterms:created xsi:type="dcterms:W3CDTF">2025-01-24T12:54:11Z</dcterms:created>
  <dcterms:modified xsi:type="dcterms:W3CDTF">2025-02-16T14:53:37Z</dcterms:modified>
</cp:coreProperties>
</file>