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92" r:id="rId4"/>
    <p:sldId id="282" r:id="rId5"/>
    <p:sldId id="283" r:id="rId6"/>
    <p:sldId id="259" r:id="rId7"/>
    <p:sldId id="258" r:id="rId8"/>
    <p:sldId id="284" r:id="rId9"/>
    <p:sldId id="260" r:id="rId10"/>
    <p:sldId id="261" r:id="rId11"/>
    <p:sldId id="262" r:id="rId12"/>
    <p:sldId id="263" r:id="rId13"/>
    <p:sldId id="293" r:id="rId14"/>
    <p:sldId id="266" r:id="rId15"/>
    <p:sldId id="270" r:id="rId16"/>
    <p:sldId id="267" r:id="rId17"/>
    <p:sldId id="277" r:id="rId18"/>
    <p:sldId id="294" r:id="rId19"/>
    <p:sldId id="285" r:id="rId20"/>
    <p:sldId id="286" r:id="rId21"/>
    <p:sldId id="287" r:id="rId22"/>
    <p:sldId id="288" r:id="rId23"/>
    <p:sldId id="290" r:id="rId24"/>
    <p:sldId id="289" r:id="rId25"/>
    <p:sldId id="272" r:id="rId26"/>
    <p:sldId id="291" r:id="rId27"/>
    <p:sldId id="295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81"/>
  </p:normalViewPr>
  <p:slideViewPr>
    <p:cSldViewPr snapToGrid="0" snapToObjects="1" showGuides="1">
      <p:cViewPr varScale="1">
        <p:scale>
          <a:sx n="67" d="100"/>
          <a:sy n="67" d="100"/>
        </p:scale>
        <p:origin x="570" y="4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gnaciosolorzano/data-analysis-for-cab-investment/noteboo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9" b="20129"/>
          <a:stretch/>
        </p:blipFill>
        <p:spPr>
          <a:xfrm>
            <a:off x="870857" y="714374"/>
            <a:ext cx="2699680" cy="1443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60386"/>
            <a:ext cx="5808000" cy="25391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 smtClean="0">
                <a:solidFill>
                  <a:srgbClr val="FF6600"/>
                </a:solidFill>
              </a:rPr>
              <a:t>25-10-2021</a:t>
            </a:r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  <a:latin typeface="Inter"/>
              </a:rPr>
              <a:t>Monthly a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verage </a:t>
            </a:r>
            <a:r>
              <a:rPr lang="en-US" sz="3600" dirty="0">
                <a:solidFill>
                  <a:schemeClr val="accent2"/>
                </a:solidFill>
                <a:latin typeface="Inter"/>
              </a:rPr>
              <a:t>profits over 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rides</a:t>
            </a:r>
            <a:endParaRPr lang="en-US" sz="3600" dirty="0">
              <a:solidFill>
                <a:schemeClr val="accent2"/>
              </a:solidFill>
              <a:latin typeface="In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7363" y="5713544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987"/>
            <a:ext cx="10394728" cy="34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C618E71-57DB-5240-87DD-E7F49B7B67CC}"/>
              </a:ext>
            </a:extLst>
          </p:cNvPr>
          <p:cNvSpPr/>
          <p:nvPr/>
        </p:nvSpPr>
        <p:spPr>
          <a:xfrm>
            <a:off x="7055666" y="1373852"/>
            <a:ext cx="742860" cy="31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79C901E-0FA4-9841-8F38-143DE1BCD3B3}"/>
              </a:ext>
            </a:extLst>
          </p:cNvPr>
          <p:cNvSpPr/>
          <p:nvPr/>
        </p:nvSpPr>
        <p:spPr>
          <a:xfrm>
            <a:off x="0" y="-1686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Annual average </a:t>
            </a:r>
            <a:r>
              <a:rPr lang="en-US" sz="3600" dirty="0">
                <a:solidFill>
                  <a:schemeClr val="accent2"/>
                </a:solidFill>
                <a:latin typeface="Inter"/>
              </a:rPr>
              <a:t>profits over 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Km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572265"/>
            <a:ext cx="8353911" cy="3055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6581" y="5818178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781812"/>
            <a:ext cx="5694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Km decreases over time in both companies.</a:t>
            </a:r>
          </a:p>
        </p:txBody>
      </p:sp>
    </p:spTree>
    <p:extLst>
      <p:ext uri="{BB962C8B-B14F-4D97-AF65-F5344CB8AC3E}">
        <p14:creationId xmlns:p14="http://schemas.microsoft.com/office/powerpoint/2010/main" val="491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Monthly average </a:t>
            </a:r>
            <a:r>
              <a:rPr lang="en-US" sz="3600" dirty="0">
                <a:solidFill>
                  <a:schemeClr val="accent2"/>
                </a:solidFill>
                <a:latin typeface="Inter"/>
              </a:rPr>
              <a:t>profits over 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Km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40" y="2832120"/>
            <a:ext cx="8173657" cy="3186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4406" y="1736107"/>
            <a:ext cx="10263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Kilometer in Yellow cab company is higher than Pink cab company for each and every month.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581" y="6086601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  <a:latin typeface="Inter"/>
              </a:rPr>
              <a:t>P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rofits </a:t>
            </a:r>
            <a:r>
              <a:rPr lang="en-US" sz="3600" dirty="0">
                <a:solidFill>
                  <a:schemeClr val="accent2"/>
                </a:solidFill>
                <a:latin typeface="Inter"/>
              </a:rPr>
              <a:t>over 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City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987" y="1673450"/>
            <a:ext cx="10263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New York city has been removed from both cab companies to get a better sight of the profits over the other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greater market share in every City.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581" y="6086601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"/>
          <a:stretch/>
        </p:blipFill>
        <p:spPr>
          <a:xfrm>
            <a:off x="6089469" y="3071939"/>
            <a:ext cx="5843586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"/>
          <a:stretch/>
        </p:blipFill>
        <p:spPr>
          <a:xfrm>
            <a:off x="333375" y="3069002"/>
            <a:ext cx="568166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4DDBF0E-CC36-9C41-940D-C9EE0C11B4F2}"/>
              </a:ext>
            </a:extLst>
          </p:cNvPr>
          <p:cNvSpPr/>
          <p:nvPr/>
        </p:nvSpPr>
        <p:spPr>
          <a:xfrm>
            <a:off x="0" y="-10498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4" y="3069912"/>
            <a:ext cx="5693703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1" y="3069912"/>
            <a:ext cx="5900917" cy="33480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(City wise)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3556" y="1692601"/>
            <a:ext cx="10956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profitability percentage of rides per city is higher than 80%, it will perform well.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can say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profitability percentage of rides change by cities and Yellow Cab has a high performance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5603" y="6136962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9306" y="6136962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A1A7594-02FF-E846-981D-0DDF22812493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profit per day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257" y="1618290"/>
            <a:ext cx="1060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company: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average profit per holiday is less than the average profit per normal day.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company: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average profit per holiday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average profit per normal day.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1" y="2559881"/>
            <a:ext cx="5757863" cy="3651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0635" y="6210977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0D125DC-4913-1143-875B-0F16168D9AB4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" y="1603003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Demand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6437" y="2099842"/>
            <a:ext cx="10748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Yearly demand of Yellow cab company is maintained nearly 4 times greater than the demand of Pink cab company.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5110" y="6235526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70" y="2883505"/>
            <a:ext cx="8102059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B7DFF6F-A90B-6546-9D32-7DCBBCB30A4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Demand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225" y="1645200"/>
            <a:ext cx="10877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seasonality of demand changing throughout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demand is in December.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298" y="5975358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2318910"/>
            <a:ext cx="7824132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B7DFF6F-A90B-6546-9D32-7DCBBCB30A4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Demand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225" y="1645200"/>
            <a:ext cx="10877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demand is in December.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298" y="5975358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308233"/>
            <a:ext cx="5924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Age Wise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"/>
          <a:stretch/>
        </p:blipFill>
        <p:spPr>
          <a:xfrm>
            <a:off x="1250156" y="2051633"/>
            <a:ext cx="9691688" cy="3907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4356" y="1651523"/>
            <a:ext cx="8449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both companies have more customers in the age class of 20-40 years.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298" y="6133618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2214563"/>
            <a:ext cx="9482138" cy="32718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go-to-market strategy is an action plan which determines how a company is going to reach their target audience and achieve a competitive advantage. Go-to-market strategy will play a huge role in early investment rounds. The main purpose of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understand the market before investing in a Cab firm and to select the best company to invest.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3"/>
            <a:ext cx="10648950" cy="8858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Business Problem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2118" y="2044377"/>
            <a:ext cx="1028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Loyalty rates, Let's define 2 classes: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Medium loyalty Customers: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Customers who took more than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rides yearly.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 loyalty Customers: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Customers who took more than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rides monthly.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67" y="3178650"/>
            <a:ext cx="4889450" cy="30283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5085" y="6303230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41289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R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9" y="3332144"/>
            <a:ext cx="4865430" cy="2971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19513" y="6279004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loyalty customers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2534"/>
            <a:ext cx="5022933" cy="350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0" y="2572534"/>
            <a:ext cx="5153469" cy="3530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8415" y="1778168"/>
            <a:ext cx="9147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is doing better in both classes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Rates.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7899" y="6103175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27268" y="6151416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mode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33" y="2364731"/>
            <a:ext cx="6079333" cy="34141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7933" y="1728362"/>
            <a:ext cx="8925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deviations in the payment method are observed over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0192" y="5936249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mode – City wise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50" y="2212171"/>
            <a:ext cx="6716498" cy="40272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7106" y="1620125"/>
            <a:ext cx="10377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deviations of the payment method are observed in each city.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6918" y="6261516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mode –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wise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86" y="2396242"/>
            <a:ext cx="5924550" cy="3819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25" y="1690022"/>
            <a:ext cx="10191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deviations of the payment method are observed with respect to the age of the clients.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8754" y="6143051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05356"/>
            <a:ext cx="1059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company has higher profits than Pink cab company over time.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company has fewer monthly fluctuations than a pink cab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ride of Yellow cab company is higher than profit per ride of Pink cab company, over three years.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greater market share in every City.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company have gained higher profit per holiday than a normal day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demand more than Pink Cab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companies has the same distribution of demand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wise.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seasonality of demand changing throughout the year in both cab companies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661986" y="2050757"/>
            <a:ext cx="108680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companies present the same distribution of Payment Mode over time,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wise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wise.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6480" y="3743325"/>
            <a:ext cx="75390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overall analysis, we can conclude that Yellow cab company is better than the Pink cab company for investing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661986" y="2050757"/>
            <a:ext cx="108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[1] https</a:t>
            </a:r>
            <a:r>
              <a:rPr lang="en-US" dirty="0">
                <a:hlinkClick r:id="rId2"/>
              </a:rPr>
              <a:t>://www.kaggle.com/ignaciosolorzano/data-analysis-for-cab-investment/notebook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-1" y="0"/>
            <a:ext cx="4057651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1" y="5663743"/>
            <a:ext cx="1654627" cy="13371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908" y="2464593"/>
            <a:ext cx="5717180" cy="144303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6600"/>
                </a:solidFill>
              </a:rPr>
              <a:t>Thank </a:t>
            </a:r>
            <a:r>
              <a:rPr lang="en-US" sz="9600" dirty="0" smtClean="0">
                <a:solidFill>
                  <a:srgbClr val="FF6600"/>
                </a:solidFill>
              </a:rPr>
              <a:t>You</a:t>
            </a:r>
            <a:r>
              <a:rPr lang="en-US" sz="9600" dirty="0" smtClean="0">
                <a:solidFill>
                  <a:srgbClr val="FF6600"/>
                </a:solidFill>
              </a:rPr>
              <a:t>!</a:t>
            </a:r>
            <a:endParaRPr lang="en-US" sz="9600" dirty="0">
              <a:solidFill>
                <a:srgbClr val="FF6600"/>
              </a:solidFill>
            </a:endParaRPr>
          </a:p>
          <a:p>
            <a:endParaRPr lang="en-US" sz="9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143125"/>
            <a:ext cx="9124951" cy="390048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profit change over time? How?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percentage of profitable trips change by the city?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average profit change by holidays?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seasonality of demand changing?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demand varies with 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the loyalty of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fluctuations of payment methods with age, city and the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3"/>
            <a:ext cx="10648950" cy="8858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019"/>
            <a:ext cx="10515600" cy="4859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divided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parts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follows.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9144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indent="-514350"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Analysis</a:t>
            </a:r>
          </a:p>
          <a:p>
            <a:pPr marL="2286000" indent="-514350"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Analysis</a:t>
            </a:r>
          </a:p>
          <a:p>
            <a:pPr marL="2286000" indent="-514350"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457200">
              <a:buFont typeface="+mj-lt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44"/>
            <a:ext cx="10515600" cy="11287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44"/>
            <a:ext cx="10515600" cy="1128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378192" y="1871259"/>
            <a:ext cx="9759528" cy="4279143"/>
            <a:chOff x="1163880" y="2111802"/>
            <a:chExt cx="9759528" cy="4279143"/>
          </a:xfrm>
        </p:grpSpPr>
        <p:sp>
          <p:nvSpPr>
            <p:cNvPr id="49" name="TextBox 48"/>
            <p:cNvSpPr txBox="1"/>
            <p:nvPr/>
          </p:nvSpPr>
          <p:spPr>
            <a:xfrm>
              <a:off x="6546607" y="4010831"/>
              <a:ext cx="1559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Mono"/>
                </a:rPr>
                <a:t>m</a:t>
              </a:r>
              <a:r>
                <a:rPr lang="en-US" sz="1600" dirty="0" smtClean="0">
                  <a:latin typeface="Roboto Mono"/>
                </a:rPr>
                <a:t>aster_df.csv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26237" y="4588954"/>
              <a:ext cx="35971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of 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Features: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  <a:p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Data Points: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359392</a:t>
              </a:r>
            </a:p>
            <a:p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Timeframe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31/01/2016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-31/12/2018 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63880" y="2111802"/>
              <a:ext cx="3200323" cy="4279143"/>
              <a:chOff x="1163880" y="2111802"/>
              <a:chExt cx="3200323" cy="427914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23030" y="5992034"/>
                <a:ext cx="24411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Roboto Mono"/>
                  </a:rPr>
                  <a:t>Us-holiday-dates.csv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9096" y="2190486"/>
                <a:ext cx="15592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Mono"/>
                  </a:rPr>
                  <a:t>Cab_Data.csv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23030" y="4998807"/>
                <a:ext cx="181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Roboto Mono"/>
                  </a:rPr>
                  <a:t>Transaction_ID.csv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59096" y="3004992"/>
                <a:ext cx="967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Roboto Mono"/>
                  </a:rPr>
                  <a:t>City.csv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23030" y="4022989"/>
                <a:ext cx="173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Roboto Mono"/>
                  </a:rPr>
                  <a:t>Customer_ID.csv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3880" y="2111802"/>
                <a:ext cx="502700" cy="489471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446" y="3000707"/>
                <a:ext cx="502700" cy="48947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446" y="4054761"/>
                <a:ext cx="503266" cy="49002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915" y="5920853"/>
                <a:ext cx="482797" cy="47009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446" y="4959217"/>
                <a:ext cx="503266" cy="490022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004" y="3935372"/>
              <a:ext cx="502700" cy="489471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4229100" y="2344188"/>
              <a:ext cx="0" cy="3818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2" idx="3"/>
            </p:cNvCxnSpPr>
            <p:nvPr/>
          </p:nvCxnSpPr>
          <p:spPr>
            <a:xfrm flipV="1">
              <a:off x="3518356" y="2344188"/>
              <a:ext cx="722181" cy="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597345" y="5152696"/>
              <a:ext cx="64319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518356" y="3150145"/>
              <a:ext cx="71074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529793" y="4180107"/>
              <a:ext cx="71074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749745" y="6162350"/>
              <a:ext cx="4793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240537" y="4193100"/>
              <a:ext cx="1603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8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938638" y="2128835"/>
            <a:ext cx="102441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outliers in the 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Price_Charged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feature. But since we do not have enough information on the components that made the 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Price_Charged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appropriate to treat it as an outlier.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calculating the Profit per ride, all other factors were considered as constants and only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Price_Charged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Cost_of_Trip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were used to calculate the profit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is treated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 users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Yellow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cab) </a:t>
            </a:r>
          </a:p>
          <a:p>
            <a:endParaRPr lang="en-US" dirty="0" smtClean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=""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07" y="245578"/>
            <a:ext cx="10515600" cy="10056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According to the graphs, there are outliers in the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Price Charged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feature. But since we do not have enough information on the components that made the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Price Charged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it is not appropriate to treat it as an outlier.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31476"/>
            <a:ext cx="212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Profits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837" y="607896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25" y="2366962"/>
            <a:ext cx="771908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profits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64910"/>
            <a:ext cx="1042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Company's earnings are more stable with fluctuations of 23.08%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Company's earnings vary with fluctuations of 61.22%.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7613" y="6084418"/>
            <a:ext cx="113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11" y="3030280"/>
            <a:ext cx="7641578" cy="30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Annual average </a:t>
            </a:r>
            <a:r>
              <a:rPr lang="en-US" sz="3600" dirty="0">
                <a:solidFill>
                  <a:schemeClr val="accent2"/>
                </a:solidFill>
                <a:latin typeface="Inter"/>
              </a:rPr>
              <a:t>profits over r</a:t>
            </a:r>
            <a:r>
              <a:rPr lang="en-US" sz="3600" dirty="0" smtClean="0">
                <a:solidFill>
                  <a:schemeClr val="accent2"/>
                </a:solidFill>
                <a:latin typeface="Inter"/>
              </a:rPr>
              <a:t>ides</a:t>
            </a:r>
            <a:endParaRPr lang="en-US" sz="3600" dirty="0">
              <a:solidFill>
                <a:schemeClr val="accent2"/>
              </a:solidFill>
              <a:latin typeface="In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41" y="2517654"/>
            <a:ext cx="2547802" cy="3030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"/>
          <a:stretch/>
        </p:blipFill>
        <p:spPr>
          <a:xfrm>
            <a:off x="9374516" y="2517654"/>
            <a:ext cx="2472666" cy="30309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8340" y="1862417"/>
            <a:ext cx="5707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ride decreases over time in both companies.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9" y="2772197"/>
            <a:ext cx="5780556" cy="25219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85704" y="5677548"/>
            <a:ext cx="113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0324" y="5680629"/>
            <a:ext cx="113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5108" y="5711593"/>
            <a:ext cx="113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734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Inter</vt:lpstr>
      <vt:lpstr>Roboto Mono</vt:lpstr>
      <vt:lpstr>Times New Roman</vt:lpstr>
      <vt:lpstr>Wingdings</vt:lpstr>
      <vt:lpstr>Office Theme</vt:lpstr>
      <vt:lpstr>PowerPoint Presentation</vt:lpstr>
      <vt:lpstr>1. Business Problem</vt:lpstr>
      <vt:lpstr>2. Hypothesis</vt:lpstr>
      <vt:lpstr>3. Data Exploration</vt:lpstr>
      <vt:lpstr>Data Sets</vt:lpstr>
      <vt:lpstr>4. Assumptions</vt:lpstr>
      <vt:lpstr>Profit Analysis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User</cp:lastModifiedBy>
  <cp:revision>182</cp:revision>
  <cp:lastPrinted>2019-08-24T08:13:50Z</cp:lastPrinted>
  <dcterms:created xsi:type="dcterms:W3CDTF">2019-08-19T15:39:24Z</dcterms:created>
  <dcterms:modified xsi:type="dcterms:W3CDTF">2021-10-25T11:54:43Z</dcterms:modified>
</cp:coreProperties>
</file>