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6" r:id="rId6"/>
    <p:sldId id="274" r:id="rId7"/>
    <p:sldId id="268" r:id="rId8"/>
    <p:sldId id="277" r:id="rId9"/>
    <p:sldId id="269" r:id="rId10"/>
    <p:sldId id="282" r:id="rId11"/>
    <p:sldId id="28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8EDD-F92F-8142-B83E-C19EC04F34C9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49DE9-D850-B54D-B111-E50F1B5C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B6C-42F2-304B-AE50-5727A6C827AD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2C2F-B67C-274F-8B32-7D2E6E2D91AE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5F4-2D21-034C-8123-A55B7B695247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98D0-1221-9E47-B32A-9EFAD3B30C37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01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9E1B-3A75-D343-997B-61E2AA256BED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A34-FA58-F145-ABC5-5D36038D5EEA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009E-2FB6-B948-B944-24C5576F825C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44DB-19F6-074A-BA62-58378F42C4BE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9ED-7423-594E-BE6E-A3DE24DE5122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C93-B8FE-9743-8172-C05957EFB87C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1497-0394-FA44-BB05-EDB8BA47A151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6688-5440-804E-8E05-3B82E0C1D445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9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3B71-11E0-0446-8ADB-D698B48BEA5A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C25E-86BB-2642-864C-49E0B3276656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C44-8D91-B54E-A4CC-25F0E7FE789D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6633-25D9-D54C-B119-518F4D9AD4F8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637-AAC0-424F-8CCB-602F6CD5299E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B948AF-CD3C-0D44-AC51-010FFFE28289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B41-7D77-BCBF-3C63-95A0EBA4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1169"/>
            <a:ext cx="12192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Inverse Q-learning with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7715"/>
            <a:ext cx="12192000" cy="490537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Gabriel Kalweit, Maria Huegle, Moritz Wehrling and Joschka Boedecker. NeurIPS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3D1D91-1C78-5CFF-292F-B857ED6BC599}"/>
              </a:ext>
            </a:extLst>
          </p:cNvPr>
          <p:cNvSpPr txBox="1">
            <a:spLocks/>
          </p:cNvSpPr>
          <p:nvPr/>
        </p:nvSpPr>
        <p:spPr>
          <a:xfrm>
            <a:off x="1" y="5710382"/>
            <a:ext cx="12192000" cy="3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Presented by: Chinthaka Jayaweera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F6CC-3838-DC4D-A5E3-6269B61C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8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932167"/>
            <a:ext cx="10077450" cy="43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Tabular Inverse Q-learning – Model-free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A025-B379-844F-9153-06235CBF0E76}"/>
              </a:ext>
            </a:extLst>
          </p:cNvPr>
          <p:cNvSpPr txBox="1"/>
          <p:nvPr/>
        </p:nvSpPr>
        <p:spPr>
          <a:xfrm>
            <a:off x="875507" y="1717482"/>
            <a:ext cx="10461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relax the assumption of an existing transition model and action probabilities, they have extended the Inverse Action-value Iteration to a sampling-based algorithm. They have used shifted Q-functions to avoid the need of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/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/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ba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dirty="0"/>
                  <a:t> = </a:t>
                </a:r>
                <a:r>
                  <a:rPr lang="el-GR" sz="1400" dirty="0"/>
                  <a:t>ρ(</a:t>
                </a:r>
                <a:r>
                  <a:rPr lang="en-US" sz="1400" dirty="0"/>
                  <a:t>s, a)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l-GR" sz="1400" dirty="0" smtClean="0"/>
                          <m:t>ρ</m:t>
                        </m:r>
                        <m:r>
                          <m:rPr>
                            <m:nor/>
                          </m:rPr>
                          <a:rPr lang="el-GR" sz="1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blipFill>
                <a:blip r:embed="rId3"/>
                <a:stretch>
                  <a:fillRect t="-92308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/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C5F9047-459D-004D-97E6-B907ED452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57" y="3797991"/>
            <a:ext cx="5480343" cy="1926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/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ã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blipFill>
                <a:blip r:embed="rId6"/>
                <a:stretch>
                  <a:fillRect t="-68421" b="-1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8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 chart of the implementation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9684B-D4A6-3740-874C-1BFA37984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0" y="1652377"/>
            <a:ext cx="10412376" cy="44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 the algorithms on the Objectworld benchmark and show a significant speedup compared to existing methods.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evaluated the algorithm using Expected  Value Difference (EVD).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assignment, we will evaluate the IQL and IAVI on the </a:t>
            </a:r>
            <a:r>
              <a:rPr lang="en-US" sz="1800" dirty="0" err="1">
                <a:latin typeface="Arial" panose="020B0604020202020204" pitchFamily="34" charset="0"/>
              </a:rPr>
              <a:t>Objectworld</a:t>
            </a:r>
            <a:r>
              <a:rPr lang="en-US" sz="1800" dirty="0">
                <a:latin typeface="Arial" panose="020B0604020202020204" pitchFamily="34" charset="0"/>
              </a:rPr>
              <a:t> environment under the following settings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grid_size = 32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n_objects = 50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n_colours = 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wind = 0.3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discount = 0.99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trajectory_length = 8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A5DA1-793E-F340-AE4F-D842508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692467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Objectworld environment is an N × N map, where an agent can choose between going up, down, left, or right or staying in place per time step.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Stochastic transitions take the agent in a random direction with 30% chance. Objects are randomly put on the grid with certain inner and outer colors from a set of C colors.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 Let’s say we have </a:t>
            </a:r>
            <a:r>
              <a:rPr lang="en-US" sz="1800" b="1" dirty="0">
                <a:latin typeface="Arial" panose="020B0604020202020204" pitchFamily="34" charset="0"/>
              </a:rPr>
              <a:t>two colors. </a:t>
            </a:r>
            <a:r>
              <a:rPr lang="en-US" sz="1800" dirty="0">
                <a:latin typeface="Arial" panose="020B0604020202020204" pitchFamily="34" charset="0"/>
              </a:rPr>
              <a:t>Then there will be 4 types of objects in the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1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1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experiment, we are only considering the outer color, which means we only have two types of objects.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361C0-CDFA-5D4C-A533-F2978688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8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5"/>
            <a:ext cx="10077450" cy="239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Let’s say the agent position is (x, y) and, the number of colors is two.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Then the environment will check for at least 1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outer color 0 </a:t>
            </a:r>
            <a:r>
              <a:rPr lang="en-US" sz="1800" dirty="0">
                <a:latin typeface="Arial" panose="020B0604020202020204" pitchFamily="34" charset="0"/>
              </a:rPr>
              <a:t>object within the distance of 3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And the environment will check for at least 1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outer color 1 </a:t>
            </a:r>
            <a:r>
              <a:rPr lang="en-US" sz="1800" dirty="0">
                <a:latin typeface="Arial" panose="020B0604020202020204" pitchFamily="34" charset="0"/>
              </a:rPr>
              <a:t>object within the distance of 2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If there are objects of both colors, the reward is 1. If there are only objects of color 0, the reward is -1. Otherwise, the reward is 0.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2FA80-A547-F74F-AB53-116DD5869477}"/>
              </a:ext>
            </a:extLst>
          </p:cNvPr>
          <p:cNvSpPr txBox="1"/>
          <p:nvPr/>
        </p:nvSpPr>
        <p:spPr>
          <a:xfrm>
            <a:off x="4399266" y="594453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Reward heatmap of the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256AB-4DF0-FB4A-BD68-62623A4B1B8D}"/>
              </a:ext>
            </a:extLst>
          </p:cNvPr>
          <p:cNvSpPr txBox="1"/>
          <p:nvPr/>
        </p:nvSpPr>
        <p:spPr>
          <a:xfrm>
            <a:off x="6815965" y="4670751"/>
            <a:ext cx="897587" cy="66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+1</a:t>
            </a:r>
          </a:p>
          <a:p>
            <a:r>
              <a:rPr lang="en-US" sz="1200" dirty="0">
                <a:solidFill>
                  <a:srgbClr val="00B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CB51-E54B-B24F-877A-DBC3641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532D-CD02-CC4D-AFF2-4B34C3EFD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t="35304" r="64597" b="34817"/>
          <a:stretch/>
        </p:blipFill>
        <p:spPr>
          <a:xfrm>
            <a:off x="4651513" y="4050718"/>
            <a:ext cx="1940119" cy="19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6"/>
            <a:ext cx="10077450" cy="159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expert policy is already implemented using Q-learning in the object world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That policy has been used to generate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Generated demonstrations have been used to train IAVI and tabular inverse Q-learning, which is an extended version of IAVI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4.2 The Expert policy for collect demonstrations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94388-3D34-5641-B531-5686342C5B2C}"/>
              </a:ext>
            </a:extLst>
          </p:cNvPr>
          <p:cNvSpPr txBox="1"/>
          <p:nvPr/>
        </p:nvSpPr>
        <p:spPr>
          <a:xfrm>
            <a:off x="4297666" y="615276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Expert’s Value heatmap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1931F-1677-DA4A-9BA6-0DCF90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442ED-955A-3C47-BED5-8C49D881A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4679134" y="3597262"/>
            <a:ext cx="2618602" cy="25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8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69308-3655-E048-AE13-86646036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48" y="2011350"/>
            <a:ext cx="7704903" cy="267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FE305-F035-EA4B-B15A-DDF1C05F2517}"/>
              </a:ext>
            </a:extLst>
          </p:cNvPr>
          <p:cNvSpPr txBox="1"/>
          <p:nvPr/>
        </p:nvSpPr>
        <p:spPr>
          <a:xfrm>
            <a:off x="1776087" y="4686109"/>
            <a:ext cx="8436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5: Value heatmaps of different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FAD11-BDEE-D541-98AF-4AA284CA0407}"/>
              </a:ext>
            </a:extLst>
          </p:cNvPr>
          <p:cNvSpPr txBox="1"/>
          <p:nvPr/>
        </p:nvSpPr>
        <p:spPr>
          <a:xfrm>
            <a:off x="1176950" y="5107961"/>
            <a:ext cx="10360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AVI matches the ground truth distribution almost exactly with an EVD of 0.09 while IQL shows a low mean EVD of 1.47 and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 methods 11.58 and 4.33, respectively. </a:t>
            </a:r>
          </a:p>
          <a:p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IAVI and IQL have </a:t>
            </a:r>
            <a:r>
              <a:rPr lang="en-US" sz="1800" i="1" dirty="0">
                <a:effectLst/>
                <a:latin typeface="NimbusRomNo9L"/>
              </a:rPr>
              <a:t>tremendously </a:t>
            </a:r>
            <a:r>
              <a:rPr lang="en-US" sz="1800" dirty="0">
                <a:effectLst/>
                <a:latin typeface="NimbusRomNo9L"/>
              </a:rPr>
              <a:t>lower runtimes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IRL, with </a:t>
            </a:r>
            <a:r>
              <a:rPr lang="en-US" sz="1800" dirty="0">
                <a:effectLst/>
                <a:latin typeface="CMR10"/>
              </a:rPr>
              <a:t>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77 min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CMR10"/>
              </a:rPr>
              <a:t>21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06 min </a:t>
            </a:r>
            <a:r>
              <a:rPr lang="en-US" sz="1800" dirty="0">
                <a:effectLst/>
                <a:latin typeface="NimbusRomNo9L"/>
              </a:rPr>
              <a:t>compared to </a:t>
            </a:r>
            <a:r>
              <a:rPr lang="en-US" sz="1800" dirty="0">
                <a:effectLst/>
                <a:latin typeface="CMR10"/>
              </a:rPr>
              <a:t>8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08 h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 Their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FBF6A-DEBC-6440-9D1A-111D37B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5.2 Our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64BB2-97D8-8448-80C5-4FDBDE27AC6D}"/>
              </a:ext>
            </a:extLst>
          </p:cNvPr>
          <p:cNvSpPr txBox="1"/>
          <p:nvPr/>
        </p:nvSpPr>
        <p:spPr>
          <a:xfrm>
            <a:off x="3033157" y="1836405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Optimal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584FB-4B85-C84C-A111-9024930057B0}"/>
              </a:ext>
            </a:extLst>
          </p:cNvPr>
          <p:cNvSpPr txBox="1"/>
          <p:nvPr/>
        </p:nvSpPr>
        <p:spPr>
          <a:xfrm>
            <a:off x="5230001" y="1836406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IAVI Value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7908166-36AC-1140-9647-2DAF2F58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06907"/>
              </p:ext>
            </p:extLst>
          </p:nvPr>
        </p:nvGraphicFramePr>
        <p:xfrm>
          <a:off x="2063609" y="4204384"/>
          <a:ext cx="7659231" cy="149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77">
                  <a:extLst>
                    <a:ext uri="{9D8B030D-6E8A-4147-A177-3AD203B41FA5}">
                      <a16:colId xmlns:a16="http://schemas.microsoft.com/office/drawing/2014/main" val="3663084910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405102874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60496648"/>
                    </a:ext>
                  </a:extLst>
                </a:gridCol>
              </a:tblGrid>
              <a:tr h="339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86021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EVD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08941"/>
                  </a:ext>
                </a:extLst>
              </a:tr>
              <a:tr h="339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124 sec(128 demontrations)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 sec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3089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2F5E56-397C-D743-B6A5-D659A36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C092E-58DB-604E-8634-9CF37CB3B9D7}"/>
              </a:ext>
            </a:extLst>
          </p:cNvPr>
          <p:cNvSpPr txBox="1"/>
          <p:nvPr/>
        </p:nvSpPr>
        <p:spPr>
          <a:xfrm>
            <a:off x="7421618" y="1809020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IQL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B7139-721F-8146-BD7F-C488077C6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6" t="35757" r="9827" b="35082"/>
          <a:stretch/>
        </p:blipFill>
        <p:spPr>
          <a:xfrm>
            <a:off x="4955656" y="2087600"/>
            <a:ext cx="1733086" cy="1696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27A3BA-3CB3-EB4A-8A9D-CF98B5610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2758812" y="2090862"/>
            <a:ext cx="1733086" cy="1691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FC08E-9AAB-1C47-921F-1DB268CC1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1" t="35641" r="9739" b="34255"/>
          <a:stretch/>
        </p:blipFill>
        <p:spPr>
          <a:xfrm>
            <a:off x="7246552" y="2113403"/>
            <a:ext cx="1719970" cy="16687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67D04C-D21C-CB47-A17B-423ED2FE3C62}"/>
              </a:ext>
            </a:extLst>
          </p:cNvPr>
          <p:cNvSpPr txBox="1"/>
          <p:nvPr/>
        </p:nvSpPr>
        <p:spPr>
          <a:xfrm>
            <a:off x="2063609" y="5657813"/>
            <a:ext cx="7768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Runtime</a:t>
            </a:r>
            <a:r>
              <a:rPr lang="en-US" sz="1200" dirty="0"/>
              <a:t> is the time taken to converge the 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difference of learned reward &lt; 0.001 between iterations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767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6. Discussion</a:t>
            </a:r>
          </a:p>
          <a:p>
            <a:pPr algn="l"/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FF216-8A13-094A-BA6B-BA9CE1A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13B65-03FD-AA43-835D-9EB4A54A5CB1}"/>
              </a:ext>
            </a:extLst>
          </p:cNvPr>
          <p:cNvSpPr txBox="1"/>
          <p:nvPr/>
        </p:nvSpPr>
        <p:spPr>
          <a:xfrm>
            <a:off x="813900" y="1507005"/>
            <a:ext cx="10360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According to their paper and our implementation, we can see the IAVI and IQL are much faster compared to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And IAVI and IQL could able to learn good reward functions so that EVD is less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However, there are some differences in runtimes between our results and their results. The possible reasons could be,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30C2-2585-3742-A270-2515B8DD21AF}"/>
              </a:ext>
            </a:extLst>
          </p:cNvPr>
          <p:cNvSpPr txBox="1"/>
          <p:nvPr/>
        </p:nvSpPr>
        <p:spPr>
          <a:xfrm>
            <a:off x="2134274" y="3860417"/>
            <a:ext cx="7810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NimbusRomNo9L"/>
              </a:rPr>
              <a:t>They have run 5 runs and had average results while we only run once.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NimbusRomNo9L"/>
              </a:rPr>
              <a:t>The computational power.</a:t>
            </a:r>
            <a:endParaRPr lang="en-US" sz="1600" dirty="0">
              <a:effectLst/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174792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1AD1E5D-99B8-3C4A-897A-4BAC4C0F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927" y="3102489"/>
            <a:ext cx="3942145" cy="1071159"/>
          </a:xfrm>
        </p:spPr>
        <p:txBody>
          <a:bodyPr>
            <a:noAutofit/>
          </a:bodyPr>
          <a:lstStyle/>
          <a:p>
            <a:r>
              <a:rPr lang="en-US" sz="4400" dirty="0"/>
              <a:t>Thank you..!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7063-7326-7441-A7A1-156D9EC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998" y="995880"/>
            <a:ext cx="8975002" cy="42619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Contents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Related work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Methodology and algorithms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experiment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Results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5CFED-6A6F-D24D-9A4A-70AB260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C3426-3BCE-9547-9B01-D3FF729B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43" y="1879915"/>
            <a:ext cx="6477113" cy="461742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Inverse Reinforcement 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F76B4-FA7D-A14B-8F29-A06AEE9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Q-Learning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F265-69B4-004D-AF2E-3B1AD1EDF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21" y="1868571"/>
            <a:ext cx="6309958" cy="41389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4A3CE-0C68-874F-8898-307F7CAF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Model-based vs Model-free RL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672EB-98BF-A341-8983-F8E550397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7" b="10626"/>
          <a:stretch/>
        </p:blipFill>
        <p:spPr>
          <a:xfrm>
            <a:off x="981441" y="2008914"/>
            <a:ext cx="10229117" cy="394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0DB2F-E445-1445-91A5-08FBE56D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1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idea behind the Inverse Q-learning is to learn the reward function and use Q-learning to find the optimal policy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 Inverse RL methods are using complex and time-consuming calculations to find the reward function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paper, they have purposed a new set of algorithms that only needs to solve the MDP for the demonstrated behavior once to recover the expert policy.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Their method, called Inverse Action-value Iteration (IAVI), can accurately recover an external agent's reward function using simple analytical calculations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They also provide a sampling-based variant that doesn't require a model of the environment.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evaluate the algorithms on the Objectworld benchmark and show a significant speedup compared to existing methods.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56DD1-CB66-ED44-A8E2-CF029D61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4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2. Related work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506834" y="3546313"/>
            <a:ext cx="5147517" cy="319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Previous research has used Linear IRL [22, 1] and Large-Margin Q-Learning [24] to solve this problem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Maximum Entropy Inverse Reinforcement Learning (MaxEnt IRL [30]) is another popular approach that addresses the ambiguity of possible reward functions and induced policies by keeping the distribution over actions non-committed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However, MaxEnt IRL requires the MDP underlying the demonstrations to be solved multiple times, making it computationally expensive.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37880-1A10-1348-9E57-E11BB5E65E14}"/>
              </a:ext>
            </a:extLst>
          </p:cNvPr>
          <p:cNvSpPr txBox="1"/>
          <p:nvPr/>
        </p:nvSpPr>
        <p:spPr>
          <a:xfrm>
            <a:off x="6096000" y="3546313"/>
            <a:ext cx="564515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work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work, the authors propose a novel class of IRL algorithms based on Inverse Action-value Iteration (IAVI)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uses a probabilistic formulation and assumes a policy that only maximizes entropy locally at each step.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approach allows them to avoid the computationally expensive inner loop of </a:t>
            </a:r>
            <a:r>
              <a:rPr lang="en-US" sz="1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MaxEnt</a:t>
            </a: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IRL.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6A2B1-8FB5-6041-BEB7-D458B595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9779" r="15516" b="19350"/>
          <a:stretch/>
        </p:blipFill>
        <p:spPr>
          <a:xfrm>
            <a:off x="3359020" y="993516"/>
            <a:ext cx="4869090" cy="2429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167F7-9219-F74F-BF42-C2FC3B5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6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2046084"/>
            <a:ext cx="10077450" cy="2571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Inverse Action value iteration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Inverse Q-learning – Model-free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Deep Inverse Q-learning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Constrained Inverse Q-learning – Model-free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Fixed Batch Deep Constrained Inverse Q-learning – Model-free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AA60EC-C517-764F-998C-C1A929E81363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 Purposed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B15F-4DEF-5D4E-B8F6-32E0E6B8F847}"/>
              </a:ext>
            </a:extLst>
          </p:cNvPr>
          <p:cNvSpPr txBox="1"/>
          <p:nvPr/>
        </p:nvSpPr>
        <p:spPr>
          <a:xfrm>
            <a:off x="2451226" y="5158012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We will only implement 1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st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and, the 2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algorithm in this Assignment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6F6CB7-2D76-2A4A-90F2-2377CB09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AB0111-6E63-D447-8617-8DBF994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3.2 Inverse action value iteration – IAVI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/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blipFill>
                <a:blip r:embed="rId2"/>
                <a:stretch>
                  <a:fillRect t="-119298" b="-1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/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/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/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blipFill>
                <a:blip r:embed="rId5"/>
                <a:stretch>
                  <a:fillRect t="-9259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/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blipFill>
                <a:blip r:embed="rId6"/>
                <a:stretch>
                  <a:fillRect t="-123636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/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/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/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blipFill>
                <a:blip r:embed="rId9"/>
                <a:stretch>
                  <a:fillRect t="-119298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03BE3E-1278-C24D-90F9-697553CB2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56" y="4741053"/>
            <a:ext cx="4891716" cy="1058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/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b="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blipFill>
                <a:blip r:embed="rId11"/>
                <a:stretch>
                  <a:fillRect t="-113725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2">
            <a:extLst>
              <a:ext uri="{FF2B5EF4-FFF2-40B4-BE49-F238E27FC236}">
                <a16:creationId xmlns:a16="http://schemas.microsoft.com/office/drawing/2014/main" id="{FF38045B-8107-CD43-90AD-3D7AE9BA87AA}"/>
              </a:ext>
            </a:extLst>
          </p:cNvPr>
          <p:cNvSpPr txBox="1">
            <a:spLocks/>
          </p:cNvSpPr>
          <p:nvPr/>
        </p:nvSpPr>
        <p:spPr>
          <a:xfrm>
            <a:off x="458395" y="492802"/>
            <a:ext cx="11087100" cy="493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/>
              <a:t>3. Methodology and algorithms</a:t>
            </a:r>
            <a:endParaRPr lang="en-US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DACD93-BEA9-5241-808C-FF9A968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{85DED970-6B2A-7A4A-98B1-E726D8FF306A}tf10001062</Template>
  <TotalTime>4067</TotalTime>
  <Words>1211</Words>
  <Application>Microsoft Macintosh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CMMI10</vt:lpstr>
      <vt:lpstr>CMR10</vt:lpstr>
      <vt:lpstr>NimbusRomNo9L</vt:lpstr>
      <vt:lpstr>Wingdings</vt:lpstr>
      <vt:lpstr>Wingdings 3</vt:lpstr>
      <vt:lpstr>Ion</vt:lpstr>
      <vt:lpstr>Deep Inverse Q-learning with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Q Learning</dc:title>
  <dc:creator>Chinthaka_Jayaweera</dc:creator>
  <cp:lastModifiedBy>Microsoft Office User</cp:lastModifiedBy>
  <cp:revision>109</cp:revision>
  <dcterms:created xsi:type="dcterms:W3CDTF">2023-03-10T15:14:52Z</dcterms:created>
  <dcterms:modified xsi:type="dcterms:W3CDTF">2023-04-02T11:09:40Z</dcterms:modified>
</cp:coreProperties>
</file>