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2" r:id="rId9"/>
    <p:sldId id="276" r:id="rId10"/>
    <p:sldId id="265" r:id="rId11"/>
    <p:sldId id="269" r:id="rId12"/>
    <p:sldId id="266" r:id="rId13"/>
    <p:sldId id="277" r:id="rId14"/>
    <p:sldId id="278" r:id="rId15"/>
    <p:sldId id="267" r:id="rId16"/>
    <p:sldId id="272" r:id="rId17"/>
    <p:sldId id="270" r:id="rId18"/>
    <p:sldId id="271" r:id="rId19"/>
    <p:sldId id="273" r:id="rId20"/>
    <p:sldId id="275" r:id="rId21"/>
    <p:sldId id="274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4AF30-C1A0-41CB-A978-A41973E46602}" v="18" dt="2023-02-16T17:26:45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hani Wijesuriya" userId="5f7ddfb4-067b-4538-8d7c-0b19b3d524d7" providerId="ADAL" clId="{4E54AF30-C1A0-41CB-A978-A41973E46602}"/>
    <pc:docChg chg="custSel modSld">
      <pc:chgData name="Roshani Wijesuriya" userId="5f7ddfb4-067b-4538-8d7c-0b19b3d524d7" providerId="ADAL" clId="{4E54AF30-C1A0-41CB-A978-A41973E46602}" dt="2023-03-03T02:45:56.896" v="18" actId="478"/>
      <pc:docMkLst>
        <pc:docMk/>
      </pc:docMkLst>
      <pc:sldChg chg="modSp modAnim">
        <pc:chgData name="Roshani Wijesuriya" userId="5f7ddfb4-067b-4538-8d7c-0b19b3d524d7" providerId="ADAL" clId="{4E54AF30-C1A0-41CB-A978-A41973E46602}" dt="2023-02-16T17:26:45.047" v="17" actId="20577"/>
        <pc:sldMkLst>
          <pc:docMk/>
          <pc:sldMk cId="3146458899" sldId="256"/>
        </pc:sldMkLst>
        <pc:spChg chg="mod">
          <ac:chgData name="Roshani Wijesuriya" userId="5f7ddfb4-067b-4538-8d7c-0b19b3d524d7" providerId="ADAL" clId="{4E54AF30-C1A0-41CB-A978-A41973E46602}" dt="2023-02-16T17:26:45.047" v="17" actId="20577"/>
          <ac:spMkLst>
            <pc:docMk/>
            <pc:sldMk cId="3146458899" sldId="256"/>
            <ac:spMk id="3" creationId="{ECCAAB84-B04F-4616-A799-5619CD8F3375}"/>
          </ac:spMkLst>
        </pc:spChg>
      </pc:sldChg>
      <pc:sldChg chg="delSp mod">
        <pc:chgData name="Roshani Wijesuriya" userId="5f7ddfb4-067b-4538-8d7c-0b19b3d524d7" providerId="ADAL" clId="{4E54AF30-C1A0-41CB-A978-A41973E46602}" dt="2023-03-03T02:45:56.896" v="18" actId="478"/>
        <pc:sldMkLst>
          <pc:docMk/>
          <pc:sldMk cId="2597645566" sldId="272"/>
        </pc:sldMkLst>
        <pc:spChg chg="del">
          <ac:chgData name="Roshani Wijesuriya" userId="5f7ddfb4-067b-4538-8d7c-0b19b3d524d7" providerId="ADAL" clId="{4E54AF30-C1A0-41CB-A978-A41973E46602}" dt="2023-03-03T02:45:56.896" v="18" actId="478"/>
          <ac:spMkLst>
            <pc:docMk/>
            <pc:sldMk cId="2597645566" sldId="272"/>
            <ac:spMk id="20" creationId="{725AA414-D100-4FB2-A7ED-4043E9B73F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0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2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3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3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5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9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5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4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D4010-6685-47FE-986D-4A1B030EF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700">
                <a:solidFill>
                  <a:schemeClr val="bg1"/>
                </a:solidFill>
              </a:rPr>
              <a:t>Data Structures &amp;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AAB84-B04F-4616-A799-5619CD8F3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 Data Structure</a:t>
            </a:r>
          </a:p>
          <a:p>
            <a:pPr>
              <a:lnSpc>
                <a:spcPct val="140000"/>
              </a:lnSpc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3" descr="Vibrant multicolour checkered floor design">
            <a:extLst>
              <a:ext uri="{FF2B5EF4-FFF2-40B4-BE49-F238E27FC236}">
                <a16:creationId xmlns:a16="http://schemas.microsoft.com/office/drawing/2014/main" id="{D4AE76F2-F30A-2A5B-4D16-C28C7B76F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71" r="23748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dirty="0"/>
              <a:t>Stack top copies the item at the top of the stack; that is, it returns the data in the top element to the user but does not delete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9BE1A-724A-41D0-A4C9-CA4EE036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86" y="3599527"/>
            <a:ext cx="77724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5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C529A22-A8D0-4FDE-B4BE-1A4932AD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415652-D668-B7FB-617D-163D63A21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r>
              <a:rPr lang="en-US" dirty="0"/>
              <a:t>push(green) -&gt; push(blue) -&gt; </a:t>
            </a:r>
          </a:p>
          <a:p>
            <a:r>
              <a:rPr lang="en-US" dirty="0"/>
              <a:t>pop() -&gt; push(red) -&gt; </a:t>
            </a:r>
          </a:p>
          <a:p>
            <a:r>
              <a:rPr lang="en-US" dirty="0"/>
              <a:t>top() -&gt; pop() -&gt; </a:t>
            </a:r>
          </a:p>
          <a:p>
            <a:r>
              <a:rPr lang="en-US" dirty="0"/>
              <a:t>pop()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085F6-4C80-4B8F-84E4-AC28349A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146" y="484632"/>
            <a:ext cx="3567644" cy="582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1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Stack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Linked List</a:t>
            </a:r>
          </a:p>
        </p:txBody>
      </p:sp>
    </p:spTree>
    <p:extLst>
      <p:ext uri="{BB962C8B-B14F-4D97-AF65-F5344CB8AC3E}">
        <p14:creationId xmlns:p14="http://schemas.microsoft.com/office/powerpoint/2010/main" val="392179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Stack Implementation using Arrays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rowable array based stack - GeeksforGeeks">
            <a:extLst>
              <a:ext uri="{FF2B5EF4-FFF2-40B4-BE49-F238E27FC236}">
                <a16:creationId xmlns:a16="http://schemas.microsoft.com/office/drawing/2014/main" id="{0BC148F1-CF54-4154-9874-F9102A507D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066" y="2625437"/>
            <a:ext cx="4587620" cy="376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0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Stack Implementation using Arrays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51965D-FCEF-4968-99B4-BE8F718A5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371" y="2601809"/>
            <a:ext cx="5176814" cy="3562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DB2BA-DD34-415E-BF60-323DC1AB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185" y="2522434"/>
            <a:ext cx="54197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Stack Implementation using Linked List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dirty="0"/>
              <a:t>To implement the linked list stack, need two different structures, </a:t>
            </a:r>
          </a:p>
          <a:p>
            <a:r>
              <a:rPr lang="en-US" dirty="0"/>
              <a:t>a head and a data node.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75478-D661-4680-9AD0-911D4EB01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0" y="4107195"/>
            <a:ext cx="6027351" cy="20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6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/>
              <a:t>Stack operations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CAA77-200C-4129-A527-6013AB176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207" y="1112273"/>
            <a:ext cx="4239702" cy="471078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4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Allocate a node from dynamic memory.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memory is allocated, simply assign the data to the stack node and then set the link pointer to point to the node currently indicated as the stack top.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stack top pointer and add 1 to the stack count field.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84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506A97-079D-4682-A2D1-02D2D3CAA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906" y="3140998"/>
            <a:ext cx="6931819" cy="25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0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 stack sends the data in the node at the top of the stack back to the calling algorithm.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then adjusts the pointers to logically delete the node.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node has been logically deleted, it is physically deleted by recycling the memory, that is, returning it to dynamic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count is adjusted by subtracting 1.</a:t>
            </a:r>
          </a:p>
        </p:txBody>
      </p:sp>
    </p:spTree>
    <p:extLst>
      <p:ext uri="{BB962C8B-B14F-4D97-AF65-F5344CB8AC3E}">
        <p14:creationId xmlns:p14="http://schemas.microsoft.com/office/powerpoint/2010/main" val="365517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dirty="0"/>
              <a:t>A stack is a linear list in which all additions and deletions are restricted to one end, called the top.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44FD9-E282-40F6-8ABF-6846777A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54" y="3773766"/>
            <a:ext cx="4257964" cy="2719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5CFED2-9FCC-4BBC-A559-BC20477B8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75" y="4517841"/>
            <a:ext cx="2352675" cy="1428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848ED9-E375-459A-B40A-E22A7B6BC197}"/>
              </a:ext>
            </a:extLst>
          </p:cNvPr>
          <p:cNvSpPr txBox="1"/>
          <p:nvPr/>
        </p:nvSpPr>
        <p:spPr>
          <a:xfrm flipH="1">
            <a:off x="2784793" y="6002395"/>
            <a:ext cx="200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Stack of plates</a:t>
            </a:r>
          </a:p>
        </p:txBody>
      </p:sp>
    </p:spTree>
    <p:extLst>
      <p:ext uri="{BB962C8B-B14F-4D97-AF65-F5344CB8AC3E}">
        <p14:creationId xmlns:p14="http://schemas.microsoft.com/office/powerpoint/2010/main" val="4017860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3B7FC7-9CF3-4807-9535-04327FDD9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3140998"/>
            <a:ext cx="5703094" cy="2742802"/>
          </a:xfrm>
        </p:spPr>
      </p:pic>
    </p:spTree>
    <p:extLst>
      <p:ext uri="{BB962C8B-B14F-4D97-AF65-F5344CB8AC3E}">
        <p14:creationId xmlns:p14="http://schemas.microsoft.com/office/powerpoint/2010/main" val="1315942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Applications of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dirty="0"/>
              <a:t>Balanced Parenthesis.</a:t>
            </a:r>
          </a:p>
          <a:p>
            <a:r>
              <a:rPr lang="en-US" dirty="0"/>
              <a:t>Back button in browsers.</a:t>
            </a:r>
          </a:p>
          <a:p>
            <a:r>
              <a:rPr lang="en-US" dirty="0"/>
              <a:t>Reverse a word.</a:t>
            </a:r>
          </a:p>
          <a:p>
            <a:r>
              <a:rPr lang="en-US" dirty="0"/>
              <a:t>Backtracking.</a:t>
            </a:r>
          </a:p>
        </p:txBody>
      </p:sp>
    </p:spTree>
    <p:extLst>
      <p:ext uri="{BB962C8B-B14F-4D97-AF65-F5344CB8AC3E}">
        <p14:creationId xmlns:p14="http://schemas.microsoft.com/office/powerpoint/2010/main" val="205649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55D64-AF5E-4B3C-A13B-7FA60A20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592947"/>
            <a:ext cx="8791787" cy="389508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72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6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6484679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in–first out (</a:t>
            </a:r>
            <a:r>
              <a:rPr lang="en-US" dirty="0">
                <a:solidFill>
                  <a:srgbClr val="FF0000"/>
                </a:solidFill>
              </a:rPr>
              <a:t>LIFO</a:t>
            </a:r>
            <a:r>
              <a:rPr lang="en-US" dirty="0"/>
              <a:t>) data structure.</a:t>
            </a:r>
          </a:p>
          <a:p>
            <a:r>
              <a:rPr lang="en-US" b="0" dirty="0"/>
              <a:t>Ex: If you insert a data series into a stack and then remove it, the order of the data is reversed. </a:t>
            </a:r>
          </a:p>
          <a:p>
            <a:r>
              <a:rPr lang="en-US" b="0" dirty="0"/>
              <a:t>Data input as {5, 10, 15, 20} is removed as {20, 15, 10, 5}.</a:t>
            </a:r>
          </a:p>
        </p:txBody>
      </p:sp>
      <p:pic>
        <p:nvPicPr>
          <p:cNvPr id="18" name="Picture 2" descr="Stacks — Isaac Computer Science">
            <a:extLst>
              <a:ext uri="{FF2B5EF4-FFF2-40B4-BE49-F238E27FC236}">
                <a16:creationId xmlns:a16="http://schemas.microsoft.com/office/drawing/2014/main" id="{3B54BB80-8377-4F0A-8D4B-30CAF50D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488" y="2826166"/>
            <a:ext cx="2391042" cy="313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93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Basic stack operations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763198"/>
          </a:xfrm>
        </p:spPr>
        <p:txBody>
          <a:bodyPr anchor="t">
            <a:normAutofit/>
          </a:bodyPr>
          <a:lstStyle/>
          <a:p>
            <a:r>
              <a:rPr lang="en-US" dirty="0"/>
              <a:t>Push()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Insert data into the stack.</a:t>
            </a:r>
          </a:p>
          <a:p>
            <a:r>
              <a:rPr lang="en-US" dirty="0"/>
              <a:t>Pop()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Removes data from a stack and returns the data to the calling module.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1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dirty="0"/>
              <a:t>Push adds an item at the top of the stack.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7F259-AB7D-405B-A411-F176A692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3429000"/>
            <a:ext cx="7734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2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only potential problem with this operation is that we must ensure that there is room for the new item.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If there is not enough room, the stack is in an </a:t>
            </a:r>
            <a:r>
              <a:rPr lang="en-US" b="0" dirty="0">
                <a:solidFill>
                  <a:srgbClr val="FF0000"/>
                </a:solidFill>
              </a:rPr>
              <a:t>overflow state </a:t>
            </a:r>
            <a:r>
              <a:rPr lang="en-US" b="0" dirty="0"/>
              <a:t>and the item cannot be added.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0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dirty="0"/>
              <a:t>Remove the item at the top of the stack and return it to the user.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399F7-D2E4-4542-89BA-20FA018E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3547485"/>
            <a:ext cx="84391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8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When the last item in the stack is deleted, the stack must be set to its empty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If pop is called when the stack is empty, it is in an </a:t>
            </a:r>
            <a:r>
              <a:rPr lang="en-US" b="0" dirty="0">
                <a:solidFill>
                  <a:srgbClr val="FF0000"/>
                </a:solidFill>
              </a:rPr>
              <a:t>underflow state</a:t>
            </a:r>
            <a:r>
              <a:rPr lang="en-US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252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63E5-BD98-4A74-B325-3FEBBBC1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Additional stack operations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382F-5B6B-4D91-8FA6-15BC6BA6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</a:rPr>
              <a:t>peek/top()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et the top data element of the stack, without removing it.</a:t>
            </a:r>
          </a:p>
          <a:p>
            <a:pPr algn="just"/>
            <a:r>
              <a:rPr lang="en-US" b="1" i="0" dirty="0" err="1">
                <a:solidFill>
                  <a:srgbClr val="000000"/>
                </a:solidFill>
                <a:effectLst/>
              </a:rPr>
              <a:t>isFull</a:t>
            </a:r>
            <a:r>
              <a:rPr lang="en-US" b="1" i="0" dirty="0">
                <a:solidFill>
                  <a:srgbClr val="000000"/>
                </a:solidFill>
                <a:effectLst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endParaRPr lang="en-US" b="0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Check if stack is full.</a:t>
            </a:r>
          </a:p>
          <a:p>
            <a:pPr algn="just"/>
            <a:r>
              <a:rPr lang="en-US" b="1" i="0" dirty="0" err="1">
                <a:solidFill>
                  <a:srgbClr val="000000"/>
                </a:solidFill>
                <a:effectLst/>
              </a:rPr>
              <a:t>isEmpty</a:t>
            </a:r>
            <a:r>
              <a:rPr lang="en-US" b="1" i="0" dirty="0">
                <a:solidFill>
                  <a:srgbClr val="000000"/>
                </a:solidFill>
                <a:effectLst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endParaRPr lang="en-US" b="0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Check if stack is empty.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2215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RightStep">
      <a:dk1>
        <a:srgbClr val="000000"/>
      </a:dk1>
      <a:lt1>
        <a:srgbClr val="FFFFFF"/>
      </a:lt1>
      <a:dk2>
        <a:srgbClr val="212F1B"/>
      </a:dk2>
      <a:lt2>
        <a:srgbClr val="F0F3F3"/>
      </a:lt2>
      <a:accent1>
        <a:srgbClr val="C34D61"/>
      </a:accent1>
      <a:accent2>
        <a:srgbClr val="B1583B"/>
      </a:accent2>
      <a:accent3>
        <a:srgbClr val="C39B4D"/>
      </a:accent3>
      <a:accent4>
        <a:srgbClr val="A1AA38"/>
      </a:accent4>
      <a:accent5>
        <a:srgbClr val="7BB145"/>
      </a:accent5>
      <a:accent6>
        <a:srgbClr val="45B13B"/>
      </a:accent6>
      <a:hlink>
        <a:srgbClr val="8361C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509</Words>
  <Application>Microsoft Office PowerPoint</Application>
  <PresentationFormat>Widescreen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Meiryo</vt:lpstr>
      <vt:lpstr>Arial</vt:lpstr>
      <vt:lpstr>Corbel</vt:lpstr>
      <vt:lpstr>ShojiVTI</vt:lpstr>
      <vt:lpstr>Data Structures &amp; Algorithm</vt:lpstr>
      <vt:lpstr>Introduction</vt:lpstr>
      <vt:lpstr>Stack</vt:lpstr>
      <vt:lpstr>Basic stack operations</vt:lpstr>
      <vt:lpstr>Push</vt:lpstr>
      <vt:lpstr>Push</vt:lpstr>
      <vt:lpstr>Pop</vt:lpstr>
      <vt:lpstr>Pop</vt:lpstr>
      <vt:lpstr>Additional stack operations</vt:lpstr>
      <vt:lpstr>Top</vt:lpstr>
      <vt:lpstr>Example</vt:lpstr>
      <vt:lpstr>Stack Implementation</vt:lpstr>
      <vt:lpstr>Stack Implementation using Arrays</vt:lpstr>
      <vt:lpstr>Stack Implementation using Arrays</vt:lpstr>
      <vt:lpstr>Stack Implementation using Linked List </vt:lpstr>
      <vt:lpstr>Stack operations</vt:lpstr>
      <vt:lpstr>Push</vt:lpstr>
      <vt:lpstr>Push</vt:lpstr>
      <vt:lpstr>Pop</vt:lpstr>
      <vt:lpstr>Pop</vt:lpstr>
      <vt:lpstr>Applications of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Algorithm</dc:title>
  <dc:creator>Rasika Vijithasena</dc:creator>
  <cp:lastModifiedBy>Roshani Wijesuriya</cp:lastModifiedBy>
  <cp:revision>8</cp:revision>
  <dcterms:created xsi:type="dcterms:W3CDTF">2022-04-24T16:14:59Z</dcterms:created>
  <dcterms:modified xsi:type="dcterms:W3CDTF">2023-03-03T02:46:06Z</dcterms:modified>
</cp:coreProperties>
</file>