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407" r:id="rId2"/>
    <p:sldId id="444" r:id="rId3"/>
    <p:sldId id="445" r:id="rId4"/>
    <p:sldId id="435" r:id="rId5"/>
    <p:sldId id="418" r:id="rId6"/>
    <p:sldId id="425" r:id="rId7"/>
    <p:sldId id="428" r:id="rId8"/>
    <p:sldId id="426" r:id="rId9"/>
    <p:sldId id="443" r:id="rId10"/>
    <p:sldId id="430" r:id="rId11"/>
    <p:sldId id="431" r:id="rId12"/>
    <p:sldId id="441" r:id="rId13"/>
    <p:sldId id="429" r:id="rId14"/>
    <p:sldId id="427" r:id="rId15"/>
    <p:sldId id="448" r:id="rId16"/>
    <p:sldId id="432" r:id="rId17"/>
    <p:sldId id="433" r:id="rId18"/>
    <p:sldId id="436" r:id="rId19"/>
    <p:sldId id="439" r:id="rId20"/>
    <p:sldId id="446" r:id="rId21"/>
    <p:sldId id="437" r:id="rId22"/>
    <p:sldId id="442" r:id="rId23"/>
    <p:sldId id="447" r:id="rId24"/>
    <p:sldId id="27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1EC51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7383" autoAdjust="0"/>
  </p:normalViewPr>
  <p:slideViewPr>
    <p:cSldViewPr snapToGrid="0">
      <p:cViewPr varScale="1">
        <p:scale>
          <a:sx n="86" d="100"/>
          <a:sy n="86" d="100"/>
        </p:scale>
        <p:origin x="-1286" y="-77"/>
      </p:cViewPr>
      <p:guideLst>
        <p:guide orient="horz" pos="430"/>
        <p:guide orient="horz" pos="2162"/>
        <p:guide orient="horz" pos="2730"/>
        <p:guide pos="5470"/>
        <p:guide pos="287"/>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993F4-C062-4004-B1D9-8AD99F5F8609}" type="doc">
      <dgm:prSet loTypeId="urn:microsoft.com/office/officeart/2005/8/layout/venn1" loCatId="relationship" qsTypeId="urn:microsoft.com/office/officeart/2005/8/quickstyle/simple1" qsCatId="simple" csTypeId="urn:microsoft.com/office/officeart/2005/8/colors/colorful3" csCatId="colorful" phldr="1"/>
      <dgm:spPr/>
    </dgm:pt>
    <dgm:pt modelId="{E246A77F-1429-46AF-94AC-71A182CA9B70}">
      <dgm:prSet phldrT="[Text]"/>
      <dgm:spPr/>
      <dgm:t>
        <a:bodyPr/>
        <a:lstStyle/>
        <a:p>
          <a:r>
            <a:rPr lang="en-US" dirty="0" smtClean="0"/>
            <a:t>Technical Needs</a:t>
          </a:r>
          <a:endParaRPr lang="en-US" dirty="0"/>
        </a:p>
      </dgm:t>
    </dgm:pt>
    <dgm:pt modelId="{FA75D25C-1CA8-4BA7-8AF5-16927B314C13}" type="parTrans" cxnId="{A23BF6ED-9FE8-4CE3-9139-5072B881ED91}">
      <dgm:prSet/>
      <dgm:spPr/>
      <dgm:t>
        <a:bodyPr/>
        <a:lstStyle/>
        <a:p>
          <a:endParaRPr lang="en-US"/>
        </a:p>
      </dgm:t>
    </dgm:pt>
    <dgm:pt modelId="{970ED16E-3A0E-4D3D-B6D9-8DFBD6BDC3B2}" type="sibTrans" cxnId="{A23BF6ED-9FE8-4CE3-9139-5072B881ED91}">
      <dgm:prSet/>
      <dgm:spPr/>
      <dgm:t>
        <a:bodyPr/>
        <a:lstStyle/>
        <a:p>
          <a:endParaRPr lang="en-US"/>
        </a:p>
      </dgm:t>
    </dgm:pt>
    <dgm:pt modelId="{2B7DD8F3-D07D-4D5A-B351-1224AB1B610C}">
      <dgm:prSet phldrT="[Text]"/>
      <dgm:spPr/>
      <dgm:t>
        <a:bodyPr/>
        <a:lstStyle/>
        <a:p>
          <a:r>
            <a:rPr lang="en-US" dirty="0" smtClean="0">
              <a:solidFill>
                <a:srgbClr val="FF0000"/>
              </a:solidFill>
            </a:rPr>
            <a:t>Test Needs</a:t>
          </a:r>
          <a:endParaRPr lang="en-US" dirty="0">
            <a:solidFill>
              <a:srgbClr val="FF0000"/>
            </a:solidFill>
          </a:endParaRPr>
        </a:p>
      </dgm:t>
    </dgm:pt>
    <dgm:pt modelId="{C7B08096-17DA-41BB-96E5-7A91459E52AB}" type="parTrans" cxnId="{2F035CD4-FC0C-49AE-8EEE-AAB90840A898}">
      <dgm:prSet/>
      <dgm:spPr/>
      <dgm:t>
        <a:bodyPr/>
        <a:lstStyle/>
        <a:p>
          <a:endParaRPr lang="en-US"/>
        </a:p>
      </dgm:t>
    </dgm:pt>
    <dgm:pt modelId="{4BC5A000-B81F-49FB-8550-C8B19ABC796F}" type="sibTrans" cxnId="{2F035CD4-FC0C-49AE-8EEE-AAB90840A898}">
      <dgm:prSet/>
      <dgm:spPr/>
      <dgm:t>
        <a:bodyPr/>
        <a:lstStyle/>
        <a:p>
          <a:endParaRPr lang="en-US"/>
        </a:p>
      </dgm:t>
    </dgm:pt>
    <dgm:pt modelId="{682BFC61-4F99-4B23-8E8A-A98121A95DCF}">
      <dgm:prSet phldrT="[Text]"/>
      <dgm:spPr/>
      <dgm:t>
        <a:bodyPr/>
        <a:lstStyle/>
        <a:p>
          <a:r>
            <a:rPr lang="en-US" dirty="0" smtClean="0"/>
            <a:t>Business Needs</a:t>
          </a:r>
          <a:endParaRPr lang="en-US" dirty="0"/>
        </a:p>
      </dgm:t>
    </dgm:pt>
    <dgm:pt modelId="{0B6E4622-46B2-4BC3-A5CC-57D67044F58E}" type="parTrans" cxnId="{6136C933-64FF-4474-91F0-D7474FFE1C75}">
      <dgm:prSet/>
      <dgm:spPr/>
      <dgm:t>
        <a:bodyPr/>
        <a:lstStyle/>
        <a:p>
          <a:endParaRPr lang="en-US"/>
        </a:p>
      </dgm:t>
    </dgm:pt>
    <dgm:pt modelId="{454BFF27-2E50-4010-800C-4FB204BCBDE1}" type="sibTrans" cxnId="{6136C933-64FF-4474-91F0-D7474FFE1C75}">
      <dgm:prSet/>
      <dgm:spPr/>
      <dgm:t>
        <a:bodyPr/>
        <a:lstStyle/>
        <a:p>
          <a:endParaRPr lang="en-US"/>
        </a:p>
      </dgm:t>
    </dgm:pt>
    <dgm:pt modelId="{5D5EB36E-B870-4CC9-A281-D1DE5D880F7E}">
      <dgm:prSet phldrT="[Text]"/>
      <dgm:spPr/>
      <dgm:t>
        <a:bodyPr/>
        <a:lstStyle/>
        <a:p>
          <a:r>
            <a:rPr lang="en-US" dirty="0" err="1" smtClean="0"/>
            <a:t>e.g</a:t>
          </a:r>
          <a:endParaRPr lang="en-US" dirty="0"/>
        </a:p>
      </dgm:t>
    </dgm:pt>
    <dgm:pt modelId="{E81D9BA6-50D7-4C40-B396-439244463218}" type="parTrans" cxnId="{108485E9-E813-4D9C-9B05-88BC65BD8EDF}">
      <dgm:prSet/>
      <dgm:spPr/>
      <dgm:t>
        <a:bodyPr/>
        <a:lstStyle/>
        <a:p>
          <a:endParaRPr lang="en-US"/>
        </a:p>
      </dgm:t>
    </dgm:pt>
    <dgm:pt modelId="{FE8A5D4C-F2D8-4E1F-B231-F14347CE1F32}" type="sibTrans" cxnId="{108485E9-E813-4D9C-9B05-88BC65BD8EDF}">
      <dgm:prSet/>
      <dgm:spPr/>
      <dgm:t>
        <a:bodyPr/>
        <a:lstStyle/>
        <a:p>
          <a:endParaRPr lang="en-US"/>
        </a:p>
      </dgm:t>
    </dgm:pt>
    <dgm:pt modelId="{AF5CEF98-AD02-4694-AB39-41A429F4DBFB}">
      <dgm:prSet/>
      <dgm:spPr/>
      <dgm:t>
        <a:bodyPr/>
        <a:lstStyle/>
        <a:p>
          <a:r>
            <a:rPr lang="en-US" dirty="0" smtClean="0"/>
            <a:t>e.g.</a:t>
          </a:r>
          <a:endParaRPr lang="en-US" dirty="0"/>
        </a:p>
      </dgm:t>
    </dgm:pt>
    <dgm:pt modelId="{2082F5E5-5580-44F4-BBED-A619F8433964}" type="parTrans" cxnId="{9FDB3811-EF2E-41D2-971C-16C5B341F876}">
      <dgm:prSet/>
      <dgm:spPr/>
      <dgm:t>
        <a:bodyPr/>
        <a:lstStyle/>
        <a:p>
          <a:endParaRPr lang="en-US"/>
        </a:p>
      </dgm:t>
    </dgm:pt>
    <dgm:pt modelId="{A81E714E-0409-42CB-B15F-0FBED5AB18E5}" type="sibTrans" cxnId="{9FDB3811-EF2E-41D2-971C-16C5B341F876}">
      <dgm:prSet/>
      <dgm:spPr/>
      <dgm:t>
        <a:bodyPr/>
        <a:lstStyle/>
        <a:p>
          <a:endParaRPr lang="en-US"/>
        </a:p>
      </dgm:t>
    </dgm:pt>
    <dgm:pt modelId="{E8C1B557-2141-46B5-8086-A41780E75F0D}">
      <dgm:prSet/>
      <dgm:spPr/>
      <dgm:t>
        <a:bodyPr/>
        <a:lstStyle/>
        <a:p>
          <a:r>
            <a:rPr lang="en-US" dirty="0" smtClean="0"/>
            <a:t>Database design</a:t>
          </a:r>
          <a:endParaRPr lang="en-US" dirty="0"/>
        </a:p>
      </dgm:t>
    </dgm:pt>
    <dgm:pt modelId="{BF969BFE-23F0-4B45-ACBD-78149DE6E514}" type="parTrans" cxnId="{0C73C284-3537-495E-BA89-ECD087D87E5B}">
      <dgm:prSet/>
      <dgm:spPr/>
      <dgm:t>
        <a:bodyPr/>
        <a:lstStyle/>
        <a:p>
          <a:endParaRPr lang="en-US"/>
        </a:p>
      </dgm:t>
    </dgm:pt>
    <dgm:pt modelId="{70D5D19F-32CC-4AFD-B121-E8FCEA4A2C06}" type="sibTrans" cxnId="{0C73C284-3537-495E-BA89-ECD087D87E5B}">
      <dgm:prSet/>
      <dgm:spPr/>
      <dgm:t>
        <a:bodyPr/>
        <a:lstStyle/>
        <a:p>
          <a:endParaRPr lang="en-US"/>
        </a:p>
      </dgm:t>
    </dgm:pt>
    <dgm:pt modelId="{A8D2E0CD-958E-4E4F-A756-932E042451CA}">
      <dgm:prSet/>
      <dgm:spPr/>
      <dgm:t>
        <a:bodyPr/>
        <a:lstStyle/>
        <a:p>
          <a:endParaRPr lang="en-US" dirty="0"/>
        </a:p>
      </dgm:t>
    </dgm:pt>
    <dgm:pt modelId="{92DFC41B-03E1-424E-8EB6-D29F4A78EFE6}" type="parTrans" cxnId="{7EA2306D-0363-4A02-BB7D-CD52DDF143C8}">
      <dgm:prSet/>
      <dgm:spPr/>
      <dgm:t>
        <a:bodyPr/>
        <a:lstStyle/>
        <a:p>
          <a:endParaRPr lang="en-US"/>
        </a:p>
      </dgm:t>
    </dgm:pt>
    <dgm:pt modelId="{FF7A9396-7E99-4118-814A-3B1F88B4D52D}" type="sibTrans" cxnId="{7EA2306D-0363-4A02-BB7D-CD52DDF143C8}">
      <dgm:prSet/>
      <dgm:spPr/>
      <dgm:t>
        <a:bodyPr/>
        <a:lstStyle/>
        <a:p>
          <a:endParaRPr lang="en-US"/>
        </a:p>
      </dgm:t>
    </dgm:pt>
    <dgm:pt modelId="{850C5E24-14D6-4536-93D8-25A0948B6F02}">
      <dgm:prSet/>
      <dgm:spPr/>
      <dgm:t>
        <a:bodyPr/>
        <a:lstStyle/>
        <a:p>
          <a:r>
            <a:rPr lang="en-US" dirty="0" smtClean="0"/>
            <a:t>Programming language</a:t>
          </a:r>
          <a:endParaRPr lang="en-US" dirty="0"/>
        </a:p>
      </dgm:t>
    </dgm:pt>
    <dgm:pt modelId="{6E294383-06F6-494C-90BB-74DEBED76A39}" type="parTrans" cxnId="{A633C5EB-463D-4C0E-ADF3-7341508966FC}">
      <dgm:prSet/>
      <dgm:spPr/>
      <dgm:t>
        <a:bodyPr/>
        <a:lstStyle/>
        <a:p>
          <a:endParaRPr lang="en-US"/>
        </a:p>
      </dgm:t>
    </dgm:pt>
    <dgm:pt modelId="{0F719DF8-4620-43A4-8C29-FAA9D22B31DB}" type="sibTrans" cxnId="{A633C5EB-463D-4C0E-ADF3-7341508966FC}">
      <dgm:prSet/>
      <dgm:spPr/>
      <dgm:t>
        <a:bodyPr/>
        <a:lstStyle/>
        <a:p>
          <a:endParaRPr lang="en-US"/>
        </a:p>
      </dgm:t>
    </dgm:pt>
    <dgm:pt modelId="{D1AD32C7-98C7-41A0-8106-69954BB923AC}">
      <dgm:prSet/>
      <dgm:spPr/>
      <dgm:t>
        <a:bodyPr/>
        <a:lstStyle/>
        <a:p>
          <a:r>
            <a:rPr lang="en-US" dirty="0" smtClean="0"/>
            <a:t>e.g.</a:t>
          </a:r>
          <a:endParaRPr lang="en-US" dirty="0"/>
        </a:p>
      </dgm:t>
    </dgm:pt>
    <dgm:pt modelId="{45AE0CD2-611F-4DC4-A765-EE73395DF873}" type="parTrans" cxnId="{BB7814C2-B6A8-4051-BF64-5FC5CB0B45A6}">
      <dgm:prSet/>
      <dgm:spPr/>
      <dgm:t>
        <a:bodyPr/>
        <a:lstStyle/>
        <a:p>
          <a:endParaRPr lang="en-US"/>
        </a:p>
      </dgm:t>
    </dgm:pt>
    <dgm:pt modelId="{3457D415-9FD2-4747-953F-91533D63345A}" type="sibTrans" cxnId="{BB7814C2-B6A8-4051-BF64-5FC5CB0B45A6}">
      <dgm:prSet/>
      <dgm:spPr/>
      <dgm:t>
        <a:bodyPr/>
        <a:lstStyle/>
        <a:p>
          <a:endParaRPr lang="en-US"/>
        </a:p>
      </dgm:t>
    </dgm:pt>
    <dgm:pt modelId="{6CA4251E-209E-4FB6-AC31-3F777BE8E425}">
      <dgm:prSet/>
      <dgm:spPr/>
      <dgm:t>
        <a:bodyPr/>
        <a:lstStyle/>
        <a:p>
          <a:endParaRPr lang="en-US" dirty="0"/>
        </a:p>
      </dgm:t>
    </dgm:pt>
    <dgm:pt modelId="{B1E98065-D547-4375-84BB-A82FE14221EC}" type="parTrans" cxnId="{EF2EA88A-708B-465F-B473-588450FEC1AA}">
      <dgm:prSet/>
      <dgm:spPr/>
      <dgm:t>
        <a:bodyPr/>
        <a:lstStyle/>
        <a:p>
          <a:endParaRPr lang="en-US"/>
        </a:p>
      </dgm:t>
    </dgm:pt>
    <dgm:pt modelId="{11AF0ADE-181D-472E-98C8-59DF8E86748F}" type="sibTrans" cxnId="{EF2EA88A-708B-465F-B473-588450FEC1AA}">
      <dgm:prSet/>
      <dgm:spPr/>
      <dgm:t>
        <a:bodyPr/>
        <a:lstStyle/>
        <a:p>
          <a:endParaRPr lang="en-US"/>
        </a:p>
      </dgm:t>
    </dgm:pt>
    <dgm:pt modelId="{11335037-DD8F-43D2-B711-333BE6DF52E0}">
      <dgm:prSet/>
      <dgm:spPr/>
      <dgm:t>
        <a:bodyPr/>
        <a:lstStyle/>
        <a:p>
          <a:r>
            <a:rPr lang="en-US" dirty="0" smtClean="0"/>
            <a:t>Accurate settlement report</a:t>
          </a:r>
          <a:endParaRPr lang="en-US" dirty="0"/>
        </a:p>
      </dgm:t>
    </dgm:pt>
    <dgm:pt modelId="{576131E3-3A2B-4B94-A774-14FB28B4CFD3}" type="parTrans" cxnId="{6ED885CC-28F8-4AB7-9E19-702E4A2D732A}">
      <dgm:prSet/>
      <dgm:spPr/>
      <dgm:t>
        <a:bodyPr/>
        <a:lstStyle/>
        <a:p>
          <a:endParaRPr lang="en-US"/>
        </a:p>
      </dgm:t>
    </dgm:pt>
    <dgm:pt modelId="{08F03FB6-E80C-48AA-89F1-A97FBAF0A33E}" type="sibTrans" cxnId="{6ED885CC-28F8-4AB7-9E19-702E4A2D732A}">
      <dgm:prSet/>
      <dgm:spPr/>
      <dgm:t>
        <a:bodyPr/>
        <a:lstStyle/>
        <a:p>
          <a:endParaRPr lang="en-US"/>
        </a:p>
      </dgm:t>
    </dgm:pt>
    <dgm:pt modelId="{C2C3DBD9-676B-41CE-822F-F8A50D5E2EBA}">
      <dgm:prSet phldrT="[Text]"/>
      <dgm:spPr/>
      <dgm:t>
        <a:bodyPr/>
        <a:lstStyle/>
        <a:p>
          <a:r>
            <a:rPr lang="en-US" dirty="0" smtClean="0"/>
            <a:t>Identify bugs</a:t>
          </a:r>
          <a:endParaRPr lang="en-US" dirty="0"/>
        </a:p>
      </dgm:t>
    </dgm:pt>
    <dgm:pt modelId="{F1DF2349-F593-407A-8815-CF0B9DFF2B59}" type="parTrans" cxnId="{2C039B49-DB38-4F63-A9D0-8F70863BD73E}">
      <dgm:prSet/>
      <dgm:spPr/>
      <dgm:t>
        <a:bodyPr/>
        <a:lstStyle/>
        <a:p>
          <a:endParaRPr lang="en-US"/>
        </a:p>
      </dgm:t>
    </dgm:pt>
    <dgm:pt modelId="{C3861799-7C35-45BF-BAAD-9F1298C26C9D}" type="sibTrans" cxnId="{2C039B49-DB38-4F63-A9D0-8F70863BD73E}">
      <dgm:prSet/>
      <dgm:spPr/>
      <dgm:t>
        <a:bodyPr/>
        <a:lstStyle/>
        <a:p>
          <a:endParaRPr lang="en-US"/>
        </a:p>
      </dgm:t>
    </dgm:pt>
    <dgm:pt modelId="{4FC0CFEE-7923-4FEA-B4AA-3B17CC10AA23}">
      <dgm:prSet phldrT="[Text]"/>
      <dgm:spPr/>
      <dgm:t>
        <a:bodyPr/>
        <a:lstStyle/>
        <a:p>
          <a:r>
            <a:rPr lang="en-US" dirty="0" smtClean="0"/>
            <a:t>Automate tests</a:t>
          </a:r>
          <a:endParaRPr lang="en-US" dirty="0"/>
        </a:p>
      </dgm:t>
    </dgm:pt>
    <dgm:pt modelId="{978F100C-946D-4863-ACC9-DE209C462A97}" type="parTrans" cxnId="{E940389D-C517-4804-A98A-964F854DB1D7}">
      <dgm:prSet/>
      <dgm:spPr/>
      <dgm:t>
        <a:bodyPr/>
        <a:lstStyle/>
        <a:p>
          <a:endParaRPr lang="en-US"/>
        </a:p>
      </dgm:t>
    </dgm:pt>
    <dgm:pt modelId="{E5BF9845-09D4-4B4B-8B9F-2EB299D4177B}" type="sibTrans" cxnId="{E940389D-C517-4804-A98A-964F854DB1D7}">
      <dgm:prSet/>
      <dgm:spPr/>
      <dgm:t>
        <a:bodyPr/>
        <a:lstStyle/>
        <a:p>
          <a:endParaRPr lang="en-US"/>
        </a:p>
      </dgm:t>
    </dgm:pt>
    <dgm:pt modelId="{70EF746F-911E-4631-B467-733967F3561D}">
      <dgm:prSet phldrT="[Text]"/>
      <dgm:spPr/>
      <dgm:t>
        <a:bodyPr/>
        <a:lstStyle/>
        <a:p>
          <a:r>
            <a:rPr lang="en-US" dirty="0" smtClean="0"/>
            <a:t>Design tests</a:t>
          </a:r>
          <a:endParaRPr lang="en-US" dirty="0"/>
        </a:p>
      </dgm:t>
    </dgm:pt>
    <dgm:pt modelId="{3F8C45E2-7C1A-4FF5-988B-D8319601004A}" type="parTrans" cxnId="{CBA4BAD1-B004-4BD3-9C15-4C0D79A23F71}">
      <dgm:prSet/>
      <dgm:spPr/>
      <dgm:t>
        <a:bodyPr/>
        <a:lstStyle/>
        <a:p>
          <a:endParaRPr lang="en-US"/>
        </a:p>
      </dgm:t>
    </dgm:pt>
    <dgm:pt modelId="{F416AB6D-BBB3-4168-8375-45B232CFBFEA}" type="sibTrans" cxnId="{CBA4BAD1-B004-4BD3-9C15-4C0D79A23F71}">
      <dgm:prSet/>
      <dgm:spPr/>
      <dgm:t>
        <a:bodyPr/>
        <a:lstStyle/>
        <a:p>
          <a:endParaRPr lang="en-US"/>
        </a:p>
      </dgm:t>
    </dgm:pt>
    <dgm:pt modelId="{7007A902-5997-4586-8793-B891FD4715A4}" type="pres">
      <dgm:prSet presAssocID="{9BF993F4-C062-4004-B1D9-8AD99F5F8609}" presName="compositeShape" presStyleCnt="0">
        <dgm:presLayoutVars>
          <dgm:chMax val="7"/>
          <dgm:dir/>
          <dgm:resizeHandles val="exact"/>
        </dgm:presLayoutVars>
      </dgm:prSet>
      <dgm:spPr/>
    </dgm:pt>
    <dgm:pt modelId="{12177CC9-629A-46E2-84F7-DC3BB9C6AD44}" type="pres">
      <dgm:prSet presAssocID="{E246A77F-1429-46AF-94AC-71A182CA9B70}" presName="circ1" presStyleLbl="vennNode1" presStyleIdx="0" presStyleCnt="3"/>
      <dgm:spPr/>
      <dgm:t>
        <a:bodyPr/>
        <a:lstStyle/>
        <a:p>
          <a:endParaRPr lang="en-US"/>
        </a:p>
      </dgm:t>
    </dgm:pt>
    <dgm:pt modelId="{32574CA6-CA82-4ED9-8524-47438CBB9404}" type="pres">
      <dgm:prSet presAssocID="{E246A77F-1429-46AF-94AC-71A182CA9B70}" presName="circ1Tx" presStyleLbl="revTx" presStyleIdx="0" presStyleCnt="0">
        <dgm:presLayoutVars>
          <dgm:chMax val="0"/>
          <dgm:chPref val="0"/>
          <dgm:bulletEnabled val="1"/>
        </dgm:presLayoutVars>
      </dgm:prSet>
      <dgm:spPr/>
      <dgm:t>
        <a:bodyPr/>
        <a:lstStyle/>
        <a:p>
          <a:endParaRPr lang="en-US"/>
        </a:p>
      </dgm:t>
    </dgm:pt>
    <dgm:pt modelId="{52C0278B-CC98-464B-958C-E17FF6DAADAF}" type="pres">
      <dgm:prSet presAssocID="{2B7DD8F3-D07D-4D5A-B351-1224AB1B610C}" presName="circ2" presStyleLbl="vennNode1" presStyleIdx="1" presStyleCnt="3"/>
      <dgm:spPr/>
      <dgm:t>
        <a:bodyPr/>
        <a:lstStyle/>
        <a:p>
          <a:endParaRPr lang="en-US"/>
        </a:p>
      </dgm:t>
    </dgm:pt>
    <dgm:pt modelId="{10E8B468-BA89-4BB6-AD84-93519520800F}" type="pres">
      <dgm:prSet presAssocID="{2B7DD8F3-D07D-4D5A-B351-1224AB1B610C}" presName="circ2Tx" presStyleLbl="revTx" presStyleIdx="0" presStyleCnt="0">
        <dgm:presLayoutVars>
          <dgm:chMax val="0"/>
          <dgm:chPref val="0"/>
          <dgm:bulletEnabled val="1"/>
        </dgm:presLayoutVars>
      </dgm:prSet>
      <dgm:spPr/>
      <dgm:t>
        <a:bodyPr/>
        <a:lstStyle/>
        <a:p>
          <a:endParaRPr lang="en-US"/>
        </a:p>
      </dgm:t>
    </dgm:pt>
    <dgm:pt modelId="{10676E04-858B-497A-917E-A9FA71FEE5E8}" type="pres">
      <dgm:prSet presAssocID="{682BFC61-4F99-4B23-8E8A-A98121A95DCF}" presName="circ3" presStyleLbl="vennNode1" presStyleIdx="2" presStyleCnt="3"/>
      <dgm:spPr/>
      <dgm:t>
        <a:bodyPr/>
        <a:lstStyle/>
        <a:p>
          <a:endParaRPr lang="en-US"/>
        </a:p>
      </dgm:t>
    </dgm:pt>
    <dgm:pt modelId="{4B814694-86E2-4442-96B9-3F836836A5EA}" type="pres">
      <dgm:prSet presAssocID="{682BFC61-4F99-4B23-8E8A-A98121A95DCF}" presName="circ3Tx" presStyleLbl="revTx" presStyleIdx="0" presStyleCnt="0">
        <dgm:presLayoutVars>
          <dgm:chMax val="0"/>
          <dgm:chPref val="0"/>
          <dgm:bulletEnabled val="1"/>
        </dgm:presLayoutVars>
      </dgm:prSet>
      <dgm:spPr/>
      <dgm:t>
        <a:bodyPr/>
        <a:lstStyle/>
        <a:p>
          <a:endParaRPr lang="en-US"/>
        </a:p>
      </dgm:t>
    </dgm:pt>
  </dgm:ptLst>
  <dgm:cxnLst>
    <dgm:cxn modelId="{0C73C284-3537-495E-BA89-ECD087D87E5B}" srcId="{AF5CEF98-AD02-4694-AB39-41A429F4DBFB}" destId="{E8C1B557-2141-46B5-8086-A41780E75F0D}" srcOrd="1" destOrd="0" parTransId="{BF969BFE-23F0-4B45-ACBD-78149DE6E514}" sibTransId="{70D5D19F-32CC-4AFD-B121-E8FCEA4A2C06}"/>
    <dgm:cxn modelId="{5C818921-06B9-4E8A-9FD9-F5FEBD1CDA7C}" type="presOf" srcId="{E246A77F-1429-46AF-94AC-71A182CA9B70}" destId="{32574CA6-CA82-4ED9-8524-47438CBB9404}" srcOrd="1" destOrd="0" presId="urn:microsoft.com/office/officeart/2005/8/layout/venn1"/>
    <dgm:cxn modelId="{585D7B7B-18DC-447F-A46A-2772C0B9664C}" type="presOf" srcId="{6CA4251E-209E-4FB6-AC31-3F777BE8E425}" destId="{10676E04-858B-497A-917E-A9FA71FEE5E8}" srcOrd="0" destOrd="3" presId="urn:microsoft.com/office/officeart/2005/8/layout/venn1"/>
    <dgm:cxn modelId="{9B02CAD8-C4E3-4FD7-81B3-84F59D0C5B76}" type="presOf" srcId="{A8D2E0CD-958E-4E4F-A756-932E042451CA}" destId="{4B814694-86E2-4442-96B9-3F836836A5EA}" srcOrd="1" destOrd="4" presId="urn:microsoft.com/office/officeart/2005/8/layout/venn1"/>
    <dgm:cxn modelId="{ADC62C36-34FE-4AA4-96FD-70FC81EF10AA}" type="presOf" srcId="{AF5CEF98-AD02-4694-AB39-41A429F4DBFB}" destId="{32574CA6-CA82-4ED9-8524-47438CBB9404}" srcOrd="1" destOrd="1" presId="urn:microsoft.com/office/officeart/2005/8/layout/venn1"/>
    <dgm:cxn modelId="{8C4934E1-841A-4139-991B-FF54DD1DAB27}" type="presOf" srcId="{E246A77F-1429-46AF-94AC-71A182CA9B70}" destId="{12177CC9-629A-46E2-84F7-DC3BB9C6AD44}" srcOrd="0" destOrd="0" presId="urn:microsoft.com/office/officeart/2005/8/layout/venn1"/>
    <dgm:cxn modelId="{C08B449F-DADE-4703-8FAD-B93D7A86986C}" type="presOf" srcId="{6CA4251E-209E-4FB6-AC31-3F777BE8E425}" destId="{4B814694-86E2-4442-96B9-3F836836A5EA}" srcOrd="1" destOrd="3" presId="urn:microsoft.com/office/officeart/2005/8/layout/venn1"/>
    <dgm:cxn modelId="{A23BF6ED-9FE8-4CE3-9139-5072B881ED91}" srcId="{9BF993F4-C062-4004-B1D9-8AD99F5F8609}" destId="{E246A77F-1429-46AF-94AC-71A182CA9B70}" srcOrd="0" destOrd="0" parTransId="{FA75D25C-1CA8-4BA7-8AF5-16927B314C13}" sibTransId="{970ED16E-3A0E-4D3D-B6D9-8DFBD6BDC3B2}"/>
    <dgm:cxn modelId="{F7944D24-CBDA-4837-8DA8-43600A6B616E}" type="presOf" srcId="{11335037-DD8F-43D2-B711-333BE6DF52E0}" destId="{10676E04-858B-497A-917E-A9FA71FEE5E8}" srcOrd="0" destOrd="2" presId="urn:microsoft.com/office/officeart/2005/8/layout/venn1"/>
    <dgm:cxn modelId="{E940389D-C517-4804-A98A-964F854DB1D7}" srcId="{5D5EB36E-B870-4CC9-A281-D1DE5D880F7E}" destId="{4FC0CFEE-7923-4FEA-B4AA-3B17CC10AA23}" srcOrd="2" destOrd="0" parTransId="{978F100C-946D-4863-ACC9-DE209C462A97}" sibTransId="{E5BF9845-09D4-4B4B-8B9F-2EB299D4177B}"/>
    <dgm:cxn modelId="{2F035CD4-FC0C-49AE-8EEE-AAB90840A898}" srcId="{9BF993F4-C062-4004-B1D9-8AD99F5F8609}" destId="{2B7DD8F3-D07D-4D5A-B351-1224AB1B610C}" srcOrd="1" destOrd="0" parTransId="{C7B08096-17DA-41BB-96E5-7A91459E52AB}" sibTransId="{4BC5A000-B81F-49FB-8550-C8B19ABC796F}"/>
    <dgm:cxn modelId="{67343A38-34E0-49C1-A464-14782EAE3F02}" type="presOf" srcId="{D1AD32C7-98C7-41A0-8106-69954BB923AC}" destId="{4B814694-86E2-4442-96B9-3F836836A5EA}" srcOrd="1" destOrd="1" presId="urn:microsoft.com/office/officeart/2005/8/layout/venn1"/>
    <dgm:cxn modelId="{9FDB3811-EF2E-41D2-971C-16C5B341F876}" srcId="{E246A77F-1429-46AF-94AC-71A182CA9B70}" destId="{AF5CEF98-AD02-4694-AB39-41A429F4DBFB}" srcOrd="0" destOrd="0" parTransId="{2082F5E5-5580-44F4-BBED-A619F8433964}" sibTransId="{A81E714E-0409-42CB-B15F-0FBED5AB18E5}"/>
    <dgm:cxn modelId="{CBA4BAD1-B004-4BD3-9C15-4C0D79A23F71}" srcId="{5D5EB36E-B870-4CC9-A281-D1DE5D880F7E}" destId="{70EF746F-911E-4631-B467-733967F3561D}" srcOrd="1" destOrd="0" parTransId="{3F8C45E2-7C1A-4FF5-988B-D8319601004A}" sibTransId="{F416AB6D-BBB3-4168-8375-45B232CFBFEA}"/>
    <dgm:cxn modelId="{A633C5EB-463D-4C0E-ADF3-7341508966FC}" srcId="{AF5CEF98-AD02-4694-AB39-41A429F4DBFB}" destId="{850C5E24-14D6-4536-93D8-25A0948B6F02}" srcOrd="0" destOrd="0" parTransId="{6E294383-06F6-494C-90BB-74DEBED76A39}" sibTransId="{0F719DF8-4620-43A4-8C29-FAA9D22B31DB}"/>
    <dgm:cxn modelId="{7EA2306D-0363-4A02-BB7D-CD52DDF143C8}" srcId="{682BFC61-4F99-4B23-8E8A-A98121A95DCF}" destId="{A8D2E0CD-958E-4E4F-A756-932E042451CA}" srcOrd="1" destOrd="0" parTransId="{92DFC41B-03E1-424E-8EB6-D29F4A78EFE6}" sibTransId="{FF7A9396-7E99-4118-814A-3B1F88B4D52D}"/>
    <dgm:cxn modelId="{296AA378-A50F-446E-9471-B428E3B48371}" type="presOf" srcId="{2B7DD8F3-D07D-4D5A-B351-1224AB1B610C}" destId="{52C0278B-CC98-464B-958C-E17FF6DAADAF}" srcOrd="0" destOrd="0" presId="urn:microsoft.com/office/officeart/2005/8/layout/venn1"/>
    <dgm:cxn modelId="{930D0724-527B-42E2-8E27-9EB28428F0B6}" type="presOf" srcId="{70EF746F-911E-4631-B467-733967F3561D}" destId="{52C0278B-CC98-464B-958C-E17FF6DAADAF}" srcOrd="0" destOrd="3" presId="urn:microsoft.com/office/officeart/2005/8/layout/venn1"/>
    <dgm:cxn modelId="{CC245B4F-3D57-4F12-BDE5-12B1AD87BDB7}" type="presOf" srcId="{9BF993F4-C062-4004-B1D9-8AD99F5F8609}" destId="{7007A902-5997-4586-8793-B891FD4715A4}" srcOrd="0" destOrd="0" presId="urn:microsoft.com/office/officeart/2005/8/layout/venn1"/>
    <dgm:cxn modelId="{A87B1D63-C2BF-42BE-9B1D-2C4D05EDA79E}" type="presOf" srcId="{4FC0CFEE-7923-4FEA-B4AA-3B17CC10AA23}" destId="{52C0278B-CC98-464B-958C-E17FF6DAADAF}" srcOrd="0" destOrd="4" presId="urn:microsoft.com/office/officeart/2005/8/layout/venn1"/>
    <dgm:cxn modelId="{6ED885CC-28F8-4AB7-9E19-702E4A2D732A}" srcId="{D1AD32C7-98C7-41A0-8106-69954BB923AC}" destId="{11335037-DD8F-43D2-B711-333BE6DF52E0}" srcOrd="0" destOrd="0" parTransId="{576131E3-3A2B-4B94-A774-14FB28B4CFD3}" sibTransId="{08F03FB6-E80C-48AA-89F1-A97FBAF0A33E}"/>
    <dgm:cxn modelId="{B97FF2F0-92C2-4761-AAFA-1489E6668A01}" type="presOf" srcId="{5D5EB36E-B870-4CC9-A281-D1DE5D880F7E}" destId="{52C0278B-CC98-464B-958C-E17FF6DAADAF}" srcOrd="0" destOrd="1" presId="urn:microsoft.com/office/officeart/2005/8/layout/venn1"/>
    <dgm:cxn modelId="{1B398DB7-873A-4047-A5BB-A0F285AA7276}" type="presOf" srcId="{C2C3DBD9-676B-41CE-822F-F8A50D5E2EBA}" destId="{52C0278B-CC98-464B-958C-E17FF6DAADAF}" srcOrd="0" destOrd="2" presId="urn:microsoft.com/office/officeart/2005/8/layout/venn1"/>
    <dgm:cxn modelId="{108485E9-E813-4D9C-9B05-88BC65BD8EDF}" srcId="{2B7DD8F3-D07D-4D5A-B351-1224AB1B610C}" destId="{5D5EB36E-B870-4CC9-A281-D1DE5D880F7E}" srcOrd="0" destOrd="0" parTransId="{E81D9BA6-50D7-4C40-B396-439244463218}" sibTransId="{FE8A5D4C-F2D8-4E1F-B231-F14347CE1F32}"/>
    <dgm:cxn modelId="{27E2ABFA-DA0C-480C-83C1-D401184CADF3}" type="presOf" srcId="{D1AD32C7-98C7-41A0-8106-69954BB923AC}" destId="{10676E04-858B-497A-917E-A9FA71FEE5E8}" srcOrd="0" destOrd="1" presId="urn:microsoft.com/office/officeart/2005/8/layout/venn1"/>
    <dgm:cxn modelId="{3846F710-5EB5-4F68-8A9D-FFF80874D8F6}" type="presOf" srcId="{850C5E24-14D6-4536-93D8-25A0948B6F02}" destId="{32574CA6-CA82-4ED9-8524-47438CBB9404}" srcOrd="1" destOrd="2" presId="urn:microsoft.com/office/officeart/2005/8/layout/venn1"/>
    <dgm:cxn modelId="{14B328F3-998D-47C9-B6D1-E44C954FBEF9}" type="presOf" srcId="{C2C3DBD9-676B-41CE-822F-F8A50D5E2EBA}" destId="{10E8B468-BA89-4BB6-AD84-93519520800F}" srcOrd="1" destOrd="2" presId="urn:microsoft.com/office/officeart/2005/8/layout/venn1"/>
    <dgm:cxn modelId="{7FA5ACBE-875C-4E74-98C7-208962B94CA6}" type="presOf" srcId="{5D5EB36E-B870-4CC9-A281-D1DE5D880F7E}" destId="{10E8B468-BA89-4BB6-AD84-93519520800F}" srcOrd="1" destOrd="1" presId="urn:microsoft.com/office/officeart/2005/8/layout/venn1"/>
    <dgm:cxn modelId="{92EE673D-030A-47F4-823F-B06C59E84CED}" type="presOf" srcId="{E8C1B557-2141-46B5-8086-A41780E75F0D}" destId="{32574CA6-CA82-4ED9-8524-47438CBB9404}" srcOrd="1" destOrd="3" presId="urn:microsoft.com/office/officeart/2005/8/layout/venn1"/>
    <dgm:cxn modelId="{6F6770C2-AD86-450A-AA7B-21803F3D4207}" type="presOf" srcId="{E8C1B557-2141-46B5-8086-A41780E75F0D}" destId="{12177CC9-629A-46E2-84F7-DC3BB9C6AD44}" srcOrd="0" destOrd="3" presId="urn:microsoft.com/office/officeart/2005/8/layout/venn1"/>
    <dgm:cxn modelId="{4F59BCAE-BDB0-42A1-A69B-684333339593}" type="presOf" srcId="{850C5E24-14D6-4536-93D8-25A0948B6F02}" destId="{12177CC9-629A-46E2-84F7-DC3BB9C6AD44}" srcOrd="0" destOrd="2" presId="urn:microsoft.com/office/officeart/2005/8/layout/venn1"/>
    <dgm:cxn modelId="{EDF753EF-9BC9-42C5-AF34-B415D6C3D2D3}" type="presOf" srcId="{2B7DD8F3-D07D-4D5A-B351-1224AB1B610C}" destId="{10E8B468-BA89-4BB6-AD84-93519520800F}" srcOrd="1" destOrd="0" presId="urn:microsoft.com/office/officeart/2005/8/layout/venn1"/>
    <dgm:cxn modelId="{BB7814C2-B6A8-4051-BF64-5FC5CB0B45A6}" srcId="{682BFC61-4F99-4B23-8E8A-A98121A95DCF}" destId="{D1AD32C7-98C7-41A0-8106-69954BB923AC}" srcOrd="0" destOrd="0" parTransId="{45AE0CD2-611F-4DC4-A765-EE73395DF873}" sibTransId="{3457D415-9FD2-4747-953F-91533D63345A}"/>
    <dgm:cxn modelId="{F49CCB81-731F-49B8-A88C-11C6CCE96351}" type="presOf" srcId="{11335037-DD8F-43D2-B711-333BE6DF52E0}" destId="{4B814694-86E2-4442-96B9-3F836836A5EA}" srcOrd="1" destOrd="2" presId="urn:microsoft.com/office/officeart/2005/8/layout/venn1"/>
    <dgm:cxn modelId="{A0D6A738-C53C-4B63-94D0-159AD7813480}" type="presOf" srcId="{4FC0CFEE-7923-4FEA-B4AA-3B17CC10AA23}" destId="{10E8B468-BA89-4BB6-AD84-93519520800F}" srcOrd="1" destOrd="4" presId="urn:microsoft.com/office/officeart/2005/8/layout/venn1"/>
    <dgm:cxn modelId="{A68F665A-DFB7-4589-8D09-0344E58FBBE7}" type="presOf" srcId="{682BFC61-4F99-4B23-8E8A-A98121A95DCF}" destId="{10676E04-858B-497A-917E-A9FA71FEE5E8}" srcOrd="0" destOrd="0" presId="urn:microsoft.com/office/officeart/2005/8/layout/venn1"/>
    <dgm:cxn modelId="{77B248B0-CFAD-4B16-8778-DC44275A238E}" type="presOf" srcId="{AF5CEF98-AD02-4694-AB39-41A429F4DBFB}" destId="{12177CC9-629A-46E2-84F7-DC3BB9C6AD44}" srcOrd="0" destOrd="1" presId="urn:microsoft.com/office/officeart/2005/8/layout/venn1"/>
    <dgm:cxn modelId="{EF2EA88A-708B-465F-B473-588450FEC1AA}" srcId="{D1AD32C7-98C7-41A0-8106-69954BB923AC}" destId="{6CA4251E-209E-4FB6-AC31-3F777BE8E425}" srcOrd="1" destOrd="0" parTransId="{B1E98065-D547-4375-84BB-A82FE14221EC}" sibTransId="{11AF0ADE-181D-472E-98C8-59DF8E86748F}"/>
    <dgm:cxn modelId="{56BB9AAF-2DEA-415F-9875-C57BC787495B}" type="presOf" srcId="{A8D2E0CD-958E-4E4F-A756-932E042451CA}" destId="{10676E04-858B-497A-917E-A9FA71FEE5E8}" srcOrd="0" destOrd="4" presId="urn:microsoft.com/office/officeart/2005/8/layout/venn1"/>
    <dgm:cxn modelId="{A94E986A-BB16-42DB-A237-22511B65755E}" type="presOf" srcId="{70EF746F-911E-4631-B467-733967F3561D}" destId="{10E8B468-BA89-4BB6-AD84-93519520800F}" srcOrd="1" destOrd="3" presId="urn:microsoft.com/office/officeart/2005/8/layout/venn1"/>
    <dgm:cxn modelId="{2C039B49-DB38-4F63-A9D0-8F70863BD73E}" srcId="{5D5EB36E-B870-4CC9-A281-D1DE5D880F7E}" destId="{C2C3DBD9-676B-41CE-822F-F8A50D5E2EBA}" srcOrd="0" destOrd="0" parTransId="{F1DF2349-F593-407A-8815-CF0B9DFF2B59}" sibTransId="{C3861799-7C35-45BF-BAAD-9F1298C26C9D}"/>
    <dgm:cxn modelId="{E7AA7366-8DE7-443E-A3AF-1BC99CF8ADFE}" type="presOf" srcId="{682BFC61-4F99-4B23-8E8A-A98121A95DCF}" destId="{4B814694-86E2-4442-96B9-3F836836A5EA}" srcOrd="1" destOrd="0" presId="urn:microsoft.com/office/officeart/2005/8/layout/venn1"/>
    <dgm:cxn modelId="{6136C933-64FF-4474-91F0-D7474FFE1C75}" srcId="{9BF993F4-C062-4004-B1D9-8AD99F5F8609}" destId="{682BFC61-4F99-4B23-8E8A-A98121A95DCF}" srcOrd="2" destOrd="0" parTransId="{0B6E4622-46B2-4BC3-A5CC-57D67044F58E}" sibTransId="{454BFF27-2E50-4010-800C-4FB204BCBDE1}"/>
    <dgm:cxn modelId="{79D003BC-B6C9-4CAF-8ED0-B79A351931FD}" type="presParOf" srcId="{7007A902-5997-4586-8793-B891FD4715A4}" destId="{12177CC9-629A-46E2-84F7-DC3BB9C6AD44}" srcOrd="0" destOrd="0" presId="urn:microsoft.com/office/officeart/2005/8/layout/venn1"/>
    <dgm:cxn modelId="{E7FAF999-9C74-4D1B-9440-BF37C1A32292}" type="presParOf" srcId="{7007A902-5997-4586-8793-B891FD4715A4}" destId="{32574CA6-CA82-4ED9-8524-47438CBB9404}" srcOrd="1" destOrd="0" presId="urn:microsoft.com/office/officeart/2005/8/layout/venn1"/>
    <dgm:cxn modelId="{101D7576-0548-483F-90E1-B3F609C40C62}" type="presParOf" srcId="{7007A902-5997-4586-8793-B891FD4715A4}" destId="{52C0278B-CC98-464B-958C-E17FF6DAADAF}" srcOrd="2" destOrd="0" presId="urn:microsoft.com/office/officeart/2005/8/layout/venn1"/>
    <dgm:cxn modelId="{5962AF48-F6CA-4019-9563-E31902ADCFA9}" type="presParOf" srcId="{7007A902-5997-4586-8793-B891FD4715A4}" destId="{10E8B468-BA89-4BB6-AD84-93519520800F}" srcOrd="3" destOrd="0" presId="urn:microsoft.com/office/officeart/2005/8/layout/venn1"/>
    <dgm:cxn modelId="{7DE73665-BF8E-4560-8301-A4E16A63B4CF}" type="presParOf" srcId="{7007A902-5997-4586-8793-B891FD4715A4}" destId="{10676E04-858B-497A-917E-A9FA71FEE5E8}" srcOrd="4" destOrd="0" presId="urn:microsoft.com/office/officeart/2005/8/layout/venn1"/>
    <dgm:cxn modelId="{855F90E3-6238-4EA7-B72C-CC3891F12207}" type="presParOf" srcId="{7007A902-5997-4586-8793-B891FD4715A4}" destId="{4B814694-86E2-4442-96B9-3F836836A5EA}"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77CC9-629A-46E2-84F7-DC3BB9C6AD44}">
      <dsp:nvSpPr>
        <dsp:cNvPr id="0" name=""/>
        <dsp:cNvSpPr/>
      </dsp:nvSpPr>
      <dsp:spPr>
        <a:xfrm>
          <a:off x="1367161" y="40504"/>
          <a:ext cx="1944208" cy="1944208"/>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577850">
            <a:lnSpc>
              <a:spcPct val="90000"/>
            </a:lnSpc>
            <a:spcBef>
              <a:spcPct val="0"/>
            </a:spcBef>
            <a:spcAft>
              <a:spcPct val="35000"/>
            </a:spcAft>
          </a:pPr>
          <a:r>
            <a:rPr lang="en-US" sz="1300" kern="1200" dirty="0" smtClean="0"/>
            <a:t>Technical Needs</a:t>
          </a:r>
          <a:endParaRPr lang="en-US" sz="1300" kern="1200" dirty="0"/>
        </a:p>
        <a:p>
          <a:pPr marL="57150" lvl="1" indent="-57150" algn="l" defTabSz="444500">
            <a:lnSpc>
              <a:spcPct val="90000"/>
            </a:lnSpc>
            <a:spcBef>
              <a:spcPct val="0"/>
            </a:spcBef>
            <a:spcAft>
              <a:spcPct val="15000"/>
            </a:spcAft>
            <a:buChar char="••"/>
          </a:pPr>
          <a:r>
            <a:rPr lang="en-US" sz="1000" kern="1200" dirty="0" smtClean="0"/>
            <a:t>e.g.</a:t>
          </a:r>
          <a:endParaRPr lang="en-US" sz="1000" kern="1200" dirty="0"/>
        </a:p>
        <a:p>
          <a:pPr marL="114300" lvl="2" indent="-57150" algn="l" defTabSz="444500">
            <a:lnSpc>
              <a:spcPct val="90000"/>
            </a:lnSpc>
            <a:spcBef>
              <a:spcPct val="0"/>
            </a:spcBef>
            <a:spcAft>
              <a:spcPct val="15000"/>
            </a:spcAft>
            <a:buChar char="••"/>
          </a:pPr>
          <a:r>
            <a:rPr lang="en-US" sz="1000" kern="1200" dirty="0" smtClean="0"/>
            <a:t>Programming language</a:t>
          </a:r>
          <a:endParaRPr lang="en-US" sz="1000" kern="1200" dirty="0"/>
        </a:p>
        <a:p>
          <a:pPr marL="114300" lvl="2" indent="-57150" algn="l" defTabSz="444500">
            <a:lnSpc>
              <a:spcPct val="90000"/>
            </a:lnSpc>
            <a:spcBef>
              <a:spcPct val="0"/>
            </a:spcBef>
            <a:spcAft>
              <a:spcPct val="15000"/>
            </a:spcAft>
            <a:buChar char="••"/>
          </a:pPr>
          <a:r>
            <a:rPr lang="en-US" sz="1000" kern="1200" dirty="0" smtClean="0"/>
            <a:t>Database design</a:t>
          </a:r>
          <a:endParaRPr lang="en-US" sz="1000" kern="1200" dirty="0"/>
        </a:p>
      </dsp:txBody>
      <dsp:txXfrm>
        <a:off x="1626389" y="380740"/>
        <a:ext cx="1425753" cy="874893"/>
      </dsp:txXfrm>
    </dsp:sp>
    <dsp:sp modelId="{52C0278B-CC98-464B-958C-E17FF6DAADAF}">
      <dsp:nvSpPr>
        <dsp:cNvPr id="0" name=""/>
        <dsp:cNvSpPr/>
      </dsp:nvSpPr>
      <dsp:spPr>
        <a:xfrm>
          <a:off x="2068696" y="1255634"/>
          <a:ext cx="1944208" cy="1944208"/>
        </a:xfrm>
        <a:prstGeom prst="ellipse">
          <a:avLst/>
        </a:prstGeom>
        <a:solidFill>
          <a:schemeClr val="accent3">
            <a:alpha val="50000"/>
            <a:hueOff val="-4494151"/>
            <a:satOff val="16789"/>
            <a:lumOff val="-11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577850">
            <a:lnSpc>
              <a:spcPct val="90000"/>
            </a:lnSpc>
            <a:spcBef>
              <a:spcPct val="0"/>
            </a:spcBef>
            <a:spcAft>
              <a:spcPct val="35000"/>
            </a:spcAft>
          </a:pPr>
          <a:r>
            <a:rPr lang="en-US" sz="1300" kern="1200" dirty="0" smtClean="0">
              <a:solidFill>
                <a:srgbClr val="FF0000"/>
              </a:solidFill>
            </a:rPr>
            <a:t>Test Needs</a:t>
          </a:r>
          <a:endParaRPr lang="en-US" sz="1300" kern="1200" dirty="0">
            <a:solidFill>
              <a:srgbClr val="FF0000"/>
            </a:solidFill>
          </a:endParaRPr>
        </a:p>
        <a:p>
          <a:pPr marL="57150" lvl="1" indent="-57150" algn="l" defTabSz="444500">
            <a:lnSpc>
              <a:spcPct val="90000"/>
            </a:lnSpc>
            <a:spcBef>
              <a:spcPct val="0"/>
            </a:spcBef>
            <a:spcAft>
              <a:spcPct val="15000"/>
            </a:spcAft>
            <a:buChar char="••"/>
          </a:pPr>
          <a:r>
            <a:rPr lang="en-US" sz="1000" kern="1200" dirty="0" err="1" smtClean="0"/>
            <a:t>e.g</a:t>
          </a:r>
          <a:endParaRPr lang="en-US" sz="1000" kern="1200" dirty="0"/>
        </a:p>
        <a:p>
          <a:pPr marL="114300" lvl="2" indent="-57150" algn="l" defTabSz="444500">
            <a:lnSpc>
              <a:spcPct val="90000"/>
            </a:lnSpc>
            <a:spcBef>
              <a:spcPct val="0"/>
            </a:spcBef>
            <a:spcAft>
              <a:spcPct val="15000"/>
            </a:spcAft>
            <a:buChar char="••"/>
          </a:pPr>
          <a:r>
            <a:rPr lang="en-US" sz="1000" kern="1200" dirty="0" smtClean="0"/>
            <a:t>Identify bugs</a:t>
          </a:r>
          <a:endParaRPr lang="en-US" sz="1000" kern="1200" dirty="0"/>
        </a:p>
        <a:p>
          <a:pPr marL="114300" lvl="2" indent="-57150" algn="l" defTabSz="444500">
            <a:lnSpc>
              <a:spcPct val="90000"/>
            </a:lnSpc>
            <a:spcBef>
              <a:spcPct val="0"/>
            </a:spcBef>
            <a:spcAft>
              <a:spcPct val="15000"/>
            </a:spcAft>
            <a:buChar char="••"/>
          </a:pPr>
          <a:r>
            <a:rPr lang="en-US" sz="1000" kern="1200" dirty="0" smtClean="0"/>
            <a:t>Design tests</a:t>
          </a:r>
          <a:endParaRPr lang="en-US" sz="1000" kern="1200" dirty="0"/>
        </a:p>
        <a:p>
          <a:pPr marL="114300" lvl="2" indent="-57150" algn="l" defTabSz="444500">
            <a:lnSpc>
              <a:spcPct val="90000"/>
            </a:lnSpc>
            <a:spcBef>
              <a:spcPct val="0"/>
            </a:spcBef>
            <a:spcAft>
              <a:spcPct val="15000"/>
            </a:spcAft>
            <a:buChar char="••"/>
          </a:pPr>
          <a:r>
            <a:rPr lang="en-US" sz="1000" kern="1200" dirty="0" smtClean="0"/>
            <a:t>Automate tests</a:t>
          </a:r>
          <a:endParaRPr lang="en-US" sz="1000" kern="1200" dirty="0"/>
        </a:p>
      </dsp:txBody>
      <dsp:txXfrm>
        <a:off x="2663300" y="1757888"/>
        <a:ext cx="1166525" cy="1069314"/>
      </dsp:txXfrm>
    </dsp:sp>
    <dsp:sp modelId="{10676E04-858B-497A-917E-A9FA71FEE5E8}">
      <dsp:nvSpPr>
        <dsp:cNvPr id="0" name=""/>
        <dsp:cNvSpPr/>
      </dsp:nvSpPr>
      <dsp:spPr>
        <a:xfrm>
          <a:off x="665626" y="1255634"/>
          <a:ext cx="1944208" cy="1944208"/>
        </a:xfrm>
        <a:prstGeom prst="ellipse">
          <a:avLst/>
        </a:prstGeom>
        <a:solidFill>
          <a:schemeClr val="accent3">
            <a:alpha val="50000"/>
            <a:hueOff val="-8988302"/>
            <a:satOff val="33577"/>
            <a:lumOff val="-2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577850">
            <a:lnSpc>
              <a:spcPct val="90000"/>
            </a:lnSpc>
            <a:spcBef>
              <a:spcPct val="0"/>
            </a:spcBef>
            <a:spcAft>
              <a:spcPct val="35000"/>
            </a:spcAft>
          </a:pPr>
          <a:r>
            <a:rPr lang="en-US" sz="1300" kern="1200" dirty="0" smtClean="0"/>
            <a:t>Business Needs</a:t>
          </a:r>
          <a:endParaRPr lang="en-US" sz="1300" kern="1200" dirty="0"/>
        </a:p>
        <a:p>
          <a:pPr marL="57150" lvl="1" indent="-57150" algn="l" defTabSz="444500">
            <a:lnSpc>
              <a:spcPct val="90000"/>
            </a:lnSpc>
            <a:spcBef>
              <a:spcPct val="0"/>
            </a:spcBef>
            <a:spcAft>
              <a:spcPct val="15000"/>
            </a:spcAft>
            <a:buChar char="••"/>
          </a:pPr>
          <a:r>
            <a:rPr lang="en-US" sz="1000" kern="1200" dirty="0" smtClean="0"/>
            <a:t>e.g.</a:t>
          </a:r>
          <a:endParaRPr lang="en-US" sz="1000" kern="1200" dirty="0"/>
        </a:p>
        <a:p>
          <a:pPr marL="114300" lvl="2" indent="-57150" algn="l" defTabSz="444500">
            <a:lnSpc>
              <a:spcPct val="90000"/>
            </a:lnSpc>
            <a:spcBef>
              <a:spcPct val="0"/>
            </a:spcBef>
            <a:spcAft>
              <a:spcPct val="15000"/>
            </a:spcAft>
            <a:buChar char="••"/>
          </a:pPr>
          <a:r>
            <a:rPr lang="en-US" sz="1000" kern="1200" dirty="0" smtClean="0"/>
            <a:t>Accurate settlement report</a:t>
          </a:r>
          <a:endParaRPr lang="en-US" sz="1000" kern="1200" dirty="0"/>
        </a:p>
        <a:p>
          <a:pPr marL="114300" lvl="2"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endParaRPr lang="en-US" sz="1000" kern="1200" dirty="0"/>
        </a:p>
      </dsp:txBody>
      <dsp:txXfrm>
        <a:off x="848705" y="1757888"/>
        <a:ext cx="1166525" cy="106931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8/30/2014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8/30/2014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userDrawn="1"/>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2" name="Picture 11" descr="Intel_Die_CornerPeel.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254891" y="5401234"/>
            <a:ext cx="1889109" cy="1456765"/>
          </a:xfrm>
          <a:prstGeom prst="rect">
            <a:avLst/>
          </a:prstGeom>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8AC0E0-2A54-F34C-B777-EEF3612697C5}" type="datetime1">
              <a:rPr lang="en-US" smtClean="0"/>
              <a:pPr/>
              <a:t>8/30/2014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72300-43C6-E744-B71F-D9EF15CA3C49}" type="datetime1">
              <a:rPr lang="en-US" smtClean="0"/>
              <a:pPr/>
              <a:t>8/30/2014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FF972300-43C6-E744-B71F-D9EF15CA3C49}" type="datetime1">
              <a:rPr lang="en-US" smtClean="0"/>
              <a:pPr/>
              <a:t>8/30/2014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userDrawn="1"/>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userDrawn="1"/>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userDrawn="1"/>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66F50F-74B7-8640-8DA3-AAAA0044A327}" type="datetime1">
              <a:rPr lang="en-US" smtClean="0"/>
              <a:pPr/>
              <a:t>8/30/2014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66F50F-74B7-8640-8DA3-AAAA0044A327}" type="datetime1">
              <a:rPr lang="en-US" smtClean="0"/>
              <a:pPr/>
              <a:t>8/30/2014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67584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EA138E-B478-4D47-9F13-076A10A3FA8C}" type="datetime1">
              <a:rPr lang="en-US" smtClean="0"/>
              <a:pPr/>
              <a:t>8/30/2014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EA138E-B478-4D47-9F13-076A10A3FA8C}" type="datetime1">
              <a:rPr lang="en-US" smtClean="0"/>
              <a:pPr/>
              <a:t>8/30/2014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a:p>
        </p:txBody>
      </p:sp>
      <p:cxnSp>
        <p:nvCxnSpPr>
          <p:cNvPr id="8" name="Straight Connector 7"/>
          <p:cNvCxnSpPr/>
          <p:nvPr userDrawn="1"/>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a:p>
        </p:txBody>
      </p:sp>
      <p:cxnSp>
        <p:nvCxnSpPr>
          <p:cNvPr id="8" name="Straight Connector 7"/>
          <p:cNvCxnSpPr/>
          <p:nvPr userDrawn="1"/>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1F769F9-66CD-434C-A703-2B0E4350A45E}" type="datetime1">
              <a:rPr lang="en-US" smtClean="0"/>
              <a:pPr/>
              <a:t>8/30/2014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406206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userDrawn="1"/>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C8B5CA9C-FFAE-734D-8488-685557D6D07F}" type="datetime1">
              <a:rPr lang="en-US" smtClean="0"/>
              <a:pPr/>
              <a:t>8/30/2014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EE2556C5-CE8C-6547-B838-EA80C61A4AF7}" type="slidenum">
              <a:rPr lang="en-US" smtClean="0"/>
              <a:pPr/>
              <a:t>‹#›</a:t>
            </a:fld>
            <a:endParaRPr lang="en-US" dirty="0"/>
          </a:p>
        </p:txBody>
      </p:sp>
      <p:cxnSp>
        <p:nvCxnSpPr>
          <p:cNvPr id="11" name="Straight Connector 10"/>
          <p:cNvCxnSpPr/>
          <p:nvPr userDrawn="1"/>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userDrawn="1"/>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0" r:id="rId5"/>
    <p:sldLayoutId id="2147483664" r:id="rId6"/>
    <p:sldLayoutId id="2147483651" r:id="rId7"/>
    <p:sldLayoutId id="2147483665" r:id="rId8"/>
    <p:sldLayoutId id="2147483652" r:id="rId9"/>
    <p:sldLayoutId id="2147483654" r:id="rId10"/>
    <p:sldLayoutId id="2147483655" r:id="rId11"/>
    <p:sldLayoutId id="2147483666" r:id="rId12"/>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Cloud_testing#cite_note-12"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Titanium Automation Architecture</a:t>
            </a:r>
            <a:endParaRPr lang="en-US" dirty="0"/>
          </a:p>
        </p:txBody>
      </p:sp>
      <p:sp>
        <p:nvSpPr>
          <p:cNvPr id="3" name="Subtitle 4"/>
          <p:cNvSpPr>
            <a:spLocks noGrp="1"/>
          </p:cNvSpPr>
          <p:nvPr>
            <p:ph type="subTitle" idx="1"/>
          </p:nvPr>
        </p:nvSpPr>
        <p:spPr>
          <a:xfrm>
            <a:off x="455613" y="4659986"/>
            <a:ext cx="6330212" cy="1233813"/>
          </a:xfrm>
        </p:spPr>
        <p:txBody>
          <a:bodyPr/>
          <a:lstStyle/>
          <a:p>
            <a:r>
              <a:rPr lang="en-US" dirty="0" smtClean="0"/>
              <a:t>Intel Tasks Platform - ITP</a:t>
            </a:r>
          </a:p>
          <a:p>
            <a:endParaRPr lang="en-US" dirty="0"/>
          </a:p>
          <a:p>
            <a:r>
              <a:rPr lang="en-US" dirty="0" smtClean="0"/>
              <a:t>21</a:t>
            </a:r>
            <a:r>
              <a:rPr lang="en-US" baseline="30000" dirty="0"/>
              <a:t>s</a:t>
            </a:r>
            <a:r>
              <a:rPr lang="en-US" baseline="30000" dirty="0" smtClean="0"/>
              <a:t>h</a:t>
            </a:r>
            <a:r>
              <a:rPr lang="en-US" dirty="0" smtClean="0"/>
              <a:t> August 2014</a:t>
            </a:r>
            <a:endParaRPr lang="en-US" dirty="0"/>
          </a:p>
        </p:txBody>
      </p:sp>
    </p:spTree>
    <p:extLst>
      <p:ext uri="{BB962C8B-B14F-4D97-AF65-F5344CB8AC3E}">
        <p14:creationId xmlns:p14="http://schemas.microsoft.com/office/powerpoint/2010/main" val="243663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a:t>A collection of </a:t>
            </a:r>
            <a:r>
              <a:rPr lang="en-US" dirty="0">
                <a:solidFill>
                  <a:srgbClr val="FF0000"/>
                </a:solidFill>
              </a:rPr>
              <a:t>reusable</a:t>
            </a:r>
            <a:r>
              <a:rPr lang="en-US" dirty="0"/>
              <a:t> </a:t>
            </a:r>
            <a:r>
              <a:rPr lang="en-US" dirty="0">
                <a:solidFill>
                  <a:srgbClr val="FF0000"/>
                </a:solidFill>
              </a:rPr>
              <a:t>test pieces </a:t>
            </a:r>
            <a:r>
              <a:rPr lang="en-US" dirty="0"/>
              <a:t>that relates to a </a:t>
            </a:r>
            <a:r>
              <a:rPr lang="en-US" dirty="0">
                <a:solidFill>
                  <a:srgbClr val="FF0000"/>
                </a:solidFill>
              </a:rPr>
              <a:t>common set of business logics</a:t>
            </a:r>
            <a:r>
              <a:rPr lang="en-US" dirty="0"/>
              <a:t>, or coarse grained </a:t>
            </a:r>
            <a:r>
              <a:rPr lang="en-US" dirty="0">
                <a:solidFill>
                  <a:srgbClr val="FF0000"/>
                </a:solidFill>
              </a:rPr>
              <a:t>test logics</a:t>
            </a:r>
            <a:r>
              <a:rPr lang="en-US" dirty="0"/>
              <a:t>, that can be repeatedly used in tests layer </a:t>
            </a:r>
            <a:r>
              <a:rPr lang="en-US" dirty="0">
                <a:solidFill>
                  <a:srgbClr val="FF0000"/>
                </a:solidFill>
              </a:rPr>
              <a:t>without strict adherence to an interface</a:t>
            </a:r>
            <a:r>
              <a:rPr lang="en-US" dirty="0"/>
              <a:t>. </a:t>
            </a:r>
            <a:endParaRPr lang="en-US" dirty="0" smtClean="0"/>
          </a:p>
          <a:p>
            <a:r>
              <a:rPr lang="en-US" dirty="0" smtClean="0"/>
              <a:t>However</a:t>
            </a:r>
            <a:r>
              <a:rPr lang="en-US" dirty="0"/>
              <a:t>, when the tasks are getting matured, it is better to have an interface defined.</a:t>
            </a:r>
          </a:p>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a:p>
        </p:txBody>
      </p:sp>
    </p:spTree>
    <p:extLst>
      <p:ext uri="{BB962C8B-B14F-4D97-AF65-F5344CB8AC3E}">
        <p14:creationId xmlns:p14="http://schemas.microsoft.com/office/powerpoint/2010/main" val="251865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Tasks </a:t>
            </a:r>
            <a:r>
              <a:rPr lang="en-US" dirty="0" smtClean="0"/>
              <a:t>Layer</a:t>
            </a:r>
            <a:endParaRPr lang="en-US" dirty="0"/>
          </a:p>
        </p:txBody>
      </p:sp>
      <p:sp>
        <p:nvSpPr>
          <p:cNvPr id="3" name="Content Placeholder 2"/>
          <p:cNvSpPr>
            <a:spLocks noGrp="1"/>
          </p:cNvSpPr>
          <p:nvPr>
            <p:ph idx="1"/>
          </p:nvPr>
        </p:nvSpPr>
        <p:spPr/>
        <p:txBody>
          <a:bodyPr/>
          <a:lstStyle/>
          <a:p>
            <a:r>
              <a:rPr lang="en-US" dirty="0"/>
              <a:t>Collections of tasks implementing abstract test logics and business abstractions that satisfy the </a:t>
            </a:r>
            <a:r>
              <a:rPr lang="en-US" dirty="0">
                <a:solidFill>
                  <a:srgbClr val="FF0000"/>
                </a:solidFill>
              </a:rPr>
              <a:t>test layer needs</a:t>
            </a:r>
            <a:r>
              <a:rPr lang="en-US" dirty="0"/>
              <a:t>. </a:t>
            </a:r>
          </a:p>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a:p>
        </p:txBody>
      </p:sp>
    </p:spTree>
    <p:extLst>
      <p:ext uri="{BB962C8B-B14F-4D97-AF65-F5344CB8AC3E}">
        <p14:creationId xmlns:p14="http://schemas.microsoft.com/office/powerpoint/2010/main" val="1870520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 Highly abstract modeling of Task Layer for BMA app</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1. </a:t>
            </a:r>
            <a:r>
              <a:rPr lang="en-US" dirty="0" err="1" smtClean="0"/>
              <a:t>UserTasks</a:t>
            </a:r>
            <a:endParaRPr lang="en-US" dirty="0" smtClean="0"/>
          </a:p>
          <a:p>
            <a:r>
              <a:rPr lang="en-US" dirty="0"/>
              <a:t>	</a:t>
            </a:r>
            <a:r>
              <a:rPr lang="en-US" dirty="0" err="1"/>
              <a:t>CustomerTasks</a:t>
            </a:r>
            <a:endParaRPr lang="en-US" dirty="0"/>
          </a:p>
          <a:p>
            <a:r>
              <a:rPr lang="en-US" dirty="0"/>
              <a:t>	</a:t>
            </a:r>
            <a:r>
              <a:rPr lang="en-US" dirty="0" err="1" smtClean="0"/>
              <a:t>PartnerTasks</a:t>
            </a:r>
            <a:endParaRPr lang="en-US" dirty="0" smtClean="0"/>
          </a:p>
          <a:p>
            <a:r>
              <a:rPr lang="en-US" dirty="0"/>
              <a:t>	</a:t>
            </a:r>
            <a:r>
              <a:rPr lang="en-US" dirty="0" err="1" smtClean="0"/>
              <a:t>ServiceProviderTasks</a:t>
            </a:r>
            <a:endParaRPr lang="en-US" dirty="0" smtClean="0"/>
          </a:p>
          <a:p>
            <a:r>
              <a:rPr lang="en-US" dirty="0" smtClean="0"/>
              <a:t>2. </a:t>
            </a:r>
            <a:r>
              <a:rPr lang="en-US" dirty="0" err="1" smtClean="0"/>
              <a:t>PaymentTasks</a:t>
            </a:r>
            <a:endParaRPr lang="en-US" dirty="0" smtClean="0"/>
          </a:p>
          <a:p>
            <a:r>
              <a:rPr lang="en-US" dirty="0"/>
              <a:t>	</a:t>
            </a:r>
            <a:r>
              <a:rPr lang="en-US" dirty="0" err="1" smtClean="0"/>
              <a:t>RefundTasks</a:t>
            </a:r>
            <a:endParaRPr lang="en-US" dirty="0" smtClean="0"/>
          </a:p>
          <a:p>
            <a:r>
              <a:rPr lang="en-US" dirty="0"/>
              <a:t>	</a:t>
            </a:r>
            <a:r>
              <a:rPr lang="en-US" dirty="0" err="1" smtClean="0"/>
              <a:t>SubscriptionTasks</a:t>
            </a:r>
            <a:endParaRPr lang="en-US" dirty="0" smtClean="0"/>
          </a:p>
          <a:p>
            <a:r>
              <a:rPr lang="en-US" dirty="0"/>
              <a:t>	</a:t>
            </a:r>
            <a:r>
              <a:rPr lang="en-US" dirty="0" err="1" smtClean="0"/>
              <a:t>MandateTasks</a:t>
            </a:r>
            <a:endParaRPr lang="en-US" dirty="0" smtClean="0"/>
          </a:p>
          <a:p>
            <a:r>
              <a:rPr lang="en-US" dirty="0"/>
              <a:t>	</a:t>
            </a:r>
            <a:r>
              <a:rPr lang="en-US" dirty="0" err="1" smtClean="0"/>
              <a:t>SpendlimitTasks</a:t>
            </a:r>
            <a:endParaRPr lang="en-US" dirty="0" smtClean="0"/>
          </a:p>
          <a:p>
            <a:r>
              <a:rPr lang="en-US" dirty="0"/>
              <a:t>	</a:t>
            </a:r>
            <a:r>
              <a:rPr lang="en-US" dirty="0" err="1" smtClean="0"/>
              <a:t>EventSummarizationTasks</a:t>
            </a:r>
            <a:endParaRPr lang="en-US" dirty="0" smtClean="0"/>
          </a:p>
          <a:p>
            <a:r>
              <a:rPr lang="en-US" dirty="0" smtClean="0"/>
              <a:t>3. </a:t>
            </a:r>
            <a:r>
              <a:rPr lang="en-US" dirty="0" err="1" smtClean="0"/>
              <a:t>SettlementTasks</a:t>
            </a:r>
            <a:endParaRPr lang="en-US" dirty="0" smtClean="0"/>
          </a:p>
          <a:p>
            <a:r>
              <a:rPr lang="en-US" dirty="0"/>
              <a:t>	</a:t>
            </a:r>
            <a:r>
              <a:rPr lang="en-US" dirty="0" err="1" smtClean="0"/>
              <a:t>ReprocessingTasks</a:t>
            </a:r>
            <a:endParaRPr lang="en-US" dirty="0" smtClean="0"/>
          </a:p>
          <a:p>
            <a:r>
              <a:rPr lang="en-US" dirty="0" smtClean="0"/>
              <a:t>4. </a:t>
            </a:r>
            <a:r>
              <a:rPr lang="en-US" dirty="0" err="1" smtClean="0"/>
              <a:t>ReportTasks</a:t>
            </a:r>
            <a:endParaRPr lang="en-US" dirty="0" smtClean="0"/>
          </a:p>
          <a:p>
            <a:r>
              <a:rPr lang="en-US" dirty="0" smtClean="0"/>
              <a:t>5. </a:t>
            </a:r>
            <a:r>
              <a:rPr lang="en-US" dirty="0" err="1" smtClean="0"/>
              <a:t>ManagementConsoleTasks</a:t>
            </a:r>
            <a:endParaRPr lang="en-US" dirty="0" smtClean="0"/>
          </a:p>
          <a:p>
            <a:r>
              <a:rPr lang="en-US" dirty="0"/>
              <a:t>	</a:t>
            </a:r>
            <a:r>
              <a:rPr lang="en-US" dirty="0" err="1" smtClean="0"/>
              <a:t>AgentTasks</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a:p>
        </p:txBody>
      </p:sp>
      <p:sp>
        <p:nvSpPr>
          <p:cNvPr id="5" name="Rectangle 4"/>
          <p:cNvSpPr/>
          <p:nvPr/>
        </p:nvSpPr>
        <p:spPr>
          <a:xfrm>
            <a:off x="443883" y="1589102"/>
            <a:ext cx="2219418" cy="122511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2663301" y="1669002"/>
            <a:ext cx="1544715" cy="124287"/>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208016" y="1545891"/>
            <a:ext cx="4279036" cy="1569660"/>
          </a:xfrm>
          <a:prstGeom prst="rect">
            <a:avLst/>
          </a:prstGeom>
          <a:noFill/>
          <a:ln>
            <a:solidFill>
              <a:srgbClr val="0070C0"/>
            </a:solidFill>
          </a:ln>
        </p:spPr>
        <p:txBody>
          <a:bodyPr wrap="square" rtlCol="0">
            <a:spAutoFit/>
          </a:bodyPr>
          <a:lstStyle/>
          <a:p>
            <a:r>
              <a:rPr lang="en-US" sz="1600" b="1" dirty="0" smtClean="0">
                <a:solidFill>
                  <a:srgbClr val="00B050"/>
                </a:solidFill>
                <a:latin typeface="Neo Sans Intel"/>
                <a:cs typeface="Neo Sans Intel"/>
              </a:rPr>
              <a:t>1. Tasks Aggregation </a:t>
            </a:r>
            <a:r>
              <a:rPr lang="en-US" sz="1600" dirty="0" smtClean="0">
                <a:solidFill>
                  <a:schemeClr val="tx2"/>
                </a:solidFill>
                <a:latin typeface="Neo Sans Intel"/>
                <a:cs typeface="Neo Sans Intel"/>
              </a:rPr>
              <a:t>– This shows how aggregated tasks can exist across multiple services</a:t>
            </a:r>
          </a:p>
          <a:p>
            <a:pPr marL="228600" indent="-228600">
              <a:buAutoNum type="arabicPeriod"/>
            </a:pPr>
            <a:r>
              <a:rPr lang="en-US" sz="1600" dirty="0" err="1" smtClean="0">
                <a:solidFill>
                  <a:schemeClr val="tx2"/>
                </a:solidFill>
                <a:latin typeface="Neo Sans Intel"/>
                <a:cs typeface="Neo Sans Intel"/>
              </a:rPr>
              <a:t>ConsumerManagementService</a:t>
            </a:r>
            <a:endParaRPr lang="en-US" sz="1600" dirty="0" smtClean="0">
              <a:solidFill>
                <a:schemeClr val="tx2"/>
              </a:solidFill>
              <a:latin typeface="Neo Sans Intel"/>
              <a:cs typeface="Neo Sans Intel"/>
            </a:endParaRPr>
          </a:p>
          <a:p>
            <a:pPr marL="228600" indent="-228600">
              <a:buAutoNum type="arabicPeriod"/>
            </a:pPr>
            <a:r>
              <a:rPr lang="en-US" sz="1600" dirty="0" err="1" smtClean="0">
                <a:solidFill>
                  <a:schemeClr val="tx2"/>
                </a:solidFill>
                <a:latin typeface="Neo Sans Intel"/>
                <a:cs typeface="Neo Sans Intel"/>
              </a:rPr>
              <a:t>PartnerManagementService</a:t>
            </a:r>
            <a:endParaRPr lang="en-US" sz="1600" dirty="0" smtClean="0">
              <a:solidFill>
                <a:schemeClr val="tx2"/>
              </a:solidFill>
              <a:latin typeface="Neo Sans Intel"/>
              <a:cs typeface="Neo Sans Intel"/>
            </a:endParaRPr>
          </a:p>
          <a:p>
            <a:pPr marL="228600" indent="-228600">
              <a:buAutoNum type="arabicPeriod"/>
            </a:pPr>
            <a:r>
              <a:rPr lang="en-US" sz="1600" dirty="0" err="1" smtClean="0">
                <a:solidFill>
                  <a:schemeClr val="tx2"/>
                </a:solidFill>
                <a:latin typeface="Neo Sans Intel"/>
                <a:cs typeface="Neo Sans Intel"/>
              </a:rPr>
              <a:t>ServiceProviderManagementService</a:t>
            </a:r>
            <a:endParaRPr lang="en-US" sz="1600" dirty="0" smtClean="0">
              <a:solidFill>
                <a:schemeClr val="tx2"/>
              </a:solidFill>
              <a:latin typeface="Neo Sans Intel"/>
              <a:cs typeface="Neo Sans Intel"/>
            </a:endParaRPr>
          </a:p>
        </p:txBody>
      </p:sp>
      <p:sp>
        <p:nvSpPr>
          <p:cNvPr id="9" name="TextBox 8"/>
          <p:cNvSpPr txBox="1"/>
          <p:nvPr/>
        </p:nvSpPr>
        <p:spPr>
          <a:xfrm>
            <a:off x="4208016" y="3828933"/>
            <a:ext cx="4279036" cy="830997"/>
          </a:xfrm>
          <a:prstGeom prst="rect">
            <a:avLst/>
          </a:prstGeom>
          <a:noFill/>
          <a:ln>
            <a:solidFill>
              <a:srgbClr val="0070C0"/>
            </a:solidFill>
          </a:ln>
        </p:spPr>
        <p:txBody>
          <a:bodyPr wrap="square" rtlCol="0">
            <a:spAutoFit/>
          </a:bodyPr>
          <a:lstStyle/>
          <a:p>
            <a:r>
              <a:rPr lang="en-US" sz="1600" b="1" dirty="0" smtClean="0">
                <a:solidFill>
                  <a:srgbClr val="00B050"/>
                </a:solidFill>
                <a:latin typeface="Neo Sans Intel"/>
                <a:cs typeface="Neo Sans Intel"/>
              </a:rPr>
              <a:t>2. Tasks Separation  </a:t>
            </a:r>
            <a:r>
              <a:rPr lang="en-US" sz="1600" dirty="0" smtClean="0">
                <a:solidFill>
                  <a:schemeClr val="tx2"/>
                </a:solidFill>
                <a:latin typeface="Neo Sans Intel"/>
                <a:cs typeface="Neo Sans Intel"/>
              </a:rPr>
              <a:t>– This shows how separated tasks can exist for a single service</a:t>
            </a:r>
          </a:p>
          <a:p>
            <a:pPr marL="228600" indent="-228600">
              <a:buAutoNum type="arabicPeriod"/>
            </a:pPr>
            <a:r>
              <a:rPr lang="en-US" sz="1600" dirty="0" err="1" smtClean="0">
                <a:solidFill>
                  <a:schemeClr val="tx2"/>
                </a:solidFill>
                <a:latin typeface="Neo Sans Intel"/>
                <a:cs typeface="Neo Sans Intel"/>
              </a:rPr>
              <a:t>MerchantPaymentService</a:t>
            </a:r>
            <a:endParaRPr lang="en-US" sz="1600" dirty="0" smtClean="0">
              <a:solidFill>
                <a:schemeClr val="tx2"/>
              </a:solidFill>
              <a:latin typeface="Neo Sans Intel"/>
              <a:cs typeface="Neo Sans Intel"/>
            </a:endParaRPr>
          </a:p>
        </p:txBody>
      </p:sp>
      <p:cxnSp>
        <p:nvCxnSpPr>
          <p:cNvPr id="10" name="Straight Arrow Connector 9"/>
          <p:cNvCxnSpPr/>
          <p:nvPr/>
        </p:nvCxnSpPr>
        <p:spPr>
          <a:xfrm flipH="1" flipV="1">
            <a:off x="1926454" y="2974019"/>
            <a:ext cx="2281562" cy="1270413"/>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1"/>
          </p:cNvCxnSpPr>
          <p:nvPr/>
        </p:nvCxnSpPr>
        <p:spPr>
          <a:xfrm flipH="1" flipV="1">
            <a:off x="1926455" y="3391271"/>
            <a:ext cx="2281561" cy="853161"/>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43883" y="2885243"/>
            <a:ext cx="1482571" cy="506028"/>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86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Titanium Automation Architecture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a:p>
        </p:txBody>
      </p:sp>
      <p:grpSp>
        <p:nvGrpSpPr>
          <p:cNvPr id="5" name="Group 4"/>
          <p:cNvGrpSpPr/>
          <p:nvPr/>
        </p:nvGrpSpPr>
        <p:grpSpPr>
          <a:xfrm>
            <a:off x="612559" y="1189608"/>
            <a:ext cx="7892249" cy="4678532"/>
            <a:chOff x="0" y="0"/>
            <a:chExt cx="6485326" cy="3798570"/>
          </a:xfrm>
        </p:grpSpPr>
        <p:sp>
          <p:nvSpPr>
            <p:cNvPr id="6" name="Text Box 78"/>
            <p:cNvSpPr txBox="1"/>
            <p:nvPr/>
          </p:nvSpPr>
          <p:spPr>
            <a:xfrm>
              <a:off x="1061156" y="3352800"/>
              <a:ext cx="1461770" cy="29337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Automation Platform</a:t>
              </a:r>
            </a:p>
          </p:txBody>
        </p:sp>
        <p:grpSp>
          <p:nvGrpSpPr>
            <p:cNvPr id="7" name="Group 6"/>
            <p:cNvGrpSpPr/>
            <p:nvPr/>
          </p:nvGrpSpPr>
          <p:grpSpPr>
            <a:xfrm>
              <a:off x="0" y="0"/>
              <a:ext cx="6485326" cy="3798570"/>
              <a:chOff x="0" y="0"/>
              <a:chExt cx="6485326" cy="3798570"/>
            </a:xfrm>
          </p:grpSpPr>
          <p:sp>
            <p:nvSpPr>
              <p:cNvPr id="8" name="Right Arrow 7"/>
              <p:cNvSpPr/>
              <p:nvPr/>
            </p:nvSpPr>
            <p:spPr>
              <a:xfrm>
                <a:off x="3307645" y="372534"/>
                <a:ext cx="914393" cy="45719"/>
              </a:xfrm>
              <a:prstGeom prst="rightArrow">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Arrow 8"/>
              <p:cNvSpPr/>
              <p:nvPr/>
            </p:nvSpPr>
            <p:spPr>
              <a:xfrm>
                <a:off x="3335867" y="2884311"/>
                <a:ext cx="880110" cy="45085"/>
              </a:xfrm>
              <a:prstGeom prst="rightArrow">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Arrow 9"/>
              <p:cNvSpPr/>
              <p:nvPr/>
            </p:nvSpPr>
            <p:spPr>
              <a:xfrm flipV="1">
                <a:off x="3335867" y="2630311"/>
                <a:ext cx="885825" cy="45085"/>
              </a:xfrm>
              <a:prstGeom prst="rightArrow">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Arrow 10"/>
              <p:cNvSpPr/>
              <p:nvPr/>
            </p:nvSpPr>
            <p:spPr>
              <a:xfrm>
                <a:off x="2760134" y="1326445"/>
                <a:ext cx="3098696" cy="55880"/>
              </a:xfrm>
              <a:prstGeom prst="rightArrow">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Arrow 11"/>
              <p:cNvSpPr/>
              <p:nvPr/>
            </p:nvSpPr>
            <p:spPr>
              <a:xfrm>
                <a:off x="2161823" y="1207911"/>
                <a:ext cx="2545080" cy="55880"/>
              </a:xfrm>
              <a:prstGeom prst="rightArrow">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ight Arrow 12"/>
              <p:cNvSpPr/>
              <p:nvPr/>
            </p:nvSpPr>
            <p:spPr>
              <a:xfrm>
                <a:off x="1636889" y="1123245"/>
                <a:ext cx="2584450" cy="55880"/>
              </a:xfrm>
              <a:prstGeom prst="rightArrow">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4" name="Group 13"/>
              <p:cNvGrpSpPr/>
              <p:nvPr/>
            </p:nvGrpSpPr>
            <p:grpSpPr>
              <a:xfrm>
                <a:off x="4109156" y="0"/>
                <a:ext cx="2376170" cy="3786505"/>
                <a:chOff x="0" y="0"/>
                <a:chExt cx="2376170" cy="3786505"/>
              </a:xfrm>
            </p:grpSpPr>
            <p:grpSp>
              <p:nvGrpSpPr>
                <p:cNvPr id="31" name="Group 30"/>
                <p:cNvGrpSpPr/>
                <p:nvPr/>
              </p:nvGrpSpPr>
              <p:grpSpPr>
                <a:xfrm>
                  <a:off x="0" y="0"/>
                  <a:ext cx="2376170" cy="3786505"/>
                  <a:chOff x="0" y="0"/>
                  <a:chExt cx="2376170" cy="3786505"/>
                </a:xfrm>
              </p:grpSpPr>
              <p:sp>
                <p:nvSpPr>
                  <p:cNvPr id="33" name="Rectangle 32"/>
                  <p:cNvSpPr/>
                  <p:nvPr/>
                </p:nvSpPr>
                <p:spPr>
                  <a:xfrm>
                    <a:off x="0" y="0"/>
                    <a:ext cx="2376170" cy="3786505"/>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ea typeface="Calibri"/>
                        <a:cs typeface="Times New Roman"/>
                      </a:rPr>
                      <a:t>A</a:t>
                    </a:r>
                    <a:endParaRPr lang="en-US" sz="1100">
                      <a:effectLst/>
                      <a:ea typeface="Calibri"/>
                      <a:cs typeface="Times New Roman"/>
                    </a:endParaRPr>
                  </a:p>
                </p:txBody>
              </p:sp>
              <p:grpSp>
                <p:nvGrpSpPr>
                  <p:cNvPr id="34" name="Group 33"/>
                  <p:cNvGrpSpPr/>
                  <p:nvPr/>
                </p:nvGrpSpPr>
                <p:grpSpPr>
                  <a:xfrm>
                    <a:off x="112889" y="174978"/>
                    <a:ext cx="2077033" cy="2857078"/>
                    <a:chOff x="0" y="0"/>
                    <a:chExt cx="2077033" cy="2857078"/>
                  </a:xfrm>
                </p:grpSpPr>
                <p:sp>
                  <p:nvSpPr>
                    <p:cNvPr id="35" name="Rectangle 34"/>
                    <p:cNvSpPr/>
                    <p:nvPr/>
                  </p:nvSpPr>
                  <p:spPr>
                    <a:xfrm>
                      <a:off x="0" y="2551289"/>
                      <a:ext cx="2076962" cy="305789"/>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Platform</a:t>
                      </a:r>
                    </a:p>
                  </p:txBody>
                </p:sp>
                <p:sp>
                  <p:nvSpPr>
                    <p:cNvPr id="36" name="Rectangle 35"/>
                    <p:cNvSpPr/>
                    <p:nvPr/>
                  </p:nvSpPr>
                  <p:spPr>
                    <a:xfrm>
                      <a:off x="0" y="2240844"/>
                      <a:ext cx="2077033" cy="305789"/>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Common</a:t>
                      </a:r>
                    </a:p>
                  </p:txBody>
                </p:sp>
                <p:sp>
                  <p:nvSpPr>
                    <p:cNvPr id="37" name="Rectangle 36"/>
                    <p:cNvSpPr/>
                    <p:nvPr/>
                  </p:nvSpPr>
                  <p:spPr>
                    <a:xfrm>
                      <a:off x="0" y="620889"/>
                      <a:ext cx="411456" cy="1619402"/>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Domain 1</a:t>
                      </a:r>
                    </a:p>
                  </p:txBody>
                </p:sp>
                <p:sp>
                  <p:nvSpPr>
                    <p:cNvPr id="38" name="Rectangle 37"/>
                    <p:cNvSpPr/>
                    <p:nvPr/>
                  </p:nvSpPr>
                  <p:spPr>
                    <a:xfrm>
                      <a:off x="485422" y="620889"/>
                      <a:ext cx="411456" cy="1619402"/>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Domain 2</a:t>
                      </a:r>
                    </a:p>
                  </p:txBody>
                </p:sp>
                <p:sp>
                  <p:nvSpPr>
                    <p:cNvPr id="39" name="Rectangle 38"/>
                    <p:cNvSpPr/>
                    <p:nvPr/>
                  </p:nvSpPr>
                  <p:spPr>
                    <a:xfrm>
                      <a:off x="1665111" y="620889"/>
                      <a:ext cx="411456" cy="1619402"/>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Domain n</a:t>
                      </a:r>
                    </a:p>
                  </p:txBody>
                </p:sp>
                <p:grpSp>
                  <p:nvGrpSpPr>
                    <p:cNvPr id="40" name="Group 39"/>
                    <p:cNvGrpSpPr/>
                    <p:nvPr/>
                  </p:nvGrpSpPr>
                  <p:grpSpPr>
                    <a:xfrm>
                      <a:off x="0" y="0"/>
                      <a:ext cx="2048345" cy="578430"/>
                      <a:chOff x="0" y="0"/>
                      <a:chExt cx="2048345" cy="578430"/>
                    </a:xfrm>
                  </p:grpSpPr>
                  <p:sp>
                    <p:nvSpPr>
                      <p:cNvPr id="41" name="Flowchart: Multidocument 40"/>
                      <p:cNvSpPr/>
                      <p:nvPr/>
                    </p:nvSpPr>
                    <p:spPr>
                      <a:xfrm>
                        <a:off x="0" y="45155"/>
                        <a:ext cx="411456" cy="533275"/>
                      </a:xfrm>
                      <a:prstGeom prst="flowChartMultidocument">
                        <a:avLst/>
                      </a:prstGeom>
                      <a:ln w="12700"/>
                    </p:spPr>
                    <p:style>
                      <a:lnRef idx="2">
                        <a:schemeClr val="dk1"/>
                      </a:lnRef>
                      <a:fillRef idx="1">
                        <a:schemeClr val="lt1"/>
                      </a:fillRef>
                      <a:effectRef idx="0">
                        <a:schemeClr val="dk1"/>
                      </a:effectRef>
                      <a:fontRef idx="minor">
                        <a:schemeClr val="dk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Apps</a:t>
                        </a:r>
                      </a:p>
                    </p:txBody>
                  </p:sp>
                  <p:sp>
                    <p:nvSpPr>
                      <p:cNvPr id="42" name="Flowchart: Multidocument 41"/>
                      <p:cNvSpPr/>
                      <p:nvPr/>
                    </p:nvSpPr>
                    <p:spPr>
                      <a:xfrm>
                        <a:off x="485422" y="45155"/>
                        <a:ext cx="411456" cy="533275"/>
                      </a:xfrm>
                      <a:prstGeom prst="flowChartMultidocument">
                        <a:avLst/>
                      </a:prstGeom>
                      <a:ln w="12700"/>
                    </p:spPr>
                    <p:style>
                      <a:lnRef idx="2">
                        <a:schemeClr val="dk1"/>
                      </a:lnRef>
                      <a:fillRef idx="1">
                        <a:schemeClr val="lt1"/>
                      </a:fillRef>
                      <a:effectRef idx="0">
                        <a:schemeClr val="dk1"/>
                      </a:effectRef>
                      <a:fontRef idx="minor">
                        <a:schemeClr val="dk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Apps</a:t>
                        </a:r>
                      </a:p>
                    </p:txBody>
                  </p:sp>
                  <p:sp>
                    <p:nvSpPr>
                      <p:cNvPr id="43" name="Flowchart: Multidocument 42"/>
                      <p:cNvSpPr/>
                      <p:nvPr/>
                    </p:nvSpPr>
                    <p:spPr>
                      <a:xfrm>
                        <a:off x="1021644" y="45155"/>
                        <a:ext cx="411456" cy="533275"/>
                      </a:xfrm>
                      <a:prstGeom prst="flowChartMultidocument">
                        <a:avLst/>
                      </a:prstGeom>
                      <a:ln w="12700"/>
                    </p:spPr>
                    <p:style>
                      <a:lnRef idx="2">
                        <a:schemeClr val="dk1"/>
                      </a:lnRef>
                      <a:fillRef idx="1">
                        <a:schemeClr val="lt1"/>
                      </a:fillRef>
                      <a:effectRef idx="0">
                        <a:schemeClr val="dk1"/>
                      </a:effectRef>
                      <a:fontRef idx="minor">
                        <a:schemeClr val="dk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Apps</a:t>
                        </a:r>
                      </a:p>
                    </p:txBody>
                  </p:sp>
                  <p:sp>
                    <p:nvSpPr>
                      <p:cNvPr id="44" name="Flowchart: Multidocument 43"/>
                      <p:cNvSpPr/>
                      <p:nvPr/>
                    </p:nvSpPr>
                    <p:spPr>
                      <a:xfrm>
                        <a:off x="1636889" y="0"/>
                        <a:ext cx="411456" cy="533275"/>
                      </a:xfrm>
                      <a:prstGeom prst="flowChartMultidocument">
                        <a:avLst/>
                      </a:prstGeom>
                      <a:ln w="12700"/>
                    </p:spPr>
                    <p:style>
                      <a:lnRef idx="2">
                        <a:schemeClr val="dk1"/>
                      </a:lnRef>
                      <a:fillRef idx="1">
                        <a:schemeClr val="lt1"/>
                      </a:fillRef>
                      <a:effectRef idx="0">
                        <a:schemeClr val="dk1"/>
                      </a:effectRef>
                      <a:fontRef idx="minor">
                        <a:schemeClr val="dk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Apps</a:t>
                        </a:r>
                      </a:p>
                    </p:txBody>
                  </p:sp>
                </p:grpSp>
              </p:grpSp>
            </p:grpSp>
            <p:sp>
              <p:nvSpPr>
                <p:cNvPr id="32" name="Text Box 65"/>
                <p:cNvSpPr txBox="1"/>
                <p:nvPr/>
              </p:nvSpPr>
              <p:spPr>
                <a:xfrm>
                  <a:off x="180622" y="3296356"/>
                  <a:ext cx="1857022" cy="31201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System Under Test (SUT)</a:t>
                  </a:r>
                </a:p>
              </p:txBody>
            </p:sp>
          </p:grpSp>
          <p:sp>
            <p:nvSpPr>
              <p:cNvPr id="15" name="Rectangle 14"/>
              <p:cNvSpPr/>
              <p:nvPr/>
            </p:nvSpPr>
            <p:spPr>
              <a:xfrm>
                <a:off x="0" y="0"/>
                <a:ext cx="3854450" cy="379857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6" name="Group 15"/>
              <p:cNvGrpSpPr/>
              <p:nvPr/>
            </p:nvGrpSpPr>
            <p:grpSpPr>
              <a:xfrm>
                <a:off x="225778" y="191911"/>
                <a:ext cx="3504636" cy="2855243"/>
                <a:chOff x="0" y="0"/>
                <a:chExt cx="3504636" cy="2855243"/>
              </a:xfrm>
            </p:grpSpPr>
            <p:sp>
              <p:nvSpPr>
                <p:cNvPr id="17" name="Rectangle 16"/>
                <p:cNvSpPr/>
                <p:nvPr/>
              </p:nvSpPr>
              <p:spPr>
                <a:xfrm>
                  <a:off x="1038578" y="2568223"/>
                  <a:ext cx="1495425" cy="28702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Platform Tasks</a:t>
                  </a:r>
                </a:p>
              </p:txBody>
            </p:sp>
            <p:sp>
              <p:nvSpPr>
                <p:cNvPr id="18" name="Rectangle 17"/>
                <p:cNvSpPr/>
                <p:nvPr/>
              </p:nvSpPr>
              <p:spPr>
                <a:xfrm>
                  <a:off x="1038578" y="2269067"/>
                  <a:ext cx="1495778" cy="287594"/>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Common Tasks</a:t>
                  </a:r>
                </a:p>
              </p:txBody>
            </p:sp>
            <p:sp>
              <p:nvSpPr>
                <p:cNvPr id="19" name="Rectangle 18"/>
                <p:cNvSpPr/>
                <p:nvPr/>
              </p:nvSpPr>
              <p:spPr>
                <a:xfrm>
                  <a:off x="1038578" y="1270000"/>
                  <a:ext cx="410845" cy="1014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Domain1 Tasks</a:t>
                  </a:r>
                </a:p>
              </p:txBody>
            </p:sp>
            <p:sp>
              <p:nvSpPr>
                <p:cNvPr id="20" name="Rectangle 19"/>
                <p:cNvSpPr/>
                <p:nvPr/>
              </p:nvSpPr>
              <p:spPr>
                <a:xfrm>
                  <a:off x="1524000" y="1275645"/>
                  <a:ext cx="410845" cy="1009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Domain2 Tasks</a:t>
                  </a:r>
                </a:p>
              </p:txBody>
            </p:sp>
            <p:sp>
              <p:nvSpPr>
                <p:cNvPr id="21" name="Rectangle 20"/>
                <p:cNvSpPr/>
                <p:nvPr/>
              </p:nvSpPr>
              <p:spPr>
                <a:xfrm>
                  <a:off x="2122311" y="1253067"/>
                  <a:ext cx="410845" cy="1009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Domain n Tasks</a:t>
                  </a:r>
                </a:p>
              </p:txBody>
            </p:sp>
            <p:sp>
              <p:nvSpPr>
                <p:cNvPr id="22" name="Flowchart: Multidocument 21"/>
                <p:cNvSpPr/>
                <p:nvPr/>
              </p:nvSpPr>
              <p:spPr>
                <a:xfrm>
                  <a:off x="1038578" y="33867"/>
                  <a:ext cx="1501140" cy="594360"/>
                </a:xfrm>
                <a:prstGeom prst="flowChartMultidocument">
                  <a:avLst/>
                </a:prstGeom>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Instance Tasks</a:t>
                  </a:r>
                </a:p>
              </p:txBody>
            </p:sp>
            <p:sp>
              <p:nvSpPr>
                <p:cNvPr id="23" name="Rectangle 22"/>
                <p:cNvSpPr/>
                <p:nvPr/>
              </p:nvSpPr>
              <p:spPr>
                <a:xfrm>
                  <a:off x="2534356" y="2568223"/>
                  <a:ext cx="575310" cy="287020"/>
                </a:xfrm>
                <a:prstGeom prst="rect">
                  <a:avLst/>
                </a:prstGeom>
                <a:solidFill>
                  <a:schemeClr val="bg1">
                    <a:lumMod val="85000"/>
                  </a:schemeClr>
                </a:solidFill>
                <a:ln>
                  <a:solidFill>
                    <a:schemeClr val="tx1"/>
                  </a:solidFill>
                </a:ln>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Tests</a:t>
                  </a:r>
                </a:p>
              </p:txBody>
            </p:sp>
            <p:sp>
              <p:nvSpPr>
                <p:cNvPr id="24" name="Rectangle 23"/>
                <p:cNvSpPr/>
                <p:nvPr/>
              </p:nvSpPr>
              <p:spPr>
                <a:xfrm>
                  <a:off x="2540000" y="2263423"/>
                  <a:ext cx="575310" cy="287020"/>
                </a:xfrm>
                <a:prstGeom prst="rect">
                  <a:avLst/>
                </a:prstGeom>
                <a:solidFill>
                  <a:schemeClr val="bg1">
                    <a:lumMod val="85000"/>
                  </a:schemeClr>
                </a:solidFill>
                <a:ln>
                  <a:solidFill>
                    <a:schemeClr val="tx1"/>
                  </a:solidFill>
                </a:ln>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Tests</a:t>
                  </a:r>
                </a:p>
              </p:txBody>
            </p:sp>
            <p:sp>
              <p:nvSpPr>
                <p:cNvPr id="25" name="Rectangle 24"/>
                <p:cNvSpPr/>
                <p:nvPr/>
              </p:nvSpPr>
              <p:spPr>
                <a:xfrm>
                  <a:off x="1038578" y="835378"/>
                  <a:ext cx="410845" cy="4400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Tests</a:t>
                  </a:r>
                </a:p>
              </p:txBody>
            </p:sp>
            <p:sp>
              <p:nvSpPr>
                <p:cNvPr id="26" name="Rectangle 25"/>
                <p:cNvSpPr/>
                <p:nvPr/>
              </p:nvSpPr>
              <p:spPr>
                <a:xfrm>
                  <a:off x="1524000" y="829734"/>
                  <a:ext cx="410845" cy="4400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Tests</a:t>
                  </a:r>
                </a:p>
              </p:txBody>
            </p:sp>
            <p:sp>
              <p:nvSpPr>
                <p:cNvPr id="27" name="Rectangle 26"/>
                <p:cNvSpPr/>
                <p:nvPr/>
              </p:nvSpPr>
              <p:spPr>
                <a:xfrm>
                  <a:off x="2122311" y="812800"/>
                  <a:ext cx="410845" cy="4400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Tests</a:t>
                  </a:r>
                </a:p>
              </p:txBody>
            </p:sp>
            <p:sp>
              <p:nvSpPr>
                <p:cNvPr id="28" name="Flowchart: Multidocument 27"/>
                <p:cNvSpPr/>
                <p:nvPr/>
              </p:nvSpPr>
              <p:spPr>
                <a:xfrm>
                  <a:off x="2635956" y="0"/>
                  <a:ext cx="868680" cy="594360"/>
                </a:xfrm>
                <a:prstGeom prst="flowChartMultidocumen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FFFFFF"/>
                      </a:solidFill>
                      <a:effectLst/>
                      <a:ea typeface="Calibri"/>
                      <a:cs typeface="Times New Roman"/>
                    </a:rPr>
                    <a:t>Tests</a:t>
                  </a:r>
                  <a:endParaRPr lang="en-US" sz="1100">
                    <a:effectLst/>
                    <a:ea typeface="Calibri"/>
                    <a:cs typeface="Times New Roman"/>
                  </a:endParaRPr>
                </a:p>
              </p:txBody>
            </p:sp>
            <p:sp>
              <p:nvSpPr>
                <p:cNvPr id="29" name="Rectangle 28"/>
                <p:cNvSpPr/>
                <p:nvPr/>
              </p:nvSpPr>
              <p:spPr>
                <a:xfrm>
                  <a:off x="0" y="835378"/>
                  <a:ext cx="959485" cy="20195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Utilities</a:t>
                  </a:r>
                </a:p>
              </p:txBody>
            </p:sp>
            <p:sp>
              <p:nvSpPr>
                <p:cNvPr id="30" name="Rectangle 29"/>
                <p:cNvSpPr/>
                <p:nvPr/>
              </p:nvSpPr>
              <p:spPr>
                <a:xfrm>
                  <a:off x="0" y="39511"/>
                  <a:ext cx="959485" cy="654756"/>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Simulators</a:t>
                  </a:r>
                </a:p>
              </p:txBody>
            </p:sp>
          </p:grpSp>
        </p:grpSp>
      </p:grpSp>
    </p:spTree>
    <p:extLst>
      <p:ext uri="{BB962C8B-B14F-4D97-AF65-F5344CB8AC3E}">
        <p14:creationId xmlns:p14="http://schemas.microsoft.com/office/powerpoint/2010/main" val="3910255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Authorize Test – Tasks Platform</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a:p>
        </p:txBody>
      </p:sp>
      <p:pic>
        <p:nvPicPr>
          <p:cNvPr id="2050" name="Picture 2" descr="C:\Users\kcathuko\Documents\Share\Screenshot-5.png"/>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l="27063" t="36774" r="21893" b="50000"/>
          <a:stretch/>
        </p:blipFill>
        <p:spPr bwMode="auto">
          <a:xfrm>
            <a:off x="452761" y="1686757"/>
            <a:ext cx="5171677" cy="66582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kcathuko\Documents\Share\Screenshot-5.png"/>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l="27136" t="48937" r="28010" b="33038"/>
          <a:stretch/>
        </p:blipFill>
        <p:spPr bwMode="auto">
          <a:xfrm>
            <a:off x="452761" y="2601157"/>
            <a:ext cx="4296792" cy="763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kcathuko\Documents\Share\Screenshot-6.png"/>
          <p:cNvPicPr>
            <a:picLocks noGrp="1" noChangeAspect="1" noChangeArrowheads="1"/>
          </p:cNvPicPr>
          <p:nvPr>
            <p:ph idx="1"/>
          </p:nvPr>
        </p:nvPicPr>
        <p:blipFill rotWithShape="1">
          <a:blip r:embed="rId3" cstate="screen">
            <a:extLst>
              <a:ext uri="{28A0092B-C50C-407E-A947-70E740481C1C}">
                <a14:useLocalDpi xmlns:a14="http://schemas.microsoft.com/office/drawing/2010/main" val="0"/>
              </a:ext>
            </a:extLst>
          </a:blip>
          <a:srcRect l="27131" t="41263" r="18608" b="43323"/>
          <a:stretch/>
        </p:blipFill>
        <p:spPr bwMode="auto">
          <a:xfrm>
            <a:off x="452761" y="3750519"/>
            <a:ext cx="4465468" cy="63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94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Testing</a:t>
            </a:r>
            <a:endParaRPr lang="en-US" dirty="0"/>
          </a:p>
        </p:txBody>
      </p:sp>
      <p:sp>
        <p:nvSpPr>
          <p:cNvPr id="3" name="Content Placeholder 2"/>
          <p:cNvSpPr>
            <a:spLocks noGrp="1"/>
          </p:cNvSpPr>
          <p:nvPr>
            <p:ph idx="1"/>
          </p:nvPr>
        </p:nvSpPr>
        <p:spPr/>
        <p:txBody>
          <a:bodyPr/>
          <a:lstStyle/>
          <a:p>
            <a:r>
              <a:rPr lang="en-US" dirty="0"/>
              <a:t>Cloud testing is often seen as only performance or load tests though it covers many other types of testing</a:t>
            </a:r>
            <a:endParaRPr lang="en-US" dirty="0" smtClean="0"/>
          </a:p>
          <a:p>
            <a:endParaRPr lang="en-US" dirty="0"/>
          </a:p>
          <a:p>
            <a:r>
              <a:rPr lang="en-US" dirty="0"/>
              <a:t>The initial setup cost for migrating testing to cloud is very high as it involves modifying some of the test cases to suit cloud environment. This makes the decision of migration crucial.</a:t>
            </a:r>
            <a:r>
              <a:rPr lang="en-US" baseline="30000" dirty="0">
                <a:hlinkClick r:id="rId2"/>
              </a:rPr>
              <a:t>[12]</a:t>
            </a:r>
            <a:r>
              <a:rPr lang="en-US" dirty="0"/>
              <a:t> Therefore, cloud testing is not necessarily the best solution to all testing problems</a:t>
            </a:r>
            <a:r>
              <a:rPr lang="en-US" dirty="0" smtClean="0"/>
              <a:t>.</a:t>
            </a:r>
          </a:p>
          <a:p>
            <a:endParaRPr lang="en-US" dirty="0"/>
          </a:p>
          <a:p>
            <a:r>
              <a:rPr lang="en-US" dirty="0" smtClean="0"/>
              <a:t>Test scope need to be adjusted</a:t>
            </a:r>
          </a:p>
          <a:p>
            <a:r>
              <a:rPr lang="en-US" dirty="0"/>
              <a:t>	</a:t>
            </a:r>
            <a:r>
              <a:rPr lang="en-US" dirty="0" smtClean="0"/>
              <a:t>Security </a:t>
            </a:r>
            <a:r>
              <a:rPr lang="en-US" smtClean="0"/>
              <a:t>and privacy</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a:p>
        </p:txBody>
      </p:sp>
    </p:spTree>
    <p:extLst>
      <p:ext uri="{BB962C8B-B14F-4D97-AF65-F5344CB8AC3E}">
        <p14:creationId xmlns:p14="http://schemas.microsoft.com/office/powerpoint/2010/main" val="203700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cathuko\Documents\Share\Screenshot-7.png"/>
          <p:cNvPicPr>
            <a:picLocks noChangeAspect="1" noChangeArrowheads="1"/>
          </p:cNvPicPr>
          <p:nvPr/>
        </p:nvPicPr>
        <p:blipFill rotWithShape="1">
          <a:blip r:embed="rId2">
            <a:extLst>
              <a:ext uri="{28A0092B-C50C-407E-A947-70E740481C1C}">
                <a14:useLocalDpi xmlns:a14="http://schemas.microsoft.com/office/drawing/2010/main" val="0"/>
              </a:ext>
            </a:extLst>
          </a:blip>
          <a:srcRect l="24806" t="22851" r="46125" b="10763"/>
          <a:stretch/>
        </p:blipFill>
        <p:spPr bwMode="auto">
          <a:xfrm>
            <a:off x="1025193" y="1145218"/>
            <a:ext cx="4248143" cy="4820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TestCase</a:t>
            </a:r>
            <a:r>
              <a:rPr lang="en-US" dirty="0" smtClean="0"/>
              <a:t> in Code Approach</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a:p>
        </p:txBody>
      </p:sp>
      <p:sp>
        <p:nvSpPr>
          <p:cNvPr id="5" name="Rectangle 4"/>
          <p:cNvSpPr/>
          <p:nvPr/>
        </p:nvSpPr>
        <p:spPr>
          <a:xfrm>
            <a:off x="1171853" y="1154095"/>
            <a:ext cx="2352582" cy="435008"/>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368640" y="1793290"/>
            <a:ext cx="3301013" cy="94991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509204" y="2905955"/>
            <a:ext cx="1677880" cy="88480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358284" y="3883978"/>
            <a:ext cx="3311370" cy="803431"/>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421906" y="4811697"/>
            <a:ext cx="1988419" cy="1047565"/>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092606" y="1174506"/>
            <a:ext cx="1970843" cy="246221"/>
          </a:xfrm>
          <a:prstGeom prst="rect">
            <a:avLst/>
          </a:prstGeom>
          <a:noFill/>
        </p:spPr>
        <p:txBody>
          <a:bodyPr wrap="square" rtlCol="0">
            <a:spAutoFit/>
          </a:bodyPr>
          <a:lstStyle/>
          <a:p>
            <a:r>
              <a:rPr lang="en-US" sz="1000" dirty="0" smtClean="0">
                <a:solidFill>
                  <a:schemeClr val="tx2"/>
                </a:solidFill>
                <a:latin typeface="Neo Sans Intel"/>
                <a:cs typeface="Neo Sans Intel"/>
              </a:rPr>
              <a:t>Test Scenario</a:t>
            </a:r>
          </a:p>
        </p:txBody>
      </p:sp>
      <p:sp>
        <p:nvSpPr>
          <p:cNvPr id="14" name="TextBox 13"/>
          <p:cNvSpPr txBox="1"/>
          <p:nvPr/>
        </p:nvSpPr>
        <p:spPr>
          <a:xfrm>
            <a:off x="5364331" y="2031804"/>
            <a:ext cx="1970843" cy="246221"/>
          </a:xfrm>
          <a:prstGeom prst="rect">
            <a:avLst/>
          </a:prstGeom>
          <a:noFill/>
        </p:spPr>
        <p:txBody>
          <a:bodyPr wrap="square" rtlCol="0">
            <a:spAutoFit/>
          </a:bodyPr>
          <a:lstStyle/>
          <a:p>
            <a:r>
              <a:rPr lang="en-US" sz="1000" dirty="0" smtClean="0">
                <a:solidFill>
                  <a:schemeClr val="tx2"/>
                </a:solidFill>
                <a:latin typeface="Neo Sans Intel"/>
                <a:cs typeface="Neo Sans Intel"/>
              </a:rPr>
              <a:t>Automated </a:t>
            </a:r>
            <a:r>
              <a:rPr lang="en-US" sz="1000" dirty="0" err="1" smtClean="0">
                <a:solidFill>
                  <a:schemeClr val="tx2"/>
                </a:solidFill>
                <a:latin typeface="Neo Sans Intel"/>
                <a:cs typeface="Neo Sans Intel"/>
              </a:rPr>
              <a:t>TestCase</a:t>
            </a:r>
            <a:endParaRPr lang="en-US" sz="1000" dirty="0" smtClean="0">
              <a:solidFill>
                <a:schemeClr val="tx2"/>
              </a:solidFill>
              <a:latin typeface="Neo Sans Intel"/>
              <a:cs typeface="Neo Sans Intel"/>
            </a:endParaRPr>
          </a:p>
        </p:txBody>
      </p:sp>
      <p:sp>
        <p:nvSpPr>
          <p:cNvPr id="15" name="TextBox 14"/>
          <p:cNvSpPr txBox="1"/>
          <p:nvPr/>
        </p:nvSpPr>
        <p:spPr>
          <a:xfrm>
            <a:off x="3883980" y="3225249"/>
            <a:ext cx="1571347" cy="246221"/>
          </a:xfrm>
          <a:prstGeom prst="rect">
            <a:avLst/>
          </a:prstGeom>
          <a:noFill/>
        </p:spPr>
        <p:txBody>
          <a:bodyPr wrap="square" rtlCol="0">
            <a:spAutoFit/>
          </a:bodyPr>
          <a:lstStyle/>
          <a:p>
            <a:r>
              <a:rPr lang="en-US" sz="1000" dirty="0" smtClean="0">
                <a:solidFill>
                  <a:schemeClr val="tx2"/>
                </a:solidFill>
                <a:latin typeface="Neo Sans Intel"/>
                <a:cs typeface="Neo Sans Intel"/>
              </a:rPr>
              <a:t>Automated Test Steps</a:t>
            </a:r>
          </a:p>
        </p:txBody>
      </p:sp>
      <p:sp>
        <p:nvSpPr>
          <p:cNvPr id="16" name="TextBox 15"/>
          <p:cNvSpPr txBox="1"/>
          <p:nvPr/>
        </p:nvSpPr>
        <p:spPr>
          <a:xfrm>
            <a:off x="5364331" y="4183728"/>
            <a:ext cx="1220679" cy="246221"/>
          </a:xfrm>
          <a:prstGeom prst="rect">
            <a:avLst/>
          </a:prstGeom>
          <a:noFill/>
        </p:spPr>
        <p:txBody>
          <a:bodyPr wrap="square" rtlCol="0">
            <a:spAutoFit/>
          </a:bodyPr>
          <a:lstStyle/>
          <a:p>
            <a:r>
              <a:rPr lang="en-US" sz="1000" dirty="0" smtClean="0">
                <a:solidFill>
                  <a:schemeClr val="tx2"/>
                </a:solidFill>
                <a:latin typeface="Neo Sans Intel"/>
                <a:cs typeface="Neo Sans Intel"/>
              </a:rPr>
              <a:t>Manual </a:t>
            </a:r>
            <a:r>
              <a:rPr lang="en-US" sz="1000" dirty="0" err="1" smtClean="0">
                <a:solidFill>
                  <a:schemeClr val="tx2"/>
                </a:solidFill>
                <a:latin typeface="Neo Sans Intel"/>
                <a:cs typeface="Neo Sans Intel"/>
              </a:rPr>
              <a:t>TestCase</a:t>
            </a:r>
            <a:endParaRPr lang="en-US" sz="1000" dirty="0" smtClean="0">
              <a:solidFill>
                <a:schemeClr val="tx2"/>
              </a:solidFill>
              <a:latin typeface="Neo Sans Intel"/>
              <a:cs typeface="Neo Sans Intel"/>
            </a:endParaRPr>
          </a:p>
        </p:txBody>
      </p:sp>
      <p:sp>
        <p:nvSpPr>
          <p:cNvPr id="17" name="TextBox 16"/>
          <p:cNvSpPr txBox="1"/>
          <p:nvPr/>
        </p:nvSpPr>
        <p:spPr>
          <a:xfrm>
            <a:off x="3977195" y="5112930"/>
            <a:ext cx="1970843" cy="246221"/>
          </a:xfrm>
          <a:prstGeom prst="rect">
            <a:avLst/>
          </a:prstGeom>
          <a:noFill/>
        </p:spPr>
        <p:txBody>
          <a:bodyPr wrap="square" rtlCol="0">
            <a:spAutoFit/>
          </a:bodyPr>
          <a:lstStyle/>
          <a:p>
            <a:r>
              <a:rPr lang="en-US" sz="1000" dirty="0" smtClean="0">
                <a:solidFill>
                  <a:schemeClr val="tx2"/>
                </a:solidFill>
                <a:latin typeface="Neo Sans Intel"/>
                <a:cs typeface="Neo Sans Intel"/>
              </a:rPr>
              <a:t>Manual Test Steps</a:t>
            </a:r>
          </a:p>
        </p:txBody>
      </p:sp>
      <p:cxnSp>
        <p:nvCxnSpPr>
          <p:cNvPr id="19" name="Straight Arrow Connector 18"/>
          <p:cNvCxnSpPr>
            <a:stCxn id="12" idx="1"/>
          </p:cNvCxnSpPr>
          <p:nvPr/>
        </p:nvCxnSpPr>
        <p:spPr>
          <a:xfrm flipH="1" flipV="1">
            <a:off x="3506680" y="1297616"/>
            <a:ext cx="585926" cy="1"/>
          </a:xfrm>
          <a:prstGeom prst="straightConnector1">
            <a:avLst/>
          </a:prstGeom>
          <a:ln>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4" idx="1"/>
          </p:cNvCxnSpPr>
          <p:nvPr/>
        </p:nvCxnSpPr>
        <p:spPr>
          <a:xfrm flipH="1">
            <a:off x="4638583" y="2154915"/>
            <a:ext cx="725748" cy="2956"/>
          </a:xfrm>
          <a:prstGeom prst="straightConnector1">
            <a:avLst/>
          </a:prstGeom>
          <a:ln>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3231472" y="3348359"/>
            <a:ext cx="585926" cy="1"/>
          </a:xfrm>
          <a:prstGeom prst="straightConnector1">
            <a:avLst/>
          </a:prstGeom>
          <a:ln>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669654" y="4306838"/>
            <a:ext cx="585926" cy="1"/>
          </a:xfrm>
          <a:prstGeom prst="straightConnector1">
            <a:avLst/>
          </a:prstGeom>
          <a:ln>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3391269" y="5236040"/>
            <a:ext cx="585926" cy="1"/>
          </a:xfrm>
          <a:prstGeom prst="straightConnector1">
            <a:avLst/>
          </a:prstGeom>
          <a:ln>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64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2" grpId="0"/>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a:t>
            </a:r>
            <a:r>
              <a:rPr lang="en-US" dirty="0" err="1" smtClean="0"/>
              <a:t>TestCase</a:t>
            </a:r>
            <a:r>
              <a:rPr lang="en-US" dirty="0" smtClean="0"/>
              <a:t> Generation / Reporting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50" t="9373" r="26039" b="9176"/>
          <a:stretch/>
        </p:blipFill>
        <p:spPr bwMode="auto">
          <a:xfrm>
            <a:off x="1441776" y="745722"/>
            <a:ext cx="6477106" cy="5193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386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smtClean="0"/>
              <a:t>ITP Stakeholders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1" dirty="0" smtClean="0"/>
              <a:t>Technical Testers</a:t>
            </a:r>
            <a:r>
              <a:rPr lang="en-US" b="1" dirty="0"/>
              <a:t> </a:t>
            </a:r>
            <a:r>
              <a:rPr lang="en-US" dirty="0" smtClean="0"/>
              <a:t>(</a:t>
            </a:r>
            <a:r>
              <a:rPr lang="en-US" dirty="0" smtClean="0">
                <a:solidFill>
                  <a:srgbClr val="92D050"/>
                </a:solidFill>
              </a:rPr>
              <a:t>Tasks Designers</a:t>
            </a:r>
            <a:r>
              <a:rPr lang="en-US" dirty="0" smtClean="0"/>
              <a:t>)</a:t>
            </a:r>
          </a:p>
          <a:p>
            <a:pPr marL="342900" indent="-342900">
              <a:buFont typeface="Arial" panose="020B0604020202020204" pitchFamily="34" charset="0"/>
              <a:buChar char="•"/>
            </a:pPr>
            <a:r>
              <a:rPr lang="en-US" b="1" dirty="0" smtClean="0"/>
              <a:t>Manual Testers </a:t>
            </a:r>
            <a:r>
              <a:rPr lang="en-US" dirty="0" smtClean="0"/>
              <a:t>(</a:t>
            </a:r>
            <a:r>
              <a:rPr lang="en-US" dirty="0" smtClean="0">
                <a:solidFill>
                  <a:srgbClr val="92D050"/>
                </a:solidFill>
              </a:rPr>
              <a:t>Steps Writers</a:t>
            </a:r>
            <a:r>
              <a:rPr lang="en-US" dirty="0" smtClean="0"/>
              <a:t>)</a:t>
            </a:r>
          </a:p>
          <a:p>
            <a:pPr marL="568325" lvl="1" indent="-342900">
              <a:buFont typeface="Arial" panose="020B0604020202020204" pitchFamily="34" charset="0"/>
              <a:buChar char="•"/>
            </a:pPr>
            <a:r>
              <a:rPr lang="en-US" dirty="0">
                <a:solidFill>
                  <a:srgbClr val="FF0000"/>
                </a:solidFill>
              </a:rPr>
              <a:t>Specialty here is that both </a:t>
            </a:r>
            <a:r>
              <a:rPr lang="en-US" dirty="0" smtClean="0">
                <a:solidFill>
                  <a:srgbClr val="FF0000"/>
                </a:solidFill>
              </a:rPr>
              <a:t>Tasks designers </a:t>
            </a:r>
            <a:r>
              <a:rPr lang="en-US" dirty="0">
                <a:solidFill>
                  <a:srgbClr val="FF0000"/>
                </a:solidFill>
              </a:rPr>
              <a:t>and Step </a:t>
            </a:r>
            <a:r>
              <a:rPr lang="en-US" dirty="0" smtClean="0">
                <a:solidFill>
                  <a:srgbClr val="FF0000"/>
                </a:solidFill>
              </a:rPr>
              <a:t>writers </a:t>
            </a:r>
            <a:r>
              <a:rPr lang="en-US" dirty="0">
                <a:solidFill>
                  <a:srgbClr val="FF0000"/>
                </a:solidFill>
              </a:rPr>
              <a:t>work on the same java code.</a:t>
            </a:r>
            <a:endParaRPr lang="en-US" dirty="0" smtClean="0"/>
          </a:p>
          <a:p>
            <a:pPr marL="342900" indent="-342900">
              <a:buFont typeface="Arial" panose="020B0604020202020204" pitchFamily="34" charset="0"/>
              <a:buChar char="•"/>
            </a:pPr>
            <a:r>
              <a:rPr lang="en-US" b="1" dirty="0" smtClean="0"/>
              <a:t>Product Owners / Managers </a:t>
            </a:r>
            <a:r>
              <a:rPr lang="en-US" dirty="0" smtClean="0"/>
              <a:t>– These people can see the test report in pdf format and give the feedback. </a:t>
            </a:r>
          </a:p>
          <a:p>
            <a:pPr marL="342900" indent="-342900">
              <a:buFont typeface="Arial" panose="020B0604020202020204" pitchFamily="34" charset="0"/>
              <a:buChar char="•"/>
            </a:pPr>
            <a:r>
              <a:rPr lang="en-US" b="1" smtClean="0"/>
              <a:t>Customers</a:t>
            </a:r>
            <a:endParaRPr lang="en-US" b="1" dirty="0" smtClean="0"/>
          </a:p>
          <a:p>
            <a:pPr marL="568325" lvl="1" indent="-342900">
              <a:buFont typeface="Arial" panose="020B0604020202020204" pitchFamily="34" charset="0"/>
              <a:buChar char="•"/>
            </a:pPr>
            <a:r>
              <a:rPr lang="en-US" dirty="0">
                <a:solidFill>
                  <a:srgbClr val="0071C5"/>
                </a:solidFill>
                <a:cs typeface="Neo Sans Intel"/>
              </a:rPr>
              <a:t>Since </a:t>
            </a:r>
            <a:r>
              <a:rPr lang="en-US" dirty="0">
                <a:solidFill>
                  <a:srgbClr val="FF0000"/>
                </a:solidFill>
                <a:cs typeface="Neo Sans Intel"/>
              </a:rPr>
              <a:t>Jasper Dynamic Reports</a:t>
            </a:r>
            <a:r>
              <a:rPr lang="en-US" dirty="0">
                <a:solidFill>
                  <a:srgbClr val="0071C5"/>
                </a:solidFill>
                <a:cs typeface="Neo Sans Intel"/>
              </a:rPr>
              <a:t> are being used for test reporting , it is possible to generate whatever type of graphical report.</a:t>
            </a:r>
          </a:p>
          <a:p>
            <a:pPr marL="342900" indent="-342900">
              <a:buFont typeface="Arial" panose="020B0604020202020204" pitchFamily="34" charset="0"/>
              <a:buChar char="•"/>
            </a:pPr>
            <a:endParaRPr lang="en-US" dirty="0"/>
          </a:p>
          <a:p>
            <a:pPr marL="568325" lvl="1" indent="-342900">
              <a:buFont typeface="Arial" panose="020B0604020202020204" pitchFamily="34" charset="0"/>
              <a:buChar char="•"/>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a:p>
        </p:txBody>
      </p:sp>
      <p:pic>
        <p:nvPicPr>
          <p:cNvPr id="2050" name="Picture 2"/>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l="34741" t="17294" r="35632" b="51551"/>
          <a:stretch/>
        </p:blipFill>
        <p:spPr bwMode="auto">
          <a:xfrm>
            <a:off x="6137064" y="5464337"/>
            <a:ext cx="1930146" cy="1141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l="35218" t="17088" r="35801" b="51715"/>
          <a:stretch/>
        </p:blipFill>
        <p:spPr bwMode="auto">
          <a:xfrm>
            <a:off x="6175169" y="861134"/>
            <a:ext cx="2272684" cy="1376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031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par>
                                <p:cTn id="32" presetID="10" presetClass="entr" presetSubtype="0" fill="hold" nodeType="withEffect">
                                  <p:stCondLst>
                                    <p:cond delay="0"/>
                                  </p:stCondLst>
                                  <p:childTnLst>
                                    <p:set>
                                      <p:cBhvr>
                                        <p:cTn id="33" dur="1" fill="hold">
                                          <p:stCondLst>
                                            <p:cond delay="0"/>
                                          </p:stCondLst>
                                        </p:cTn>
                                        <p:tgtEl>
                                          <p:spTgt spid="2051"/>
                                        </p:tgtEl>
                                        <p:attrNameLst>
                                          <p:attrName>style.visibility</p:attrName>
                                        </p:attrNameLst>
                                      </p:cBhvr>
                                      <p:to>
                                        <p:strVal val="visible"/>
                                      </p:to>
                                    </p:set>
                                    <p:animEffect transition="in" filter="fade">
                                      <p:cBhvr>
                                        <p:cTn id="34"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Testing</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err="1" smtClean="0"/>
              <a:t>TestNG</a:t>
            </a:r>
            <a:r>
              <a:rPr lang="en-US" dirty="0" smtClean="0"/>
              <a:t> like data provider support - </a:t>
            </a:r>
            <a:r>
              <a:rPr lang="en-US" dirty="0" err="1" smtClean="0"/>
              <a:t>Junit-dataprovider</a:t>
            </a:r>
            <a:r>
              <a:rPr lang="en-US" dirty="0"/>
              <a:t> </a:t>
            </a:r>
            <a:r>
              <a:rPr lang="en-US" dirty="0" smtClean="0"/>
              <a:t>- </a:t>
            </a:r>
            <a:r>
              <a:rPr lang="en-US" dirty="0" smtClean="0">
                <a:solidFill>
                  <a:srgbClr val="00B050"/>
                </a:solidFill>
              </a:rPr>
              <a:t>Done</a:t>
            </a:r>
          </a:p>
          <a:p>
            <a:pPr marL="342900" indent="-342900">
              <a:buFont typeface="Arial" panose="020B0604020202020204" pitchFamily="34" charset="0"/>
              <a:buChar char="•"/>
            </a:pPr>
            <a:r>
              <a:rPr lang="en-US" dirty="0" smtClean="0"/>
              <a:t>Fully externalizing data – </a:t>
            </a:r>
            <a:r>
              <a:rPr lang="en-US" dirty="0" smtClean="0">
                <a:solidFill>
                  <a:srgbClr val="00B050"/>
                </a:solidFill>
              </a:rPr>
              <a:t>TBD</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a:p>
        </p:txBody>
      </p:sp>
    </p:spTree>
    <p:extLst>
      <p:ext uri="{BB962C8B-B14F-4D97-AF65-F5344CB8AC3E}">
        <p14:creationId xmlns:p14="http://schemas.microsoft.com/office/powerpoint/2010/main" val="2980706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present</a:t>
            </a:r>
            <a:endParaRPr lang="en-US" dirty="0"/>
          </a:p>
        </p:txBody>
      </p:sp>
      <p:sp>
        <p:nvSpPr>
          <p:cNvPr id="3" name="Content Placeholder 2"/>
          <p:cNvSpPr>
            <a:spLocks noGrp="1"/>
          </p:cNvSpPr>
          <p:nvPr>
            <p:ph idx="1"/>
          </p:nvPr>
        </p:nvSpPr>
        <p:spPr/>
        <p:txBody>
          <a:bodyPr>
            <a:normAutofit fontScale="77500" lnSpcReduction="20000"/>
          </a:bodyPr>
          <a:lstStyle/>
          <a:p>
            <a:pPr marL="457200" indent="-457200">
              <a:buFont typeface="Arial" panose="020B0604020202020204" pitchFamily="34" charset="0"/>
              <a:buChar char="•"/>
            </a:pPr>
            <a:r>
              <a:rPr lang="en-US" dirty="0" smtClean="0"/>
              <a:t>Tasks Platform - Objectives</a:t>
            </a:r>
          </a:p>
          <a:p>
            <a:pPr marL="457200" indent="-457200">
              <a:buFont typeface="Arial" panose="020B0604020202020204" pitchFamily="34" charset="0"/>
              <a:buChar char="•"/>
            </a:pPr>
            <a:r>
              <a:rPr lang="en-US" dirty="0" smtClean="0"/>
              <a:t>Understanding Common Automation </a:t>
            </a:r>
            <a:r>
              <a:rPr lang="en-US" dirty="0"/>
              <a:t>P</a:t>
            </a:r>
            <a:r>
              <a:rPr lang="en-US" dirty="0" smtClean="0"/>
              <a:t>itfalls</a:t>
            </a:r>
          </a:p>
          <a:p>
            <a:pPr marL="682625" lvl="1" indent="-457200"/>
            <a:r>
              <a:rPr lang="en-US" sz="1700" dirty="0" smtClean="0"/>
              <a:t>PSE / ABT / ITP comparison</a:t>
            </a:r>
          </a:p>
          <a:p>
            <a:pPr marL="457200" indent="-457200">
              <a:buFont typeface="Arial" panose="020B0604020202020204" pitchFamily="34" charset="0"/>
              <a:buChar char="•"/>
            </a:pPr>
            <a:r>
              <a:rPr lang="en-US" dirty="0" smtClean="0"/>
              <a:t>Tasks Platform - Overview</a:t>
            </a:r>
          </a:p>
          <a:p>
            <a:pPr marL="457200" indent="-457200">
              <a:buFont typeface="Arial" panose="020B0604020202020204" pitchFamily="34" charset="0"/>
              <a:buChar char="•"/>
            </a:pPr>
            <a:r>
              <a:rPr lang="en-US" dirty="0" smtClean="0"/>
              <a:t>Examples – BMA / Titanium</a:t>
            </a:r>
          </a:p>
          <a:p>
            <a:pPr marL="457200" indent="-457200">
              <a:buFont typeface="Arial" panose="020B0604020202020204" pitchFamily="34" charset="0"/>
              <a:buChar char="•"/>
            </a:pPr>
            <a:r>
              <a:rPr lang="en-US" dirty="0" smtClean="0"/>
              <a:t>Titanium Automation Architecture</a:t>
            </a:r>
          </a:p>
          <a:p>
            <a:pPr marL="457200" indent="-457200">
              <a:buFont typeface="Arial" panose="020B0604020202020204" pitchFamily="34" charset="0"/>
              <a:buChar char="•"/>
            </a:pPr>
            <a:r>
              <a:rPr lang="en-US" dirty="0" err="1" smtClean="0"/>
              <a:t>TestCase</a:t>
            </a:r>
            <a:r>
              <a:rPr lang="en-US" dirty="0" smtClean="0"/>
              <a:t> in Code </a:t>
            </a:r>
            <a:r>
              <a:rPr lang="en-US" dirty="0" err="1" smtClean="0"/>
              <a:t>Appraoch</a:t>
            </a:r>
            <a:endParaRPr lang="en-US" dirty="0" smtClean="0"/>
          </a:p>
          <a:p>
            <a:pPr marL="457200" indent="-457200">
              <a:buFont typeface="Arial" panose="020B0604020202020204" pitchFamily="34" charset="0"/>
              <a:buChar char="•"/>
            </a:pPr>
            <a:r>
              <a:rPr lang="en-US" dirty="0"/>
              <a:t>Automated </a:t>
            </a:r>
            <a:r>
              <a:rPr lang="en-US" dirty="0" err="1"/>
              <a:t>TestCase</a:t>
            </a:r>
            <a:r>
              <a:rPr lang="en-US" dirty="0"/>
              <a:t> </a:t>
            </a:r>
            <a:r>
              <a:rPr lang="en-US" dirty="0" smtClean="0"/>
              <a:t>Generation</a:t>
            </a:r>
          </a:p>
          <a:p>
            <a:pPr marL="457200" indent="-457200">
              <a:buFont typeface="Arial" panose="020B0604020202020204" pitchFamily="34" charset="0"/>
              <a:buChar char="•"/>
            </a:pPr>
            <a:r>
              <a:rPr lang="en-US" dirty="0"/>
              <a:t>ITP </a:t>
            </a:r>
            <a:r>
              <a:rPr lang="en-US" dirty="0" smtClean="0"/>
              <a:t>Stakeholders</a:t>
            </a:r>
          </a:p>
          <a:p>
            <a:pPr marL="457200" indent="-457200">
              <a:buFont typeface="Arial" panose="020B0604020202020204" pitchFamily="34" charset="0"/>
              <a:buChar char="•"/>
            </a:pPr>
            <a:r>
              <a:rPr lang="en-US" dirty="0" smtClean="0"/>
              <a:t>Data-Driven Testing</a:t>
            </a:r>
          </a:p>
          <a:p>
            <a:pPr marL="457200" indent="-457200">
              <a:buFont typeface="Arial" panose="020B0604020202020204" pitchFamily="34" charset="0"/>
              <a:buChar char="•"/>
            </a:pPr>
            <a:r>
              <a:rPr lang="en-US" dirty="0" smtClean="0"/>
              <a:t>Cross Module </a:t>
            </a:r>
            <a:r>
              <a:rPr lang="en-US" dirty="0"/>
              <a:t>R</a:t>
            </a:r>
            <a:r>
              <a:rPr lang="en-US" dirty="0" smtClean="0"/>
              <a:t>eusability</a:t>
            </a:r>
          </a:p>
          <a:p>
            <a:pPr marL="457200" indent="-457200">
              <a:buFont typeface="Arial" panose="020B0604020202020204" pitchFamily="34" charset="0"/>
              <a:buChar char="•"/>
            </a:pPr>
            <a:r>
              <a:rPr lang="en-US" dirty="0"/>
              <a:t>Jira / Zephyr </a:t>
            </a:r>
            <a:r>
              <a:rPr lang="en-US" dirty="0" smtClean="0"/>
              <a:t>Integration</a:t>
            </a:r>
          </a:p>
          <a:p>
            <a:pPr marL="457200" indent="-457200">
              <a:buFont typeface="Arial" panose="020B0604020202020204" pitchFamily="34" charset="0"/>
              <a:buChar char="•"/>
            </a:pPr>
            <a:r>
              <a:rPr lang="en-US" dirty="0" smtClean="0"/>
              <a:t>Benefits</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smtClean="0"/>
          </a:p>
          <a:p>
            <a:pPr marL="457200" indent="-457200">
              <a:buAutoNum type="arabicPeriod"/>
            </a:pP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2</a:t>
            </a:fld>
            <a:endParaRPr lang="en-US"/>
          </a:p>
        </p:txBody>
      </p:sp>
      <p:pic>
        <p:nvPicPr>
          <p:cNvPr id="2050" name="Picture 2" descr="http://www.supraalloys.com/images/medical-titanium-propert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003" y="0"/>
            <a:ext cx="28575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1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Module </a:t>
            </a:r>
            <a:r>
              <a:rPr lang="en-US" dirty="0"/>
              <a:t>Reusability - Tests / Tasks </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Tasks and Tests can be kept as test dependencies in any module</a:t>
            </a:r>
          </a:p>
          <a:p>
            <a:pPr marL="568325" lvl="1" indent="-342900">
              <a:buFont typeface="Arial" panose="020B0604020202020204" pitchFamily="34" charset="0"/>
              <a:buChar char="•"/>
            </a:pPr>
            <a:r>
              <a:rPr lang="en-US" sz="1600" dirty="0" smtClean="0"/>
              <a:t>Depending module users can </a:t>
            </a:r>
          </a:p>
          <a:p>
            <a:pPr marL="914400" lvl="2" indent="-342900">
              <a:buFont typeface="Arial" panose="020B0604020202020204" pitchFamily="34" charset="0"/>
              <a:buChar char="•"/>
            </a:pPr>
            <a:r>
              <a:rPr lang="en-US" sz="1600" dirty="0" smtClean="0"/>
              <a:t>Execute dependent tests as is</a:t>
            </a:r>
          </a:p>
          <a:p>
            <a:pPr marL="914400" lvl="2" indent="-342900">
              <a:buFont typeface="Arial" panose="020B0604020202020204" pitchFamily="34" charset="0"/>
              <a:buChar char="•"/>
            </a:pPr>
            <a:r>
              <a:rPr lang="en-US" sz="1600" dirty="0" smtClean="0"/>
              <a:t>Reuse tasks layer for their own test flows</a:t>
            </a:r>
          </a:p>
        </p:txBody>
      </p:sp>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069" t="53993" r="69035" b="23960"/>
          <a:stretch/>
        </p:blipFill>
        <p:spPr bwMode="auto">
          <a:xfrm>
            <a:off x="1198485" y="3423615"/>
            <a:ext cx="3204839" cy="2220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442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Jira / </a:t>
            </a:r>
            <a:r>
              <a:rPr lang="en-US" dirty="0"/>
              <a:t>Zephyr Integration</a:t>
            </a:r>
          </a:p>
        </p:txBody>
      </p:sp>
      <p:sp>
        <p:nvSpPr>
          <p:cNvPr id="3" name="Content Placeholder 2"/>
          <p:cNvSpPr>
            <a:spLocks noGrp="1"/>
          </p:cNvSpPr>
          <p:nvPr>
            <p:ph idx="1"/>
          </p:nvPr>
        </p:nvSpPr>
        <p:spPr/>
        <p:txBody>
          <a:bodyPr/>
          <a:lstStyle/>
          <a:p>
            <a:r>
              <a:rPr lang="en-US" dirty="0" smtClean="0"/>
              <a:t>Use the Zephyr REST API</a:t>
            </a:r>
          </a:p>
          <a:p>
            <a:r>
              <a:rPr lang="en-US" dirty="0" smtClean="0"/>
              <a:t>http</a:t>
            </a:r>
            <a:r>
              <a:rPr lang="en-US" dirty="0"/>
              <a:t>://docs.getzephyr.apiary.io/</a:t>
            </a:r>
          </a:p>
        </p:txBody>
      </p:sp>
      <p:sp>
        <p:nvSpPr>
          <p:cNvPr id="4" name="Slide Number Placeholder 3"/>
          <p:cNvSpPr>
            <a:spLocks noGrp="1"/>
          </p:cNvSpPr>
          <p:nvPr>
            <p:ph type="sldNum" sz="quarter" idx="12"/>
          </p:nvPr>
        </p:nvSpPr>
        <p:spPr/>
        <p:txBody>
          <a:bodyPr/>
          <a:lstStyle/>
          <a:p>
            <a:fld id="{EE2556C5-CE8C-6547-B838-EA80C61A4AF7}" type="slidenum">
              <a:rPr lang="en-US" smtClean="0"/>
              <a:pPr/>
              <a:t>21</a:t>
            </a:fld>
            <a:endParaRPr lang="en-US"/>
          </a:p>
        </p:txBody>
      </p:sp>
    </p:spTree>
    <p:extLst>
      <p:ext uri="{BB962C8B-B14F-4D97-AF65-F5344CB8AC3E}">
        <p14:creationId xmlns:p14="http://schemas.microsoft.com/office/powerpoint/2010/main" val="2285942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A</a:t>
            </a:r>
            <a:r>
              <a:rPr lang="en-US" dirty="0" smtClean="0"/>
              <a:t>pproach is technology / domain / architecture agnostic</a:t>
            </a:r>
          </a:p>
          <a:p>
            <a:pPr marL="342900" indent="-342900">
              <a:buFont typeface="Arial" panose="020B0604020202020204" pitchFamily="34" charset="0"/>
              <a:buChar char="•"/>
            </a:pPr>
            <a:r>
              <a:rPr lang="en-US" dirty="0"/>
              <a:t>Concise Test Layer </a:t>
            </a:r>
          </a:p>
          <a:p>
            <a:pPr marL="342900" indent="-342900">
              <a:buFont typeface="Arial" panose="020B0604020202020204" pitchFamily="34" charset="0"/>
              <a:buChar char="•"/>
            </a:pPr>
            <a:r>
              <a:rPr lang="en-US" dirty="0" smtClean="0"/>
              <a:t>No service contracts exposed to test layer</a:t>
            </a:r>
          </a:p>
          <a:p>
            <a:pPr marL="342900" indent="-342900">
              <a:buFont typeface="Arial" panose="020B0604020202020204" pitchFamily="34" charset="0"/>
              <a:buChar char="•"/>
            </a:pPr>
            <a:r>
              <a:rPr lang="en-US" dirty="0" smtClean="0"/>
              <a:t>No multiple layers to program</a:t>
            </a:r>
          </a:p>
          <a:p>
            <a:pPr marL="342900" indent="-342900">
              <a:buFont typeface="Arial" panose="020B0604020202020204" pitchFamily="34" charset="0"/>
              <a:buChar char="•"/>
            </a:pPr>
            <a:r>
              <a:rPr lang="en-US" dirty="0" smtClean="0"/>
              <a:t>Data-driven capability</a:t>
            </a:r>
          </a:p>
          <a:p>
            <a:pPr marL="342900" indent="-342900">
              <a:buFont typeface="Arial" panose="020B0604020202020204" pitchFamily="34" charset="0"/>
              <a:buChar char="•"/>
            </a:pPr>
            <a:r>
              <a:rPr lang="en-US" dirty="0" smtClean="0"/>
              <a:t>Cross module reusability</a:t>
            </a:r>
          </a:p>
          <a:p>
            <a:pPr marL="342900" indent="-342900">
              <a:buFont typeface="Arial" panose="020B0604020202020204" pitchFamily="34" charset="0"/>
              <a:buChar char="•"/>
            </a:pPr>
            <a:r>
              <a:rPr lang="en-US" dirty="0" smtClean="0"/>
              <a:t>Support both manual </a:t>
            </a:r>
            <a:r>
              <a:rPr lang="en-US" smtClean="0"/>
              <a:t>and automated </a:t>
            </a:r>
            <a:r>
              <a:rPr lang="en-US" dirty="0" smtClean="0"/>
              <a:t>tests</a:t>
            </a:r>
          </a:p>
          <a:p>
            <a:pPr marL="342900" indent="-342900">
              <a:buFont typeface="Arial" panose="020B0604020202020204" pitchFamily="34" charset="0"/>
              <a:buChar char="•"/>
            </a:pPr>
            <a:r>
              <a:rPr lang="en-US" dirty="0" smtClean="0"/>
              <a:t>Automated </a:t>
            </a:r>
            <a:r>
              <a:rPr lang="en-US" dirty="0" err="1" smtClean="0"/>
              <a:t>testcase</a:t>
            </a:r>
            <a:r>
              <a:rPr lang="en-US" dirty="0" smtClean="0"/>
              <a:t> generation</a:t>
            </a:r>
          </a:p>
          <a:p>
            <a:pPr marL="342900" indent="-342900">
              <a:buFont typeface="Arial" panose="020B0604020202020204" pitchFamily="34" charset="0"/>
              <a:buChar char="•"/>
            </a:pPr>
            <a:r>
              <a:rPr lang="en-US" dirty="0" smtClean="0"/>
              <a:t>Customizable test reporting capability</a:t>
            </a:r>
          </a:p>
        </p:txBody>
      </p:sp>
      <p:sp>
        <p:nvSpPr>
          <p:cNvPr id="4" name="Slide Number Placeholder 3"/>
          <p:cNvSpPr>
            <a:spLocks noGrp="1"/>
          </p:cNvSpPr>
          <p:nvPr>
            <p:ph type="sldNum" sz="quarter" idx="12"/>
          </p:nvPr>
        </p:nvSpPr>
        <p:spPr/>
        <p:txBody>
          <a:bodyPr/>
          <a:lstStyle/>
          <a:p>
            <a:fld id="{EE2556C5-CE8C-6547-B838-EA80C61A4AF7}" type="slidenum">
              <a:rPr lang="en-US" smtClean="0"/>
              <a:pPr/>
              <a:t>22</a:t>
            </a:fld>
            <a:endParaRPr lang="en-US"/>
          </a:p>
        </p:txBody>
      </p:sp>
    </p:spTree>
    <p:extLst>
      <p:ext uri="{BB962C8B-B14F-4D97-AF65-F5344CB8AC3E}">
        <p14:creationId xmlns:p14="http://schemas.microsoft.com/office/powerpoint/2010/main" val="4149976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Goals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Asynchronous / Parallel Testing</a:t>
            </a:r>
          </a:p>
          <a:p>
            <a:pPr marL="342900" indent="-342900">
              <a:buFont typeface="Arial" panose="020B0604020202020204" pitchFamily="34" charset="0"/>
              <a:buChar char="•"/>
            </a:pPr>
            <a:r>
              <a:rPr lang="en-US" dirty="0" smtClean="0"/>
              <a:t>Fully </a:t>
            </a:r>
            <a:r>
              <a:rPr lang="en-US" smtClean="0"/>
              <a:t>data-driven testing</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23</a:t>
            </a:fld>
            <a:endParaRPr lang="en-US"/>
          </a:p>
        </p:txBody>
      </p:sp>
    </p:spTree>
    <p:extLst>
      <p:ext uri="{BB962C8B-B14F-4D97-AF65-F5344CB8AC3E}">
        <p14:creationId xmlns:p14="http://schemas.microsoft.com/office/powerpoint/2010/main" val="4168925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4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Platform - Objectives</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a:p>
        </p:txBody>
      </p:sp>
      <p:sp>
        <p:nvSpPr>
          <p:cNvPr id="20" name="Content Placeholder 19"/>
          <p:cNvSpPr>
            <a:spLocks noGrp="1"/>
          </p:cNvSpPr>
          <p:nvPr>
            <p:ph idx="1"/>
          </p:nvPr>
        </p:nvSpPr>
        <p:spPr>
          <a:xfrm>
            <a:off x="439444" y="1313895"/>
            <a:ext cx="8229600" cy="5106745"/>
          </a:xfrm>
        </p:spPr>
        <p:txBody>
          <a:bodyPr/>
          <a:lstStyle/>
          <a:p>
            <a:pPr marL="457200" indent="-457200">
              <a:buAutoNum type="arabicPeriod"/>
            </a:pPr>
            <a:r>
              <a:rPr lang="en-US" dirty="0" smtClean="0"/>
              <a:t>Effectively achieve test needs while satisfying overlapping needs in business and technical aspects</a:t>
            </a:r>
          </a:p>
          <a:p>
            <a:pPr marL="457200" indent="-457200">
              <a:buAutoNum type="arabicPeriod"/>
            </a:pPr>
            <a:r>
              <a:rPr lang="en-US" dirty="0" smtClean="0">
                <a:solidFill>
                  <a:srgbClr val="FF0000"/>
                </a:solidFill>
              </a:rPr>
              <a:t>Yet another test framework ??</a:t>
            </a:r>
            <a:r>
              <a:rPr lang="en-US" dirty="0" smtClean="0"/>
              <a:t> </a:t>
            </a:r>
            <a:r>
              <a:rPr lang="en-US" dirty="0" smtClean="0">
                <a:solidFill>
                  <a:srgbClr val="00B050"/>
                </a:solidFill>
              </a:rPr>
              <a:t>(Your thoughts are important to not to happen this)</a:t>
            </a:r>
            <a:endParaRPr lang="en-US" dirty="0">
              <a:solidFill>
                <a:srgbClr val="00B050"/>
              </a:solidFill>
            </a:endParaRPr>
          </a:p>
        </p:txBody>
      </p:sp>
      <p:graphicFrame>
        <p:nvGraphicFramePr>
          <p:cNvPr id="21" name="Content Placeholder 4"/>
          <p:cNvGraphicFramePr>
            <a:graphicFrameLocks/>
          </p:cNvGraphicFramePr>
          <p:nvPr>
            <p:extLst>
              <p:ext uri="{D42A27DB-BD31-4B8C-83A1-F6EECF244321}">
                <p14:modId xmlns:p14="http://schemas.microsoft.com/office/powerpoint/2010/main" val="3440639799"/>
              </p:ext>
            </p:extLst>
          </p:nvPr>
        </p:nvGraphicFramePr>
        <p:xfrm>
          <a:off x="2130641" y="2787590"/>
          <a:ext cx="4678532" cy="3240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73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the reality</a:t>
            </a:r>
            <a:endParaRPr lang="en-US" dirty="0"/>
          </a:p>
        </p:txBody>
      </p:sp>
      <p:sp>
        <p:nvSpPr>
          <p:cNvPr id="3" name="Content Placeholder 2"/>
          <p:cNvSpPr>
            <a:spLocks noGrp="1"/>
          </p:cNvSpPr>
          <p:nvPr>
            <p:ph idx="1"/>
          </p:nvPr>
        </p:nvSpPr>
        <p:spPr>
          <a:xfrm>
            <a:off x="457200" y="1056444"/>
            <a:ext cx="8229600" cy="5168888"/>
          </a:xfrm>
        </p:spPr>
        <p:txBody>
          <a:bodyPr>
            <a:normAutofit/>
          </a:bodyPr>
          <a:lstStyle/>
          <a:p>
            <a:r>
              <a:rPr lang="en-US" dirty="0" smtClean="0"/>
              <a:t>Why people get embarrassed when we ask to use our PSE automation framework?</a:t>
            </a:r>
          </a:p>
          <a:p>
            <a:pPr marL="457200" indent="-457200">
              <a:buAutoNum type="arabicPeriod"/>
            </a:pPr>
            <a:r>
              <a:rPr lang="en-US" b="1" dirty="0" smtClean="0"/>
              <a:t>Technical barriers</a:t>
            </a:r>
          </a:p>
          <a:p>
            <a:pPr marL="682625" lvl="1" indent="-457200">
              <a:buAutoNum type="arabicPeriod"/>
            </a:pPr>
            <a:r>
              <a:rPr lang="en-US" sz="1400" b="1" dirty="0" smtClean="0"/>
              <a:t>Service , </a:t>
            </a:r>
            <a:r>
              <a:rPr lang="en-US" sz="1400" b="1" dirty="0" err="1" smtClean="0"/>
              <a:t>Impl</a:t>
            </a:r>
            <a:r>
              <a:rPr lang="en-US" sz="1400" b="1" dirty="0" smtClean="0"/>
              <a:t>, test supporters  and tests – </a:t>
            </a:r>
            <a:r>
              <a:rPr lang="en-US" sz="1400" b="1" dirty="0"/>
              <a:t>m</a:t>
            </a:r>
            <a:r>
              <a:rPr lang="en-US" sz="1400" b="1" dirty="0" smtClean="0"/>
              <a:t>ultiple layers to expertise</a:t>
            </a:r>
            <a:endParaRPr lang="en-US" sz="1400" dirty="0" smtClean="0"/>
          </a:p>
          <a:p>
            <a:pPr marL="682625" lvl="1" indent="-457200">
              <a:buAutoNum type="arabicPeriod"/>
            </a:pPr>
            <a:r>
              <a:rPr lang="en-US" sz="1400" b="1" dirty="0" smtClean="0"/>
              <a:t>Spring</a:t>
            </a:r>
            <a:r>
              <a:rPr lang="en-US" sz="1400" dirty="0" smtClean="0"/>
              <a:t>  - </a:t>
            </a:r>
            <a:r>
              <a:rPr lang="en-US" sz="1400" b="1" dirty="0"/>
              <a:t>d</a:t>
            </a:r>
            <a:r>
              <a:rPr lang="en-US" sz="1400" b="1" dirty="0" smtClean="0"/>
              <a:t>ependency injection</a:t>
            </a:r>
          </a:p>
          <a:p>
            <a:pPr marL="457200" indent="-457200">
              <a:buAutoNum type="arabicPeriod"/>
            </a:pPr>
            <a:r>
              <a:rPr lang="en-US" b="1" dirty="0" smtClean="0"/>
              <a:t>Usability barriers</a:t>
            </a:r>
          </a:p>
          <a:p>
            <a:pPr marL="682625" lvl="1" indent="-457200">
              <a:buAutoNum type="arabicPeriod"/>
            </a:pPr>
            <a:r>
              <a:rPr lang="en-US" sz="1400" b="1" dirty="0" smtClean="0"/>
              <a:t>Complexity in test layer – first impression matters</a:t>
            </a:r>
            <a:endParaRPr lang="en-US" sz="1400" dirty="0" smtClean="0"/>
          </a:p>
          <a:p>
            <a:pPr marL="682625" lvl="1" indent="-457200">
              <a:buAutoNum type="arabicPeriod"/>
            </a:pPr>
            <a:r>
              <a:rPr lang="en-US" sz="1400" b="1" dirty="0" smtClean="0"/>
              <a:t>No data-driven capability</a:t>
            </a:r>
          </a:p>
          <a:p>
            <a:pPr marL="682625" lvl="1" indent="-457200">
              <a:buAutoNum type="arabicPeriod"/>
            </a:pPr>
            <a:r>
              <a:rPr lang="en-US" sz="1400" b="1" dirty="0" smtClean="0"/>
              <a:t>Experts needed to achieve cross module reusability</a:t>
            </a:r>
            <a:endParaRPr lang="en-US" sz="1400" dirty="0" smtClean="0"/>
          </a:p>
          <a:p>
            <a:pPr marL="682625" lvl="1" indent="-457200">
              <a:buAutoNum type="arabicPeriod"/>
            </a:pPr>
            <a:r>
              <a:rPr lang="en-US" sz="1400" b="1" dirty="0" smtClean="0"/>
              <a:t>Less  involvement of manual testers</a:t>
            </a:r>
            <a:endParaRPr lang="en-US" sz="1400" dirty="0" smtClean="0"/>
          </a:p>
        </p:txBody>
      </p:sp>
      <p:sp>
        <p:nvSpPr>
          <p:cNvPr id="4" name="Slide Number Placeholder 3"/>
          <p:cNvSpPr>
            <a:spLocks noGrp="1"/>
          </p:cNvSpPr>
          <p:nvPr>
            <p:ph type="sldNum" sz="quarter" idx="12"/>
          </p:nvPr>
        </p:nvSpPr>
        <p:spPr/>
        <p:txBody>
          <a:bodyPr/>
          <a:lstStyle/>
          <a:p>
            <a:fld id="{EE2556C5-CE8C-6547-B838-EA80C61A4AF7}" type="slidenum">
              <a:rPr lang="en-US" smtClean="0"/>
              <a:pPr/>
              <a:t>4</a:t>
            </a:fld>
            <a:endParaRPr lang="en-US"/>
          </a:p>
        </p:txBody>
      </p:sp>
      <p:sp>
        <p:nvSpPr>
          <p:cNvPr id="5" name="Cloud Callout 4"/>
          <p:cNvSpPr/>
          <p:nvPr/>
        </p:nvSpPr>
        <p:spPr>
          <a:xfrm>
            <a:off x="3826274" y="1450018"/>
            <a:ext cx="2991775" cy="822665"/>
          </a:xfrm>
          <a:prstGeom prst="cloudCallout">
            <a:avLst>
              <a:gd name="adj1" fmla="val -65792"/>
              <a:gd name="adj2" fmla="val 6644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Who knows how to </a:t>
            </a:r>
            <a:r>
              <a:rPr lang="en-US" sz="1200" dirty="0">
                <a:solidFill>
                  <a:srgbClr val="FF0000"/>
                </a:solidFill>
              </a:rPr>
              <a:t>program-to-an-interface</a:t>
            </a:r>
          </a:p>
        </p:txBody>
      </p:sp>
      <p:sp>
        <p:nvSpPr>
          <p:cNvPr id="6" name="Cloud Callout 5"/>
          <p:cNvSpPr/>
          <p:nvPr/>
        </p:nvSpPr>
        <p:spPr>
          <a:xfrm>
            <a:off x="5376773" y="2475386"/>
            <a:ext cx="3497802" cy="822667"/>
          </a:xfrm>
          <a:prstGeom prst="cloudCallout">
            <a:avLst>
              <a:gd name="adj1" fmla="val -103829"/>
              <a:gd name="adj2" fmla="val -1560"/>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I know java a little, </a:t>
            </a:r>
            <a:r>
              <a:rPr lang="en-US" sz="1200" dirty="0" smtClean="0"/>
              <a:t>am </a:t>
            </a:r>
            <a:r>
              <a:rPr lang="en-US" sz="1200" dirty="0"/>
              <a:t>I expected to know </a:t>
            </a:r>
            <a:r>
              <a:rPr lang="en-US" sz="1200" dirty="0">
                <a:solidFill>
                  <a:srgbClr val="FF0000"/>
                </a:solidFill>
              </a:rPr>
              <a:t>Spring</a:t>
            </a:r>
            <a:r>
              <a:rPr lang="en-US" sz="1200" dirty="0"/>
              <a:t> too to use this framework.</a:t>
            </a:r>
          </a:p>
        </p:txBody>
      </p:sp>
      <p:sp>
        <p:nvSpPr>
          <p:cNvPr id="7" name="Cloud Callout 6"/>
          <p:cNvSpPr/>
          <p:nvPr/>
        </p:nvSpPr>
        <p:spPr>
          <a:xfrm>
            <a:off x="5322160" y="3444536"/>
            <a:ext cx="3552415" cy="938071"/>
          </a:xfrm>
          <a:prstGeom prst="cloudCallout">
            <a:avLst>
              <a:gd name="adj1" fmla="val -56684"/>
              <a:gd name="adj2" fmla="val -25309"/>
            </a:avLst>
          </a:prstGeom>
          <a:ln/>
        </p:spPr>
        <p:style>
          <a:lnRef idx="1">
            <a:schemeClr val="accent3"/>
          </a:lnRef>
          <a:fillRef idx="2">
            <a:schemeClr val="accent3"/>
          </a:fillRef>
          <a:effectRef idx="1">
            <a:schemeClr val="accent3"/>
          </a:effectRef>
          <a:fontRef idx="minor">
            <a:schemeClr val="dk1"/>
          </a:fontRef>
        </p:style>
        <p:txBody>
          <a:bodyPr rtlCol="0" anchor="ctr"/>
          <a:lstStyle/>
          <a:p>
            <a:pPr marL="225425" lvl="1"/>
            <a:r>
              <a:rPr lang="en-US" sz="1200" dirty="0" smtClean="0"/>
              <a:t>I </a:t>
            </a:r>
            <a:r>
              <a:rPr lang="en-US" sz="1200" dirty="0"/>
              <a:t>want to send an </a:t>
            </a:r>
            <a:r>
              <a:rPr lang="en-US" sz="1200" dirty="0" err="1"/>
              <a:t>auth</a:t>
            </a:r>
            <a:r>
              <a:rPr lang="en-US" sz="1200" dirty="0"/>
              <a:t> call, are you saying I need to understand </a:t>
            </a:r>
            <a:r>
              <a:rPr lang="en-US" sz="1200" dirty="0" smtClean="0"/>
              <a:t>all </a:t>
            </a:r>
            <a:r>
              <a:rPr lang="en-US" sz="1200" dirty="0" smtClean="0">
                <a:solidFill>
                  <a:srgbClr val="FF0000"/>
                </a:solidFill>
              </a:rPr>
              <a:t>18</a:t>
            </a:r>
            <a:r>
              <a:rPr lang="en-US" sz="1200" dirty="0" smtClean="0"/>
              <a:t> </a:t>
            </a:r>
            <a:r>
              <a:rPr lang="en-US" sz="1200" dirty="0"/>
              <a:t>parameters in the first place?</a:t>
            </a:r>
          </a:p>
        </p:txBody>
      </p:sp>
      <p:sp>
        <p:nvSpPr>
          <p:cNvPr id="8" name="Cloud Callout 7"/>
          <p:cNvSpPr/>
          <p:nvPr/>
        </p:nvSpPr>
        <p:spPr>
          <a:xfrm>
            <a:off x="6143348" y="4382608"/>
            <a:ext cx="2796466" cy="864095"/>
          </a:xfrm>
          <a:prstGeom prst="cloudCallout">
            <a:avLst>
              <a:gd name="adj1" fmla="val -154281"/>
              <a:gd name="adj2" fmla="val -85146"/>
            </a:avLst>
          </a:prstGeom>
          <a:ln/>
        </p:spPr>
        <p:style>
          <a:lnRef idx="1">
            <a:schemeClr val="accent1"/>
          </a:lnRef>
          <a:fillRef idx="2">
            <a:schemeClr val="accent1"/>
          </a:fillRef>
          <a:effectRef idx="1">
            <a:schemeClr val="accent1"/>
          </a:effectRef>
          <a:fontRef idx="minor">
            <a:schemeClr val="dk1"/>
          </a:fontRef>
        </p:style>
        <p:txBody>
          <a:bodyPr rtlCol="0" anchor="ctr"/>
          <a:lstStyle/>
          <a:p>
            <a:pPr marL="225425" lvl="1"/>
            <a:r>
              <a:rPr lang="en-US" sz="1200" dirty="0"/>
              <a:t>I want to fill an </a:t>
            </a:r>
            <a:r>
              <a:rPr lang="en-US" sz="1200" dirty="0">
                <a:solidFill>
                  <a:srgbClr val="FF0000"/>
                </a:solidFill>
              </a:rPr>
              <a:t>excel sheet</a:t>
            </a:r>
            <a:r>
              <a:rPr lang="en-US" sz="1200" dirty="0"/>
              <a:t> </a:t>
            </a:r>
            <a:r>
              <a:rPr lang="en-US" sz="1200" dirty="0" smtClean="0"/>
              <a:t>and feed to your </a:t>
            </a:r>
            <a:r>
              <a:rPr lang="en-US" sz="1200" dirty="0"/>
              <a:t>test suit</a:t>
            </a:r>
          </a:p>
        </p:txBody>
      </p:sp>
      <p:sp>
        <p:nvSpPr>
          <p:cNvPr id="9" name="Cloud Callout 8"/>
          <p:cNvSpPr/>
          <p:nvPr/>
        </p:nvSpPr>
        <p:spPr>
          <a:xfrm>
            <a:off x="3497802" y="5365399"/>
            <a:ext cx="2920754" cy="943994"/>
          </a:xfrm>
          <a:prstGeom prst="cloudCallout">
            <a:avLst>
              <a:gd name="adj1" fmla="val -38003"/>
              <a:gd name="adj2" fmla="val -138966"/>
            </a:avLst>
          </a:prstGeom>
          <a:ln/>
        </p:spPr>
        <p:style>
          <a:lnRef idx="1">
            <a:schemeClr val="accent4"/>
          </a:lnRef>
          <a:fillRef idx="2">
            <a:schemeClr val="accent4"/>
          </a:fillRef>
          <a:effectRef idx="1">
            <a:schemeClr val="accent4"/>
          </a:effectRef>
          <a:fontRef idx="minor">
            <a:schemeClr val="dk1"/>
          </a:fontRef>
        </p:style>
        <p:txBody>
          <a:bodyPr rtlCol="0" anchor="ctr"/>
          <a:lstStyle/>
          <a:p>
            <a:pPr marL="225425" lvl="1"/>
            <a:r>
              <a:rPr lang="en-US" sz="1200" dirty="0" smtClean="0"/>
              <a:t>We don’t have </a:t>
            </a:r>
            <a:r>
              <a:rPr lang="en-US" sz="1200" dirty="0" smtClean="0">
                <a:solidFill>
                  <a:srgbClr val="FF0000"/>
                </a:solidFill>
              </a:rPr>
              <a:t>java experts</a:t>
            </a:r>
            <a:r>
              <a:rPr lang="en-US" sz="1200" dirty="0" smtClean="0"/>
              <a:t>. </a:t>
            </a:r>
          </a:p>
          <a:p>
            <a:pPr marL="225425" lvl="1"/>
            <a:r>
              <a:rPr lang="en-US" sz="1200" dirty="0" smtClean="0"/>
              <a:t>Can we execute your tests in our module?</a:t>
            </a:r>
            <a:endParaRPr lang="en-US" sz="1200" dirty="0"/>
          </a:p>
        </p:txBody>
      </p:sp>
      <p:pic>
        <p:nvPicPr>
          <p:cNvPr id="1027" name="Picture 3" descr="C:\Program Files (x86)\Microsoft Office\MEDIA\CAGCAT10\j0286034.wmf"/>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125674" y="5406500"/>
            <a:ext cx="918972" cy="885139"/>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347709" y="5406500"/>
            <a:ext cx="2920754" cy="943994"/>
          </a:xfrm>
          <a:prstGeom prst="cloudCallout">
            <a:avLst>
              <a:gd name="adj1" fmla="val -6696"/>
              <a:gd name="adj2" fmla="val -94766"/>
            </a:avLst>
          </a:prstGeom>
          <a:ln/>
        </p:spPr>
        <p:style>
          <a:lnRef idx="1">
            <a:schemeClr val="dk1"/>
          </a:lnRef>
          <a:fillRef idx="2">
            <a:schemeClr val="dk1"/>
          </a:fillRef>
          <a:effectRef idx="1">
            <a:schemeClr val="dk1"/>
          </a:effectRef>
          <a:fontRef idx="minor">
            <a:schemeClr val="dk1"/>
          </a:fontRef>
        </p:style>
        <p:txBody>
          <a:bodyPr rtlCol="0" anchor="ctr"/>
          <a:lstStyle/>
          <a:p>
            <a:pPr marL="225425" lvl="1"/>
            <a:r>
              <a:rPr lang="en-US" sz="1200" dirty="0" smtClean="0"/>
              <a:t>I </a:t>
            </a:r>
            <a:r>
              <a:rPr lang="en-US" sz="1200" dirty="0"/>
              <a:t>don’t know java a bit, can I contribute to your automation code?</a:t>
            </a:r>
          </a:p>
        </p:txBody>
      </p:sp>
    </p:spTree>
    <p:extLst>
      <p:ext uri="{BB962C8B-B14F-4D97-AF65-F5344CB8AC3E}">
        <p14:creationId xmlns:p14="http://schemas.microsoft.com/office/powerpoint/2010/main" val="28437396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44449"/>
            <a:ext cx="8238067" cy="619152"/>
          </a:xfrm>
        </p:spPr>
        <p:txBody>
          <a:bodyPr>
            <a:normAutofit/>
          </a:bodyPr>
          <a:lstStyle/>
          <a:p>
            <a:r>
              <a:rPr lang="en-US" dirty="0" smtClean="0"/>
              <a:t>The reality in technical terms</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a:p>
        </p:txBody>
      </p:sp>
      <p:sp>
        <p:nvSpPr>
          <p:cNvPr id="3" name="Content Placeholder 2"/>
          <p:cNvSpPr>
            <a:spLocks noGrp="1"/>
          </p:cNvSpPr>
          <p:nvPr>
            <p:ph idx="1"/>
          </p:nvPr>
        </p:nvSpPr>
        <p:spPr>
          <a:xfrm>
            <a:off x="474956" y="1086810"/>
            <a:ext cx="8229600" cy="4275304"/>
          </a:xfrm>
        </p:spPr>
        <p:txBody>
          <a:bodyPr>
            <a:normAutofit/>
          </a:bodyPr>
          <a:lstStyle/>
          <a:p>
            <a:pPr marL="342900" lvl="0" indent="-342900">
              <a:buFont typeface="Arial" panose="020B0604020202020204" pitchFamily="34" charset="0"/>
              <a:buChar char="•"/>
            </a:pPr>
            <a:r>
              <a:rPr lang="en-US" b="1" dirty="0"/>
              <a:t>Flexibility</a:t>
            </a:r>
            <a:r>
              <a:rPr lang="en-US" dirty="0"/>
              <a:t> - QA APIs are inherently bound to </a:t>
            </a:r>
            <a:r>
              <a:rPr lang="en-US" dirty="0" smtClean="0"/>
              <a:t>DEV </a:t>
            </a:r>
            <a:r>
              <a:rPr lang="en-US" dirty="0"/>
              <a:t>APIs with service / </a:t>
            </a:r>
            <a:r>
              <a:rPr lang="en-US" dirty="0" err="1"/>
              <a:t>impl</a:t>
            </a:r>
            <a:r>
              <a:rPr lang="en-US" dirty="0"/>
              <a:t> strategy and this </a:t>
            </a:r>
            <a:r>
              <a:rPr lang="en-US" dirty="0">
                <a:solidFill>
                  <a:srgbClr val="FF0000"/>
                </a:solidFill>
              </a:rPr>
              <a:t>limits flexibility</a:t>
            </a:r>
            <a:r>
              <a:rPr lang="en-US" dirty="0"/>
              <a:t> during automation. </a:t>
            </a:r>
          </a:p>
          <a:p>
            <a:pPr marL="568325" lvl="1" indent="-342900">
              <a:buFont typeface="Arial" panose="020B0604020202020204" pitchFamily="34" charset="0"/>
              <a:buChar char="•"/>
            </a:pPr>
            <a:r>
              <a:rPr lang="en-US" sz="1100" dirty="0" smtClean="0"/>
              <a:t>Although </a:t>
            </a:r>
            <a:r>
              <a:rPr lang="en-US" sz="1100" dirty="0"/>
              <a:t>the ‘</a:t>
            </a:r>
            <a:r>
              <a:rPr lang="en-US" sz="1100" b="1" dirty="0"/>
              <a:t>program to </a:t>
            </a:r>
            <a:r>
              <a:rPr lang="en-US" sz="1100" b="1" dirty="0" smtClean="0"/>
              <a:t>an interface</a:t>
            </a:r>
            <a:r>
              <a:rPr lang="en-US" sz="1100" dirty="0"/>
              <a:t>’ is a fundamental OOP aspect in development, up to some extent, common test layers are not mandatory to adhere to that by sacrificing flexibility, because QA code is not going to integrate with production systems in general.</a:t>
            </a:r>
          </a:p>
          <a:p>
            <a:pPr marL="342900" lvl="0" indent="-342900">
              <a:buFont typeface="Arial" panose="020B0604020202020204" pitchFamily="34" charset="0"/>
              <a:buChar char="•"/>
            </a:pPr>
            <a:r>
              <a:rPr lang="en-US" b="1" dirty="0" smtClean="0"/>
              <a:t>Usability / Reusability</a:t>
            </a:r>
            <a:r>
              <a:rPr lang="en-US" dirty="0" smtClean="0"/>
              <a:t> </a:t>
            </a:r>
            <a:r>
              <a:rPr lang="en-US" dirty="0"/>
              <a:t>- Test scripts are difficult and  </a:t>
            </a:r>
            <a:r>
              <a:rPr lang="en-US" dirty="0" smtClean="0"/>
              <a:t>little complex </a:t>
            </a:r>
            <a:r>
              <a:rPr lang="en-US" dirty="0"/>
              <a:t>to </a:t>
            </a:r>
            <a:r>
              <a:rPr lang="en-US" dirty="0" smtClean="0"/>
              <a:t>understand for </a:t>
            </a:r>
            <a:r>
              <a:rPr lang="en-US" dirty="0" smtClean="0">
                <a:solidFill>
                  <a:srgbClr val="FF0000"/>
                </a:solidFill>
              </a:rPr>
              <a:t>ordinary users</a:t>
            </a:r>
            <a:r>
              <a:rPr lang="en-US" dirty="0" smtClean="0"/>
              <a:t>, hence, they do not embrace this approach.</a:t>
            </a:r>
            <a:endParaRPr lang="en-US" dirty="0"/>
          </a:p>
          <a:p>
            <a:pPr marL="342900" lvl="0" indent="-342900">
              <a:buFont typeface="Arial" panose="020B0604020202020204" pitchFamily="34" charset="0"/>
              <a:buChar char="•"/>
            </a:pPr>
            <a:r>
              <a:rPr lang="en-US" b="1" dirty="0"/>
              <a:t>Maintainability</a:t>
            </a:r>
            <a:r>
              <a:rPr lang="en-US" dirty="0"/>
              <a:t> – </a:t>
            </a:r>
            <a:r>
              <a:rPr lang="en-US" dirty="0" smtClean="0"/>
              <a:t>When tests are being failed </a:t>
            </a:r>
            <a:r>
              <a:rPr lang="en-US" dirty="0"/>
              <a:t>in CI environments and it takes immense effort to fix those in QA releases. It is mandatory to have a way of fixing test issues quickly</a:t>
            </a:r>
            <a:r>
              <a:rPr lang="en-US" dirty="0" smtClean="0"/>
              <a:t>. </a:t>
            </a:r>
          </a:p>
          <a:p>
            <a:pPr marL="568325" lvl="1" indent="-342900">
              <a:buFont typeface="Arial" panose="020B0604020202020204" pitchFamily="34" charset="0"/>
              <a:buChar char="•"/>
            </a:pPr>
            <a:r>
              <a:rPr lang="en-US" sz="1100" dirty="0">
                <a:cs typeface="Neo Sans Intel"/>
              </a:rPr>
              <a:t>Since the test layer itself is </a:t>
            </a:r>
            <a:r>
              <a:rPr lang="en-US" sz="1100" dirty="0" smtClean="0">
                <a:cs typeface="Neo Sans Intel"/>
              </a:rPr>
              <a:t>little complex </a:t>
            </a:r>
            <a:r>
              <a:rPr lang="en-US" sz="1100" b="1" dirty="0">
                <a:cs typeface="Neo Sans Intel"/>
              </a:rPr>
              <a:t>time-to-find-a-defect</a:t>
            </a:r>
            <a:r>
              <a:rPr lang="en-US" sz="1100" dirty="0">
                <a:cs typeface="Neo Sans Intel"/>
              </a:rPr>
              <a:t> </a:t>
            </a:r>
            <a:r>
              <a:rPr lang="en-US" sz="1100" b="1" dirty="0">
                <a:cs typeface="Neo Sans Intel"/>
              </a:rPr>
              <a:t>in automation code </a:t>
            </a:r>
            <a:r>
              <a:rPr lang="en-US" sz="1100" dirty="0">
                <a:cs typeface="Neo Sans Intel"/>
              </a:rPr>
              <a:t>needs technical testers.</a:t>
            </a:r>
          </a:p>
        </p:txBody>
      </p:sp>
      <p:pic>
        <p:nvPicPr>
          <p:cNvPr id="1026" name="Picture 2" descr="http://i.kinja-img.com/gawker-media/image/upload/s--mKCjccmy--/c_fit,fl_progressive,q_80,w_636/17xlcxu1vonxxjpg.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729274" y="5202315"/>
            <a:ext cx="2247328" cy="115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7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Authorize Test - PSE</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a:p>
        </p:txBody>
      </p:sp>
      <p:pic>
        <p:nvPicPr>
          <p:cNvPr id="1030" name="Picture 6" descr="C:\Users\kcathuko\Documents\Share\Screenshot-1.png"/>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l="33616" t="36046" r="23859" b="27908"/>
          <a:stretch/>
        </p:blipFill>
        <p:spPr bwMode="auto">
          <a:xfrm>
            <a:off x="310719" y="1087653"/>
            <a:ext cx="4773862" cy="201065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kcathuko\Documents\Share\Screenshot-2.png"/>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l="33762" t="35015" r="11043" b="21460"/>
          <a:stretch/>
        </p:blipFill>
        <p:spPr bwMode="auto">
          <a:xfrm>
            <a:off x="239698" y="3488925"/>
            <a:ext cx="4395550" cy="21927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kcathuko\Documents\Share\Screenshot-3.png"/>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l="34199" t="32085" r="25389" b="20287"/>
          <a:stretch/>
        </p:blipFill>
        <p:spPr bwMode="auto">
          <a:xfrm>
            <a:off x="4841438" y="1171852"/>
            <a:ext cx="3663370" cy="2317073"/>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kcathuko\Documents\Share\Screenshot-4.png"/>
          <p:cNvPicPr>
            <a:picLocks noGrp="1" noChangeAspect="1" noChangeArrowheads="1"/>
          </p:cNvPicPr>
          <p:nvPr>
            <p:ph idx="1"/>
          </p:nvPr>
        </p:nvPicPr>
        <p:blipFill rotWithShape="1">
          <a:blip r:embed="rId5">
            <a:extLst>
              <a:ext uri="{28A0092B-C50C-407E-A947-70E740481C1C}">
                <a14:useLocalDpi xmlns:a14="http://schemas.microsoft.com/office/drawing/2010/main" val="0"/>
              </a:ext>
            </a:extLst>
          </a:blip>
          <a:srcRect l="34035" t="42566" r="23467" b="20743"/>
          <a:stretch/>
        </p:blipFill>
        <p:spPr bwMode="auto">
          <a:xfrm>
            <a:off x="4722921" y="3737499"/>
            <a:ext cx="4227881" cy="215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01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 in </a:t>
            </a:r>
            <a:r>
              <a:rPr lang="en-US" dirty="0" smtClean="0"/>
              <a:t>ABT Automation </a:t>
            </a:r>
            <a:r>
              <a:rPr lang="en-US" dirty="0"/>
              <a:t>Strategy</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T</a:t>
            </a:r>
            <a:r>
              <a:rPr lang="en-US" dirty="0" smtClean="0"/>
              <a:t>argets </a:t>
            </a:r>
            <a:r>
              <a:rPr lang="en-US" dirty="0"/>
              <a:t>only non-technical users, which, in turn, they do not test the system, but </a:t>
            </a:r>
            <a:r>
              <a:rPr lang="en-US" dirty="0">
                <a:solidFill>
                  <a:srgbClr val="FF0000"/>
                </a:solidFill>
              </a:rPr>
              <a:t>test the framework</a:t>
            </a:r>
            <a:r>
              <a:rPr lang="en-US" dirty="0"/>
              <a:t>. </a:t>
            </a:r>
            <a:endParaRPr lang="en-US" dirty="0" smtClean="0"/>
          </a:p>
          <a:p>
            <a:pPr marL="342900" indent="-342900">
              <a:buFont typeface="Arial" panose="020B0604020202020204" pitchFamily="34" charset="0"/>
              <a:buChar char="•"/>
            </a:pPr>
            <a:r>
              <a:rPr lang="en-US" dirty="0"/>
              <a:t>System goes live with defects</a:t>
            </a:r>
          </a:p>
          <a:p>
            <a:pPr marL="342900" indent="-342900">
              <a:buFont typeface="Arial" panose="020B0604020202020204" pitchFamily="34" charset="0"/>
              <a:buChar char="•"/>
            </a:pPr>
            <a:r>
              <a:rPr lang="en-US" dirty="0" smtClean="0"/>
              <a:t>Story files are highly integrated to the automation code and other tracking systems. Therefore, </a:t>
            </a:r>
            <a:r>
              <a:rPr lang="en-US" dirty="0" smtClean="0">
                <a:solidFill>
                  <a:srgbClr val="FF0000"/>
                </a:solidFill>
              </a:rPr>
              <a:t>change management </a:t>
            </a:r>
            <a:r>
              <a:rPr lang="en-US" dirty="0" smtClean="0"/>
              <a:t>is difficult. </a:t>
            </a:r>
          </a:p>
          <a:p>
            <a:pPr marL="342900" indent="-342900">
              <a:buFont typeface="Arial" panose="020B0604020202020204" pitchFamily="34" charset="0"/>
              <a:buChar char="•"/>
            </a:pPr>
            <a:r>
              <a:rPr lang="en-US" dirty="0" smtClean="0"/>
              <a:t>Simple change to test flow would have </a:t>
            </a:r>
            <a:r>
              <a:rPr lang="en-US" dirty="0">
                <a:solidFill>
                  <a:srgbClr val="FF0000"/>
                </a:solidFill>
              </a:rPr>
              <a:t>a </a:t>
            </a:r>
            <a:r>
              <a:rPr lang="en-US" dirty="0" smtClean="0">
                <a:solidFill>
                  <a:srgbClr val="FF0000"/>
                </a:solidFill>
              </a:rPr>
              <a:t>cascading impact </a:t>
            </a:r>
            <a:r>
              <a:rPr lang="en-US" dirty="0" smtClean="0"/>
              <a:t>to all integrated systems. This approach would be unstable in long-run with Agile testing approach.</a:t>
            </a:r>
          </a:p>
          <a:p>
            <a:pPr marL="342900" indent="-342900">
              <a:buFont typeface="Arial" panose="020B0604020202020204" pitchFamily="34" charset="0"/>
              <a:buChar char="•"/>
            </a:pPr>
            <a:r>
              <a:rPr lang="en-US" dirty="0" smtClean="0"/>
              <a:t>Significant </a:t>
            </a:r>
            <a:r>
              <a:rPr lang="en-US" dirty="0" smtClean="0">
                <a:solidFill>
                  <a:srgbClr val="FF0000"/>
                </a:solidFill>
              </a:rPr>
              <a:t>developer effort </a:t>
            </a:r>
            <a:r>
              <a:rPr lang="en-US" dirty="0" smtClean="0"/>
              <a:t>is needed</a:t>
            </a:r>
          </a:p>
        </p:txBody>
      </p:sp>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a:p>
        </p:txBody>
      </p:sp>
      <p:pic>
        <p:nvPicPr>
          <p:cNvPr id="1030" name="Picture 6" descr="http://latuffcartoons.files.wordpress.com/2012/05/the-drug-that-kills-the-patient-syria.gif"/>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668607" y="4589754"/>
            <a:ext cx="2276907" cy="203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7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Authorize Test - </a:t>
            </a:r>
            <a:r>
              <a:rPr lang="en-US" dirty="0" smtClean="0"/>
              <a:t>ABT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a:p>
        </p:txBody>
      </p:sp>
      <p:pic>
        <p:nvPicPr>
          <p:cNvPr id="3074" name="Picture 2"/>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l="20495" t="60726" r="2722" b="20792"/>
          <a:stretch/>
        </p:blipFill>
        <p:spPr bwMode="auto">
          <a:xfrm>
            <a:off x="479395" y="1388917"/>
            <a:ext cx="7466120" cy="908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l="15074" t="23894" r="44381" b="7459"/>
          <a:stretch/>
        </p:blipFill>
        <p:spPr bwMode="auto">
          <a:xfrm>
            <a:off x="575201" y="2615220"/>
            <a:ext cx="3872511" cy="3688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370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Platform</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Based </a:t>
            </a:r>
            <a:r>
              <a:rPr lang="en-US" dirty="0"/>
              <a:t>on </a:t>
            </a:r>
            <a:r>
              <a:rPr lang="en-US" dirty="0" smtClean="0"/>
              <a:t>two basic principles</a:t>
            </a:r>
            <a:r>
              <a:rPr lang="en-US" dirty="0"/>
              <a:t>,</a:t>
            </a:r>
          </a:p>
          <a:p>
            <a:pPr marL="568325" lvl="1" indent="-342900">
              <a:buFont typeface="Arial" panose="020B0604020202020204" pitchFamily="34" charset="0"/>
              <a:buChar char="•"/>
            </a:pPr>
            <a:r>
              <a:rPr lang="en-US" sz="1400" dirty="0"/>
              <a:t>Selecting composition over inheritance </a:t>
            </a:r>
            <a:r>
              <a:rPr lang="en-US" sz="1400" dirty="0">
                <a:solidFill>
                  <a:srgbClr val="00B050"/>
                </a:solidFill>
              </a:rPr>
              <a:t>(Mandatory)</a:t>
            </a:r>
          </a:p>
          <a:p>
            <a:pPr marL="568325" lvl="1" indent="-342900">
              <a:buFont typeface="Arial" panose="020B0604020202020204" pitchFamily="34" charset="0"/>
              <a:buChar char="•"/>
            </a:pPr>
            <a:r>
              <a:rPr lang="en-US" sz="1400" dirty="0"/>
              <a:t>Method overloading </a:t>
            </a:r>
            <a:r>
              <a:rPr lang="en-US" sz="1400" dirty="0">
                <a:solidFill>
                  <a:srgbClr val="00B050"/>
                </a:solidFill>
              </a:rPr>
              <a:t>(Mandatory)</a:t>
            </a:r>
          </a:p>
          <a:p>
            <a:pPr marL="568325" lvl="1" indent="-342900">
              <a:buFont typeface="Arial" panose="020B0604020202020204" pitchFamily="34" charset="0"/>
              <a:buChar char="•"/>
            </a:pPr>
            <a:r>
              <a:rPr lang="en-US" sz="1400" dirty="0"/>
              <a:t>Constructor overloading </a:t>
            </a:r>
            <a:r>
              <a:rPr lang="en-US" sz="1400" dirty="0">
                <a:solidFill>
                  <a:srgbClr val="FF00FF"/>
                </a:solidFill>
              </a:rPr>
              <a:t>(Optional)</a:t>
            </a:r>
          </a:p>
          <a:p>
            <a:pPr marL="568325" lvl="1" indent="-342900">
              <a:buFont typeface="Arial" panose="020B0604020202020204" pitchFamily="34" charset="0"/>
              <a:buChar char="•"/>
            </a:pPr>
            <a:r>
              <a:rPr lang="en-US" sz="1400" dirty="0"/>
              <a:t>Constructor chaining </a:t>
            </a:r>
            <a:r>
              <a:rPr lang="en-US" sz="1400" dirty="0">
                <a:solidFill>
                  <a:srgbClr val="FF00FF"/>
                </a:solidFill>
              </a:rPr>
              <a:t>(Optional)</a:t>
            </a:r>
          </a:p>
          <a:p>
            <a:pPr marL="342900" indent="-342900">
              <a:buFont typeface="Arial" panose="020B0604020202020204" pitchFamily="34" charset="0"/>
              <a:buChar char="•"/>
            </a:pPr>
            <a:r>
              <a:rPr lang="en-US" dirty="0" smtClean="0"/>
              <a:t>Only </a:t>
            </a:r>
            <a:r>
              <a:rPr lang="en-US" dirty="0"/>
              <a:t>two layers</a:t>
            </a:r>
          </a:p>
          <a:p>
            <a:pPr marL="568325" lvl="1" indent="-342900">
              <a:buFont typeface="Arial" panose="020B0604020202020204" pitchFamily="34" charset="0"/>
              <a:buChar char="•"/>
            </a:pPr>
            <a:r>
              <a:rPr lang="en-US" sz="1400" dirty="0"/>
              <a:t>Tasks Layer</a:t>
            </a:r>
          </a:p>
          <a:p>
            <a:pPr marL="568325" lvl="1" indent="-342900">
              <a:buFont typeface="Arial" panose="020B0604020202020204" pitchFamily="34" charset="0"/>
              <a:buChar char="•"/>
            </a:pPr>
            <a:r>
              <a:rPr lang="en-US" sz="1400" dirty="0"/>
              <a:t>Tests Layer</a:t>
            </a:r>
          </a:p>
          <a:p>
            <a:pPr marL="342900" indent="-342900">
              <a:buFont typeface="Arial" panose="020B0604020202020204" pitchFamily="34" charset="0"/>
              <a:buChar char="•"/>
            </a:pPr>
            <a:r>
              <a:rPr lang="en-US" dirty="0"/>
              <a:t>Service contracts have no direct exposer to Tests Layer</a:t>
            </a:r>
          </a:p>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a:p>
        </p:txBody>
      </p:sp>
    </p:spTree>
    <p:extLst>
      <p:ext uri="{BB962C8B-B14F-4D97-AF65-F5344CB8AC3E}">
        <p14:creationId xmlns:p14="http://schemas.microsoft.com/office/powerpoint/2010/main" val="295572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62510</TotalTime>
  <Words>1043</Words>
  <Application>Microsoft Office PowerPoint</Application>
  <PresentationFormat>On-screen Show (4:3)</PresentationFormat>
  <Paragraphs>197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Titanium Automation Architecture</vt:lpstr>
      <vt:lpstr>What we present</vt:lpstr>
      <vt:lpstr>Tasks Platform - Objectives</vt:lpstr>
      <vt:lpstr>Understanding the reality</vt:lpstr>
      <vt:lpstr>The reality in technical terms</vt:lpstr>
      <vt:lpstr>Authorize Test - PSE</vt:lpstr>
      <vt:lpstr>Drawbacks in ABT Automation Strategy</vt:lpstr>
      <vt:lpstr>Authorize Test - ABT</vt:lpstr>
      <vt:lpstr>Tasks Platform</vt:lpstr>
      <vt:lpstr>Tasks</vt:lpstr>
      <vt:lpstr>Tasks Layer</vt:lpstr>
      <vt:lpstr>Example – Highly abstract modeling of Task Layer for BMA app</vt:lpstr>
      <vt:lpstr>Titanium Automation Architecture</vt:lpstr>
      <vt:lpstr>Authorize Test – Tasks Platform</vt:lpstr>
      <vt:lpstr>Cloud Testing</vt:lpstr>
      <vt:lpstr>TestCase in Code Approach</vt:lpstr>
      <vt:lpstr>Automated TestCase Generation / Reporting</vt:lpstr>
      <vt:lpstr>ITP Stakeholders</vt:lpstr>
      <vt:lpstr>Data-Driven Testing</vt:lpstr>
      <vt:lpstr>Cross Module Reusability - Tests / Tasks </vt:lpstr>
      <vt:lpstr>Jira / Zephyr Integration</vt:lpstr>
      <vt:lpstr>Benefits</vt:lpstr>
      <vt:lpstr>Future Goals</vt:lpstr>
      <vt:lpstr>PowerPoint Presentation</vt:lpstr>
    </vt:vector>
  </TitlesOfParts>
  <Company>Red Peak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 Solomon</dc:creator>
  <cp:lastModifiedBy>Chinthaka, Kushan</cp:lastModifiedBy>
  <cp:revision>680</cp:revision>
  <dcterms:created xsi:type="dcterms:W3CDTF">2013-06-17T18:04:50Z</dcterms:created>
  <dcterms:modified xsi:type="dcterms:W3CDTF">2014-08-30T07:38:35Z</dcterms:modified>
</cp:coreProperties>
</file>